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0" r:id="rId5"/>
  </p:sldMasterIdLst>
  <p:notesMasterIdLst>
    <p:notesMasterId r:id="rId92"/>
  </p:notesMasterIdLst>
  <p:handoutMasterIdLst>
    <p:handoutMasterId r:id="rId93"/>
  </p:handoutMasterIdLst>
  <p:sldIdLst>
    <p:sldId id="624" r:id="rId6"/>
    <p:sldId id="629" r:id="rId7"/>
    <p:sldId id="625" r:id="rId8"/>
    <p:sldId id="626" r:id="rId9"/>
    <p:sldId id="628" r:id="rId10"/>
    <p:sldId id="627" r:id="rId11"/>
    <p:sldId id="631" r:id="rId12"/>
    <p:sldId id="661" r:id="rId13"/>
    <p:sldId id="297" r:id="rId14"/>
    <p:sldId id="308" r:id="rId15"/>
    <p:sldId id="260" r:id="rId16"/>
    <p:sldId id="261" r:id="rId17"/>
    <p:sldId id="307" r:id="rId18"/>
    <p:sldId id="271" r:id="rId19"/>
    <p:sldId id="298" r:id="rId20"/>
    <p:sldId id="264" r:id="rId21"/>
    <p:sldId id="277" r:id="rId22"/>
    <p:sldId id="475" r:id="rId23"/>
    <p:sldId id="299" r:id="rId24"/>
    <p:sldId id="567" r:id="rId25"/>
    <p:sldId id="568" r:id="rId26"/>
    <p:sldId id="569" r:id="rId27"/>
    <p:sldId id="570" r:id="rId28"/>
    <p:sldId id="300" r:id="rId29"/>
    <p:sldId id="474" r:id="rId30"/>
    <p:sldId id="266" r:id="rId31"/>
    <p:sldId id="268" r:id="rId32"/>
    <p:sldId id="273" r:id="rId33"/>
    <p:sldId id="274" r:id="rId34"/>
    <p:sldId id="634" r:id="rId35"/>
    <p:sldId id="309" r:id="rId36"/>
    <p:sldId id="632" r:id="rId37"/>
    <p:sldId id="301" r:id="rId38"/>
    <p:sldId id="573" r:id="rId39"/>
    <p:sldId id="572" r:id="rId40"/>
    <p:sldId id="303" r:id="rId41"/>
    <p:sldId id="478" r:id="rId42"/>
    <p:sldId id="565" r:id="rId43"/>
    <p:sldId id="566" r:id="rId44"/>
    <p:sldId id="304" r:id="rId45"/>
    <p:sldId id="289" r:id="rId46"/>
    <p:sldId id="633" r:id="rId47"/>
    <p:sldId id="636" r:id="rId48"/>
    <p:sldId id="643" r:id="rId49"/>
    <p:sldId id="644" r:id="rId50"/>
    <p:sldId id="645" r:id="rId51"/>
    <p:sldId id="646" r:id="rId52"/>
    <p:sldId id="647" r:id="rId53"/>
    <p:sldId id="648" r:id="rId54"/>
    <p:sldId id="653" r:id="rId55"/>
    <p:sldId id="649" r:id="rId56"/>
    <p:sldId id="650" r:id="rId57"/>
    <p:sldId id="655" r:id="rId58"/>
    <p:sldId id="654" r:id="rId59"/>
    <p:sldId id="656" r:id="rId60"/>
    <p:sldId id="657" r:id="rId61"/>
    <p:sldId id="658" r:id="rId62"/>
    <p:sldId id="659" r:id="rId63"/>
    <p:sldId id="651" r:id="rId64"/>
    <p:sldId id="652" r:id="rId65"/>
    <p:sldId id="660" r:id="rId66"/>
    <p:sldId id="662" r:id="rId67"/>
    <p:sldId id="637" r:id="rId68"/>
    <p:sldId id="663" r:id="rId69"/>
    <p:sldId id="664" r:id="rId70"/>
    <p:sldId id="666" r:id="rId71"/>
    <p:sldId id="667" r:id="rId72"/>
    <p:sldId id="668" r:id="rId73"/>
    <p:sldId id="669" r:id="rId74"/>
    <p:sldId id="670" r:id="rId75"/>
    <p:sldId id="671" r:id="rId76"/>
    <p:sldId id="672" r:id="rId77"/>
    <p:sldId id="673" r:id="rId78"/>
    <p:sldId id="674" r:id="rId79"/>
    <p:sldId id="675" r:id="rId80"/>
    <p:sldId id="677" r:id="rId81"/>
    <p:sldId id="676" r:id="rId82"/>
    <p:sldId id="678" r:id="rId83"/>
    <p:sldId id="679" r:id="rId84"/>
    <p:sldId id="683" r:id="rId85"/>
    <p:sldId id="680" r:id="rId86"/>
    <p:sldId id="681" r:id="rId87"/>
    <p:sldId id="682" r:id="rId88"/>
    <p:sldId id="684" r:id="rId89"/>
    <p:sldId id="686" r:id="rId90"/>
    <p:sldId id="685" r:id="rId9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81758" autoAdjust="0"/>
  </p:normalViewPr>
  <p:slideViewPr>
    <p:cSldViewPr snapToGrid="0">
      <p:cViewPr>
        <p:scale>
          <a:sx n="100" d="100"/>
          <a:sy n="100" d="100"/>
        </p:scale>
        <p:origin x="-948" y="-36"/>
      </p:cViewPr>
      <p:guideLst>
        <p:guide orient="horz" pos="2136"/>
        <p:guide pos="3840"/>
      </p:guideLst>
    </p:cSldViewPr>
  </p:slideViewPr>
  <p:notesTextViewPr>
    <p:cViewPr>
      <p:scale>
        <a:sx n="100" d="100"/>
        <a:sy n="100" d="100"/>
      </p:scale>
      <p:origin x="0" y="0"/>
    </p:cViewPr>
  </p:notesTextViewPr>
  <p:sorterViewPr>
    <p:cViewPr varScale="1">
      <p:scale>
        <a:sx n="1" d="1"/>
        <a:sy n="1" d="1"/>
      </p:scale>
      <p:origin x="0" y="-4662"/>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7/8/2020</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2215457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7/8/2020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6" y="4416427"/>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157126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206765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b="1" i="0" u="none" strike="noStrike" kern="1200" baseline="0" dirty="0">
                <a:solidFill>
                  <a:schemeClr val="tx1"/>
                </a:solidFill>
                <a:latin typeface="+mn-lt"/>
                <a:ea typeface="+mn-ea"/>
                <a:cs typeface="+mn-cs"/>
              </a:rPr>
              <a:t>RULE 3 – SECTION 6 – PLAY CLOCK, BALL READY FOR PLAY AND DELAY</a:t>
            </a:r>
          </a:p>
          <a:p>
            <a:r>
              <a:rPr lang="en-US" sz="1200" b="1" i="0" u="none" strike="noStrike" kern="1200" baseline="0" dirty="0">
                <a:solidFill>
                  <a:schemeClr val="tx1"/>
                </a:solidFill>
                <a:latin typeface="+mn-lt"/>
                <a:ea typeface="+mn-ea"/>
                <a:cs typeface="+mn-cs"/>
              </a:rPr>
              <a:t>ART. 1 . . . </a:t>
            </a:r>
            <a:r>
              <a:rPr lang="en-US" sz="1200" b="0" i="0" u="none" strike="noStrike" kern="1200" baseline="0" dirty="0">
                <a:solidFill>
                  <a:schemeClr val="tx1"/>
                </a:solidFill>
                <a:latin typeface="+mn-lt"/>
                <a:ea typeface="+mn-ea"/>
                <a:cs typeface="+mn-cs"/>
              </a:rPr>
              <a:t>Play clock and ready-for-play:</a:t>
            </a:r>
          </a:p>
          <a:p>
            <a:r>
              <a:rPr lang="en-US" sz="1200" b="0" i="0" u="none" strike="noStrike" kern="1200" baseline="0" dirty="0">
                <a:solidFill>
                  <a:schemeClr val="tx1"/>
                </a:solidFill>
                <a:latin typeface="+mn-lt"/>
                <a:ea typeface="+mn-ea"/>
                <a:cs typeface="+mn-cs"/>
              </a:rPr>
              <a:t>a. Play clock:</a:t>
            </a:r>
          </a:p>
          <a:p>
            <a:r>
              <a:rPr lang="en-US" sz="1200" b="0" i="0" u="none" strike="noStrike" kern="1200" baseline="0" dirty="0">
                <a:solidFill>
                  <a:schemeClr val="tx1"/>
                </a:solidFill>
                <a:latin typeface="+mn-lt"/>
                <a:ea typeface="+mn-ea"/>
                <a:cs typeface="+mn-cs"/>
              </a:rPr>
              <a:t>1. 25 seconds will be on the play clock and start on the ready-for-play signal:</a:t>
            </a:r>
          </a:p>
          <a:p>
            <a:r>
              <a:rPr lang="en-US" sz="1200" b="0" i="0" u="none" strike="noStrike" kern="1200" baseline="0" dirty="0">
                <a:solidFill>
                  <a:schemeClr val="tx1"/>
                </a:solidFill>
                <a:latin typeface="+mn-lt"/>
                <a:ea typeface="+mn-ea"/>
                <a:cs typeface="+mn-cs"/>
              </a:rPr>
              <a:t>(a) Prior to a try following a score;</a:t>
            </a:r>
          </a:p>
          <a:p>
            <a:r>
              <a:rPr lang="en-US" sz="1200" b="0" i="0" u="none" strike="noStrike" kern="1200" baseline="0" dirty="0">
                <a:solidFill>
                  <a:schemeClr val="tx1"/>
                </a:solidFill>
                <a:latin typeface="+mn-lt"/>
                <a:ea typeface="+mn-ea"/>
                <a:cs typeface="+mn-cs"/>
              </a:rPr>
              <a:t>(b) To start a period or overtime series;</a:t>
            </a:r>
          </a:p>
          <a:p>
            <a:r>
              <a:rPr lang="en-US" sz="1200" b="0" i="0" u="none" strike="noStrike" kern="1200" baseline="0" dirty="0">
                <a:solidFill>
                  <a:schemeClr val="tx1"/>
                </a:solidFill>
                <a:latin typeface="+mn-lt"/>
                <a:ea typeface="+mn-ea"/>
                <a:cs typeface="+mn-cs"/>
              </a:rPr>
              <a:t>(c) Following administration of an inadvertent whistle;</a:t>
            </a:r>
          </a:p>
          <a:p>
            <a:r>
              <a:rPr lang="en-US" sz="1200" b="0" i="0" u="none" strike="noStrike" kern="1200" baseline="0" dirty="0">
                <a:solidFill>
                  <a:schemeClr val="tx1"/>
                </a:solidFill>
                <a:latin typeface="+mn-lt"/>
                <a:ea typeface="+mn-ea"/>
                <a:cs typeface="+mn-cs"/>
              </a:rPr>
              <a:t>(d) Following a charged time-out;</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r>
              <a:rPr lang="en-US" sz="1200" b="0" i="0" u="none" strike="noStrike" kern="1200" baseline="0" dirty="0">
                <a:solidFill>
                  <a:schemeClr val="tx1"/>
                </a:solidFill>
                <a:latin typeface="+mn-lt"/>
                <a:ea typeface="+mn-ea"/>
                <a:cs typeface="+mn-cs"/>
              </a:rPr>
              <a:t>(e) Following an official's time-out as in 3-5-7 or 3-5-10.</a:t>
            </a:r>
          </a:p>
          <a:p>
            <a:r>
              <a:rPr lang="en-US" sz="1200" b="1" i="0" u="none" strike="noStrike" kern="1200" baseline="0" dirty="0">
                <a:solidFill>
                  <a:schemeClr val="tx1"/>
                </a:solidFill>
                <a:latin typeface="+mn-lt"/>
                <a:ea typeface="+mn-ea"/>
                <a:cs typeface="+mn-cs"/>
              </a:rPr>
              <a:t>EXCEPTIONS:</a:t>
            </a:r>
          </a:p>
          <a:p>
            <a:r>
              <a:rPr lang="en-US" sz="1200" b="0" i="0" u="sng" strike="noStrike" kern="1200" baseline="0" dirty="0">
                <a:solidFill>
                  <a:schemeClr val="tx1"/>
                </a:solidFill>
                <a:latin typeface="+mn-lt"/>
                <a:ea typeface="+mn-ea"/>
                <a:cs typeface="+mn-cs"/>
              </a:rPr>
              <a:t>1. 3-5-7b;</a:t>
            </a:r>
          </a:p>
          <a:p>
            <a:r>
              <a:rPr lang="en-US" sz="1200" b="0" i="0" u="sng" strike="noStrike" kern="1200" baseline="0" dirty="0">
                <a:solidFill>
                  <a:schemeClr val="tx1"/>
                </a:solidFill>
                <a:latin typeface="+mn-lt"/>
                <a:ea typeface="+mn-ea"/>
                <a:cs typeface="+mn-cs"/>
              </a:rPr>
              <a:t>2. 3-5-7e if initially related to a defensive player; and</a:t>
            </a:r>
          </a:p>
          <a:p>
            <a:r>
              <a:rPr lang="en-US" sz="1200" b="0" i="0" u="sng" strike="noStrike" kern="1200" baseline="0" dirty="0">
                <a:solidFill>
                  <a:schemeClr val="tx1"/>
                </a:solidFill>
                <a:latin typeface="+mn-lt"/>
                <a:ea typeface="+mn-ea"/>
                <a:cs typeface="+mn-cs"/>
              </a:rPr>
              <a:t>3. 3-5-10 if initially related to a defensive player.</a:t>
            </a:r>
          </a:p>
          <a:p>
            <a:r>
              <a:rPr lang="en-US" sz="1200" b="0" i="0" u="none" strike="noStrike" kern="1200" baseline="0" dirty="0">
                <a:solidFill>
                  <a:schemeClr val="tx1"/>
                </a:solidFill>
                <a:latin typeface="+mn-lt"/>
                <a:ea typeface="+mn-ea"/>
                <a:cs typeface="+mn-cs"/>
              </a:rPr>
              <a:t>(f) Following a legal kick, when either team is awarded a new series; and</a:t>
            </a:r>
          </a:p>
          <a:p>
            <a:r>
              <a:rPr lang="en-US" sz="1200" b="0" i="0" u="none" strike="noStrike" kern="1200" baseline="0" dirty="0">
                <a:solidFill>
                  <a:schemeClr val="tx1"/>
                </a:solidFill>
                <a:latin typeface="+mn-lt"/>
                <a:ea typeface="+mn-ea"/>
                <a:cs typeface="+mn-cs"/>
              </a:rPr>
              <a:t>(g) Following the stoppage of the play clock by the referee for any other reason. …</a:t>
            </a:r>
          </a:p>
          <a:p>
            <a:pPr marL="0" indent="0">
              <a:spcBef>
                <a:spcPts val="0"/>
              </a:spcBef>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r>
              <a:rPr lang="en-US" sz="1200" b="0" i="0" u="none" strike="noStrike" kern="1200" baseline="0" dirty="0">
                <a:solidFill>
                  <a:schemeClr val="tx1"/>
                </a:solidFill>
                <a:latin typeface="+mn-lt"/>
                <a:ea typeface="+mn-ea"/>
                <a:cs typeface="+mn-cs"/>
              </a:rPr>
              <a:t>To eliminate a potential timing advantage gained by the defensive team, the rules committee approved the play clock being set to 40 seconds when an officials’ time-out is taken for an injury to a defensive player or a defensive player has an equipment issue.</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60697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b="1" i="0" u="none" strike="noStrike" kern="1200" baseline="0" dirty="0">
                <a:solidFill>
                  <a:schemeClr val="tx1"/>
                </a:solidFill>
                <a:latin typeface="+mn-lt"/>
                <a:ea typeface="+mn-ea"/>
                <a:cs typeface="+mn-cs"/>
              </a:rPr>
              <a:t>RULE 3 – SECTION 6 – PLAY CLOCK, BALL READY FOR PLAY AND DELAY</a:t>
            </a:r>
          </a:p>
          <a:p>
            <a:r>
              <a:rPr lang="en-US" sz="1200" b="1" i="0" u="none" strike="noStrike" kern="1200" baseline="0" dirty="0">
                <a:solidFill>
                  <a:schemeClr val="tx1"/>
                </a:solidFill>
                <a:latin typeface="+mn-lt"/>
                <a:ea typeface="+mn-ea"/>
                <a:cs typeface="+mn-cs"/>
              </a:rPr>
              <a:t>ART. 1 . . . </a:t>
            </a:r>
            <a:r>
              <a:rPr lang="en-US" sz="1200" b="0" i="0" u="none" strike="noStrike" kern="1200" baseline="0" dirty="0">
                <a:solidFill>
                  <a:schemeClr val="tx1"/>
                </a:solidFill>
                <a:latin typeface="+mn-lt"/>
                <a:ea typeface="+mn-ea"/>
                <a:cs typeface="+mn-cs"/>
              </a:rPr>
              <a:t>Play clock and ready-for-play:</a:t>
            </a:r>
          </a:p>
          <a:p>
            <a:r>
              <a:rPr lang="en-US" sz="1200" b="0" i="0" u="none" strike="noStrike" kern="1200" baseline="0" dirty="0">
                <a:solidFill>
                  <a:schemeClr val="tx1"/>
                </a:solidFill>
                <a:latin typeface="+mn-lt"/>
                <a:ea typeface="+mn-ea"/>
                <a:cs typeface="+mn-cs"/>
              </a:rPr>
              <a:t>a. Play clock:</a:t>
            </a:r>
          </a:p>
          <a:p>
            <a:r>
              <a:rPr lang="en-US" sz="1200" b="0" i="0" u="none" strike="noStrike" kern="1200" baseline="0" dirty="0">
                <a:solidFill>
                  <a:schemeClr val="tx1"/>
                </a:solidFill>
                <a:latin typeface="+mn-lt"/>
                <a:ea typeface="+mn-ea"/>
                <a:cs typeface="+mn-cs"/>
              </a:rPr>
              <a:t>1. 25 seconds will be on the play clock and start on the ready-for-play signal:</a:t>
            </a:r>
          </a:p>
          <a:p>
            <a:r>
              <a:rPr lang="en-US" sz="1200" b="0" i="0" u="none" strike="noStrike" kern="1200" baseline="0" dirty="0">
                <a:solidFill>
                  <a:schemeClr val="tx1"/>
                </a:solidFill>
                <a:latin typeface="+mn-lt"/>
                <a:ea typeface="+mn-ea"/>
                <a:cs typeface="+mn-cs"/>
              </a:rPr>
              <a:t>(a) Prior to a try following a score;</a:t>
            </a:r>
          </a:p>
          <a:p>
            <a:r>
              <a:rPr lang="en-US" sz="1200" b="0" i="0" u="none" strike="noStrike" kern="1200" baseline="0" dirty="0">
                <a:solidFill>
                  <a:schemeClr val="tx1"/>
                </a:solidFill>
                <a:latin typeface="+mn-lt"/>
                <a:ea typeface="+mn-ea"/>
                <a:cs typeface="+mn-cs"/>
              </a:rPr>
              <a:t>(b) To start a period or overtime series;</a:t>
            </a:r>
          </a:p>
          <a:p>
            <a:r>
              <a:rPr lang="en-US" sz="1200" b="0" i="0" u="none" strike="noStrike" kern="1200" baseline="0" dirty="0">
                <a:solidFill>
                  <a:schemeClr val="tx1"/>
                </a:solidFill>
                <a:latin typeface="+mn-lt"/>
                <a:ea typeface="+mn-ea"/>
                <a:cs typeface="+mn-cs"/>
              </a:rPr>
              <a:t>(c) Following administration of an inadvertent whistle;</a:t>
            </a:r>
          </a:p>
          <a:p>
            <a:r>
              <a:rPr lang="en-US" sz="1200" b="0" i="0" u="none" strike="noStrike" kern="1200" baseline="0" dirty="0">
                <a:solidFill>
                  <a:schemeClr val="tx1"/>
                </a:solidFill>
                <a:latin typeface="+mn-lt"/>
                <a:ea typeface="+mn-ea"/>
                <a:cs typeface="+mn-cs"/>
              </a:rPr>
              <a:t>(d) Following a charged time-out;</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r>
              <a:rPr lang="en-US" sz="1200" b="0" i="0" u="none" strike="noStrike" kern="1200" baseline="0" dirty="0">
                <a:solidFill>
                  <a:schemeClr val="tx1"/>
                </a:solidFill>
                <a:latin typeface="+mn-lt"/>
                <a:ea typeface="+mn-ea"/>
                <a:cs typeface="+mn-cs"/>
              </a:rPr>
              <a:t>(e) Following an official's time-out as in 3-5-7 or 3-5-10.</a:t>
            </a:r>
          </a:p>
          <a:p>
            <a:r>
              <a:rPr lang="en-US" sz="1200" b="1" i="0" u="none" strike="noStrike" kern="1200" baseline="0" dirty="0">
                <a:solidFill>
                  <a:schemeClr val="tx1"/>
                </a:solidFill>
                <a:latin typeface="+mn-lt"/>
                <a:ea typeface="+mn-ea"/>
                <a:cs typeface="+mn-cs"/>
              </a:rPr>
              <a:t>EXCEPTIONS:</a:t>
            </a:r>
          </a:p>
          <a:p>
            <a:r>
              <a:rPr lang="en-US" sz="1200" b="0" i="0" u="none" strike="noStrike" kern="1200" baseline="0" dirty="0">
                <a:solidFill>
                  <a:schemeClr val="tx1"/>
                </a:solidFill>
                <a:latin typeface="+mn-lt"/>
                <a:ea typeface="+mn-ea"/>
                <a:cs typeface="+mn-cs"/>
              </a:rPr>
              <a:t>1. 3-5-7b;</a:t>
            </a:r>
          </a:p>
          <a:p>
            <a:r>
              <a:rPr lang="en-US" sz="1200" b="0" i="0" u="none" strike="noStrike" kern="1200" baseline="0" dirty="0">
                <a:solidFill>
                  <a:schemeClr val="tx1"/>
                </a:solidFill>
                <a:latin typeface="+mn-lt"/>
                <a:ea typeface="+mn-ea"/>
                <a:cs typeface="+mn-cs"/>
              </a:rPr>
              <a:t>2. 3-5-7e if initially related to a defensive player; and</a:t>
            </a:r>
          </a:p>
          <a:p>
            <a:r>
              <a:rPr lang="en-US" sz="1200" b="0" i="0" u="none" strike="noStrike" kern="1200" baseline="0" dirty="0">
                <a:solidFill>
                  <a:schemeClr val="tx1"/>
                </a:solidFill>
                <a:latin typeface="+mn-lt"/>
                <a:ea typeface="+mn-ea"/>
                <a:cs typeface="+mn-cs"/>
              </a:rPr>
              <a:t>3. 3-5-10 if initially related to a defensive player.</a:t>
            </a:r>
          </a:p>
          <a:p>
            <a:r>
              <a:rPr lang="en-US" sz="1200" b="0" i="0" u="sng" strike="noStrike" kern="1200" baseline="0" dirty="0">
                <a:solidFill>
                  <a:schemeClr val="tx1"/>
                </a:solidFill>
                <a:latin typeface="+mn-lt"/>
                <a:ea typeface="+mn-ea"/>
                <a:cs typeface="+mn-cs"/>
              </a:rPr>
              <a:t>(f) Following a legal kick, when either team is awarded a new series; and</a:t>
            </a:r>
          </a:p>
          <a:p>
            <a:r>
              <a:rPr lang="en-US" sz="1200" b="0" i="0" u="none" strike="noStrike" kern="1200" baseline="0" dirty="0">
                <a:solidFill>
                  <a:schemeClr val="tx1"/>
                </a:solidFill>
                <a:latin typeface="+mn-lt"/>
                <a:ea typeface="+mn-ea"/>
                <a:cs typeface="+mn-cs"/>
              </a:rPr>
              <a:t>(g) Following the stoppage of the play clock by the referee for any other reason. …</a:t>
            </a:r>
          </a:p>
          <a:p>
            <a:pPr marL="0" indent="0">
              <a:spcBef>
                <a:spcPts val="0"/>
              </a:spcBef>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r>
              <a:rPr lang="en-US" sz="1200" b="0" i="0" u="none" strike="noStrike" kern="1200" baseline="0" dirty="0">
                <a:solidFill>
                  <a:schemeClr val="tx1"/>
                </a:solidFill>
                <a:latin typeface="+mn-lt"/>
                <a:ea typeface="+mn-ea"/>
                <a:cs typeface="+mn-cs"/>
              </a:rPr>
              <a:t>Following a legal kick when either team is awarded a new series, the play clock will be set to 25 seconds.</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80760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b="1" i="0" u="none" strike="noStrike" kern="1200" baseline="0" dirty="0">
                <a:solidFill>
                  <a:schemeClr val="tx1"/>
                </a:solidFill>
                <a:latin typeface="+mn-lt"/>
                <a:ea typeface="+mn-ea"/>
                <a:cs typeface="+mn-cs"/>
              </a:rPr>
              <a:t>RULE 7 – SECTION 1 – BEFORE THE SNAP</a:t>
            </a:r>
          </a:p>
          <a:p>
            <a:r>
              <a:rPr lang="en-US" sz="1200" b="1" i="0" u="sng" strike="noStrike" kern="1200" baseline="0" dirty="0">
                <a:solidFill>
                  <a:schemeClr val="tx1"/>
                </a:solidFill>
                <a:latin typeface="+mn-lt"/>
                <a:ea typeface="+mn-ea"/>
                <a:cs typeface="+mn-cs"/>
              </a:rPr>
              <a:t>ART. 9 . . . </a:t>
            </a:r>
            <a:r>
              <a:rPr lang="en-US" sz="1200" b="0" i="0" u="sng" strike="noStrike" kern="1200" baseline="0" dirty="0">
                <a:solidFill>
                  <a:schemeClr val="tx1"/>
                </a:solidFill>
                <a:latin typeface="+mn-lt"/>
                <a:ea typeface="+mn-ea"/>
                <a:cs typeface="+mn-cs"/>
              </a:rPr>
              <a:t>No defensive player shall use disconcerting acts or words prior to the snap in an attempt to interfere with A's signals or movements.</a:t>
            </a:r>
          </a:p>
          <a:p>
            <a:r>
              <a:rPr lang="en-US" sz="1200" b="1" i="0" u="none" strike="noStrike" kern="1200" baseline="0" dirty="0">
                <a:solidFill>
                  <a:schemeClr val="tx1"/>
                </a:solidFill>
                <a:latin typeface="+mn-lt"/>
                <a:ea typeface="+mn-ea"/>
                <a:cs typeface="+mn-cs"/>
              </a:rPr>
              <a:t>PENALTY: Arts. 1, 5, 6 – Encroachment – (S7-18) – 5 yards; Arts. 2, 3 – snap infraction (S7-19) – 5 yards; Art. 7 – false start – (S7-19) – 5 yards; </a:t>
            </a:r>
            <a:r>
              <a:rPr lang="en-US" sz="1200" b="1" i="0" u="sng" strike="noStrike" kern="1200" baseline="0" dirty="0">
                <a:solidFill>
                  <a:schemeClr val="tx1"/>
                </a:solidFill>
                <a:latin typeface="+mn-lt"/>
                <a:ea typeface="+mn-ea"/>
                <a:cs typeface="+mn-cs"/>
              </a:rPr>
              <a:t>Art. 9 – disconcerting act – (S7-23) – 5 yards.</a:t>
            </a:r>
            <a:endParaRPr kumimoji="0" lang="en-US" altLang="en-US" sz="1200" b="0"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indent="0">
              <a:spcBef>
                <a:spcPts val="0"/>
              </a:spcBef>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r>
              <a:rPr lang="en-US" sz="1200" b="0" i="0" u="none" strike="noStrike" kern="1200" baseline="0" dirty="0">
                <a:solidFill>
                  <a:schemeClr val="tx1"/>
                </a:solidFill>
                <a:latin typeface="+mn-lt"/>
                <a:ea typeface="+mn-ea"/>
                <a:cs typeface="+mn-cs"/>
              </a:rPr>
              <a:t>Disconcerting acts or words by the defense has been reclassified from a unsportsmanlike foul to a disconcerting act foul, and the penalty changed from 15 yards to 5 yards.</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a:spcBef>
                <a:spcPts val="0"/>
              </a:spcBef>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SITUATIONS </a:t>
            </a:r>
            <a:r>
              <a:rPr lang="en-US" sz="1200" b="0" i="0" u="none" strike="noStrike" kern="1200" baseline="0" dirty="0">
                <a:solidFill>
                  <a:schemeClr val="tx1"/>
                </a:solidFill>
                <a:latin typeface="+mn-lt"/>
                <a:ea typeface="+mn-ea"/>
                <a:cs typeface="+mn-cs"/>
              </a:rPr>
              <a:t>7.1.7C, 7.1.9</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08529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9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9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RULE 7 – SECTION 5 – FORWARD-PASS CLASSIFICATION …</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ART. 2 . . . </a:t>
            </a:r>
            <a:r>
              <a:rPr kumimoji="0" lang="en-US" sz="900" b="0" i="0" u="none" strike="noStrike" kern="1200" cap="none" spc="0" normalizeH="0" baseline="0" noProof="0" dirty="0">
                <a:ln>
                  <a:noFill/>
                </a:ln>
                <a:solidFill>
                  <a:prstClr val="black"/>
                </a:solidFill>
                <a:effectLst/>
                <a:uLnTx/>
                <a:uFillTx/>
                <a:latin typeface="+mn-lt"/>
                <a:ea typeface="+mn-ea"/>
                <a:cs typeface="+mn-cs"/>
              </a:rPr>
              <a:t>An illegal forward pass is a foul. Illegal forward passes include: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a. A pass after team possession has changed during the down.</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b. A pass from beyond the neutral zone.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 A second and subsequent forward pass(es) thrown during a down.</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d. A pass intentionally thrown into an area not occupied by an eligible offensive receiver.</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e. A pass intentionally thrown incomplete to save loss of yardage or to conserve time.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mn-lt"/>
                <a:ea typeface="+mn-ea"/>
                <a:cs typeface="+mn-cs"/>
              </a:rPr>
              <a:t>EXCEPTION: </a:t>
            </a:r>
            <a:r>
              <a:rPr kumimoji="0" lang="en-US" sz="900" b="0" i="0" u="sng" strike="noStrike" kern="1200" cap="none" spc="0" normalizeH="0" baseline="0" noProof="0" dirty="0">
                <a:ln>
                  <a:noFill/>
                </a:ln>
                <a:solidFill>
                  <a:prstClr val="black"/>
                </a:solidFill>
                <a:effectLst/>
                <a:uLnTx/>
                <a:uFillTx/>
                <a:latin typeface="+mn-lt"/>
                <a:ea typeface="+mn-ea"/>
                <a:cs typeface="+mn-cs"/>
              </a:rPr>
              <a:t>It is legal for a player positioned directly behind the snapper to conserve time by intentionally throwing the ball forward to the ground immediately after receiving the snap that has neither been muffed nor touched the ground.</a:t>
            </a:r>
            <a:endParaRPr kumimoji="0" lang="en-US" altLang="en-US" sz="900" b="0"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TABLE 7-5-2e EXCEPTION, TABLE 7-5e EXCEPTION …</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e. Pass intentionally thrown incomplete to save loss of yardage or conserve time.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mn-lt"/>
                <a:ea typeface="+mn-ea"/>
                <a:cs typeface="+mn-cs"/>
              </a:rPr>
              <a:t>EXCEPTION: </a:t>
            </a:r>
            <a:r>
              <a:rPr kumimoji="0" lang="en-US" sz="900" b="0" i="0" u="sng" strike="noStrike" kern="1200" cap="none" spc="0" normalizeH="0" baseline="0" noProof="0" dirty="0">
                <a:ln>
                  <a:noFill/>
                </a:ln>
                <a:solidFill>
                  <a:prstClr val="black"/>
                </a:solidFill>
                <a:effectLst/>
                <a:uLnTx/>
                <a:uFillTx/>
                <a:latin typeface="+mn-lt"/>
                <a:ea typeface="+mn-ea"/>
                <a:cs typeface="+mn-cs"/>
              </a:rPr>
              <a:t>It is legal for a player positioned directly behind the snapper to conserve time by intentionally throwing the ball forward to the ground immediately after receiving the snap that has neither been muffed nor touched the ground.</a:t>
            </a:r>
            <a:endParaRPr kumimoji="0" lang="en-US" altLang="en-US" sz="900" b="0"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9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The exception to allow a player to conserve time by intentionally throwing the ball forward to the ground immediately after receiving the snap, has been expanded to include any player positioned directly behind the center. This exception now includes snaps that are not hand-to-hand.</a:t>
            </a:r>
            <a:endParaRPr kumimoji="0" 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 typeface="Wingdings" panose="05000000000000000000" pitchFamily="2" charset="2"/>
              <a:buChar char="v"/>
              <a:tabLst/>
              <a:defRPr/>
            </a:pPr>
            <a:r>
              <a:rPr kumimoji="0" lang="en-US" altLang="en-US" sz="900" b="1" i="0" u="sng" strike="noStrike" kern="1200" cap="none" spc="0" normalizeH="0" baseline="0" noProof="0">
                <a:ln>
                  <a:noFill/>
                </a:ln>
                <a:solidFill>
                  <a:prstClr val="black"/>
                </a:solidFill>
                <a:effectLst/>
                <a:uLnTx/>
                <a:uFillTx/>
                <a:latin typeface="+mn-lt"/>
                <a:ea typeface="+mn-ea"/>
                <a:cs typeface="Arial" panose="020B0604020202020204" pitchFamily="34" charset="0"/>
              </a:rPr>
              <a:t>Case Book:</a:t>
            </a:r>
            <a:r>
              <a:rPr kumimoji="0" lang="en-US" altLang="en-US" sz="900" b="0" i="0" u="none" strike="noStrike" kern="1200" cap="none" spc="0" normalizeH="0" baseline="0" noProof="0">
                <a:ln>
                  <a:noFill/>
                </a:ln>
                <a:solidFill>
                  <a:prstClr val="black"/>
                </a:solidFill>
                <a:effectLst/>
                <a:uLnTx/>
                <a:uFillTx/>
                <a:latin typeface="+mn-lt"/>
                <a:ea typeface="+mn-ea"/>
                <a:cs typeface="Arial" panose="020B0604020202020204" pitchFamily="34" charset="0"/>
              </a:rPr>
              <a:t>  See SITUATIONS </a:t>
            </a:r>
            <a:r>
              <a:rPr kumimoji="0" lang="en-US" sz="900" b="0" i="0" u="none" strike="noStrike" kern="1200" cap="none" spc="0" normalizeH="0" baseline="0" noProof="0">
                <a:ln>
                  <a:noFill/>
                </a:ln>
                <a:solidFill>
                  <a:prstClr val="black"/>
                </a:solidFill>
                <a:effectLst/>
                <a:uLnTx/>
                <a:uFillTx/>
                <a:latin typeface="+mn-lt"/>
                <a:ea typeface="+mn-ea"/>
                <a:cs typeface="+mn-cs"/>
              </a:rPr>
              <a:t>7.5.2B, 7.5.2G</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16402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3 – SECTION 4 – STARTING AND STOPPING THE GAME CLOCK</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r>
              <a:rPr lang="en-US" sz="1200" b="1" i="0" u="sng" strike="noStrike" kern="1200" baseline="0" dirty="0">
                <a:solidFill>
                  <a:schemeClr val="tx1"/>
                </a:solidFill>
                <a:latin typeface="+mn-lt"/>
                <a:ea typeface="+mn-ea"/>
                <a:cs typeface="+mn-cs"/>
              </a:rPr>
              <a:t>ART. 9 </a:t>
            </a:r>
            <a:r>
              <a:rPr lang="en-US" sz="1200" b="0" i="0" u="sng" strike="noStrike" kern="1200" baseline="0" dirty="0">
                <a:solidFill>
                  <a:schemeClr val="tx1"/>
                </a:solidFill>
                <a:latin typeface="+mn-lt"/>
                <a:ea typeface="+mn-ea"/>
                <a:cs typeface="+mn-cs"/>
              </a:rPr>
              <a:t>. . . The referee shall have the authority to correct obvious errors in timing by the play clock if discovery is prior to the snap.</a:t>
            </a:r>
            <a:endParaRPr kumimoji="0" lang="en-US" altLang="en-US" sz="1200" b="0"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indent="0">
              <a:spcBef>
                <a:spcPts val="0"/>
              </a:spcBef>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pPr>
              <a:spcBef>
                <a:spcPts val="0"/>
              </a:spcBef>
            </a:pP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Clarification</a:t>
            </a:r>
          </a:p>
          <a:p>
            <a:pPr>
              <a:spcBef>
                <a:spcPts val="0"/>
              </a:spcBef>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197253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2020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2020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4223374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r>
              <a:rPr lang="en-US" sz="1200" b="1" i="0" u="none" strike="noStrike" kern="1200" baseline="0" dirty="0">
                <a:solidFill>
                  <a:schemeClr val="tx1"/>
                </a:solidFill>
                <a:latin typeface="+mn-lt"/>
                <a:ea typeface="+mn-ea"/>
                <a:cs typeface="+mn-cs"/>
              </a:rPr>
              <a:t>ART. 1 . . . </a:t>
            </a:r>
            <a:r>
              <a:rPr lang="en-US" sz="1200" b="0" i="0" u="none" strike="noStrike" kern="1200" baseline="0" dirty="0">
                <a:solidFill>
                  <a:schemeClr val="tx1"/>
                </a:solidFill>
                <a:latin typeface="+mn-lt"/>
                <a:ea typeface="+mn-ea"/>
                <a:cs typeface="+mn-cs"/>
              </a:rPr>
              <a:t>Mandatory equipment. Each player shall participate while wearing the following pieces of properly fitted equipment, which shall be professionally manufactured and not altered to decrease protection: …</a:t>
            </a:r>
          </a:p>
          <a:p>
            <a:r>
              <a:rPr lang="en-US" sz="1200" b="0" i="0" u="none" strike="noStrike" kern="1200" baseline="0" dirty="0">
                <a:solidFill>
                  <a:schemeClr val="tx1"/>
                </a:solidFill>
                <a:latin typeface="+mn-lt"/>
                <a:ea typeface="+mn-ea"/>
                <a:cs typeface="+mn-cs"/>
              </a:rPr>
              <a:t>c.  Numbers</a:t>
            </a:r>
          </a:p>
          <a:p>
            <a:r>
              <a:rPr lang="en-US" sz="1200" b="0" i="0" u="none" strike="noStrike" kern="1200" baseline="0" dirty="0">
                <a:solidFill>
                  <a:schemeClr val="tx1"/>
                </a:solidFill>
                <a:latin typeface="+mn-lt"/>
                <a:ea typeface="+mn-ea"/>
                <a:cs typeface="+mn-cs"/>
              </a:rPr>
              <a:t>1.  The numbers shall be clearly visible and legible using Arabic numbers 1-99 inclusive and shall be on the front and back of the jersey.</a:t>
            </a:r>
          </a:p>
          <a:p>
            <a:r>
              <a:rPr lang="en-US" sz="1200" b="0" i="0" u="none" strike="noStrike" kern="1200" baseline="0" dirty="0">
                <a:solidFill>
                  <a:schemeClr val="tx1"/>
                </a:solidFill>
                <a:latin typeface="+mn-lt"/>
                <a:ea typeface="+mn-ea"/>
                <a:cs typeface="+mn-cs"/>
              </a:rPr>
              <a:t>2.  The numbers, inclusive of any border(s), shall be centered horizontally at least 8 inches and 10 inches high on front and back, respectively.</a:t>
            </a:r>
          </a:p>
          <a:p>
            <a:r>
              <a:rPr lang="en-US" sz="1200" b="0" i="0" u="none" strike="noStrike" kern="1200" baseline="0" dirty="0">
                <a:solidFill>
                  <a:schemeClr val="tx1"/>
                </a:solidFill>
                <a:latin typeface="+mn-lt"/>
                <a:ea typeface="+mn-ea"/>
                <a:cs typeface="+mn-cs"/>
              </a:rPr>
              <a:t>3.  The entire body of the number (the continuous horizontal bars and vertical strokes) exclusive of any border(s) shall be approximately 1½-inches wide.</a:t>
            </a:r>
          </a:p>
          <a:p>
            <a:r>
              <a:rPr lang="en-US" sz="1200" b="0" i="0" u="none" strike="noStrike" kern="1200" baseline="0" dirty="0">
                <a:solidFill>
                  <a:schemeClr val="tx1"/>
                </a:solidFill>
                <a:latin typeface="+mn-lt"/>
                <a:ea typeface="+mn-ea"/>
                <a:cs typeface="+mn-cs"/>
              </a:rPr>
              <a:t>4.  The color and style of the number shall be the same on the front and back.</a:t>
            </a:r>
          </a:p>
          <a:p>
            <a:r>
              <a:rPr lang="en-US" sz="1200" b="0" i="0" u="none" strike="noStrike" kern="1200" baseline="0" dirty="0">
                <a:solidFill>
                  <a:schemeClr val="tx1"/>
                </a:solidFill>
                <a:latin typeface="+mn-lt"/>
                <a:ea typeface="+mn-ea"/>
                <a:cs typeface="+mn-cs"/>
              </a:rPr>
              <a:t>5.  Through the 2023 season, the body of the number (the continuous horizontal bars and vertical strokes) shall be either:</a:t>
            </a:r>
          </a:p>
          <a:p>
            <a:r>
              <a:rPr lang="en-US" sz="1200" b="0" i="0" u="none" strike="noStrike" kern="1200" baseline="0" dirty="0">
                <a:solidFill>
                  <a:schemeClr val="tx1"/>
                </a:solidFill>
                <a:latin typeface="+mn-lt"/>
                <a:ea typeface="+mn-ea"/>
                <a:cs typeface="+mn-cs"/>
              </a:rPr>
              <a:t>     (a)  a continuous color(s) contrasting with the jersey color; or</a:t>
            </a:r>
          </a:p>
          <a:p>
            <a:r>
              <a:rPr lang="en-US" sz="1200" b="0" i="0" u="none" strike="noStrike" kern="1200" baseline="0" dirty="0">
                <a:solidFill>
                  <a:schemeClr val="tx1"/>
                </a:solidFill>
                <a:latin typeface="+mn-lt"/>
                <a:ea typeface="+mn-ea"/>
                <a:cs typeface="+mn-cs"/>
              </a:rPr>
              <a:t>     (b)  the same solid color(s) as the jersey with a minimum of one border that is at least ¼-inch in width of a single solid contrasting color.</a:t>
            </a:r>
          </a:p>
          <a:p>
            <a:r>
              <a:rPr lang="en-US" sz="1200" b="0" i="0" u="none" strike="noStrike" kern="1200" baseline="0" dirty="0">
                <a:solidFill>
                  <a:schemeClr val="tx1"/>
                </a:solidFill>
                <a:latin typeface="+mn-lt"/>
                <a:ea typeface="+mn-ea"/>
                <a:cs typeface="+mn-cs"/>
              </a:rPr>
              <a:t>6.  Effective with the 2024 season, 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indent="0">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r>
              <a:rPr lang="en-US" sz="1200" b="0" i="0" u="none" strike="noStrike" kern="1200" baseline="0" dirty="0">
                <a:solidFill>
                  <a:schemeClr val="tx1"/>
                </a:solidFill>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147172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983288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The numbers shall be clearly visible and legible using Arabic numbers 1-99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Through the 2023 season, 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  Effective with the 2024 season, 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763268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Reminders</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The numbers shall be clearly visible and legible using Arabic numbers 1-99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Through the 2023 season, 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  Effective with the 2024 season, 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1842098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2 – SECTION 45 – TRIPPING</a:t>
            </a:r>
          </a:p>
          <a:p>
            <a:r>
              <a:rPr lang="en-US" sz="1200" b="0" i="0" u="none" strike="noStrike" kern="1200" baseline="0" dirty="0">
                <a:solidFill>
                  <a:schemeClr val="tx1"/>
                </a:solidFill>
                <a:latin typeface="+mn-lt"/>
                <a:ea typeface="+mn-ea"/>
                <a:cs typeface="+mn-cs"/>
              </a:rPr>
              <a:t>Tripping is the intentional use of the lower leg or foot to obstruct an opponent below the knee.</a:t>
            </a: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9 – SECTION 4 – ILLEGAL PERSONAL CONTACT</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ART. 3 . . . </a:t>
            </a:r>
            <a:r>
              <a:rPr lang="en-US" sz="1200" b="0" i="0" u="none" strike="noStrike" kern="1200" baseline="0" dirty="0">
                <a:solidFill>
                  <a:schemeClr val="tx1"/>
                </a:solidFill>
                <a:latin typeface="+mn-lt"/>
                <a:ea typeface="+mn-ea"/>
                <a:cs typeface="+mn-cs"/>
              </a:rPr>
              <a:t>No player or nonplayer shall: …</a:t>
            </a:r>
          </a:p>
          <a:p>
            <a:r>
              <a:rPr lang="en-US" sz="1200" b="0" i="0" u="none" strike="noStrike" kern="1200" baseline="0" dirty="0">
                <a:solidFill>
                  <a:schemeClr val="tx1"/>
                </a:solidFill>
                <a:latin typeface="+mn-lt"/>
                <a:ea typeface="+mn-ea"/>
                <a:cs typeface="+mn-cs"/>
              </a:rPr>
              <a:t>o. Trip an opponent.</a:t>
            </a: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r>
              <a:rPr lang="en-US" sz="1200" b="1" i="0" u="none" strike="noStrike" kern="1200" baseline="0" dirty="0">
                <a:solidFill>
                  <a:schemeClr val="tx1"/>
                </a:solidFill>
                <a:latin typeface="+mn-lt"/>
                <a:ea typeface="+mn-ea"/>
                <a:cs typeface="+mn-cs"/>
              </a:rPr>
              <a:t>PENALTY: … </a:t>
            </a:r>
            <a:r>
              <a:rPr lang="en-US" sz="1200" b="1" i="0" u="sng" strike="noStrike" kern="1200" baseline="0" dirty="0">
                <a:solidFill>
                  <a:schemeClr val="tx1"/>
                </a:solidFill>
                <a:latin typeface="+mn-lt"/>
                <a:ea typeface="+mn-ea"/>
                <a:cs typeface="+mn-cs"/>
              </a:rPr>
              <a:t>Art. 3o – illegal tripping – (S38-46) – 15 yards; </a:t>
            </a:r>
            <a:r>
              <a:rPr lang="en-US" sz="1200" b="1" i="0" u="none" strike="noStrike" kern="1200" baseline="0" dirty="0">
                <a:solidFill>
                  <a:schemeClr val="tx1"/>
                </a:solidFill>
                <a:latin typeface="+mn-lt"/>
                <a:ea typeface="+mn-ea"/>
                <a:cs typeface="+mn-cs"/>
              </a:rPr>
              <a:t>…</a:t>
            </a: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r>
              <a:rPr lang="en-US" sz="1200" b="0" i="0" u="none" strike="noStrike" kern="1200" baseline="0" dirty="0">
                <a:solidFill>
                  <a:schemeClr val="tx1"/>
                </a:solidFill>
                <a:latin typeface="+mn-lt"/>
                <a:ea typeface="+mn-ea"/>
                <a:cs typeface="+mn-cs"/>
              </a:rPr>
              <a:t>Rule change in 2019.  In an effort to decrease risk, tripping the runner is now prohibited. It is now a foul to intentionally use the lower leg or foot to obstruct a runner below the knees.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 2.42.1</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4060109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following football points of emphasis were selected by the NFHS Football Rules Committee for the 2020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Sportsmanship  (Point of Emphasis):</a:t>
            </a:r>
          </a:p>
          <a:p>
            <a:endParaRPr lang="en-US" dirty="0"/>
          </a:p>
          <a:p>
            <a:r>
              <a:rPr lang="en-US" sz="1200" b="0" i="0" u="none" strike="noStrike" kern="1200" baseline="0" dirty="0">
                <a:solidFill>
                  <a:schemeClr val="tx1"/>
                </a:solidFill>
                <a:latin typeface="+mn-lt"/>
                <a:ea typeface="+mn-ea"/>
                <a:cs typeface="+mn-cs"/>
              </a:rPr>
              <a:t>     When considering sportsmanship, many may first think only of the game participants (athletes and coaches) within the timeframe of the game. However, proper sportsmanship also includes the pregame warm-up period, postgame handshake activity, spectator behavior (both students and adults), parents of athletes, public-address announcements and announcers, and bands. All of the above constituents have a role in promoting good sportsmanship.</a:t>
            </a:r>
          </a:p>
          <a:p>
            <a:r>
              <a:rPr lang="en-US" sz="1200" b="0" i="0" u="none" strike="noStrike" kern="1200" baseline="0" dirty="0">
                <a:solidFill>
                  <a:schemeClr val="tx1"/>
                </a:solidFill>
                <a:latin typeface="+mn-lt"/>
                <a:ea typeface="+mn-ea"/>
                <a:cs typeface="+mn-cs"/>
              </a:rPr>
              <a:t>     Players and coaches are the most visible in their displays of sportsmanship. Their behavior sets the tone for fans, game officials and others. As recognizable personalities, it is an expectation that coaches model good behavior. Players must represent their schools and communities as ambassadors of good sporting behavior beginning with pregame activities and concluding with end-of-game activities.</a:t>
            </a:r>
          </a:p>
          <a:p>
            <a:r>
              <a:rPr lang="en-US" sz="1200" b="0" i="0" u="none" strike="noStrike" kern="1200" baseline="0" dirty="0">
                <a:solidFill>
                  <a:schemeClr val="tx1"/>
                </a:solidFill>
                <a:latin typeface="+mn-lt"/>
                <a:ea typeface="+mn-ea"/>
                <a:cs typeface="+mn-cs"/>
              </a:rPr>
              <a:t>     Game officials generally do not assume control until taking the field approximately 30 minutes prior to the scheduled kickoff. Therefore, coaching staffs and game administrators must be vigilant and responsible for ensuring proper sportsmanship during this time. Once the contest begins, school administrators are responsible for the proper conduct of all spectators. This may take the form of reading a sportsmanship public-address announcement prior to the contest and remaining vigilant for possible issues during the contest. Student bodies and spectators in general should be reminded that any behaviors conducted at the expense of the opponents is unacceptable and will be addressed accordingly.</a:t>
            </a:r>
          </a:p>
          <a:p>
            <a:r>
              <a:rPr lang="en-US" sz="1200" b="0" i="0" u="none" strike="noStrike" kern="1200" baseline="0" dirty="0">
                <a:solidFill>
                  <a:schemeClr val="tx1"/>
                </a:solidFill>
                <a:latin typeface="+mn-lt"/>
                <a:ea typeface="+mn-ea"/>
                <a:cs typeface="+mn-cs"/>
              </a:rPr>
              <a:t>     Public-address announcers are responsible for delivering pertinent game-related information – not to be a play-by-play person or cheerleader. Taking liberties with biased and/or inflammatory announcements must not be tolerated. Their purpose is not to editorialize the quality of play or incite the home crowd in any way.</a:t>
            </a:r>
          </a:p>
          <a:p>
            <a:r>
              <a:rPr lang="en-US" sz="1200" b="0" i="0" u="none" strike="noStrike" kern="1200" baseline="0" dirty="0">
                <a:solidFill>
                  <a:schemeClr val="tx1"/>
                </a:solidFill>
                <a:latin typeface="+mn-lt"/>
                <a:ea typeface="+mn-ea"/>
                <a:cs typeface="+mn-cs"/>
              </a:rPr>
              <a:t>     Working with the band/music director, the school administration must set proper guidelines and ensure compliance regarding when live or recorded music may be utilized.</a:t>
            </a:r>
          </a:p>
          <a:p>
            <a:r>
              <a:rPr lang="en-US" sz="1200" b="0" i="0" u="none" strike="noStrike" kern="1200" baseline="0" dirty="0">
                <a:solidFill>
                  <a:schemeClr val="tx1"/>
                </a:solidFill>
                <a:latin typeface="+mn-lt"/>
                <a:ea typeface="+mn-ea"/>
                <a:cs typeface="+mn-cs"/>
              </a:rPr>
              <a:t>     Good sportsmanship does not occur on its own. Only with specific planning and coordination by all constituents is good sportsmanship achievable. Good sportsmanship is about respect. Good sports win with humility, lose with grace and do both with dignity.</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3687086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Intentional Grounding  (Point of Emphasis):</a:t>
            </a:r>
          </a:p>
          <a:p>
            <a:endParaRPr lang="en-US" dirty="0"/>
          </a:p>
          <a:p>
            <a:r>
              <a:rPr lang="en-US" sz="1200" b="0" i="0" u="none" strike="noStrike" kern="1200" baseline="0" dirty="0">
                <a:solidFill>
                  <a:schemeClr val="tx1"/>
                </a:solidFill>
                <a:latin typeface="+mn-lt"/>
                <a:ea typeface="+mn-ea"/>
                <a:cs typeface="+mn-cs"/>
              </a:rPr>
              <a:t>     Due to the growing prevalence of televised football, one of the most misunderstood rules at the high school level is intentional grounding. Under NFHS rules, intentional grounding is a foul whenever a legal forward pass is thrown into an area not occupied by an eligible receiver, or when a pass is thrown to prevent a loss of yardage or to conserve time. The only exception to this rule is when the passer intentionally throws the ball forward to the ground immediately after receiving the snap.</a:t>
            </a:r>
          </a:p>
          <a:p>
            <a:r>
              <a:rPr lang="en-US" sz="1200" b="0" i="0" u="none" strike="noStrike" kern="1200" baseline="0" dirty="0">
                <a:solidFill>
                  <a:schemeClr val="tx1"/>
                </a:solidFill>
                <a:latin typeface="+mn-lt"/>
                <a:ea typeface="+mn-ea"/>
                <a:cs typeface="+mn-cs"/>
              </a:rPr>
              <a:t>     Under NFHS rules, it is a foul if there was no eligible receiver in the area of the pass, regardless of the passer’s position on the field. Across the country, we are seeing more high school quarterbacks throw the ball away to avoid a sack when outside the pocket, thinking this is legal based on what is seen on television. High school referees need to be aware of these situations and, with the help of the line judge and linesman, make the correct call under NFHS football rules. This is a foul that should be called after the game officials have gathered and discussed the play. When a foul does occur, the penalty flag needs to be thrown by the referee. The penalty is 5 yards from the spot of the foul and a loss of down.</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161426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Ineligible Downfield  (Point of Emphasis):</a:t>
            </a:r>
          </a:p>
          <a:p>
            <a:endParaRPr lang="en-US" dirty="0"/>
          </a:p>
          <a:p>
            <a:r>
              <a:rPr lang="en-US" sz="1200" b="0" i="0" u="none" strike="noStrike" kern="1200" baseline="0" dirty="0">
                <a:solidFill>
                  <a:schemeClr val="tx1"/>
                </a:solidFill>
                <a:latin typeface="+mn-lt"/>
                <a:ea typeface="+mn-ea"/>
                <a:cs typeface="+mn-cs"/>
              </a:rPr>
              <a:t>     Some clarification was recently provided in identifying when an ineligible Team A player is illegally downfield on a pass play. By rule, ineligible Team A players may not advance beyond the expanded neutral zone on a legal forward pass play before a legal forward pass that crosses the neutral zone is in flight. The neutral zone expands 2 yards behind the defensive line of scrimmage following the snap. The position of the ineligible Team A player at the moment of the legal pass is the only factor in determining if the player is illegally downfield. When identifying Team A players who are illegally downfield, it is important to make sure that the Team A player is clearly beyond the expanded neutral zone (2 yards) at the moment that the pass is in flight. Players can travel multiple yards in a quick period of time. These players can be legally within the expanded neutral zone when the pass is thrown but beyond as the pass moves downfield. If B touches the pass in or behind the neutral zone, this restriction is terminated.</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430854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Line of Scrimmage Formation  (Point of Emphasis):</a:t>
            </a:r>
          </a:p>
          <a:p>
            <a:endParaRPr lang="en-US" dirty="0"/>
          </a:p>
          <a:p>
            <a:r>
              <a:rPr lang="en-US" sz="1200" b="0" i="0" u="none" strike="noStrike" kern="1200" baseline="0" dirty="0">
                <a:solidFill>
                  <a:schemeClr val="tx1"/>
                </a:solidFill>
                <a:latin typeface="+mn-lt"/>
                <a:ea typeface="+mn-ea"/>
                <a:cs typeface="+mn-cs"/>
              </a:rPr>
              <a:t>     In order for the offensive team to have a legal scrimmage formation at the snap (assuming the numbering exception is not being used), at least five Team A players, numbered 50-79, must be on the line of scrimmage. Also, no more than four Team A players may be backs. Only one player may not be on the line but still penetrate the vertical plane through the waistline of his nearest teammate who is on the line. This player must be in position to receive a hand-to-hand snap, but does not have to actually receive it. By rule, he is the only player allowed to be positioned in “no man’s land” at the snap. All other players not on the line must be clearly positioned as backs.</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136803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900276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1682568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1718867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932841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12199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Reminders for 2020 from the NFHS Football Game Officials Manual Committee on the 2020-2021 NFHS Football Game Officials Manual and other items.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1577124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r>
              <a:rPr lang="en-US" dirty="0"/>
              <a:t>A new NFHS Official Signal for Reset Play Clock (Signal 17) was added to the signal chart.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385037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1598504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Rule Change Proposal Online Forms must first go through the state association office before it can be sent to the NFHS.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Only member state associations, football coaches and football game officials approved by the member state association, members of the NFHS Football Rules Committee and the NFHS can submit football rule change online proposal forms.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Rule Change Online Proposal Forms must be submitted electronically online to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2813"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Overview of NFHS Rules Books and Case Books as E-Books.</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Cost is $6.99 each.</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Download from iTunes and Amazon.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925163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2813"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Rules App is free to download.</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Each book subscription is $6.99.</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Coaches and Officials Association paid members get all books for free.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100% states members get books for free in sports designated by their state.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For 2020-21 </a:t>
            </a:r>
            <a:r>
              <a:rPr kumimoji="0" lang="en-US" sz="1200" b="0" i="0" u="none" strike="noStrike" kern="1200" cap="none" spc="0" normalizeH="0" baseline="0" noProof="0" dirty="0">
                <a:ln>
                  <a:noFill/>
                </a:ln>
                <a:solidFill>
                  <a:prstClr val="black"/>
                </a:solidFill>
                <a:effectLst/>
                <a:uLnTx/>
                <a:uFillTx/>
                <a:latin typeface="+mn-lt"/>
                <a:ea typeface="+mn-ea"/>
                <a:cs typeface="+mn-cs"/>
              </a:rPr>
              <a:t>– Rules Apps for all NFHS rules books and case books available on iTunes and Google Play.  Rules books and case books will be cross-linked.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7455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2796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2026897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OFFICIALS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Every opportunity should be taken to improve upon officiating.  Clinics, course work, observations, video review, association meetings should all be considered when attempting to improve one’s skills in officiating.  The NFHS has provided opportunities for officials and prospective officials to take courses and to review video to support learning and developing officiating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 cost of these courses is $10.00 to NFHS Officials Association members and $20 for non-members.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“Interscholastic Officiating” is a general course on sports officiating and it is free to members and cost $20 for non-members.  This course provides an introduction to skills and concepts used as an official.  Several topics are covered such as:  basics of becoming and staying an official, science of officiating, art of officiating, how to combine these skills for successful officiating.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Video clips are made available to NFHS Officials Association members.  The video is clipped on specific topics and provides the rules references as well as dialogue on the topic.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courses and videos are offered at </a:t>
            </a:r>
            <a:r>
              <a:rPr kumimoji="0" lang="en-US" sz="1200" b="0" i="0" u="sng" strike="noStrike" kern="1200" cap="none" spc="0" normalizeH="0" baseline="0" noProof="0" dirty="0">
                <a:ln>
                  <a:noFill/>
                </a:ln>
                <a:solidFill>
                  <a:prstClr val="black"/>
                </a:solidFill>
                <a:effectLst/>
                <a:uLnTx/>
                <a:uFillTx/>
                <a:latin typeface="+mn-lt"/>
                <a:ea typeface="+mn-ea"/>
                <a:cs typeface="+mn-cs"/>
                <a:hlinkClick r:id="rId3">
                  <a:extLst>
                    <a:ext uri="{A12FA001-AC4F-418D-AE19-62706E023703}">
                      <ahyp:hlinkClr xmlns:ahyp="http://schemas.microsoft.com/office/drawing/2018/hyperlinkcolor" xmlns="" val="tx"/>
                    </a:ext>
                  </a:extLst>
                </a:hlinkClick>
              </a:rPr>
              <a:t>www.NFHSLearn.com</a:t>
            </a:r>
            <a:r>
              <a:rPr kumimoji="0" lang="en-US" sz="1200" b="0" i="0" u="none" strike="noStrike" kern="1200" cap="none" spc="0" normalizeH="0" baseline="0" noProof="0" dirty="0">
                <a:ln>
                  <a:noFill/>
                </a:ln>
                <a:solidFill>
                  <a:prstClr val="black"/>
                </a:solidFill>
                <a:effectLst/>
                <a:uLnTx/>
                <a:uFillTx/>
                <a:latin typeface="+mn-lt"/>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ED7D31"/>
                </a:solidFill>
                <a:effectLst/>
                <a:uLnTx/>
                <a:uFillTx/>
                <a:latin typeface="+mn-lt"/>
                <a:ea typeface="+mn-ea"/>
                <a:cs typeface="+mn-cs"/>
              </a:rPr>
              <a:t>Courses Available: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Football</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Volleyball – </a:t>
            </a:r>
            <a:r>
              <a:rPr kumimoji="0" lang="en-US" sz="1200" b="0" i="0" u="none" strike="noStrike" kern="1200" cap="none" spc="0" normalizeH="0" baseline="0" noProof="0" dirty="0">
                <a:ln>
                  <a:noFill/>
                </a:ln>
                <a:solidFill>
                  <a:prstClr val="black"/>
                </a:solidFill>
                <a:effectLst/>
                <a:uLnTx/>
                <a:uFillTx/>
                <a:latin typeface="+mn-lt"/>
                <a:ea typeface="+mn-ea"/>
                <a:cs typeface="+mn-cs"/>
              </a:rPr>
              <a:t>Ball Handling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Volleyball </a:t>
            </a:r>
            <a:r>
              <a:rPr kumimoji="0" lang="en-US" sz="1200" b="0" i="0" u="none" strike="noStrike" kern="1200" cap="none" spc="0" normalizeH="0" baseline="0" noProof="0" dirty="0">
                <a:ln>
                  <a:noFill/>
                </a:ln>
                <a:solidFill>
                  <a:prstClr val="black"/>
                </a:solidFill>
                <a:effectLst/>
                <a:uLnTx/>
                <a:uFillTx/>
                <a:latin typeface="+mn-lt"/>
                <a:ea typeface="+mn-ea"/>
                <a:cs typeface="+mn-cs"/>
              </a:rPr>
              <a:t>– Alignment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Basketball</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Basketball – </a:t>
            </a:r>
            <a:r>
              <a:rPr kumimoji="0" lang="en-US" sz="1200" b="0" i="0" u="none" strike="noStrike" kern="1200" cap="none" spc="0" normalizeH="0" baseline="0" noProof="0" dirty="0">
                <a:ln>
                  <a:noFill/>
                </a:ln>
                <a:solidFill>
                  <a:prstClr val="black"/>
                </a:solidFill>
                <a:effectLst/>
                <a:uLnTx/>
                <a:uFillTx/>
                <a:latin typeface="+mn-lt"/>
                <a:ea typeface="+mn-ea"/>
                <a:cs typeface="+mn-cs"/>
              </a:rPr>
              <a:t>Three-Person Mechanics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Soccer</a:t>
            </a:r>
            <a:r>
              <a:rPr kumimoji="0" lang="en-US" sz="1200" b="0" i="0" u="none" strike="noStrike" kern="1200" cap="none" spc="0" normalizeH="0" baseline="0" noProof="0" dirty="0">
                <a:ln>
                  <a:noFill/>
                </a:ln>
                <a:solidFill>
                  <a:prstClr val="black"/>
                </a:solidFill>
                <a:effectLst/>
                <a:uLnTx/>
                <a:uFillTx/>
                <a:latin typeface="+mn-lt"/>
                <a:ea typeface="+mn-ea"/>
                <a:cs typeface="+mn-cs"/>
              </a:rPr>
              <a:t> – Fouls and Misconduct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Soccer - </a:t>
            </a:r>
            <a:r>
              <a:rPr kumimoji="0" lang="en-US" sz="1200" b="0" i="0" u="none" strike="noStrike" kern="1200" cap="none" spc="0" normalizeH="0" baseline="0" noProof="0" dirty="0">
                <a:ln>
                  <a:noFill/>
                </a:ln>
                <a:solidFill>
                  <a:prstClr val="black"/>
                </a:solidFill>
                <a:effectLst/>
                <a:uLnTx/>
                <a:uFillTx/>
                <a:latin typeface="+mn-lt"/>
                <a:ea typeface="+mn-ea"/>
                <a:cs typeface="+mn-cs"/>
              </a:rPr>
              <a:t>Offside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Swimming and Diving</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Officiating Wrestling</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Umpiring Softball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ED7D31"/>
                </a:solidFill>
                <a:effectLst/>
                <a:uLnTx/>
                <a:uFillTx/>
                <a:latin typeface="+mn-lt"/>
                <a:ea typeface="+mn-ea"/>
                <a:cs typeface="+mn-cs"/>
              </a:rPr>
              <a:t>Future Courses to be Considered: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Umpiring Baseball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Field Hockey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Track and Field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Umpiring Softball – </a:t>
            </a:r>
            <a:r>
              <a:rPr kumimoji="0" lang="en-US" sz="1200" b="0" i="0" u="none" strike="noStrike" kern="1200" cap="none" spc="0" normalizeH="0" baseline="0" noProof="0" dirty="0">
                <a:ln>
                  <a:noFill/>
                </a:ln>
                <a:solidFill>
                  <a:prstClr val="black"/>
                </a:solidFill>
                <a:effectLst/>
                <a:uLnTx/>
                <a:uFillTx/>
                <a:latin typeface="+mn-lt"/>
                <a:ea typeface="+mn-ea"/>
                <a:cs typeface="+mn-cs"/>
              </a:rPr>
              <a:t>Mechanics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77927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Rule Change</a:t>
            </a: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t>
            </a:r>
          </a:p>
          <a:p>
            <a:pPr marL="0" indent="0">
              <a:spcBef>
                <a:spcPts val="0"/>
              </a:spcBef>
              <a:buNone/>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4 – PLAYER DESIGNATIONS</a:t>
            </a:r>
          </a:p>
          <a:p>
            <a:r>
              <a:rPr lang="en-US" sz="1400" b="1" i="0" u="none" strike="noStrike" kern="1200" baseline="0" dirty="0">
                <a:solidFill>
                  <a:schemeClr val="tx1"/>
                </a:solidFill>
                <a:latin typeface="+mn-lt"/>
                <a:ea typeface="+mn-ea"/>
                <a:cs typeface="Calibri" panose="020F0502020204030204" pitchFamily="34" charset="0"/>
              </a:rPr>
              <a:t>ART. 1 . . . </a:t>
            </a:r>
            <a:r>
              <a:rPr lang="en-US" sz="1400" b="0" i="0" u="none" strike="noStrike" kern="1200" baseline="0" dirty="0">
                <a:solidFill>
                  <a:schemeClr val="tx1"/>
                </a:solidFill>
                <a:latin typeface="+mn-lt"/>
                <a:ea typeface="+mn-ea"/>
                <a:cs typeface="Calibri" panose="020F0502020204030204" pitchFamily="34" charset="0"/>
              </a:rPr>
              <a:t>Each team shall designate a player as field captain, and </a:t>
            </a:r>
            <a:r>
              <a:rPr lang="en-US" sz="1400" b="0" i="0" u="sng" strike="noStrike" kern="1200" baseline="0" dirty="0">
                <a:solidFill>
                  <a:schemeClr val="tx1"/>
                </a:solidFill>
                <a:latin typeface="+mn-lt"/>
                <a:ea typeface="+mn-ea"/>
                <a:cs typeface="Calibri" panose="020F0502020204030204" pitchFamily="34" charset="0"/>
              </a:rPr>
              <a:t>he is the</a:t>
            </a:r>
            <a:r>
              <a:rPr lang="en-US" sz="1400" b="0" i="0" u="none" strike="noStrike" kern="1200" baseline="0" dirty="0">
                <a:solidFill>
                  <a:schemeClr val="tx1"/>
                </a:solidFill>
                <a:latin typeface="+mn-lt"/>
                <a:ea typeface="+mn-ea"/>
                <a:cs typeface="Calibri" panose="020F0502020204030204" pitchFamily="34" charset="0"/>
              </a:rPr>
              <a:t> only </a:t>
            </a:r>
            <a:r>
              <a:rPr lang="en-US" sz="1400" b="0" i="0" u="sng" strike="noStrike" kern="1200" baseline="0" dirty="0">
                <a:solidFill>
                  <a:schemeClr val="tx1"/>
                </a:solidFill>
                <a:latin typeface="+mn-lt"/>
                <a:ea typeface="+mn-ea"/>
                <a:cs typeface="Calibri" panose="020F0502020204030204" pitchFamily="34" charset="0"/>
              </a:rPr>
              <a:t>player who</a:t>
            </a:r>
            <a:r>
              <a:rPr lang="en-US" sz="1400" b="0" i="0" u="none" strike="noStrike" kern="1200" baseline="0" dirty="0">
                <a:solidFill>
                  <a:schemeClr val="tx1"/>
                </a:solidFill>
                <a:latin typeface="+mn-lt"/>
                <a:ea typeface="+mn-ea"/>
                <a:cs typeface="Calibri" panose="020F0502020204030204" pitchFamily="34" charset="0"/>
              </a:rPr>
              <a:t> may communicate with game officials.</a:t>
            </a:r>
          </a:p>
          <a:p>
            <a:r>
              <a:rPr lang="en-US" sz="1400" b="1" i="0" u="sng" strike="noStrike" kern="1200" baseline="0" dirty="0">
                <a:solidFill>
                  <a:schemeClr val="tx1"/>
                </a:solidFill>
                <a:latin typeface="+mn-lt"/>
                <a:ea typeface="+mn-ea"/>
                <a:cs typeface="Calibri" panose="020F0502020204030204" pitchFamily="34" charset="0"/>
              </a:rPr>
              <a:t>ART. 4 </a:t>
            </a:r>
            <a:r>
              <a:rPr lang="en-US" sz="1400" b="0" i="0" u="sng" strike="noStrike" kern="1200" baseline="0" dirty="0">
                <a:solidFill>
                  <a:schemeClr val="tx1"/>
                </a:solidFill>
                <a:latin typeface="+mn-lt"/>
                <a:ea typeface="+mn-ea"/>
                <a:cs typeface="Calibri" panose="020F0502020204030204" pitchFamily="34" charset="0"/>
              </a:rPr>
              <a:t>. . . Each head coach shall designate a representative who will make decisions regarding penalty acceptance or declination. His first choice of any offered decision is final. Decisions involving penalties shall be made before any charged time-out is granted either team. The head coach's designee shall remain in place for the entire game except in case of emergency.</a:t>
            </a:r>
          </a:p>
          <a:p>
            <a:endParaRPr kumimoji="0" lang="en-US" altLang="en-US" sz="1400" b="0"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2 – SECTION 32 – PLAYER DESIGNATIONS</a:t>
            </a:r>
          </a:p>
          <a:p>
            <a:r>
              <a:rPr lang="en-US" sz="1400" b="1" i="0" u="none" strike="noStrike" kern="1200" baseline="0" dirty="0">
                <a:solidFill>
                  <a:schemeClr val="tx1"/>
                </a:solidFill>
                <a:latin typeface="+mn-lt"/>
                <a:ea typeface="+mn-ea"/>
                <a:cs typeface="Calibri" panose="020F0502020204030204" pitchFamily="34" charset="0"/>
              </a:rPr>
              <a:t>ART. 5 . . . </a:t>
            </a:r>
            <a:r>
              <a:rPr lang="en-US" sz="1400" b="0" i="0" u="none" strike="noStrike" kern="1200" baseline="0" dirty="0">
                <a:solidFill>
                  <a:schemeClr val="tx1"/>
                </a:solidFill>
                <a:latin typeface="+mn-lt"/>
                <a:ea typeface="+mn-ea"/>
                <a:cs typeface="Calibri" panose="020F0502020204030204" pitchFamily="34" charset="0"/>
              </a:rPr>
              <a:t>A captain of a team is a player designated to represent his team during:</a:t>
            </a:r>
          </a:p>
          <a:p>
            <a:r>
              <a:rPr lang="en-US" sz="1400" b="0" i="0" u="none" strike="noStrike" kern="1200" baseline="0" dirty="0">
                <a:solidFill>
                  <a:schemeClr val="tx1"/>
                </a:solidFill>
                <a:latin typeface="+mn-lt"/>
                <a:ea typeface="+mn-ea"/>
                <a:cs typeface="Calibri" panose="020F0502020204030204" pitchFamily="34" charset="0"/>
              </a:rPr>
              <a:t>a. The pregame and overtime coin toss. (Limit of four captains in game uniform.)</a:t>
            </a:r>
          </a:p>
          <a:p>
            <a:r>
              <a:rPr lang="en-US" sz="1400" b="0" i="0" u="none" strike="noStrike" kern="1200" baseline="0" dirty="0">
                <a:solidFill>
                  <a:schemeClr val="tx1"/>
                </a:solidFill>
                <a:latin typeface="+mn-lt"/>
                <a:ea typeface="+mn-ea"/>
                <a:cs typeface="Calibri" panose="020F0502020204030204" pitchFamily="34" charset="0"/>
              </a:rPr>
              <a:t>b. Penalty decisions following a foul </a:t>
            </a:r>
            <a:r>
              <a:rPr lang="en-US" sz="1400" b="0" i="0" u="sng" strike="noStrike" kern="1200" baseline="0" dirty="0">
                <a:solidFill>
                  <a:schemeClr val="tx1"/>
                </a:solidFill>
                <a:latin typeface="+mn-lt"/>
                <a:ea typeface="+mn-ea"/>
                <a:cs typeface="Calibri" panose="020F0502020204030204" pitchFamily="34" charset="0"/>
              </a:rPr>
              <a:t>(if designated by the head coach, as in 1-4-4).</a:t>
            </a:r>
          </a:p>
          <a:p>
            <a:r>
              <a:rPr lang="en-US" sz="1400" b="0" i="0" u="none" strike="noStrike" kern="1200" baseline="0" dirty="0">
                <a:solidFill>
                  <a:schemeClr val="tx1"/>
                </a:solidFill>
                <a:latin typeface="+mn-lt"/>
                <a:ea typeface="+mn-ea"/>
                <a:cs typeface="Calibri" panose="020F0502020204030204" pitchFamily="34" charset="0"/>
              </a:rPr>
              <a:t>c. Ball placement on a try, a kickoff, after a safety, after a fair catch or awarded fair catch, after a touchback and to start an overtime.</a:t>
            </a:r>
          </a:p>
          <a:p>
            <a:endParaRPr lang="en-US" sz="1400" b="0" i="0" u="none" strike="noStrike" kern="1200" baseline="0" dirty="0">
              <a:solidFill>
                <a:schemeClr val="tx1"/>
              </a:solidFill>
              <a:latin typeface="+mn-lt"/>
              <a:ea typeface="+mn-ea"/>
              <a:cs typeface="Calibri" panose="020F0502020204030204" pitchFamily="34" charset="0"/>
            </a:endParaRPr>
          </a:p>
          <a:p>
            <a:r>
              <a:rPr lang="en-US" sz="1400" b="1" i="0" u="none" strike="noStrike" kern="1200" baseline="0" dirty="0">
                <a:solidFill>
                  <a:schemeClr val="tx1"/>
                </a:solidFill>
                <a:latin typeface="+mn-lt"/>
                <a:ea typeface="+mn-ea"/>
                <a:cs typeface="Calibri" panose="020F0502020204030204" pitchFamily="34" charset="0"/>
              </a:rPr>
              <a:t>RULE 3 – SECTION 5 – CHARGED AND OFFICIAL'S TIME-OUTS — INTERMISSIONS</a:t>
            </a:r>
          </a:p>
          <a:p>
            <a:r>
              <a:rPr lang="en-US" sz="1400" b="1" i="0" u="none" strike="noStrike" kern="1200" baseline="0" dirty="0">
                <a:solidFill>
                  <a:schemeClr val="tx1"/>
                </a:solidFill>
                <a:latin typeface="+mn-lt"/>
                <a:ea typeface="+mn-ea"/>
                <a:cs typeface="Calibri" panose="020F0502020204030204" pitchFamily="34" charset="0"/>
              </a:rPr>
              <a:t>ART. 2 . . . </a:t>
            </a:r>
            <a:r>
              <a:rPr lang="en-US" sz="1400" b="0" i="0" u="none" strike="noStrike" kern="1200" baseline="0" dirty="0">
                <a:solidFill>
                  <a:schemeClr val="tx1"/>
                </a:solidFill>
                <a:latin typeface="+mn-lt"/>
                <a:ea typeface="+mn-ea"/>
                <a:cs typeface="Calibri" panose="020F0502020204030204" pitchFamily="34" charset="0"/>
              </a:rPr>
              <a:t>A charged team time-out occurs when the ball is dead and:</a:t>
            </a:r>
          </a:p>
          <a:p>
            <a:r>
              <a:rPr lang="en-US" sz="1400" b="0" i="0" u="none" strike="noStrike" kern="1200" baseline="0" dirty="0">
                <a:solidFill>
                  <a:schemeClr val="tx1"/>
                </a:solidFill>
                <a:latin typeface="+mn-lt"/>
                <a:ea typeface="+mn-ea"/>
                <a:cs typeface="Calibri" panose="020F0502020204030204" pitchFamily="34" charset="0"/>
              </a:rPr>
              <a:t>a. The request of either a player or the head coach (or head coach's designee) is legally granted. When a decision on a penalty is pending, a time-out shall not be granted to either team until the </a:t>
            </a:r>
            <a:r>
              <a:rPr lang="en-US" sz="1400" b="0" i="0" u="sng" strike="noStrike" kern="1200" baseline="0" dirty="0">
                <a:solidFill>
                  <a:schemeClr val="tx1"/>
                </a:solidFill>
                <a:latin typeface="+mn-lt"/>
                <a:ea typeface="+mn-ea"/>
                <a:cs typeface="Calibri" panose="020F0502020204030204" pitchFamily="34" charset="0"/>
              </a:rPr>
              <a:t>designated representative </a:t>
            </a:r>
            <a:r>
              <a:rPr lang="en-US" sz="1400" b="0" i="0" u="none" strike="noStrike" kern="1200" baseline="0" dirty="0">
                <a:solidFill>
                  <a:schemeClr val="tx1"/>
                </a:solidFill>
                <a:latin typeface="+mn-lt"/>
                <a:ea typeface="+mn-ea"/>
                <a:cs typeface="Calibri" panose="020F0502020204030204" pitchFamily="34" charset="0"/>
              </a:rPr>
              <a:t>makes his choice. …</a:t>
            </a:r>
            <a:endParaRPr lang="en-US" sz="1400" b="1" i="0" u="none" strike="noStrike" kern="1200" baseline="0" dirty="0">
              <a:solidFill>
                <a:schemeClr val="tx1"/>
              </a:solidFill>
              <a:latin typeface="+mn-lt"/>
              <a:ea typeface="+mn-ea"/>
              <a:cs typeface="Calibri" panose="020F0502020204030204" pitchFamily="34" charset="0"/>
            </a:endParaRPr>
          </a:p>
          <a:p>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1 – </a:t>
            </a:r>
            <a:r>
              <a:rPr lang="en-US" sz="1400" b="1" i="0" u="none" strike="noStrike" kern="1200" baseline="0" dirty="0">
                <a:solidFill>
                  <a:schemeClr val="tx1"/>
                </a:solidFill>
                <a:latin typeface="+mn-lt"/>
                <a:ea typeface="+mn-ea"/>
                <a:cs typeface="Calibri" panose="020F0502020204030204" pitchFamily="34" charset="0"/>
              </a:rPr>
              <a:t>PROCEDURE AFTER A FOUL</a:t>
            </a:r>
          </a:p>
          <a:p>
            <a:r>
              <a:rPr lang="en-US" sz="1400" b="1" i="0" u="none" strike="noStrike" kern="1200" baseline="0" dirty="0">
                <a:solidFill>
                  <a:schemeClr val="tx1"/>
                </a:solidFill>
                <a:latin typeface="+mn-lt"/>
                <a:ea typeface="+mn-ea"/>
                <a:cs typeface="Calibri" panose="020F0502020204030204" pitchFamily="34" charset="0"/>
              </a:rPr>
              <a:t>ART. 1 . . . </a:t>
            </a:r>
            <a:r>
              <a:rPr lang="en-US" sz="1400" b="0" i="0" u="none" strike="noStrike" kern="1200" baseline="0" dirty="0">
                <a:solidFill>
                  <a:schemeClr val="tx1"/>
                </a:solidFill>
                <a:latin typeface="+mn-lt"/>
                <a:ea typeface="+mn-ea"/>
                <a:cs typeface="Calibri" panose="020F0502020204030204" pitchFamily="34" charset="0"/>
              </a:rPr>
              <a:t>When a foul occurs during a live ball, the referee shall, at the end of the down, notify both </a:t>
            </a:r>
            <a:r>
              <a:rPr lang="en-US" sz="1400" b="0" i="0" u="sng" strike="noStrike" kern="1200" baseline="0" dirty="0">
                <a:solidFill>
                  <a:schemeClr val="tx1"/>
                </a:solidFill>
                <a:latin typeface="+mn-lt"/>
                <a:ea typeface="+mn-ea"/>
                <a:cs typeface="Calibri" panose="020F0502020204030204" pitchFamily="34" charset="0"/>
              </a:rPr>
              <a:t>teams</a:t>
            </a:r>
            <a:r>
              <a:rPr lang="en-US" sz="1400" b="0" i="0" u="none" strike="noStrike" kern="1200" baseline="0" dirty="0">
                <a:solidFill>
                  <a:schemeClr val="tx1"/>
                </a:solidFill>
                <a:latin typeface="+mn-lt"/>
                <a:ea typeface="+mn-ea"/>
                <a:cs typeface="Calibri" panose="020F0502020204030204" pitchFamily="34" charset="0"/>
              </a:rPr>
              <a:t>. He shall inform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of the offended team regarding the rights of penalty acceptance or declination and shall indicate to him the number of the ensuing down, distance to be gained, and status of the ball for each available choice. The distance penalty for any foul may be declined. If the penalty is declined or if there is a double foul, there is no loss of distance. In case of a double foul,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is not consulted since the penalties offset. The choice of options may not be revoked. Decisions involving penalties shall be made before any charged time-out is granted either team.</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lang="en-US" sz="1400" b="1" i="0" u="none" strike="noStrike" kern="1200" baseline="0" dirty="0">
                <a:solidFill>
                  <a:schemeClr val="tx1"/>
                </a:solidFill>
                <a:latin typeface="+mn-lt"/>
                <a:ea typeface="+mn-ea"/>
                <a:cs typeface="Calibri" panose="020F0502020204030204" pitchFamily="34" charset="0"/>
              </a:rPr>
              <a:t>ART. 2 . . . </a:t>
            </a:r>
            <a:r>
              <a:rPr lang="en-US" sz="1400" b="0" i="0" u="none" strike="noStrike" kern="1200" baseline="0" dirty="0">
                <a:solidFill>
                  <a:schemeClr val="tx1"/>
                </a:solidFill>
                <a:latin typeface="+mn-lt"/>
                <a:ea typeface="+mn-ea"/>
                <a:cs typeface="Calibri" panose="020F0502020204030204" pitchFamily="34" charset="0"/>
              </a:rPr>
              <a:t>When a foul occurs during a dead ball between downs or prior to a free kick or snap, the covering official shall not permit the ball to become alive. The referee shall notify </a:t>
            </a:r>
            <a:r>
              <a:rPr lang="en-US" sz="1400" b="0" i="0" u="sng" strike="noStrike" kern="1200" baseline="0" dirty="0">
                <a:solidFill>
                  <a:schemeClr val="tx1"/>
                </a:solidFill>
                <a:latin typeface="+mn-lt"/>
                <a:ea typeface="+mn-ea"/>
                <a:cs typeface="Calibri" panose="020F0502020204030204" pitchFamily="34" charset="0"/>
              </a:rPr>
              <a:t>both teams</a:t>
            </a:r>
            <a:r>
              <a:rPr lang="en-US" sz="1400" b="0" i="0" u="none" strike="noStrike" kern="1200" baseline="0" dirty="0">
                <a:solidFill>
                  <a:schemeClr val="tx1"/>
                </a:solidFill>
                <a:latin typeface="+mn-lt"/>
                <a:ea typeface="+mn-ea"/>
                <a:cs typeface="Calibri" panose="020F0502020204030204" pitchFamily="34" charset="0"/>
              </a:rPr>
              <a:t>, and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of the offended team will be presented with the options and the effect of acceptance or declination on the down and distance to be gained.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may accept or decline the penalty.</a:t>
            </a:r>
          </a:p>
          <a:p>
            <a:endParaRPr kumimoji="0" lang="en-US" altLang="en-US" sz="14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2 – </a:t>
            </a:r>
            <a:r>
              <a:rPr lang="en-US" sz="1400" b="1" i="0" u="none" strike="noStrike" kern="1200" baseline="0" dirty="0">
                <a:solidFill>
                  <a:schemeClr val="tx1"/>
                </a:solidFill>
                <a:latin typeface="+mn-lt"/>
                <a:ea typeface="+mn-ea"/>
                <a:cs typeface="Calibri" panose="020F0502020204030204" pitchFamily="34" charset="0"/>
              </a:rPr>
              <a:t>DOUBLE AND MULTIPLE FOULS</a:t>
            </a:r>
          </a:p>
          <a:p>
            <a:r>
              <a:rPr lang="en-US" sz="1400" b="1" i="0" u="none" strike="noStrike" kern="1200" baseline="0" dirty="0">
                <a:solidFill>
                  <a:schemeClr val="tx1"/>
                </a:solidFill>
                <a:latin typeface="+mn-lt"/>
                <a:ea typeface="+mn-ea"/>
                <a:cs typeface="Calibri" panose="020F0502020204030204" pitchFamily="34" charset="0"/>
              </a:rPr>
              <a:t>ART. 4 . . . </a:t>
            </a:r>
            <a:r>
              <a:rPr lang="en-US" sz="1400" b="0" i="0" u="none" strike="noStrike" kern="1200" baseline="0" dirty="0">
                <a:solidFill>
                  <a:schemeClr val="tx1"/>
                </a:solidFill>
                <a:latin typeface="+mn-lt"/>
                <a:ea typeface="+mn-ea"/>
                <a:cs typeface="Calibri" panose="020F0502020204030204" pitchFamily="34" charset="0"/>
              </a:rPr>
              <a:t>When two or more live-ball fouls (other than nonplayer or unsportsmanlike) are committed during the same down by the same team (multiple fouls), only one penalty may be enforced. The </a:t>
            </a:r>
            <a:r>
              <a:rPr lang="en-US" sz="1400" b="0" i="0" u="sng" strike="noStrike" kern="1200" baseline="0" dirty="0">
                <a:solidFill>
                  <a:schemeClr val="tx1"/>
                </a:solidFill>
                <a:latin typeface="+mn-lt"/>
                <a:ea typeface="+mn-ea"/>
                <a:cs typeface="Calibri" panose="020F0502020204030204" pitchFamily="34" charset="0"/>
              </a:rPr>
              <a:t>designated representative of the offended team</a:t>
            </a:r>
            <a:r>
              <a:rPr lang="en-US" sz="1400" b="0" i="0" u="none" strike="noStrike" kern="1200" baseline="0" dirty="0">
                <a:solidFill>
                  <a:schemeClr val="tx1"/>
                </a:solidFill>
                <a:latin typeface="+mn-lt"/>
                <a:ea typeface="+mn-ea"/>
                <a:cs typeface="Calibri" panose="020F0502020204030204" pitchFamily="34" charset="0"/>
              </a:rPr>
              <a:t> may choose which one shall be administered, or all penalties </a:t>
            </a:r>
            <a:r>
              <a:rPr lang="en-US" sz="1400" b="0" i="0" u="sng" strike="noStrike" kern="1200" baseline="0" dirty="0">
                <a:solidFill>
                  <a:schemeClr val="tx1"/>
                </a:solidFill>
                <a:latin typeface="+mn-lt"/>
                <a:ea typeface="+mn-ea"/>
                <a:cs typeface="Calibri" panose="020F0502020204030204" pitchFamily="34" charset="0"/>
              </a:rPr>
              <a:t>may be declined.</a:t>
            </a:r>
            <a:r>
              <a:rPr lang="en-US" sz="1400" b="0" i="0" u="none" strike="noStrike" kern="1200" baseline="0" dirty="0">
                <a:solidFill>
                  <a:schemeClr val="tx1"/>
                </a:solidFill>
                <a:latin typeface="+mn-lt"/>
                <a:ea typeface="+mn-ea"/>
                <a:cs typeface="Calibri" panose="020F0502020204030204" pitchFamily="34" charset="0"/>
              </a:rPr>
              <a:t> When a team commits a nonplayer or unsportsmanlike foul during that same down, it is administered from the succeeding spot as established by the acceptance or declination of the penalty for the other foul.</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indent="0">
              <a:spcBef>
                <a:spcPts val="0"/>
              </a:spcBef>
              <a:buNone/>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r>
              <a:rPr lang="en-US" sz="1400" b="0" i="0" u="none" strike="noStrike" kern="1200" baseline="0" dirty="0">
                <a:solidFill>
                  <a:schemeClr val="tx1"/>
                </a:solidFill>
                <a:latin typeface="+mn-lt"/>
                <a:ea typeface="+mn-ea"/>
                <a:cs typeface="Calibri" panose="020F0502020204030204" pitchFamily="34" charset="0"/>
              </a:rPr>
              <a:t>Prior to the game, the head coach will notify the referee of the designated representative (coach or player) who will make decisions regarding penalty acceptance or declination.</a:t>
            </a: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spcBef>
                <a:spcPts val="0"/>
              </a:spcBef>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a:t>
            </a:r>
            <a:r>
              <a:rPr lang="en-US" sz="1400" b="0" i="0" u="none" strike="noStrike" kern="1200" baseline="0" dirty="0">
                <a:solidFill>
                  <a:schemeClr val="tx1"/>
                </a:solidFill>
                <a:latin typeface="+mn-lt"/>
                <a:ea typeface="+mn-ea"/>
                <a:cs typeface="Calibri" panose="020F0502020204030204" pitchFamily="34" charset="0"/>
              </a:rPr>
              <a:t>1.4.1, 3.7.3D, 4.2.3B, 8.2.2F, 9.4.4D, 10.1.1B, 10.2.2A, 10.2.2B, 10.2.2C, 10.2.4, 10.4.5E</a:t>
            </a: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1609071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293472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54</a:t>
            </a:fld>
            <a:endParaRPr lang="en-US"/>
          </a:p>
        </p:txBody>
      </p:sp>
    </p:spTree>
    <p:extLst>
      <p:ext uri="{BB962C8B-B14F-4D97-AF65-F5344CB8AC3E}">
        <p14:creationId xmlns:p14="http://schemas.microsoft.com/office/powerpoint/2010/main" val="2093510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56</a:t>
            </a:fld>
            <a:endParaRPr lang="en-US"/>
          </a:p>
        </p:txBody>
      </p:sp>
    </p:spTree>
    <p:extLst>
      <p:ext uri="{BB962C8B-B14F-4D97-AF65-F5344CB8AC3E}">
        <p14:creationId xmlns:p14="http://schemas.microsoft.com/office/powerpoint/2010/main" val="139222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58</a:t>
            </a:fld>
            <a:endParaRPr lang="en-US"/>
          </a:p>
        </p:txBody>
      </p:sp>
    </p:spTree>
    <p:extLst>
      <p:ext uri="{BB962C8B-B14F-4D97-AF65-F5344CB8AC3E}">
        <p14:creationId xmlns:p14="http://schemas.microsoft.com/office/powerpoint/2010/main" val="124281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62</a:t>
            </a:fld>
            <a:endParaRPr lang="en-US"/>
          </a:p>
        </p:txBody>
      </p:sp>
    </p:spTree>
    <p:extLst>
      <p:ext uri="{BB962C8B-B14F-4D97-AF65-F5344CB8AC3E}">
        <p14:creationId xmlns:p14="http://schemas.microsoft.com/office/powerpoint/2010/main" val="2027885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63</a:t>
            </a:fld>
            <a:endParaRPr lang="en-US"/>
          </a:p>
        </p:txBody>
      </p:sp>
    </p:spTree>
    <p:extLst>
      <p:ext uri="{BB962C8B-B14F-4D97-AF65-F5344CB8AC3E}">
        <p14:creationId xmlns:p14="http://schemas.microsoft.com/office/powerpoint/2010/main" val="39988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64</a:t>
            </a:fld>
            <a:endParaRPr lang="en-US"/>
          </a:p>
        </p:txBody>
      </p:sp>
    </p:spTree>
    <p:extLst>
      <p:ext uri="{BB962C8B-B14F-4D97-AF65-F5344CB8AC3E}">
        <p14:creationId xmlns:p14="http://schemas.microsoft.com/office/powerpoint/2010/main" val="1078806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65</a:t>
            </a:fld>
            <a:endParaRPr lang="en-US"/>
          </a:p>
        </p:txBody>
      </p:sp>
    </p:spTree>
    <p:extLst>
      <p:ext uri="{BB962C8B-B14F-4D97-AF65-F5344CB8AC3E}">
        <p14:creationId xmlns:p14="http://schemas.microsoft.com/office/powerpoint/2010/main" val="166722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2037612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66</a:t>
            </a:fld>
            <a:endParaRPr lang="en-US"/>
          </a:p>
        </p:txBody>
      </p:sp>
    </p:spTree>
    <p:extLst>
      <p:ext uri="{BB962C8B-B14F-4D97-AF65-F5344CB8AC3E}">
        <p14:creationId xmlns:p14="http://schemas.microsoft.com/office/powerpoint/2010/main" val="1499102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67</a:t>
            </a:fld>
            <a:endParaRPr lang="en-US"/>
          </a:p>
        </p:txBody>
      </p:sp>
    </p:spTree>
    <p:extLst>
      <p:ext uri="{BB962C8B-B14F-4D97-AF65-F5344CB8AC3E}">
        <p14:creationId xmlns:p14="http://schemas.microsoft.com/office/powerpoint/2010/main" val="985005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68</a:t>
            </a:fld>
            <a:endParaRPr lang="en-US"/>
          </a:p>
        </p:txBody>
      </p:sp>
    </p:spTree>
    <p:extLst>
      <p:ext uri="{BB962C8B-B14F-4D97-AF65-F5344CB8AC3E}">
        <p14:creationId xmlns:p14="http://schemas.microsoft.com/office/powerpoint/2010/main" val="1647016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69</a:t>
            </a:fld>
            <a:endParaRPr lang="en-US"/>
          </a:p>
        </p:txBody>
      </p:sp>
    </p:spTree>
    <p:extLst>
      <p:ext uri="{BB962C8B-B14F-4D97-AF65-F5344CB8AC3E}">
        <p14:creationId xmlns:p14="http://schemas.microsoft.com/office/powerpoint/2010/main" val="2103933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70</a:t>
            </a:fld>
            <a:endParaRPr lang="en-US"/>
          </a:p>
        </p:txBody>
      </p:sp>
    </p:spTree>
    <p:extLst>
      <p:ext uri="{BB962C8B-B14F-4D97-AF65-F5344CB8AC3E}">
        <p14:creationId xmlns:p14="http://schemas.microsoft.com/office/powerpoint/2010/main" val="2055736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71</a:t>
            </a:fld>
            <a:endParaRPr lang="en-US"/>
          </a:p>
        </p:txBody>
      </p:sp>
    </p:spTree>
    <p:extLst>
      <p:ext uri="{BB962C8B-B14F-4D97-AF65-F5344CB8AC3E}">
        <p14:creationId xmlns:p14="http://schemas.microsoft.com/office/powerpoint/2010/main" val="789122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72</a:t>
            </a:fld>
            <a:endParaRPr lang="en-US"/>
          </a:p>
        </p:txBody>
      </p:sp>
    </p:spTree>
    <p:extLst>
      <p:ext uri="{BB962C8B-B14F-4D97-AF65-F5344CB8AC3E}">
        <p14:creationId xmlns:p14="http://schemas.microsoft.com/office/powerpoint/2010/main" val="453327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73</a:t>
            </a:fld>
            <a:endParaRPr lang="en-US"/>
          </a:p>
        </p:txBody>
      </p:sp>
    </p:spTree>
    <p:extLst>
      <p:ext uri="{BB962C8B-B14F-4D97-AF65-F5344CB8AC3E}">
        <p14:creationId xmlns:p14="http://schemas.microsoft.com/office/powerpoint/2010/main" val="294241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74</a:t>
            </a:fld>
            <a:endParaRPr lang="en-US"/>
          </a:p>
        </p:txBody>
      </p:sp>
    </p:spTree>
    <p:extLst>
      <p:ext uri="{BB962C8B-B14F-4D97-AF65-F5344CB8AC3E}">
        <p14:creationId xmlns:p14="http://schemas.microsoft.com/office/powerpoint/2010/main" val="8102706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75</a:t>
            </a:fld>
            <a:endParaRPr lang="en-US"/>
          </a:p>
        </p:txBody>
      </p:sp>
    </p:spTree>
    <p:extLst>
      <p:ext uri="{BB962C8B-B14F-4D97-AF65-F5344CB8AC3E}">
        <p14:creationId xmlns:p14="http://schemas.microsoft.com/office/powerpoint/2010/main" val="3392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927074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76</a:t>
            </a:fld>
            <a:endParaRPr lang="en-US"/>
          </a:p>
        </p:txBody>
      </p:sp>
    </p:spTree>
    <p:extLst>
      <p:ext uri="{BB962C8B-B14F-4D97-AF65-F5344CB8AC3E}">
        <p14:creationId xmlns:p14="http://schemas.microsoft.com/office/powerpoint/2010/main" val="13924438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77</a:t>
            </a:fld>
            <a:endParaRPr lang="en-US"/>
          </a:p>
        </p:txBody>
      </p:sp>
    </p:spTree>
    <p:extLst>
      <p:ext uri="{BB962C8B-B14F-4D97-AF65-F5344CB8AC3E}">
        <p14:creationId xmlns:p14="http://schemas.microsoft.com/office/powerpoint/2010/main" val="656744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78</a:t>
            </a:fld>
            <a:endParaRPr lang="en-US"/>
          </a:p>
        </p:txBody>
      </p:sp>
    </p:spTree>
    <p:extLst>
      <p:ext uri="{BB962C8B-B14F-4D97-AF65-F5344CB8AC3E}">
        <p14:creationId xmlns:p14="http://schemas.microsoft.com/office/powerpoint/2010/main" val="2018986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79</a:t>
            </a:fld>
            <a:endParaRPr lang="en-US"/>
          </a:p>
        </p:txBody>
      </p:sp>
    </p:spTree>
    <p:extLst>
      <p:ext uri="{BB962C8B-B14F-4D97-AF65-F5344CB8AC3E}">
        <p14:creationId xmlns:p14="http://schemas.microsoft.com/office/powerpoint/2010/main" val="759962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80</a:t>
            </a:fld>
            <a:endParaRPr lang="en-US"/>
          </a:p>
        </p:txBody>
      </p:sp>
    </p:spTree>
    <p:extLst>
      <p:ext uri="{BB962C8B-B14F-4D97-AF65-F5344CB8AC3E}">
        <p14:creationId xmlns:p14="http://schemas.microsoft.com/office/powerpoint/2010/main" val="8438807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81</a:t>
            </a:fld>
            <a:endParaRPr lang="en-US"/>
          </a:p>
        </p:txBody>
      </p:sp>
    </p:spTree>
    <p:extLst>
      <p:ext uri="{BB962C8B-B14F-4D97-AF65-F5344CB8AC3E}">
        <p14:creationId xmlns:p14="http://schemas.microsoft.com/office/powerpoint/2010/main" val="1747823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82</a:t>
            </a:fld>
            <a:endParaRPr lang="en-US"/>
          </a:p>
        </p:txBody>
      </p:sp>
    </p:spTree>
    <p:extLst>
      <p:ext uri="{BB962C8B-B14F-4D97-AF65-F5344CB8AC3E}">
        <p14:creationId xmlns:p14="http://schemas.microsoft.com/office/powerpoint/2010/main" val="15879131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83</a:t>
            </a:fld>
            <a:endParaRPr lang="en-US"/>
          </a:p>
        </p:txBody>
      </p:sp>
    </p:spTree>
    <p:extLst>
      <p:ext uri="{BB962C8B-B14F-4D97-AF65-F5344CB8AC3E}">
        <p14:creationId xmlns:p14="http://schemas.microsoft.com/office/powerpoint/2010/main" val="861518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84</a:t>
            </a:fld>
            <a:endParaRPr lang="en-US"/>
          </a:p>
        </p:txBody>
      </p:sp>
    </p:spTree>
    <p:extLst>
      <p:ext uri="{BB962C8B-B14F-4D97-AF65-F5344CB8AC3E}">
        <p14:creationId xmlns:p14="http://schemas.microsoft.com/office/powerpoint/2010/main" val="452332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85</a:t>
            </a:fld>
            <a:endParaRPr lang="en-US"/>
          </a:p>
        </p:txBody>
      </p:sp>
    </p:spTree>
    <p:extLst>
      <p:ext uri="{BB962C8B-B14F-4D97-AF65-F5344CB8AC3E}">
        <p14:creationId xmlns:p14="http://schemas.microsoft.com/office/powerpoint/2010/main" val="71309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Rule Change</a:t>
            </a: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t>
            </a:r>
          </a:p>
          <a:p>
            <a:pPr marL="0" indent="0">
              <a:spcBef>
                <a:spcPts val="0"/>
              </a:spcBef>
              <a:buNone/>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4 – PLAYER DESIGNATIONS</a:t>
            </a:r>
          </a:p>
          <a:p>
            <a:r>
              <a:rPr lang="en-US" sz="1400" b="1" i="0" u="none" strike="noStrike" kern="1200" baseline="0" dirty="0">
                <a:solidFill>
                  <a:schemeClr val="tx1"/>
                </a:solidFill>
                <a:latin typeface="+mn-lt"/>
                <a:ea typeface="+mn-ea"/>
                <a:cs typeface="Calibri" panose="020F0502020204030204" pitchFamily="34" charset="0"/>
              </a:rPr>
              <a:t>ART. 1 . . . </a:t>
            </a:r>
            <a:r>
              <a:rPr lang="en-US" sz="1400" b="0" i="0" u="none" strike="noStrike" kern="1200" baseline="0" dirty="0">
                <a:solidFill>
                  <a:schemeClr val="tx1"/>
                </a:solidFill>
                <a:latin typeface="+mn-lt"/>
                <a:ea typeface="+mn-ea"/>
                <a:cs typeface="Calibri" panose="020F0502020204030204" pitchFamily="34" charset="0"/>
              </a:rPr>
              <a:t>Each team shall designate a player as field captain, and </a:t>
            </a:r>
            <a:r>
              <a:rPr lang="en-US" sz="1400" b="0" i="0" u="sng" strike="noStrike" kern="1200" baseline="0" dirty="0">
                <a:solidFill>
                  <a:schemeClr val="tx1"/>
                </a:solidFill>
                <a:latin typeface="+mn-lt"/>
                <a:ea typeface="+mn-ea"/>
                <a:cs typeface="Calibri" panose="020F0502020204030204" pitchFamily="34" charset="0"/>
              </a:rPr>
              <a:t>he is the</a:t>
            </a:r>
            <a:r>
              <a:rPr lang="en-US" sz="1400" b="0" i="0" u="none" strike="noStrike" kern="1200" baseline="0" dirty="0">
                <a:solidFill>
                  <a:schemeClr val="tx1"/>
                </a:solidFill>
                <a:latin typeface="+mn-lt"/>
                <a:ea typeface="+mn-ea"/>
                <a:cs typeface="Calibri" panose="020F0502020204030204" pitchFamily="34" charset="0"/>
              </a:rPr>
              <a:t> only </a:t>
            </a:r>
            <a:r>
              <a:rPr lang="en-US" sz="1400" b="0" i="0" u="sng" strike="noStrike" kern="1200" baseline="0" dirty="0">
                <a:solidFill>
                  <a:schemeClr val="tx1"/>
                </a:solidFill>
                <a:latin typeface="+mn-lt"/>
                <a:ea typeface="+mn-ea"/>
                <a:cs typeface="Calibri" panose="020F0502020204030204" pitchFamily="34" charset="0"/>
              </a:rPr>
              <a:t>player who</a:t>
            </a:r>
            <a:r>
              <a:rPr lang="en-US" sz="1400" b="0" i="0" u="none" strike="noStrike" kern="1200" baseline="0" dirty="0">
                <a:solidFill>
                  <a:schemeClr val="tx1"/>
                </a:solidFill>
                <a:latin typeface="+mn-lt"/>
                <a:ea typeface="+mn-ea"/>
                <a:cs typeface="Calibri" panose="020F0502020204030204" pitchFamily="34" charset="0"/>
              </a:rPr>
              <a:t> may communicate with game officials.</a:t>
            </a:r>
          </a:p>
          <a:p>
            <a:r>
              <a:rPr lang="en-US" sz="1400" b="1" i="0" u="sng" strike="noStrike" kern="1200" baseline="0" dirty="0">
                <a:solidFill>
                  <a:schemeClr val="tx1"/>
                </a:solidFill>
                <a:latin typeface="+mn-lt"/>
                <a:ea typeface="+mn-ea"/>
                <a:cs typeface="Calibri" panose="020F0502020204030204" pitchFamily="34" charset="0"/>
              </a:rPr>
              <a:t>ART. 4 </a:t>
            </a:r>
            <a:r>
              <a:rPr lang="en-US" sz="1400" b="0" i="0" u="sng" strike="noStrike" kern="1200" baseline="0" dirty="0">
                <a:solidFill>
                  <a:schemeClr val="tx1"/>
                </a:solidFill>
                <a:latin typeface="+mn-lt"/>
                <a:ea typeface="+mn-ea"/>
                <a:cs typeface="Calibri" panose="020F0502020204030204" pitchFamily="34" charset="0"/>
              </a:rPr>
              <a:t>. . . Each head coach shall designate a representative who will make decisions regarding penalty acceptance or declination. His first choice of any offered decision is final. Decisions involving penalties shall be made before any charged time-out is granted either team. The head coach's designee shall remain in place for the entire game except in case of emergency.</a:t>
            </a:r>
          </a:p>
          <a:p>
            <a:endParaRPr kumimoji="0" lang="en-US" altLang="en-US" sz="1400" b="0"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2 – SECTION 32 – PLAYER DESIGNATIONS</a:t>
            </a:r>
          </a:p>
          <a:p>
            <a:r>
              <a:rPr lang="en-US" sz="1400" b="1" i="0" u="none" strike="noStrike" kern="1200" baseline="0" dirty="0">
                <a:solidFill>
                  <a:schemeClr val="tx1"/>
                </a:solidFill>
                <a:latin typeface="+mn-lt"/>
                <a:ea typeface="+mn-ea"/>
                <a:cs typeface="Calibri" panose="020F0502020204030204" pitchFamily="34" charset="0"/>
              </a:rPr>
              <a:t>ART. 5 . . . </a:t>
            </a:r>
            <a:r>
              <a:rPr lang="en-US" sz="1400" b="0" i="0" u="none" strike="noStrike" kern="1200" baseline="0" dirty="0">
                <a:solidFill>
                  <a:schemeClr val="tx1"/>
                </a:solidFill>
                <a:latin typeface="+mn-lt"/>
                <a:ea typeface="+mn-ea"/>
                <a:cs typeface="Calibri" panose="020F0502020204030204" pitchFamily="34" charset="0"/>
              </a:rPr>
              <a:t>A captain of a team is a player designated to represent his team during:</a:t>
            </a:r>
          </a:p>
          <a:p>
            <a:r>
              <a:rPr lang="en-US" sz="1400" b="0" i="0" u="none" strike="noStrike" kern="1200" baseline="0" dirty="0">
                <a:solidFill>
                  <a:schemeClr val="tx1"/>
                </a:solidFill>
                <a:latin typeface="+mn-lt"/>
                <a:ea typeface="+mn-ea"/>
                <a:cs typeface="Calibri" panose="020F0502020204030204" pitchFamily="34" charset="0"/>
              </a:rPr>
              <a:t>a. The pregame and overtime coin toss. (Limit of four captains in game uniform.)</a:t>
            </a:r>
          </a:p>
          <a:p>
            <a:r>
              <a:rPr lang="en-US" sz="1400" b="0" i="0" u="none" strike="noStrike" kern="1200" baseline="0" dirty="0">
                <a:solidFill>
                  <a:schemeClr val="tx1"/>
                </a:solidFill>
                <a:latin typeface="+mn-lt"/>
                <a:ea typeface="+mn-ea"/>
                <a:cs typeface="Calibri" panose="020F0502020204030204" pitchFamily="34" charset="0"/>
              </a:rPr>
              <a:t>b. Penalty decisions following a foul </a:t>
            </a:r>
            <a:r>
              <a:rPr lang="en-US" sz="1400" b="0" i="0" u="sng" strike="noStrike" kern="1200" baseline="0" dirty="0">
                <a:solidFill>
                  <a:schemeClr val="tx1"/>
                </a:solidFill>
                <a:latin typeface="+mn-lt"/>
                <a:ea typeface="+mn-ea"/>
                <a:cs typeface="Calibri" panose="020F0502020204030204" pitchFamily="34" charset="0"/>
              </a:rPr>
              <a:t>(if designated by the head coach, as in 1-4-4).</a:t>
            </a:r>
          </a:p>
          <a:p>
            <a:r>
              <a:rPr lang="en-US" sz="1400" b="0" i="0" u="none" strike="noStrike" kern="1200" baseline="0" dirty="0">
                <a:solidFill>
                  <a:schemeClr val="tx1"/>
                </a:solidFill>
                <a:latin typeface="+mn-lt"/>
                <a:ea typeface="+mn-ea"/>
                <a:cs typeface="Calibri" panose="020F0502020204030204" pitchFamily="34" charset="0"/>
              </a:rPr>
              <a:t>c. Ball placement on a try, a kickoff, after a safety, after a fair catch or awarded fair catch, after a touchback and to start an overtime.</a:t>
            </a:r>
          </a:p>
          <a:p>
            <a:endParaRPr lang="en-US" sz="1400" b="0" i="0" u="none" strike="noStrike" kern="1200" baseline="0" dirty="0">
              <a:solidFill>
                <a:schemeClr val="tx1"/>
              </a:solidFill>
              <a:latin typeface="+mn-lt"/>
              <a:ea typeface="+mn-ea"/>
              <a:cs typeface="Calibri" panose="020F0502020204030204" pitchFamily="34" charset="0"/>
            </a:endParaRPr>
          </a:p>
          <a:p>
            <a:r>
              <a:rPr lang="en-US" sz="1400" b="1" i="0" u="none" strike="noStrike" kern="1200" baseline="0" dirty="0">
                <a:solidFill>
                  <a:schemeClr val="tx1"/>
                </a:solidFill>
                <a:latin typeface="+mn-lt"/>
                <a:ea typeface="+mn-ea"/>
                <a:cs typeface="Calibri" panose="020F0502020204030204" pitchFamily="34" charset="0"/>
              </a:rPr>
              <a:t>RULE 3 – SECTION 5 – CHARGED AND OFFICIAL'S TIME-OUTS — INTERMISSIONS</a:t>
            </a:r>
          </a:p>
          <a:p>
            <a:r>
              <a:rPr lang="en-US" sz="1400" b="1" i="0" u="none" strike="noStrike" kern="1200" baseline="0" dirty="0">
                <a:solidFill>
                  <a:schemeClr val="tx1"/>
                </a:solidFill>
                <a:latin typeface="+mn-lt"/>
                <a:ea typeface="+mn-ea"/>
                <a:cs typeface="Calibri" panose="020F0502020204030204" pitchFamily="34" charset="0"/>
              </a:rPr>
              <a:t>ART. 2 . . . </a:t>
            </a:r>
            <a:r>
              <a:rPr lang="en-US" sz="1400" b="0" i="0" u="none" strike="noStrike" kern="1200" baseline="0" dirty="0">
                <a:solidFill>
                  <a:schemeClr val="tx1"/>
                </a:solidFill>
                <a:latin typeface="+mn-lt"/>
                <a:ea typeface="+mn-ea"/>
                <a:cs typeface="Calibri" panose="020F0502020204030204" pitchFamily="34" charset="0"/>
              </a:rPr>
              <a:t>A charged team time-out occurs when the ball is dead and:</a:t>
            </a:r>
          </a:p>
          <a:p>
            <a:r>
              <a:rPr lang="en-US" sz="1400" b="0" i="0" u="none" strike="noStrike" kern="1200" baseline="0" dirty="0">
                <a:solidFill>
                  <a:schemeClr val="tx1"/>
                </a:solidFill>
                <a:latin typeface="+mn-lt"/>
                <a:ea typeface="+mn-ea"/>
                <a:cs typeface="Calibri" panose="020F0502020204030204" pitchFamily="34" charset="0"/>
              </a:rPr>
              <a:t>a. The request of either a player or the head coach (or head coach's designee) is legally granted. When a decision on a penalty is pending, a time-out shall not be granted to either team until the </a:t>
            </a:r>
            <a:r>
              <a:rPr lang="en-US" sz="1400" b="0" i="0" u="sng" strike="noStrike" kern="1200" baseline="0" dirty="0">
                <a:solidFill>
                  <a:schemeClr val="tx1"/>
                </a:solidFill>
                <a:latin typeface="+mn-lt"/>
                <a:ea typeface="+mn-ea"/>
                <a:cs typeface="Calibri" panose="020F0502020204030204" pitchFamily="34" charset="0"/>
              </a:rPr>
              <a:t>designated representative </a:t>
            </a:r>
            <a:r>
              <a:rPr lang="en-US" sz="1400" b="0" i="0" u="none" strike="noStrike" kern="1200" baseline="0" dirty="0">
                <a:solidFill>
                  <a:schemeClr val="tx1"/>
                </a:solidFill>
                <a:latin typeface="+mn-lt"/>
                <a:ea typeface="+mn-ea"/>
                <a:cs typeface="Calibri" panose="020F0502020204030204" pitchFamily="34" charset="0"/>
              </a:rPr>
              <a:t>makes his choice. …</a:t>
            </a:r>
            <a:endParaRPr lang="en-US" sz="1400" b="1" i="0" u="none" strike="noStrike" kern="1200" baseline="0" dirty="0">
              <a:solidFill>
                <a:schemeClr val="tx1"/>
              </a:solidFill>
              <a:latin typeface="+mn-lt"/>
              <a:ea typeface="+mn-ea"/>
              <a:cs typeface="Calibri" panose="020F0502020204030204" pitchFamily="34" charset="0"/>
            </a:endParaRPr>
          </a:p>
          <a:p>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1 – </a:t>
            </a:r>
            <a:r>
              <a:rPr lang="en-US" sz="1400" b="1" i="0" u="none" strike="noStrike" kern="1200" baseline="0" dirty="0">
                <a:solidFill>
                  <a:schemeClr val="tx1"/>
                </a:solidFill>
                <a:latin typeface="+mn-lt"/>
                <a:ea typeface="+mn-ea"/>
                <a:cs typeface="Calibri" panose="020F0502020204030204" pitchFamily="34" charset="0"/>
              </a:rPr>
              <a:t>PROCEDURE AFTER A FOUL</a:t>
            </a:r>
          </a:p>
          <a:p>
            <a:r>
              <a:rPr lang="en-US" sz="1400" b="1" i="0" u="none" strike="noStrike" kern="1200" baseline="0" dirty="0">
                <a:solidFill>
                  <a:schemeClr val="tx1"/>
                </a:solidFill>
                <a:latin typeface="+mn-lt"/>
                <a:ea typeface="+mn-ea"/>
                <a:cs typeface="Calibri" panose="020F0502020204030204" pitchFamily="34" charset="0"/>
              </a:rPr>
              <a:t>ART. 1 . . . </a:t>
            </a:r>
            <a:r>
              <a:rPr lang="en-US" sz="1400" b="0" i="0" u="none" strike="noStrike" kern="1200" baseline="0" dirty="0">
                <a:solidFill>
                  <a:schemeClr val="tx1"/>
                </a:solidFill>
                <a:latin typeface="+mn-lt"/>
                <a:ea typeface="+mn-ea"/>
                <a:cs typeface="Calibri" panose="020F0502020204030204" pitchFamily="34" charset="0"/>
              </a:rPr>
              <a:t>When a foul occurs during a live ball, the referee shall, at the end of the down, notify both </a:t>
            </a:r>
            <a:r>
              <a:rPr lang="en-US" sz="1400" b="0" i="0" u="sng" strike="noStrike" kern="1200" baseline="0" dirty="0">
                <a:solidFill>
                  <a:schemeClr val="tx1"/>
                </a:solidFill>
                <a:latin typeface="+mn-lt"/>
                <a:ea typeface="+mn-ea"/>
                <a:cs typeface="Calibri" panose="020F0502020204030204" pitchFamily="34" charset="0"/>
              </a:rPr>
              <a:t>teams</a:t>
            </a:r>
            <a:r>
              <a:rPr lang="en-US" sz="1400" b="0" i="0" u="none" strike="noStrike" kern="1200" baseline="0" dirty="0">
                <a:solidFill>
                  <a:schemeClr val="tx1"/>
                </a:solidFill>
                <a:latin typeface="+mn-lt"/>
                <a:ea typeface="+mn-ea"/>
                <a:cs typeface="Calibri" panose="020F0502020204030204" pitchFamily="34" charset="0"/>
              </a:rPr>
              <a:t>. He shall inform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of the offended team regarding the rights of penalty acceptance or declination and shall indicate to him the number of the ensuing down, distance to be gained, and status of the ball for each available choice. The distance penalty for any foul may be declined. If the penalty is declined or if there is a double foul, there is no loss of distance. In case of a double foul,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is not consulted since the penalties offset. The choice of options may not be revoked. Decisions involving penalties shall be made before any charged time-out is granted either team.</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lang="en-US" sz="1400" b="1" i="0" u="none" strike="noStrike" kern="1200" baseline="0" dirty="0">
                <a:solidFill>
                  <a:schemeClr val="tx1"/>
                </a:solidFill>
                <a:latin typeface="+mn-lt"/>
                <a:ea typeface="+mn-ea"/>
                <a:cs typeface="Calibri" panose="020F0502020204030204" pitchFamily="34" charset="0"/>
              </a:rPr>
              <a:t>ART. 2 . . . </a:t>
            </a:r>
            <a:r>
              <a:rPr lang="en-US" sz="1400" b="0" i="0" u="none" strike="noStrike" kern="1200" baseline="0" dirty="0">
                <a:solidFill>
                  <a:schemeClr val="tx1"/>
                </a:solidFill>
                <a:latin typeface="+mn-lt"/>
                <a:ea typeface="+mn-ea"/>
                <a:cs typeface="Calibri" panose="020F0502020204030204" pitchFamily="34" charset="0"/>
              </a:rPr>
              <a:t>When a foul occurs during a dead ball between downs or prior to a free kick or snap, the covering official shall not permit the ball to become alive. The referee shall notify </a:t>
            </a:r>
            <a:r>
              <a:rPr lang="en-US" sz="1400" b="0" i="0" u="sng" strike="noStrike" kern="1200" baseline="0" dirty="0">
                <a:solidFill>
                  <a:schemeClr val="tx1"/>
                </a:solidFill>
                <a:latin typeface="+mn-lt"/>
                <a:ea typeface="+mn-ea"/>
                <a:cs typeface="Calibri" panose="020F0502020204030204" pitchFamily="34" charset="0"/>
              </a:rPr>
              <a:t>both teams</a:t>
            </a:r>
            <a:r>
              <a:rPr lang="en-US" sz="1400" b="0" i="0" u="none" strike="noStrike" kern="1200" baseline="0" dirty="0">
                <a:solidFill>
                  <a:schemeClr val="tx1"/>
                </a:solidFill>
                <a:latin typeface="+mn-lt"/>
                <a:ea typeface="+mn-ea"/>
                <a:cs typeface="Calibri" panose="020F0502020204030204" pitchFamily="34" charset="0"/>
              </a:rPr>
              <a:t>, and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of the offended team will be presented with the options and the effect of acceptance or declination on the down and distance to be gained. The </a:t>
            </a:r>
            <a:r>
              <a:rPr lang="en-US" sz="1400" b="0" i="0" u="sng" strike="noStrike" kern="1200" baseline="0" dirty="0">
                <a:solidFill>
                  <a:schemeClr val="tx1"/>
                </a:solidFill>
                <a:latin typeface="+mn-lt"/>
                <a:ea typeface="+mn-ea"/>
                <a:cs typeface="Calibri" panose="020F0502020204030204" pitchFamily="34" charset="0"/>
              </a:rPr>
              <a:t>designated representative</a:t>
            </a:r>
            <a:r>
              <a:rPr lang="en-US" sz="1400" b="0" i="0" u="none" strike="noStrike" kern="1200" baseline="0" dirty="0">
                <a:solidFill>
                  <a:schemeClr val="tx1"/>
                </a:solidFill>
                <a:latin typeface="+mn-lt"/>
                <a:ea typeface="+mn-ea"/>
                <a:cs typeface="Calibri" panose="020F0502020204030204" pitchFamily="34" charset="0"/>
              </a:rPr>
              <a:t> may accept or decline the penalty.</a:t>
            </a:r>
          </a:p>
          <a:p>
            <a:endParaRPr kumimoji="0" lang="en-US" altLang="en-US" sz="14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2 – </a:t>
            </a:r>
            <a:r>
              <a:rPr lang="en-US" sz="1400" b="1" i="0" u="none" strike="noStrike" kern="1200" baseline="0" dirty="0">
                <a:solidFill>
                  <a:schemeClr val="tx1"/>
                </a:solidFill>
                <a:latin typeface="+mn-lt"/>
                <a:ea typeface="+mn-ea"/>
                <a:cs typeface="Calibri" panose="020F0502020204030204" pitchFamily="34" charset="0"/>
              </a:rPr>
              <a:t>DOUBLE AND MULTIPLE FOULS</a:t>
            </a:r>
          </a:p>
          <a:p>
            <a:r>
              <a:rPr lang="en-US" sz="1400" b="1" i="0" u="none" strike="noStrike" kern="1200" baseline="0" dirty="0">
                <a:solidFill>
                  <a:schemeClr val="tx1"/>
                </a:solidFill>
                <a:latin typeface="+mn-lt"/>
                <a:ea typeface="+mn-ea"/>
                <a:cs typeface="Calibri" panose="020F0502020204030204" pitchFamily="34" charset="0"/>
              </a:rPr>
              <a:t>ART. 4 . . . </a:t>
            </a:r>
            <a:r>
              <a:rPr lang="en-US" sz="1400" b="0" i="0" u="none" strike="noStrike" kern="1200" baseline="0" dirty="0">
                <a:solidFill>
                  <a:schemeClr val="tx1"/>
                </a:solidFill>
                <a:latin typeface="+mn-lt"/>
                <a:ea typeface="+mn-ea"/>
                <a:cs typeface="Calibri" panose="020F0502020204030204" pitchFamily="34" charset="0"/>
              </a:rPr>
              <a:t>When two or more live-ball fouls (other than nonplayer or unsportsmanlike) are committed during the same down by the same team (multiple fouls), only one penalty may be enforced. The </a:t>
            </a:r>
            <a:r>
              <a:rPr lang="en-US" sz="1400" b="0" i="0" u="sng" strike="noStrike" kern="1200" baseline="0" dirty="0">
                <a:solidFill>
                  <a:schemeClr val="tx1"/>
                </a:solidFill>
                <a:latin typeface="+mn-lt"/>
                <a:ea typeface="+mn-ea"/>
                <a:cs typeface="Calibri" panose="020F0502020204030204" pitchFamily="34" charset="0"/>
              </a:rPr>
              <a:t>designated representative of the offended team</a:t>
            </a:r>
            <a:r>
              <a:rPr lang="en-US" sz="1400" b="0" i="0" u="none" strike="noStrike" kern="1200" baseline="0" dirty="0">
                <a:solidFill>
                  <a:schemeClr val="tx1"/>
                </a:solidFill>
                <a:latin typeface="+mn-lt"/>
                <a:ea typeface="+mn-ea"/>
                <a:cs typeface="Calibri" panose="020F0502020204030204" pitchFamily="34" charset="0"/>
              </a:rPr>
              <a:t> may choose which one shall be administered, or all penalties </a:t>
            </a:r>
            <a:r>
              <a:rPr lang="en-US" sz="1400" b="0" i="0" u="sng" strike="noStrike" kern="1200" baseline="0" dirty="0">
                <a:solidFill>
                  <a:schemeClr val="tx1"/>
                </a:solidFill>
                <a:latin typeface="+mn-lt"/>
                <a:ea typeface="+mn-ea"/>
                <a:cs typeface="Calibri" panose="020F0502020204030204" pitchFamily="34" charset="0"/>
              </a:rPr>
              <a:t>may be declined.</a:t>
            </a:r>
            <a:r>
              <a:rPr lang="en-US" sz="1400" b="0" i="0" u="none" strike="noStrike" kern="1200" baseline="0" dirty="0">
                <a:solidFill>
                  <a:schemeClr val="tx1"/>
                </a:solidFill>
                <a:latin typeface="+mn-lt"/>
                <a:ea typeface="+mn-ea"/>
                <a:cs typeface="Calibri" panose="020F0502020204030204" pitchFamily="34" charset="0"/>
              </a:rPr>
              <a:t> When a team commits a nonplayer or unsportsmanlike foul during that same down, it is administered from the succeeding spot as established by the acceptance or declination of the penalty for the other foul.</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indent="0">
              <a:spcBef>
                <a:spcPts val="0"/>
              </a:spcBef>
              <a:buNone/>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r>
              <a:rPr lang="en-US" sz="1400" b="0" i="0" u="none" strike="noStrike" kern="1200" baseline="0" dirty="0">
                <a:solidFill>
                  <a:schemeClr val="tx1"/>
                </a:solidFill>
                <a:latin typeface="+mn-lt"/>
                <a:ea typeface="+mn-ea"/>
                <a:cs typeface="Calibri" panose="020F0502020204030204" pitchFamily="34" charset="0"/>
              </a:rPr>
              <a:t>Prior to the game, the head coach will notify the referee of the designated representative (coach or player) who will make decisions regarding penalty acceptance or declination.</a:t>
            </a: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spcBef>
                <a:spcPts val="0"/>
              </a:spcBef>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a:t>
            </a:r>
            <a:r>
              <a:rPr lang="en-US" sz="1400" b="0" i="0" u="none" strike="noStrike" kern="1200" baseline="0" dirty="0">
                <a:solidFill>
                  <a:schemeClr val="tx1"/>
                </a:solidFill>
                <a:latin typeface="+mn-lt"/>
                <a:ea typeface="+mn-ea"/>
                <a:cs typeface="Calibri" panose="020F0502020204030204" pitchFamily="34" charset="0"/>
              </a:rPr>
              <a:t>1.4.1, 3.7.3D, 4.2.3B, 8.2.2F, 9.4.4D, 10.1.1B, 10.2.2A, 10.2.2B, 10.2.2C, 10.2.4, 10.4.5E</a:t>
            </a: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897729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86</a:t>
            </a:fld>
            <a:endParaRPr lang="en-US"/>
          </a:p>
        </p:txBody>
      </p:sp>
    </p:spTree>
    <p:extLst>
      <p:ext uri="{BB962C8B-B14F-4D97-AF65-F5344CB8AC3E}">
        <p14:creationId xmlns:p14="http://schemas.microsoft.com/office/powerpoint/2010/main" val="127986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b="1" i="0" u="none" strike="noStrike" kern="1200" baseline="0" dirty="0">
                <a:solidFill>
                  <a:schemeClr val="tx1"/>
                </a:solidFill>
                <a:latin typeface="+mn-lt"/>
                <a:ea typeface="+mn-ea"/>
                <a:cs typeface="+mn-cs"/>
              </a:rPr>
              <a:t>RULE 3 – SECTION 1 – LENGTH OF PERIODS – HALFTIME INTERMISSION</a:t>
            </a:r>
          </a:p>
          <a:p>
            <a:r>
              <a:rPr lang="en-US" sz="1200" b="1" i="0" u="none" strike="noStrike" kern="1200" baseline="0" dirty="0">
                <a:solidFill>
                  <a:schemeClr val="tx1"/>
                </a:solidFill>
                <a:latin typeface="+mn-lt"/>
                <a:ea typeface="+mn-ea"/>
                <a:cs typeface="+mn-cs"/>
              </a:rPr>
              <a:t>ART. 6 </a:t>
            </a:r>
            <a:r>
              <a:rPr lang="en-US" sz="1200" b="0" i="0" u="none" strike="noStrike" kern="1200" baseline="0" dirty="0">
                <a:solidFill>
                  <a:schemeClr val="tx1"/>
                </a:solidFill>
                <a:latin typeface="+mn-lt"/>
                <a:ea typeface="+mn-ea"/>
                <a:cs typeface="+mn-cs"/>
              </a:rPr>
              <a:t>. . . State high school associations may determine the length of halftime intermission, provided it is not less than 10 minutes and not more than 20 minutes.</a:t>
            </a:r>
          </a:p>
          <a:p>
            <a:r>
              <a:rPr lang="en-US" sz="1200" b="0" i="0" u="none" strike="noStrike" kern="1200" baseline="0" dirty="0">
                <a:solidFill>
                  <a:schemeClr val="tx1"/>
                </a:solidFill>
                <a:latin typeface="+mn-lt"/>
                <a:ea typeface="+mn-ea"/>
                <a:cs typeface="+mn-cs"/>
              </a:rPr>
              <a:t>a. 15 minutes is normal for halftime intermission.</a:t>
            </a:r>
          </a:p>
          <a:p>
            <a:r>
              <a:rPr lang="en-US" sz="1200" b="0" i="0" u="none" strike="noStrike" kern="1200" baseline="0" dirty="0">
                <a:solidFill>
                  <a:schemeClr val="tx1"/>
                </a:solidFill>
                <a:latin typeface="+mn-lt"/>
                <a:ea typeface="+mn-ea"/>
                <a:cs typeface="+mn-cs"/>
              </a:rPr>
              <a:t>b. Halftime intermission may be increased to a maximum of 20 minutes, provided opponents have been notified no later than five minutes prior to the game.</a:t>
            </a:r>
          </a:p>
          <a:p>
            <a:r>
              <a:rPr lang="en-US" sz="1200" b="0" i="0" u="none" strike="noStrike" kern="1200" baseline="0" dirty="0">
                <a:solidFill>
                  <a:schemeClr val="tx1"/>
                </a:solidFill>
                <a:latin typeface="+mn-lt"/>
                <a:ea typeface="+mn-ea"/>
                <a:cs typeface="+mn-cs"/>
              </a:rPr>
              <a:t>c. By mutual agreement of the opposing coaches, the halftime intermission may be reduced to a minimum of 10 minutes (not including the mandatory warm-up period).</a:t>
            </a:r>
          </a:p>
          <a:p>
            <a:r>
              <a:rPr lang="en-US" sz="1200" b="1" i="0" u="sng" strike="noStrike" kern="1200" baseline="0" dirty="0">
                <a:solidFill>
                  <a:schemeClr val="tx1"/>
                </a:solidFill>
                <a:latin typeface="+mn-lt"/>
                <a:ea typeface="+mn-ea"/>
                <a:cs typeface="+mn-cs"/>
              </a:rPr>
              <a:t>EXCEPTION: </a:t>
            </a:r>
            <a:r>
              <a:rPr lang="en-US" sz="1200" b="0" i="0" u="sng" strike="noStrike" kern="1200" baseline="0" dirty="0">
                <a:solidFill>
                  <a:schemeClr val="tx1"/>
                </a:solidFill>
                <a:latin typeface="+mn-lt"/>
                <a:ea typeface="+mn-ea"/>
                <a:cs typeface="+mn-cs"/>
              </a:rPr>
              <a:t>If the game is interrupted due to weather during the last three minutes of the second period, and the delay is at least 30 minutes, the opposing coaches can mutually agree to shorten halftime intermission, provided there is at least a one-minute intermission (not including the three-minute warm-up period).</a:t>
            </a:r>
            <a:endParaRPr kumimoji="0" lang="en-US" altLang="en-US" sz="1200" b="0"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indent="0">
              <a:spcBef>
                <a:spcPts val="0"/>
              </a:spcBef>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Rationale for Change:</a:t>
            </a:r>
          </a:p>
          <a:p>
            <a:r>
              <a:rPr lang="en-US" sz="1200" b="0" i="0" u="none" strike="noStrike" kern="1200" baseline="0" dirty="0">
                <a:solidFill>
                  <a:schemeClr val="tx1"/>
                </a:solidFill>
                <a:latin typeface="+mn-lt"/>
                <a:ea typeface="+mn-ea"/>
                <a:cs typeface="+mn-cs"/>
              </a:rPr>
              <a:t>The halftime intermission may be shortened by mutual agreement of opposing coaches if a weather delay occurs during the last three minutes of the second period.</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a:spcBef>
                <a:spcPts val="0"/>
              </a:spcBef>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SITUATIONS </a:t>
            </a:r>
            <a:r>
              <a:rPr lang="en-US" sz="1200" b="0" i="0" u="none" strike="noStrike" kern="1200" baseline="0" dirty="0">
                <a:solidFill>
                  <a:schemeClr val="tx1"/>
                </a:solidFill>
                <a:latin typeface="+mn-lt"/>
                <a:ea typeface="+mn-ea"/>
                <a:cs typeface="+mn-cs"/>
              </a:rPr>
              <a:t>3.1.1A, 3.1.1B</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444766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xmlns=""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7/8/2020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7/8/2020</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171967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pic>
        <p:nvPicPr>
          <p:cNvPr id="7" name="Picture 6" descr="A picture containing person, player, sport, game&#10;&#10;Description automatically generated">
            <a:extLst>
              <a:ext uri="{FF2B5EF4-FFF2-40B4-BE49-F238E27FC236}">
                <a16:creationId xmlns:a16="http://schemas.microsoft.com/office/drawing/2014/main" xmlns="" id="{00D5C1FF-9406-4CFF-8CE4-D1533C6C7A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677"/>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xmlns=""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51516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9" name="Picture 8" descr="A picture containing person, player, sport, game&#10;&#10;Description automatically generated">
            <a:extLst>
              <a:ext uri="{FF2B5EF4-FFF2-40B4-BE49-F238E27FC236}">
                <a16:creationId xmlns:a16="http://schemas.microsoft.com/office/drawing/2014/main" xmlns="" id="{92BFE09B-DF49-4561-AD44-FA2E215C41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677"/>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xmlns=""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xmlns=""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7/8/2020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7/8/2020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7/8/2020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7/8/2020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7/8/2020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7/8/2020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picture containing person, player, sport, game&#10;&#10;Description automatically generated">
            <a:extLst>
              <a:ext uri="{FF2B5EF4-FFF2-40B4-BE49-F238E27FC236}">
                <a16:creationId xmlns:a16="http://schemas.microsoft.com/office/drawing/2014/main" xmlns="" id="{00D5C1FF-9406-4CFF-8CE4-D1533C6C7A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677"/>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xmlns=""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7/8/2020</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xmlns="" id="{C00CB8E0-4CF4-41FC-9556-38B3AC65E3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7/8/2020</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xmlns=""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xmlns=""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xmlns=""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xmlns=""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941750964"/>
      </p:ext>
    </p:extLst>
  </p:cSld>
  <p:clrMap bg1="lt1" tx1="dk1" bg2="lt2" tx2="dk2" accent1="accent1" accent2="accent2" accent3="accent3" accent4="accent4" accent5="accent5" accent6="accent6" hlink="hlink" folHlink="folHlink"/>
  <p:sldLayoutIdLst>
    <p:sldLayoutId id="2147483804" r:id="rId1"/>
    <p:sldLayoutId id="214748380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8.jpe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jpe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ECCD882-7628-413C-8DC3-4A622D428EAB}"/>
              </a:ext>
            </a:extLst>
          </p:cNvPr>
          <p:cNvSpPr>
            <a:spLocks noGrp="1"/>
          </p:cNvSpPr>
          <p:nvPr>
            <p:ph type="body" idx="1"/>
          </p:nvPr>
        </p:nvSpPr>
        <p:spPr/>
        <p:txBody>
          <a:bodyPr/>
          <a:lstStyle/>
          <a:p>
            <a:pPr algn="ctr"/>
            <a:r>
              <a:rPr lang="en-US" sz="4400" dirty="0" smtClean="0"/>
              <a:t>GHSA Leadership Meeting</a:t>
            </a:r>
            <a:endParaRPr lang="en-US" sz="4400" dirty="0"/>
          </a:p>
        </p:txBody>
      </p:sp>
    </p:spTree>
    <p:extLst>
      <p:ext uri="{BB962C8B-B14F-4D97-AF65-F5344CB8AC3E}">
        <p14:creationId xmlns:p14="http://schemas.microsoft.com/office/powerpoint/2010/main" val="1014386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D90B8-44DA-4395-BEE8-FA4910B8D51C}"/>
              </a:ext>
            </a:extLst>
          </p:cNvPr>
          <p:cNvSpPr>
            <a:spLocks noGrp="1"/>
          </p:cNvSpPr>
          <p:nvPr>
            <p:ph type="title"/>
          </p:nvPr>
        </p:nvSpPr>
        <p:spPr/>
        <p:txBody>
          <a:bodyPr/>
          <a:lstStyle/>
          <a:p>
            <a:r>
              <a:rPr lang="en-US" dirty="0"/>
              <a:t>Halftime Intermission Option Following Weather </a:t>
            </a:r>
            <a:r>
              <a:rPr lang="en-US" dirty="0" err="1"/>
              <a:t>DelaY</a:t>
            </a:r>
            <a:r>
              <a:rPr lang="en-US" dirty="0"/>
              <a:t/>
            </a:r>
            <a:br>
              <a:rPr lang="en-US" dirty="0"/>
            </a:br>
            <a:r>
              <a:rPr lang="en-US" dirty="0"/>
              <a:t>RULE 3-1-6</a:t>
            </a:r>
            <a:r>
              <a:rPr lang="en-US" cap="none" dirty="0"/>
              <a:t>c EXCEPTION </a:t>
            </a:r>
            <a:r>
              <a:rPr lang="en-US" dirty="0"/>
              <a:t>(NEW)</a:t>
            </a:r>
          </a:p>
        </p:txBody>
      </p:sp>
      <p:sp>
        <p:nvSpPr>
          <p:cNvPr id="4" name="Footer Placeholder 3">
            <a:extLst>
              <a:ext uri="{FF2B5EF4-FFF2-40B4-BE49-F238E27FC236}">
                <a16:creationId xmlns:a16="http://schemas.microsoft.com/office/drawing/2014/main" xmlns="" id="{4DD6D88A-51E1-421F-85BC-AF77692A75E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xmlns="" id="{082BD852-F77F-4620-8EF7-35FECC5A009C}"/>
              </a:ext>
            </a:extLst>
          </p:cNvPr>
          <p:cNvSpPr txBox="1">
            <a:spLocks/>
          </p:cNvSpPr>
          <p:nvPr/>
        </p:nvSpPr>
        <p:spPr bwMode="auto">
          <a:xfrm>
            <a:off x="1463040" y="5563193"/>
            <a:ext cx="10504594" cy="8875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If weather causes a delay of at least 30 minutes during the last three minutes of the second period, the opposing coaches may mutually agree to shorten the halftime intermission below the 10-minute minimum (PlayPic A). The mandatory 3-minute warm-up must take place before the third period begins (PlayPic B).</a:t>
            </a:r>
          </a:p>
        </p:txBody>
      </p:sp>
      <p:pic>
        <p:nvPicPr>
          <p:cNvPr id="11" name="Content Placeholder 10" descr="A picture containing clock&#10;&#10;Description automatically generated">
            <a:extLst>
              <a:ext uri="{FF2B5EF4-FFF2-40B4-BE49-F238E27FC236}">
                <a16:creationId xmlns:a16="http://schemas.microsoft.com/office/drawing/2014/main" xmlns="" id="{C227A132-FFED-4B4D-B495-CD4C180011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6085" y="2009156"/>
            <a:ext cx="8505535" cy="3554037"/>
          </a:xfrm>
        </p:spPr>
      </p:pic>
      <p:sp>
        <p:nvSpPr>
          <p:cNvPr id="8" name="TextBox 7">
            <a:extLst>
              <a:ext uri="{FF2B5EF4-FFF2-40B4-BE49-F238E27FC236}">
                <a16:creationId xmlns:a16="http://schemas.microsoft.com/office/drawing/2014/main" xmlns="" id="{B4649B6C-29BF-4498-AE64-7CD98E8756ED}"/>
              </a:ext>
            </a:extLst>
          </p:cNvPr>
          <p:cNvSpPr txBox="1"/>
          <p:nvPr/>
        </p:nvSpPr>
        <p:spPr>
          <a:xfrm>
            <a:off x="2163235" y="3138996"/>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a:t>
            </a:r>
          </a:p>
        </p:txBody>
      </p:sp>
      <p:sp>
        <p:nvSpPr>
          <p:cNvPr id="9" name="TextBox 8">
            <a:extLst>
              <a:ext uri="{FF2B5EF4-FFF2-40B4-BE49-F238E27FC236}">
                <a16:creationId xmlns:a16="http://schemas.microsoft.com/office/drawing/2014/main" xmlns="" id="{D230930B-A4D7-4B43-8C03-9E9B3174B1EA}"/>
              </a:ext>
            </a:extLst>
          </p:cNvPr>
          <p:cNvSpPr txBox="1"/>
          <p:nvPr/>
        </p:nvSpPr>
        <p:spPr>
          <a:xfrm>
            <a:off x="8185150" y="3138996"/>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B</a:t>
            </a:r>
          </a:p>
        </p:txBody>
      </p:sp>
      <p:sp>
        <p:nvSpPr>
          <p:cNvPr id="10" name="TextBox 9">
            <a:extLst>
              <a:ext uri="{FF2B5EF4-FFF2-40B4-BE49-F238E27FC236}">
                <a16:creationId xmlns:a16="http://schemas.microsoft.com/office/drawing/2014/main" xmlns="" id="{A347DB0E-67CC-4468-B71C-2A747B95540D}"/>
              </a:ext>
            </a:extLst>
          </p:cNvPr>
          <p:cNvSpPr txBox="1"/>
          <p:nvPr/>
        </p:nvSpPr>
        <p:spPr>
          <a:xfrm>
            <a:off x="5531136" y="2944467"/>
            <a:ext cx="256017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HALFTIME INTERMISSION</a:t>
            </a:r>
          </a:p>
        </p:txBody>
      </p:sp>
    </p:spTree>
    <p:extLst>
      <p:ext uri="{BB962C8B-B14F-4D97-AF65-F5344CB8AC3E}">
        <p14:creationId xmlns:p14="http://schemas.microsoft.com/office/powerpoint/2010/main" val="2777498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2302D-602B-4A35-947C-C0FF6EA69616}"/>
              </a:ext>
            </a:extLst>
          </p:cNvPr>
          <p:cNvSpPr>
            <a:spLocks noGrp="1"/>
          </p:cNvSpPr>
          <p:nvPr>
            <p:ph type="title"/>
          </p:nvPr>
        </p:nvSpPr>
        <p:spPr/>
        <p:txBody>
          <a:bodyPr/>
          <a:lstStyle/>
          <a:p>
            <a:r>
              <a:rPr lang="en-US" dirty="0"/>
              <a:t>40-Second Play Clock Clarification</a:t>
            </a:r>
            <a:br>
              <a:rPr lang="en-US" dirty="0"/>
            </a:br>
            <a:r>
              <a:rPr lang="en-US" dirty="0" err="1"/>
              <a:t>RUles</a:t>
            </a:r>
            <a:r>
              <a:rPr lang="en-US" dirty="0"/>
              <a:t> 3-6-1</a:t>
            </a:r>
            <a:r>
              <a:rPr lang="en-US" cap="none" dirty="0"/>
              <a:t>a</a:t>
            </a:r>
            <a:r>
              <a:rPr lang="en-US" dirty="0"/>
              <a:t>(1)</a:t>
            </a:r>
            <a:r>
              <a:rPr lang="en-US" cap="none" dirty="0"/>
              <a:t>e</a:t>
            </a:r>
            <a:r>
              <a:rPr lang="en-US" dirty="0"/>
              <a:t> EXCEPTIONS 2 and 3 (NEW)</a:t>
            </a:r>
          </a:p>
        </p:txBody>
      </p:sp>
      <p:sp>
        <p:nvSpPr>
          <p:cNvPr id="4" name="Footer Placeholder 3">
            <a:extLst>
              <a:ext uri="{FF2B5EF4-FFF2-40B4-BE49-F238E27FC236}">
                <a16:creationId xmlns:a16="http://schemas.microsoft.com/office/drawing/2014/main" xmlns="" id="{54EC0A8F-7124-43D3-8DB3-E4EBE22E531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xmlns="" id="{8291109A-F783-4DBC-AC9F-ED1E429C7EF6}"/>
              </a:ext>
            </a:extLst>
          </p:cNvPr>
          <p:cNvSpPr/>
          <p:nvPr/>
        </p:nvSpPr>
        <p:spPr>
          <a:xfrm>
            <a:off x="1555751" y="5456375"/>
            <a:ext cx="10433050" cy="1107996"/>
          </a:xfrm>
          <a:prstGeom prst="rect">
            <a:avLst/>
          </a:prstGeom>
        </p:spPr>
        <p:txBody>
          <a:bodyPr wrap="square">
            <a:spAutoFit/>
          </a:bodyPr>
          <a:lstStyle/>
          <a:p>
            <a:r>
              <a:rPr lang="en-US" sz="2200" dirty="0">
                <a:latin typeface="+mn-lt"/>
                <a:cs typeface="+mn-cs"/>
              </a:rPr>
              <a:t>The play clock will be set to 40 seconds when an officials’ time-out is initially taken for an injury to a defensive player (PlayPic A) or a defensive player has an equipment issue (PlayPic B).</a:t>
            </a:r>
          </a:p>
        </p:txBody>
      </p:sp>
      <p:pic>
        <p:nvPicPr>
          <p:cNvPr id="15" name="Content Placeholder 14" descr="A picture containing drawing&#10;&#10;Description automatically generated">
            <a:extLst>
              <a:ext uri="{FF2B5EF4-FFF2-40B4-BE49-F238E27FC236}">
                <a16:creationId xmlns:a16="http://schemas.microsoft.com/office/drawing/2014/main" xmlns="" id="{985A3282-1060-4343-8CC3-9617C0F0D3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6290" y="1893424"/>
            <a:ext cx="8319960" cy="3551202"/>
          </a:xfrm>
        </p:spPr>
      </p:pic>
      <p:sp>
        <p:nvSpPr>
          <p:cNvPr id="8" name="TextBox 7">
            <a:extLst>
              <a:ext uri="{FF2B5EF4-FFF2-40B4-BE49-F238E27FC236}">
                <a16:creationId xmlns:a16="http://schemas.microsoft.com/office/drawing/2014/main" xmlns="" id="{50DBD995-10E6-4AD3-BCC2-09DEB1BE3208}"/>
              </a:ext>
            </a:extLst>
          </p:cNvPr>
          <p:cNvSpPr txBox="1"/>
          <p:nvPr/>
        </p:nvSpPr>
        <p:spPr>
          <a:xfrm>
            <a:off x="2405608" y="21458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7" name="TextBox 6">
            <a:extLst>
              <a:ext uri="{FF2B5EF4-FFF2-40B4-BE49-F238E27FC236}">
                <a16:creationId xmlns:a16="http://schemas.microsoft.com/office/drawing/2014/main" xmlns="" id="{1C3503C2-6D3C-425F-BF1F-33D8AEA29F20}"/>
              </a:ext>
            </a:extLst>
          </p:cNvPr>
          <p:cNvSpPr txBox="1"/>
          <p:nvPr/>
        </p:nvSpPr>
        <p:spPr>
          <a:xfrm>
            <a:off x="6700309" y="2139523"/>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234758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4927B-46D3-4E0A-9BD7-956187BCF8A7}"/>
              </a:ext>
            </a:extLst>
          </p:cNvPr>
          <p:cNvSpPr>
            <a:spLocks noGrp="1"/>
          </p:cNvSpPr>
          <p:nvPr>
            <p:ph type="title"/>
          </p:nvPr>
        </p:nvSpPr>
        <p:spPr/>
        <p:txBody>
          <a:bodyPr/>
          <a:lstStyle/>
          <a:p>
            <a:r>
              <a:rPr lang="en-US" dirty="0"/>
              <a:t>25-Second Play Clock Clarification</a:t>
            </a:r>
            <a:br>
              <a:rPr lang="en-US" dirty="0"/>
            </a:br>
            <a:r>
              <a:rPr lang="en-US" dirty="0"/>
              <a:t>RULE 3-6-1</a:t>
            </a:r>
            <a:r>
              <a:rPr lang="en-US" cap="none" dirty="0"/>
              <a:t>a</a:t>
            </a:r>
            <a:r>
              <a:rPr lang="en-US" dirty="0"/>
              <a:t>(1)</a:t>
            </a:r>
            <a:r>
              <a:rPr lang="en-US" cap="none" dirty="0"/>
              <a:t>f</a:t>
            </a:r>
            <a:r>
              <a:rPr lang="en-US" dirty="0"/>
              <a:t> (NEW)</a:t>
            </a:r>
          </a:p>
        </p:txBody>
      </p:sp>
      <p:sp>
        <p:nvSpPr>
          <p:cNvPr id="4" name="Footer Placeholder 3">
            <a:extLst>
              <a:ext uri="{FF2B5EF4-FFF2-40B4-BE49-F238E27FC236}">
                <a16:creationId xmlns:a16="http://schemas.microsoft.com/office/drawing/2014/main" xmlns="" id="{7E01181E-3AB7-47DC-ADFA-D7CBDE7E085B}"/>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xmlns="" id="{0F3904C2-6A28-4220-B43F-803FD69D86CA}"/>
              </a:ext>
            </a:extLst>
          </p:cNvPr>
          <p:cNvSpPr/>
          <p:nvPr/>
        </p:nvSpPr>
        <p:spPr>
          <a:xfrm>
            <a:off x="1682751" y="5579555"/>
            <a:ext cx="10153649" cy="769441"/>
          </a:xfrm>
          <a:prstGeom prst="rect">
            <a:avLst/>
          </a:prstGeom>
        </p:spPr>
        <p:txBody>
          <a:bodyPr wrap="square">
            <a:spAutoFit/>
          </a:bodyPr>
          <a:lstStyle/>
          <a:p>
            <a:r>
              <a:rPr lang="en-US" sz="2200" dirty="0">
                <a:latin typeface="+mn-lt"/>
              </a:rPr>
              <a:t>When either team is awarded a new series after a legal kick (MechaniGram A), the play clock is set to 25 seconds and starts with the ready-for-play signal (PlayPic B).</a:t>
            </a:r>
          </a:p>
        </p:txBody>
      </p:sp>
      <p:pic>
        <p:nvPicPr>
          <p:cNvPr id="15" name="Content Placeholder 14">
            <a:extLst>
              <a:ext uri="{FF2B5EF4-FFF2-40B4-BE49-F238E27FC236}">
                <a16:creationId xmlns:a16="http://schemas.microsoft.com/office/drawing/2014/main" xmlns="" id="{4DBE3423-AC43-4C83-A42F-47D098D4F7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0999" y="1967452"/>
            <a:ext cx="7175802" cy="3535903"/>
          </a:xfrm>
        </p:spPr>
      </p:pic>
      <p:sp>
        <p:nvSpPr>
          <p:cNvPr id="5" name="TextBox 4">
            <a:extLst>
              <a:ext uri="{FF2B5EF4-FFF2-40B4-BE49-F238E27FC236}">
                <a16:creationId xmlns:a16="http://schemas.microsoft.com/office/drawing/2014/main" xmlns="" id="{452BE254-E4C2-49C0-8615-3AD386DE986A}"/>
              </a:ext>
            </a:extLst>
          </p:cNvPr>
          <p:cNvSpPr txBox="1"/>
          <p:nvPr/>
        </p:nvSpPr>
        <p:spPr>
          <a:xfrm>
            <a:off x="2932658" y="21585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7" name="TextBox 6">
            <a:extLst>
              <a:ext uri="{FF2B5EF4-FFF2-40B4-BE49-F238E27FC236}">
                <a16:creationId xmlns:a16="http://schemas.microsoft.com/office/drawing/2014/main" xmlns="" id="{3F804A68-EA68-4D8A-9586-0A7E3562D436}"/>
              </a:ext>
            </a:extLst>
          </p:cNvPr>
          <p:cNvSpPr txBox="1"/>
          <p:nvPr/>
        </p:nvSpPr>
        <p:spPr>
          <a:xfrm>
            <a:off x="6759575" y="2158573"/>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654400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A9ADB4-64DC-4F48-BE99-11048CBA648A}"/>
              </a:ext>
            </a:extLst>
          </p:cNvPr>
          <p:cNvSpPr>
            <a:spLocks noGrp="1"/>
          </p:cNvSpPr>
          <p:nvPr>
            <p:ph type="title"/>
          </p:nvPr>
        </p:nvSpPr>
        <p:spPr/>
        <p:txBody>
          <a:bodyPr/>
          <a:lstStyle/>
          <a:p>
            <a:r>
              <a:rPr lang="en-US" sz="3300" dirty="0"/>
              <a:t>Disconcerting Act FOUL AND Penalty Reclassified</a:t>
            </a:r>
            <a:br>
              <a:rPr lang="en-US" sz="3300" dirty="0"/>
            </a:br>
            <a:r>
              <a:rPr lang="en-US" sz="3300" dirty="0"/>
              <a:t>RULES 7-1-9 (NEW), 7-1-9 PENALTY (NEW)</a:t>
            </a:r>
          </a:p>
        </p:txBody>
      </p:sp>
      <p:pic>
        <p:nvPicPr>
          <p:cNvPr id="6" name="Content Placeholder 5" descr="A picture containing drawing&#10;&#10;Description automatically generated">
            <a:extLst>
              <a:ext uri="{FF2B5EF4-FFF2-40B4-BE49-F238E27FC236}">
                <a16:creationId xmlns:a16="http://schemas.microsoft.com/office/drawing/2014/main" xmlns="" id="{E4900897-4C36-428D-A382-FB12019F1F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2482" y="1898872"/>
            <a:ext cx="8320468" cy="3601645"/>
          </a:xfrm>
        </p:spPr>
      </p:pic>
      <p:sp>
        <p:nvSpPr>
          <p:cNvPr id="4" name="Footer Placeholder 3">
            <a:extLst>
              <a:ext uri="{FF2B5EF4-FFF2-40B4-BE49-F238E27FC236}">
                <a16:creationId xmlns:a16="http://schemas.microsoft.com/office/drawing/2014/main" xmlns="" id="{3A01F88A-4AF9-43C2-97D0-DBCE5DEB7F8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Rectangle 4">
            <a:extLst>
              <a:ext uri="{FF2B5EF4-FFF2-40B4-BE49-F238E27FC236}">
                <a16:creationId xmlns:a16="http://schemas.microsoft.com/office/drawing/2014/main" xmlns="" id="{D01F8E59-11B0-4844-A915-AF66D1502B05}"/>
              </a:ext>
            </a:extLst>
          </p:cNvPr>
          <p:cNvSpPr/>
          <p:nvPr/>
        </p:nvSpPr>
        <p:spPr>
          <a:xfrm>
            <a:off x="1682751" y="5350955"/>
            <a:ext cx="10284883"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Disconcerting acts or words by the defense has been reclassified from an unsportsmanlike foul to a disconcerting act foul, and the penalty changed from 15 yards to 5 yards. Signal 23 will be used to indicate the foul.</a:t>
            </a:r>
          </a:p>
        </p:txBody>
      </p:sp>
      <p:sp>
        <p:nvSpPr>
          <p:cNvPr id="7" name="TextBox 6">
            <a:extLst>
              <a:ext uri="{FF2B5EF4-FFF2-40B4-BE49-F238E27FC236}">
                <a16:creationId xmlns:a16="http://schemas.microsoft.com/office/drawing/2014/main" xmlns="" id="{C0FEA90F-0A8D-410C-B3EF-4258B5534912}"/>
              </a:ext>
            </a:extLst>
          </p:cNvPr>
          <p:cNvSpPr txBox="1"/>
          <p:nvPr/>
        </p:nvSpPr>
        <p:spPr>
          <a:xfrm>
            <a:off x="8838158" y="2476073"/>
            <a:ext cx="470942"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23</a:t>
            </a:r>
          </a:p>
        </p:txBody>
      </p:sp>
    </p:spTree>
    <p:extLst>
      <p:ext uri="{BB962C8B-B14F-4D97-AF65-F5344CB8AC3E}">
        <p14:creationId xmlns:p14="http://schemas.microsoft.com/office/powerpoint/2010/main" val="1782209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B2E672-0443-40A0-A6B1-3020E5A2975C}"/>
              </a:ext>
            </a:extLst>
          </p:cNvPr>
          <p:cNvSpPr>
            <a:spLocks noGrp="1"/>
          </p:cNvSpPr>
          <p:nvPr>
            <p:ph type="title"/>
          </p:nvPr>
        </p:nvSpPr>
        <p:spPr>
          <a:xfrm>
            <a:off x="1962152" y="576263"/>
            <a:ext cx="10026649" cy="1204912"/>
          </a:xfrm>
        </p:spPr>
        <p:txBody>
          <a:bodyPr/>
          <a:lstStyle/>
          <a:p>
            <a:r>
              <a:rPr lang="en-US" dirty="0"/>
              <a:t>Spiking the ball to conserve time</a:t>
            </a:r>
            <a:br>
              <a:rPr lang="en-US" dirty="0"/>
            </a:br>
            <a:r>
              <a:rPr lang="en-US" dirty="0"/>
              <a:t>7-5-2</a:t>
            </a:r>
            <a:r>
              <a:rPr lang="en-US" cap="none" dirty="0"/>
              <a:t>e</a:t>
            </a:r>
            <a:r>
              <a:rPr lang="en-US" dirty="0"/>
              <a:t> EXCEPTION, TABLE 7-5-2</a:t>
            </a:r>
            <a:r>
              <a:rPr lang="en-US" cap="none" dirty="0"/>
              <a:t>e</a:t>
            </a:r>
            <a:r>
              <a:rPr lang="en-US" dirty="0"/>
              <a:t> EXCEPTION, TABLE 7-5</a:t>
            </a:r>
            <a:r>
              <a:rPr lang="en-US" cap="none" dirty="0"/>
              <a:t>e</a:t>
            </a:r>
            <a:r>
              <a:rPr lang="en-US" dirty="0"/>
              <a:t> EXCEPTION</a:t>
            </a:r>
          </a:p>
        </p:txBody>
      </p:sp>
      <p:sp>
        <p:nvSpPr>
          <p:cNvPr id="4" name="Footer Placeholder 3">
            <a:extLst>
              <a:ext uri="{FF2B5EF4-FFF2-40B4-BE49-F238E27FC236}">
                <a16:creationId xmlns:a16="http://schemas.microsoft.com/office/drawing/2014/main" xmlns="" id="{E492D279-284E-417F-80AF-FBD021ECD9F0}"/>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xmlns="" id="{9A3F4BEE-BA04-4490-84F0-CA8427636416}"/>
              </a:ext>
            </a:extLst>
          </p:cNvPr>
          <p:cNvSpPr/>
          <p:nvPr/>
        </p:nvSpPr>
        <p:spPr>
          <a:xfrm>
            <a:off x="1811867" y="5361005"/>
            <a:ext cx="9548283" cy="1107996"/>
          </a:xfrm>
          <a:prstGeom prst="rect">
            <a:avLst/>
          </a:prstGeom>
        </p:spPr>
        <p:txBody>
          <a:bodyPr wrap="square">
            <a:spAutoFit/>
          </a:bodyPr>
          <a:lstStyle/>
          <a:p>
            <a:r>
              <a:rPr lang="en-US" sz="2200" dirty="0">
                <a:latin typeface="+mn-lt"/>
              </a:rPr>
              <a:t>The exception to allow a player to conserve time by intentionally throwing the ball forward to the ground immediately after receiving the snap has been expanded. This exception now includes snaps that are not hand-to-hand.</a:t>
            </a:r>
          </a:p>
        </p:txBody>
      </p:sp>
      <p:pic>
        <p:nvPicPr>
          <p:cNvPr id="9" name="Content Placeholder 8" descr="A picture containing game, table&#10;&#10;Description automatically generated">
            <a:extLst>
              <a:ext uri="{FF2B5EF4-FFF2-40B4-BE49-F238E27FC236}">
                <a16:creationId xmlns:a16="http://schemas.microsoft.com/office/drawing/2014/main" xmlns="" id="{2D958423-28E7-4733-94D5-BDCF18AAC6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6201" y="1936323"/>
            <a:ext cx="8979408" cy="3456432"/>
          </a:xfrm>
        </p:spPr>
      </p:pic>
    </p:spTree>
    <p:extLst>
      <p:ext uri="{BB962C8B-B14F-4D97-AF65-F5344CB8AC3E}">
        <p14:creationId xmlns:p14="http://schemas.microsoft.com/office/powerpoint/2010/main" val="3711368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042E3-A43B-4076-A1CC-E889EC277FAC}"/>
              </a:ext>
            </a:extLst>
          </p:cNvPr>
          <p:cNvSpPr>
            <a:spLocks noGrp="1"/>
          </p:cNvSpPr>
          <p:nvPr>
            <p:ph type="title"/>
          </p:nvPr>
        </p:nvSpPr>
        <p:spPr/>
        <p:txBody>
          <a:bodyPr/>
          <a:lstStyle/>
          <a:p>
            <a:r>
              <a:rPr lang="en-US" dirty="0"/>
              <a:t>2020 nfhs </a:t>
            </a:r>
            <a:br>
              <a:rPr lang="en-US" dirty="0"/>
            </a:br>
            <a:r>
              <a:rPr lang="en-US" dirty="0"/>
              <a:t>football editorial changes</a:t>
            </a:r>
          </a:p>
        </p:txBody>
      </p:sp>
    </p:spTree>
    <p:extLst>
      <p:ext uri="{BB962C8B-B14F-4D97-AF65-F5344CB8AC3E}">
        <p14:creationId xmlns:p14="http://schemas.microsoft.com/office/powerpoint/2010/main" val="240482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67867B-A683-4C17-9330-4F6DCB1083C5}"/>
              </a:ext>
            </a:extLst>
          </p:cNvPr>
          <p:cNvSpPr>
            <a:spLocks noGrp="1"/>
          </p:cNvSpPr>
          <p:nvPr>
            <p:ph type="title"/>
          </p:nvPr>
        </p:nvSpPr>
        <p:spPr/>
        <p:txBody>
          <a:bodyPr/>
          <a:lstStyle/>
          <a:p>
            <a:r>
              <a:rPr lang="en-US" dirty="0"/>
              <a:t>Correcting Play Clock Errors</a:t>
            </a:r>
            <a:br>
              <a:rPr lang="en-US" dirty="0"/>
            </a:br>
            <a:r>
              <a:rPr lang="en-US" dirty="0"/>
              <a:t>RULE 3-4-9 (NEW)</a:t>
            </a:r>
          </a:p>
        </p:txBody>
      </p:sp>
      <p:sp>
        <p:nvSpPr>
          <p:cNvPr id="4" name="Footer Placeholder 3">
            <a:extLst>
              <a:ext uri="{FF2B5EF4-FFF2-40B4-BE49-F238E27FC236}">
                <a16:creationId xmlns:a16="http://schemas.microsoft.com/office/drawing/2014/main" xmlns="" id="{6723468F-C9BD-4B1A-A208-F68E164361A1}"/>
              </a:ext>
            </a:extLst>
          </p:cNvPr>
          <p:cNvSpPr>
            <a:spLocks noGrp="1"/>
          </p:cNvSpPr>
          <p:nvPr>
            <p:ph type="ftr" sz="quarter" idx="11"/>
          </p:nvPr>
        </p:nvSpPr>
        <p:spPr/>
        <p:txBody>
          <a:bodyPr/>
          <a:lstStyle/>
          <a:p>
            <a:pPr>
              <a:defRPr/>
            </a:pPr>
            <a:r>
              <a:rPr lang="en-US"/>
              <a:t>www.nfhs.org</a:t>
            </a:r>
          </a:p>
        </p:txBody>
      </p:sp>
      <p:sp>
        <p:nvSpPr>
          <p:cNvPr id="8" name="Rectangle 7">
            <a:extLst>
              <a:ext uri="{FF2B5EF4-FFF2-40B4-BE49-F238E27FC236}">
                <a16:creationId xmlns:a16="http://schemas.microsoft.com/office/drawing/2014/main" xmlns="" id="{B24BB698-916D-4E41-9384-EA680C3310B4}"/>
              </a:ext>
            </a:extLst>
          </p:cNvPr>
          <p:cNvSpPr/>
          <p:nvPr/>
        </p:nvSpPr>
        <p:spPr>
          <a:xfrm>
            <a:off x="1568451" y="5563096"/>
            <a:ext cx="10284883" cy="830997"/>
          </a:xfrm>
          <a:prstGeom prst="rect">
            <a:avLst/>
          </a:prstGeom>
        </p:spPr>
        <p:txBody>
          <a:bodyPr wrap="square">
            <a:spAutoFit/>
          </a:bodyPr>
          <a:lstStyle/>
          <a:p>
            <a:r>
              <a:rPr lang="en-US" sz="2400" dirty="0">
                <a:latin typeface="+mn-lt"/>
              </a:rPr>
              <a:t>The referee shall have the authority to correct obvious errors in timing by the play clock (PlayPic A) if discovery is prior to the snap (PlayPic B).</a:t>
            </a:r>
          </a:p>
        </p:txBody>
      </p:sp>
      <p:pic>
        <p:nvPicPr>
          <p:cNvPr id="10" name="Content Placeholder 9" descr="A drawing of a person&#10;&#10;Description automatically generated">
            <a:extLst>
              <a:ext uri="{FF2B5EF4-FFF2-40B4-BE49-F238E27FC236}">
                <a16:creationId xmlns:a16="http://schemas.microsoft.com/office/drawing/2014/main" xmlns="" id="{60E5B915-2CC3-44FF-83A6-C8219754FA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2126" y="1887208"/>
            <a:ext cx="7278624" cy="3675888"/>
          </a:xfrm>
        </p:spPr>
      </p:pic>
      <p:sp>
        <p:nvSpPr>
          <p:cNvPr id="5" name="TextBox 4">
            <a:extLst>
              <a:ext uri="{FF2B5EF4-FFF2-40B4-BE49-F238E27FC236}">
                <a16:creationId xmlns:a16="http://schemas.microsoft.com/office/drawing/2014/main" xmlns="" id="{176A9FE2-EAA9-4432-9CF4-06230C5DBE32}"/>
              </a:ext>
            </a:extLst>
          </p:cNvPr>
          <p:cNvSpPr txBox="1"/>
          <p:nvPr/>
        </p:nvSpPr>
        <p:spPr>
          <a:xfrm>
            <a:off x="2869158" y="2095678"/>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6" name="TextBox 5">
            <a:extLst>
              <a:ext uri="{FF2B5EF4-FFF2-40B4-BE49-F238E27FC236}">
                <a16:creationId xmlns:a16="http://schemas.microsoft.com/office/drawing/2014/main" xmlns="" id="{D7DE2778-D6BA-4115-9643-68280713A763}"/>
              </a:ext>
            </a:extLst>
          </p:cNvPr>
          <p:cNvSpPr txBox="1"/>
          <p:nvPr/>
        </p:nvSpPr>
        <p:spPr>
          <a:xfrm>
            <a:off x="5485358" y="2095678"/>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319250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67867B-A683-4C17-9330-4F6DCB1083C5}"/>
              </a:ext>
            </a:extLst>
          </p:cNvPr>
          <p:cNvSpPr>
            <a:spLocks noGrp="1"/>
          </p:cNvSpPr>
          <p:nvPr>
            <p:ph type="title"/>
          </p:nvPr>
        </p:nvSpPr>
        <p:spPr/>
        <p:txBody>
          <a:bodyPr/>
          <a:lstStyle/>
          <a:p>
            <a:r>
              <a:rPr lang="en-US" dirty="0"/>
              <a:t>2020 Nfhs football editorial changes</a:t>
            </a:r>
          </a:p>
        </p:txBody>
      </p:sp>
      <p:sp>
        <p:nvSpPr>
          <p:cNvPr id="4" name="Footer Placeholder 3">
            <a:extLst>
              <a:ext uri="{FF2B5EF4-FFF2-40B4-BE49-F238E27FC236}">
                <a16:creationId xmlns:a16="http://schemas.microsoft.com/office/drawing/2014/main" xmlns=""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xmlns="" id="{A6B0CE24-A190-40B2-9C23-DC4C5214333F}"/>
              </a:ext>
            </a:extLst>
          </p:cNvPr>
          <p:cNvGraphicFramePr>
            <a:graphicFrameLocks noGrp="1"/>
          </p:cNvGraphicFramePr>
          <p:nvPr>
            <p:ph idx="1"/>
            <p:extLst>
              <p:ext uri="{D42A27DB-BD31-4B8C-83A1-F6EECF244321}">
                <p14:modId xmlns:p14="http://schemas.microsoft.com/office/powerpoint/2010/main" val="2829284883"/>
              </p:ext>
            </p:extLst>
          </p:nvPr>
        </p:nvGraphicFramePr>
        <p:xfrm>
          <a:off x="1405301" y="2024807"/>
          <a:ext cx="10583500" cy="4395294"/>
        </p:xfrm>
        <a:graphic>
          <a:graphicData uri="http://schemas.openxmlformats.org/drawingml/2006/table">
            <a:tbl>
              <a:tblPr firstRow="1" bandRow="1">
                <a:tableStyleId>{5C22544A-7EE6-4342-B048-85BDC9FD1C3A}</a:tableStyleId>
              </a:tblPr>
              <a:tblGrid>
                <a:gridCol w="2715850">
                  <a:extLst>
                    <a:ext uri="{9D8B030D-6E8A-4147-A177-3AD203B41FA5}">
                      <a16:colId xmlns:a16="http://schemas.microsoft.com/office/drawing/2014/main" xmlns="" val="4172842299"/>
                    </a:ext>
                  </a:extLst>
                </a:gridCol>
                <a:gridCol w="7867650">
                  <a:extLst>
                    <a:ext uri="{9D8B030D-6E8A-4147-A177-3AD203B41FA5}">
                      <a16:colId xmlns:a16="http://schemas.microsoft.com/office/drawing/2014/main" xmlns="" val="2001053681"/>
                    </a:ext>
                  </a:extLst>
                </a:gridCol>
              </a:tblGrid>
              <a:tr h="364751">
                <a:tc>
                  <a:txBody>
                    <a:bodyPr/>
                    <a:lstStyle/>
                    <a:p>
                      <a:r>
                        <a:rPr lang="en-US" b="1" dirty="0">
                          <a:solidFill>
                            <a:schemeClr val="tx1"/>
                          </a:solidFill>
                        </a:rPr>
                        <a:t>NOCSAE Warning Label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the language in the NOCSAE Warning Label.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94787253"/>
                  </a:ext>
                </a:extLst>
              </a:tr>
              <a:tr h="371934">
                <a:tc>
                  <a:txBody>
                    <a:bodyPr/>
                    <a:lstStyle/>
                    <a:p>
                      <a:r>
                        <a:rPr lang="en-US" b="1" dirty="0">
                          <a:solidFill>
                            <a:schemeClr val="tx1"/>
                          </a:solidFill>
                        </a:rPr>
                        <a:t>1-3-1d and 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reference to “Figure 1-3-1”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25906630"/>
                  </a:ext>
                </a:extLst>
              </a:tr>
              <a:tr h="364751">
                <a:tc>
                  <a:txBody>
                    <a:bodyPr/>
                    <a:lstStyle/>
                    <a:p>
                      <a:r>
                        <a:rPr lang="en-US" b="1" dirty="0">
                          <a:solidFill>
                            <a:schemeClr val="tx1"/>
                          </a:solidFill>
                        </a:rPr>
                        <a:t>1-3-1i  (NEW)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a new heading for “Method of Measuring the Ball”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131296140"/>
                  </a:ext>
                </a:extLst>
              </a:tr>
              <a:tr h="364751">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Table 1-7 of allowable State Association Adoptions for football.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172894353"/>
                  </a:ext>
                </a:extLst>
              </a:tr>
              <a:tr h="364751">
                <a:tc>
                  <a:txBody>
                    <a:bodyPr/>
                    <a:lstStyle/>
                    <a:p>
                      <a:r>
                        <a:rPr lang="en-US" b="1" dirty="0">
                          <a:solidFill>
                            <a:schemeClr val="tx1"/>
                          </a:solidFill>
                        </a:rPr>
                        <a:t>2-33-2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Penalty decisions following a foul further clarified.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291132713"/>
                  </a:ext>
                </a:extLst>
              </a:tr>
              <a:tr h="364751">
                <a:tc>
                  <a:txBody>
                    <a:bodyPr/>
                    <a:lstStyle/>
                    <a:p>
                      <a:r>
                        <a:rPr lang="en-US" b="1" dirty="0">
                          <a:solidFill>
                            <a:schemeClr val="tx1"/>
                          </a:solidFill>
                        </a:rPr>
                        <a:t>2-41-9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Further defined the spot where a run ends.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582072990"/>
                  </a:ext>
                </a:extLst>
              </a:tr>
              <a:tr h="364751">
                <a:tc>
                  <a:txBody>
                    <a:bodyPr/>
                    <a:lstStyle/>
                    <a:p>
                      <a:r>
                        <a:rPr lang="en-US" b="1" dirty="0">
                          <a:solidFill>
                            <a:schemeClr val="tx1"/>
                          </a:solidFill>
                        </a:rPr>
                        <a:t>3-1-6  (NEW)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a new Article on halftime intermission that use to be in TABLE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3332210567"/>
                  </a:ext>
                </a:extLst>
              </a:tr>
              <a:tr h="364751">
                <a:tc>
                  <a:txBody>
                    <a:bodyPr/>
                    <a:lstStyle/>
                    <a:p>
                      <a:r>
                        <a:rPr lang="en-US" b="1" dirty="0">
                          <a:solidFill>
                            <a:schemeClr val="tx1"/>
                          </a:solidFill>
                        </a:rPr>
                        <a:t>3-1-7  (NEW)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Added a new Article on three-minute warm-up period that use to be in TABLE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682227413"/>
                  </a:ext>
                </a:extLst>
              </a:tr>
              <a:tr h="364751">
                <a:tc>
                  <a:txBody>
                    <a:bodyPr/>
                    <a:lstStyle/>
                    <a:p>
                      <a:r>
                        <a:rPr lang="en-US" b="1" dirty="0">
                          <a:solidFill>
                            <a:schemeClr val="tx1"/>
                          </a:solidFill>
                        </a:rPr>
                        <a:t>TABLE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Added mandatory three-minute warm-up period to TABLE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156255496"/>
                  </a:ext>
                </a:extLst>
              </a:tr>
              <a:tr h="364751">
                <a:tc>
                  <a:txBody>
                    <a:bodyPr/>
                    <a:lstStyle/>
                    <a:p>
                      <a:r>
                        <a:rPr lang="en-US" b="1" dirty="0">
                          <a:solidFill>
                            <a:schemeClr val="tx1"/>
                          </a:solidFill>
                        </a:rPr>
                        <a:t>3-4-8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Grammar edit to the Article.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265990768"/>
                  </a:ext>
                </a:extLst>
              </a:tr>
              <a:tr h="364751">
                <a:tc>
                  <a:txBody>
                    <a:bodyPr/>
                    <a:lstStyle/>
                    <a:p>
                      <a:r>
                        <a:rPr lang="en-US" b="1" dirty="0">
                          <a:solidFill>
                            <a:schemeClr val="tx1"/>
                          </a:solidFill>
                        </a:rPr>
                        <a:t>7-2-5a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Clarified player formation and numbering requirements.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239992649"/>
                  </a:ext>
                </a:extLst>
              </a:tr>
              <a:tr h="364751">
                <a:tc>
                  <a:txBody>
                    <a:bodyPr/>
                    <a:lstStyle/>
                    <a:p>
                      <a:r>
                        <a:rPr lang="en-US" b="1" dirty="0">
                          <a:solidFill>
                            <a:schemeClr val="tx1"/>
                          </a:solidFill>
                        </a:rPr>
                        <a:t>7-5-12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Deleted a portion of the Article that dealt with lineman.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3509085966"/>
                  </a:ext>
                </a:extLst>
              </a:tr>
            </a:tbl>
          </a:graphicData>
        </a:graphic>
      </p:graphicFrame>
    </p:spTree>
    <p:extLst>
      <p:ext uri="{BB962C8B-B14F-4D97-AF65-F5344CB8AC3E}">
        <p14:creationId xmlns:p14="http://schemas.microsoft.com/office/powerpoint/2010/main" val="3057515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67867B-A683-4C17-9330-4F6DCB1083C5}"/>
              </a:ext>
            </a:extLst>
          </p:cNvPr>
          <p:cNvSpPr>
            <a:spLocks noGrp="1"/>
          </p:cNvSpPr>
          <p:nvPr>
            <p:ph type="title"/>
          </p:nvPr>
        </p:nvSpPr>
        <p:spPr/>
        <p:txBody>
          <a:bodyPr/>
          <a:lstStyle/>
          <a:p>
            <a:r>
              <a:rPr lang="en-US" dirty="0"/>
              <a:t>2020 Nfhs football editorial changes</a:t>
            </a:r>
          </a:p>
        </p:txBody>
      </p:sp>
      <p:sp>
        <p:nvSpPr>
          <p:cNvPr id="4" name="Footer Placeholder 3">
            <a:extLst>
              <a:ext uri="{FF2B5EF4-FFF2-40B4-BE49-F238E27FC236}">
                <a16:creationId xmlns:a16="http://schemas.microsoft.com/office/drawing/2014/main" xmlns=""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xmlns="" id="{A6B0CE24-A190-40B2-9C23-DC4C5214333F}"/>
              </a:ext>
            </a:extLst>
          </p:cNvPr>
          <p:cNvGraphicFramePr>
            <a:graphicFrameLocks noGrp="1"/>
          </p:cNvGraphicFramePr>
          <p:nvPr>
            <p:ph idx="1"/>
            <p:extLst>
              <p:ext uri="{D42A27DB-BD31-4B8C-83A1-F6EECF244321}">
                <p14:modId xmlns:p14="http://schemas.microsoft.com/office/powerpoint/2010/main" val="3865016497"/>
              </p:ext>
            </p:extLst>
          </p:nvPr>
        </p:nvGraphicFramePr>
        <p:xfrm>
          <a:off x="1371600" y="2216648"/>
          <a:ext cx="10596034" cy="3938094"/>
        </p:xfrm>
        <a:graphic>
          <a:graphicData uri="http://schemas.openxmlformats.org/drawingml/2006/table">
            <a:tbl>
              <a:tblPr firstRow="1" bandRow="1">
                <a:tableStyleId>{5C22544A-7EE6-4342-B048-85BDC9FD1C3A}</a:tableStyleId>
              </a:tblPr>
              <a:tblGrid>
                <a:gridCol w="2719067">
                  <a:extLst>
                    <a:ext uri="{9D8B030D-6E8A-4147-A177-3AD203B41FA5}">
                      <a16:colId xmlns:a16="http://schemas.microsoft.com/office/drawing/2014/main" xmlns="" val="4172842299"/>
                    </a:ext>
                  </a:extLst>
                </a:gridCol>
                <a:gridCol w="7876967">
                  <a:extLst>
                    <a:ext uri="{9D8B030D-6E8A-4147-A177-3AD203B41FA5}">
                      <a16:colId xmlns:a16="http://schemas.microsoft.com/office/drawing/2014/main" xmlns="" val="2001053681"/>
                    </a:ext>
                  </a:extLst>
                </a:gridCol>
              </a:tblGrid>
              <a:tr h="364751">
                <a:tc>
                  <a:txBody>
                    <a:bodyPr/>
                    <a:lstStyle/>
                    <a:p>
                      <a:r>
                        <a:rPr lang="en-US" b="1" dirty="0">
                          <a:solidFill>
                            <a:schemeClr val="tx1"/>
                          </a:solidFill>
                        </a:rPr>
                        <a:t>TABLE 7-5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Clarified enforcement spots and added rules references to TABLE 7-5.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94787253"/>
                  </a:ext>
                </a:extLst>
              </a:tr>
              <a:tr h="371934">
                <a:tc>
                  <a:txBody>
                    <a:bodyPr/>
                    <a:lstStyle/>
                    <a:p>
                      <a:r>
                        <a:rPr lang="en-US" b="1" dirty="0">
                          <a:solidFill>
                            <a:schemeClr val="tx1"/>
                          </a:solidFill>
                        </a:rPr>
                        <a:t>8-2-4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“results of the play” and added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25906630"/>
                  </a:ext>
                </a:extLst>
              </a:tr>
              <a:tr h="364751">
                <a:tc>
                  <a:txBody>
                    <a:bodyPr/>
                    <a:lstStyle/>
                    <a:p>
                      <a:r>
                        <a:rPr lang="en-US" b="1" dirty="0">
                          <a:solidFill>
                            <a:schemeClr val="tx1"/>
                          </a:solidFill>
                        </a:rPr>
                        <a:t>9-5-1d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Re-lettered items under Article 1 after deleting item on disconcerting act.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131296140"/>
                  </a:ext>
                </a:extLst>
              </a:tr>
              <a:tr h="364751">
                <a:tc>
                  <a:txBody>
                    <a:bodyPr/>
                    <a:lstStyle/>
                    <a:p>
                      <a:r>
                        <a:rPr lang="en-US" b="1" dirty="0">
                          <a:solidFill>
                            <a:schemeClr val="tx1"/>
                          </a:solidFill>
                        </a:rPr>
                        <a:t>9-9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a signal reference in Article 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172894353"/>
                  </a:ext>
                </a:extLst>
              </a:tr>
              <a:tr h="364751">
                <a:tc>
                  <a:txBody>
                    <a:bodyPr/>
                    <a:lstStyle/>
                    <a:p>
                      <a:r>
                        <a:rPr lang="en-US" b="1" dirty="0">
                          <a:solidFill>
                            <a:schemeClr val="tx1"/>
                          </a:solidFill>
                        </a:rPr>
                        <a:t>10-4-2 EXCEPTION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“legal” before “free or scrimmage kick down.”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291132713"/>
                  </a:ext>
                </a:extLst>
              </a:tr>
              <a:tr h="364751">
                <a:tc>
                  <a:txBody>
                    <a:bodyPr/>
                    <a:lstStyle/>
                    <a:p>
                      <a:r>
                        <a:rPr lang="en-US" b="1" dirty="0">
                          <a:solidFill>
                            <a:schemeClr val="tx1"/>
                          </a:solidFill>
                        </a:rPr>
                        <a:t>10-5-1j</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“legal” before “kick.”</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582072990"/>
                  </a:ext>
                </a:extLst>
              </a:tr>
              <a:tr h="364751">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New format.  Added “Disconcerting Act” foul under loss of 5-yards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3332210567"/>
                  </a:ext>
                </a:extLst>
              </a:tr>
              <a:tr h="364751">
                <a:tc>
                  <a:txBody>
                    <a:bodyPr/>
                    <a:lstStyle/>
                    <a:p>
                      <a:r>
                        <a:rPr lang="en-US" b="1" dirty="0">
                          <a:solidFill>
                            <a:schemeClr val="tx1"/>
                          </a:solidFill>
                        </a:rPr>
                        <a:t>NFHS Official Football Signals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New Signal 17 on play clock and revised Signal 23 for disconcerting act.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682227413"/>
                  </a:ext>
                </a:extLst>
              </a:tr>
              <a:tr h="364751">
                <a:tc>
                  <a:txBody>
                    <a:bodyPr/>
                    <a:lstStyle/>
                    <a:p>
                      <a:r>
                        <a:rPr lang="en-US" b="1" dirty="0">
                          <a:solidFill>
                            <a:schemeClr val="tx1"/>
                          </a:solidFill>
                        </a:rPr>
                        <a:t>Appendix H  (NEW)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a new Appendix H on “Modifications for Competition Below Ninth Grade.”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247268377"/>
                  </a:ext>
                </a:extLst>
              </a:tr>
              <a:tr h="364751">
                <a:tc>
                  <a:txBody>
                    <a:bodyPr/>
                    <a:lstStyle/>
                    <a:p>
                      <a:r>
                        <a:rPr lang="en-US" b="1" dirty="0">
                          <a:solidFill>
                            <a:schemeClr val="tx1"/>
                          </a:solidFill>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Intermission, Length of Halftime to 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912342040"/>
                  </a:ext>
                </a:extLst>
              </a:tr>
            </a:tbl>
          </a:graphicData>
        </a:graphic>
      </p:graphicFrame>
    </p:spTree>
    <p:extLst>
      <p:ext uri="{BB962C8B-B14F-4D97-AF65-F5344CB8AC3E}">
        <p14:creationId xmlns:p14="http://schemas.microsoft.com/office/powerpoint/2010/main" val="1569302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5D1D7-5C1B-4673-80E1-EDC7F82CDD49}"/>
              </a:ext>
            </a:extLst>
          </p:cNvPr>
          <p:cNvSpPr>
            <a:spLocks noGrp="1"/>
          </p:cNvSpPr>
          <p:nvPr>
            <p:ph type="title"/>
          </p:nvPr>
        </p:nvSpPr>
        <p:spPr/>
        <p:txBody>
          <a:bodyPr/>
          <a:lstStyle/>
          <a:p>
            <a:r>
              <a:rPr lang="en-US" dirty="0"/>
              <a:t>2020 nfhs</a:t>
            </a:r>
            <a:br>
              <a:rPr lang="en-US" dirty="0"/>
            </a:br>
            <a:r>
              <a:rPr lang="en-US" dirty="0"/>
              <a:t>football rules reminders</a:t>
            </a:r>
          </a:p>
        </p:txBody>
      </p:sp>
      <p:sp>
        <p:nvSpPr>
          <p:cNvPr id="3" name="Text Placeholder 2">
            <a:extLst>
              <a:ext uri="{FF2B5EF4-FFF2-40B4-BE49-F238E27FC236}">
                <a16:creationId xmlns:a16="http://schemas.microsoft.com/office/drawing/2014/main" xmlns=""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696505" y="4845772"/>
            <a:ext cx="8868545" cy="1362075"/>
          </a:xfrm>
        </p:spPr>
        <p:txBody>
          <a:bodyPr/>
          <a:lstStyle/>
          <a:p>
            <a:r>
              <a:rPr lang="en-US" dirty="0" smtClean="0"/>
              <a:t>Welcome to the </a:t>
            </a:r>
            <a:br>
              <a:rPr lang="en-US" dirty="0" smtClean="0"/>
            </a:br>
            <a:r>
              <a:rPr lang="en-US" dirty="0"/>
              <a:t/>
            </a:r>
            <a:br>
              <a:rPr lang="en-US" dirty="0"/>
            </a:br>
            <a:r>
              <a:rPr lang="en-US" dirty="0" smtClean="0"/>
              <a:t>2020 Season</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73306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3D8FC-EB0C-47FE-8FD6-1DECFB19F3A5}"/>
              </a:ext>
            </a:extLst>
          </p:cNvPr>
          <p:cNvSpPr>
            <a:spLocks noGrp="1"/>
          </p:cNvSpPr>
          <p:nvPr>
            <p:ph type="title"/>
          </p:nvPr>
        </p:nvSpPr>
        <p:spPr/>
        <p:txBody>
          <a:bodyPr/>
          <a:lstStyle/>
          <a:p>
            <a:r>
              <a:rPr lang="en-US" dirty="0"/>
              <a:t>FOOTBALL JERSEY NUMBERS </a:t>
            </a:r>
            <a:br>
              <a:rPr lang="en-US" dirty="0"/>
            </a:br>
            <a:r>
              <a:rPr lang="en-US" dirty="0"/>
              <a:t>RULE 1-5-1</a:t>
            </a:r>
            <a:r>
              <a:rPr lang="en-US" cap="none" dirty="0"/>
              <a:t>c</a:t>
            </a:r>
            <a:endParaRPr lang="en-US" dirty="0"/>
          </a:p>
        </p:txBody>
      </p:sp>
      <p:sp>
        <p:nvSpPr>
          <p:cNvPr id="4" name="Footer Placeholder 3">
            <a:extLst>
              <a:ext uri="{FF2B5EF4-FFF2-40B4-BE49-F238E27FC236}">
                <a16:creationId xmlns:a16="http://schemas.microsoft.com/office/drawing/2014/main" xmlns="" id="{8BD14A73-623F-4AF9-9C9D-63DA345AB051}"/>
              </a:ext>
            </a:extLst>
          </p:cNvPr>
          <p:cNvSpPr>
            <a:spLocks noGrp="1"/>
          </p:cNvSpPr>
          <p:nvPr>
            <p:ph type="ftr" sz="quarter" idx="11"/>
          </p:nvPr>
        </p:nvSpPr>
        <p:spPr/>
        <p:txBody>
          <a:bodyPr/>
          <a:lstStyle/>
          <a:p>
            <a:pPr>
              <a:defRPr/>
            </a:pPr>
            <a:r>
              <a:rPr lang="en-US"/>
              <a:t>www.nfhs.org</a:t>
            </a:r>
          </a:p>
        </p:txBody>
      </p:sp>
      <p:pic>
        <p:nvPicPr>
          <p:cNvPr id="5" name="Content Placeholder 17">
            <a:extLst>
              <a:ext uri="{FF2B5EF4-FFF2-40B4-BE49-F238E27FC236}">
                <a16:creationId xmlns:a16="http://schemas.microsoft.com/office/drawing/2014/main" xmlns="" id="{9739C3B0-0A8D-4F37-B1E1-3DEA790143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264" y="2134578"/>
            <a:ext cx="6461709" cy="3949700"/>
          </a:xfrm>
        </p:spPr>
      </p:pic>
      <p:sp>
        <p:nvSpPr>
          <p:cNvPr id="6" name="Content Placeholder 2">
            <a:extLst>
              <a:ext uri="{FF2B5EF4-FFF2-40B4-BE49-F238E27FC236}">
                <a16:creationId xmlns:a16="http://schemas.microsoft.com/office/drawing/2014/main" xmlns="" id="{90263531-E593-47D8-B4F0-A3DA436DF9F3}"/>
              </a:ext>
            </a:extLst>
          </p:cNvPr>
          <p:cNvSpPr txBox="1">
            <a:spLocks/>
          </p:cNvSpPr>
          <p:nvPr/>
        </p:nvSpPr>
        <p:spPr bwMode="auto">
          <a:xfrm>
            <a:off x="8053754" y="2134578"/>
            <a:ext cx="3935047" cy="3128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mn-cs"/>
              </a:rPr>
              <a:t>The entire body of the number (the continuous horizontal bars and vertical strokes) exclusive of any border(s) shall be approximately 1</a:t>
            </a:r>
            <a:r>
              <a:rPr lang="en-US" sz="2400" dirty="0">
                <a:solidFill>
                  <a:srgbClr val="414B56"/>
                </a:solidFill>
                <a:latin typeface="Calibri"/>
              </a:rPr>
              <a:t>½-</a:t>
            </a:r>
            <a:r>
              <a:rPr kumimoji="0" lang="en-US" sz="2400" b="0" i="0" u="none" strike="noStrike" kern="1200" cap="none" spc="0" normalizeH="0" baseline="0" noProof="0" dirty="0">
                <a:ln>
                  <a:noFill/>
                </a:ln>
                <a:solidFill>
                  <a:srgbClr val="414B56"/>
                </a:solidFill>
                <a:effectLst/>
                <a:uLnTx/>
                <a:uFillTx/>
                <a:latin typeface="Calibri"/>
                <a:ea typeface="+mn-ea"/>
                <a:cs typeface="+mn-cs"/>
              </a:rPr>
              <a:t>inches wide, and a single solid color that clearly contrasts with the body color of the jersey starting in 2024.</a:t>
            </a:r>
          </a:p>
        </p:txBody>
      </p:sp>
    </p:spTree>
    <p:extLst>
      <p:ext uri="{BB962C8B-B14F-4D97-AF65-F5344CB8AC3E}">
        <p14:creationId xmlns:p14="http://schemas.microsoft.com/office/powerpoint/2010/main" val="1054597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3D8FC-EB0C-47FE-8FD6-1DECFB19F3A5}"/>
              </a:ext>
            </a:extLst>
          </p:cNvPr>
          <p:cNvSpPr>
            <a:spLocks noGrp="1"/>
          </p:cNvSpPr>
          <p:nvPr>
            <p:ph type="title"/>
          </p:nvPr>
        </p:nvSpPr>
        <p:spPr/>
        <p:txBody>
          <a:bodyPr/>
          <a:lstStyle/>
          <a:p>
            <a:r>
              <a:rPr lang="en-US" dirty="0"/>
              <a:t>Football JERSEY numbers </a:t>
            </a:r>
            <a:br>
              <a:rPr lang="en-US" dirty="0"/>
            </a:br>
            <a:r>
              <a:rPr lang="en-US" dirty="0"/>
              <a:t>RULES 1-5-1</a:t>
            </a:r>
            <a:r>
              <a:rPr lang="en-US" cap="none" dirty="0"/>
              <a:t>c,</a:t>
            </a:r>
            <a:r>
              <a:rPr lang="en-US" dirty="0"/>
              <a:t> 1-5-1</a:t>
            </a:r>
            <a:r>
              <a:rPr lang="en-US" cap="none" dirty="0"/>
              <a:t>c</a:t>
            </a:r>
            <a:r>
              <a:rPr lang="en-US" dirty="0"/>
              <a:t>(6) </a:t>
            </a:r>
          </a:p>
        </p:txBody>
      </p:sp>
      <p:sp>
        <p:nvSpPr>
          <p:cNvPr id="4" name="Footer Placeholder 3">
            <a:extLst>
              <a:ext uri="{FF2B5EF4-FFF2-40B4-BE49-F238E27FC236}">
                <a16:creationId xmlns:a16="http://schemas.microsoft.com/office/drawing/2014/main" xmlns="" id="{8BD14A73-623F-4AF9-9C9D-63DA345AB051}"/>
              </a:ext>
            </a:extLst>
          </p:cNvPr>
          <p:cNvSpPr>
            <a:spLocks noGrp="1"/>
          </p:cNvSpPr>
          <p:nvPr>
            <p:ph type="ftr" sz="quarter" idx="11"/>
          </p:nvPr>
        </p:nvSpPr>
        <p:spPr/>
        <p:txBody>
          <a:bodyPr/>
          <a:lstStyle/>
          <a:p>
            <a:pPr>
              <a:defRPr/>
            </a:pPr>
            <a:r>
              <a:rPr lang="en-US"/>
              <a:t>www.nfhs.org</a:t>
            </a:r>
          </a:p>
        </p:txBody>
      </p:sp>
      <p:sp>
        <p:nvSpPr>
          <p:cNvPr id="6" name="Rectangle 5">
            <a:extLst>
              <a:ext uri="{FF2B5EF4-FFF2-40B4-BE49-F238E27FC236}">
                <a16:creationId xmlns:a16="http://schemas.microsoft.com/office/drawing/2014/main" xmlns="" id="{9DEA406C-6CEB-4BC2-B306-95E39DBA9B7E}"/>
              </a:ext>
            </a:extLst>
          </p:cNvPr>
          <p:cNvSpPr/>
          <p:nvPr/>
        </p:nvSpPr>
        <p:spPr>
          <a:xfrm>
            <a:off x="1730497" y="5261210"/>
            <a:ext cx="10026650" cy="892552"/>
          </a:xfrm>
          <a:prstGeom prst="rect">
            <a:avLst/>
          </a:prstGeom>
        </p:spPr>
        <p:txBody>
          <a:bodyPr wrap="square">
            <a:spAutoFit/>
          </a:bodyPr>
          <a:lstStyle/>
          <a:p>
            <a:pPr lvl="0"/>
            <a:r>
              <a:rPr lang="en-US" sz="2600" dirty="0">
                <a:solidFill>
                  <a:srgbClr val="414B56"/>
                </a:solidFill>
                <a:latin typeface="Calibri"/>
                <a:cs typeface="+mn-cs"/>
              </a:rPr>
              <a:t>The style of the numbers on all three of these jerseys are legal now and will be in 2024 as well.</a:t>
            </a:r>
            <a:endParaRPr lang="en-US" sz="4800" dirty="0">
              <a:solidFill>
                <a:srgbClr val="414B56"/>
              </a:solidFill>
              <a:latin typeface="Calibri"/>
              <a:cs typeface="+mn-cs"/>
            </a:endParaRPr>
          </a:p>
        </p:txBody>
      </p:sp>
      <p:pic>
        <p:nvPicPr>
          <p:cNvPr id="9" name="Content Placeholder 8" descr="A close up of a sign&#10;&#10;Description automatically generated">
            <a:extLst>
              <a:ext uri="{FF2B5EF4-FFF2-40B4-BE49-F238E27FC236}">
                <a16:creationId xmlns:a16="http://schemas.microsoft.com/office/drawing/2014/main" xmlns="" id="{29D4E1A1-3E0D-4FFE-8343-0670CC832C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1947" y="2101236"/>
            <a:ext cx="8437128" cy="3159973"/>
          </a:xfrm>
        </p:spPr>
      </p:pic>
    </p:spTree>
    <p:extLst>
      <p:ext uri="{BB962C8B-B14F-4D97-AF65-F5344CB8AC3E}">
        <p14:creationId xmlns:p14="http://schemas.microsoft.com/office/powerpoint/2010/main" val="1801270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3D8FC-EB0C-47FE-8FD6-1DECFB19F3A5}"/>
              </a:ext>
            </a:extLst>
          </p:cNvPr>
          <p:cNvSpPr>
            <a:spLocks noGrp="1"/>
          </p:cNvSpPr>
          <p:nvPr>
            <p:ph type="title"/>
          </p:nvPr>
        </p:nvSpPr>
        <p:spPr/>
        <p:txBody>
          <a:bodyPr/>
          <a:lstStyle/>
          <a:p>
            <a:r>
              <a:rPr lang="en-US" dirty="0"/>
              <a:t>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xmlns="" id="{8BD14A73-623F-4AF9-9C9D-63DA345AB051}"/>
              </a:ext>
            </a:extLst>
          </p:cNvPr>
          <p:cNvSpPr>
            <a:spLocks noGrp="1"/>
          </p:cNvSpPr>
          <p:nvPr>
            <p:ph type="ftr" sz="quarter" idx="11"/>
          </p:nvPr>
        </p:nvSpPr>
        <p:spPr/>
        <p:txBody>
          <a:bodyPr/>
          <a:lstStyle/>
          <a:p>
            <a:pPr>
              <a:defRPr/>
            </a:pPr>
            <a:r>
              <a:rPr lang="en-US"/>
              <a:t>www.nfhs.org</a:t>
            </a:r>
          </a:p>
        </p:txBody>
      </p:sp>
      <p:pic>
        <p:nvPicPr>
          <p:cNvPr id="5" name="Content Placeholder 4">
            <a:extLst>
              <a:ext uri="{FF2B5EF4-FFF2-40B4-BE49-F238E27FC236}">
                <a16:creationId xmlns:a16="http://schemas.microsoft.com/office/drawing/2014/main" xmlns="" id="{6C6284D6-5E61-4044-9B53-8286BBA23B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1938" y="2076968"/>
            <a:ext cx="10526225" cy="2791383"/>
          </a:xfrm>
          <a:prstGeom prst="rect">
            <a:avLst/>
          </a:prstGeom>
        </p:spPr>
      </p:pic>
      <p:sp>
        <p:nvSpPr>
          <p:cNvPr id="6" name="Rectangle 5">
            <a:extLst>
              <a:ext uri="{FF2B5EF4-FFF2-40B4-BE49-F238E27FC236}">
                <a16:creationId xmlns:a16="http://schemas.microsoft.com/office/drawing/2014/main" xmlns="" id="{02D54ABA-32A6-4361-A6FA-6CC32966DA91}"/>
              </a:ext>
            </a:extLst>
          </p:cNvPr>
          <p:cNvSpPr/>
          <p:nvPr/>
        </p:nvSpPr>
        <p:spPr>
          <a:xfrm>
            <a:off x="1420771" y="5177187"/>
            <a:ext cx="10546863" cy="892552"/>
          </a:xfrm>
          <a:prstGeom prst="rect">
            <a:avLst/>
          </a:prstGeom>
        </p:spPr>
        <p:txBody>
          <a:bodyPr wrap="square">
            <a:spAutoFit/>
          </a:bodyPr>
          <a:lstStyle/>
          <a:p>
            <a:pPr lvl="0"/>
            <a:r>
              <a:rPr lang="en-US" sz="2600" dirty="0">
                <a:solidFill>
                  <a:srgbClr val="414B56"/>
                </a:solidFill>
                <a:latin typeface="Calibri"/>
                <a:cs typeface="+mn-cs"/>
              </a:rPr>
              <a:t>The style of the numbers on these jerseys are legal through the 2023 season. The following four types of number designs will be illegal in 2024.</a:t>
            </a:r>
          </a:p>
        </p:txBody>
      </p:sp>
    </p:spTree>
    <p:extLst>
      <p:ext uri="{BB962C8B-B14F-4D97-AF65-F5344CB8AC3E}">
        <p14:creationId xmlns:p14="http://schemas.microsoft.com/office/powerpoint/2010/main" val="419278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3D8FC-EB0C-47FE-8FD6-1DECFB19F3A5}"/>
              </a:ext>
            </a:extLst>
          </p:cNvPr>
          <p:cNvSpPr>
            <a:spLocks noGrp="1"/>
          </p:cNvSpPr>
          <p:nvPr>
            <p:ph type="title"/>
          </p:nvPr>
        </p:nvSpPr>
        <p:spPr/>
        <p:txBody>
          <a:bodyPr/>
          <a:lstStyle/>
          <a:p>
            <a:r>
              <a:rPr lang="en-US" dirty="0"/>
              <a:t>Tripping </a:t>
            </a:r>
            <a:br>
              <a:rPr lang="en-US" dirty="0"/>
            </a:br>
            <a:r>
              <a:rPr lang="en-US" dirty="0"/>
              <a:t>rules 2-45, 9-4-3</a:t>
            </a:r>
            <a:r>
              <a:rPr lang="en-US" cap="none" dirty="0"/>
              <a:t>o</a:t>
            </a:r>
            <a:r>
              <a:rPr lang="en-US" dirty="0"/>
              <a:t>, 9-4-3</a:t>
            </a:r>
            <a:r>
              <a:rPr lang="en-US" cap="none" dirty="0"/>
              <a:t>o</a:t>
            </a:r>
            <a:r>
              <a:rPr lang="en-US" dirty="0"/>
              <a:t> PENALTY </a:t>
            </a:r>
          </a:p>
        </p:txBody>
      </p:sp>
      <p:sp>
        <p:nvSpPr>
          <p:cNvPr id="4" name="Footer Placeholder 3">
            <a:extLst>
              <a:ext uri="{FF2B5EF4-FFF2-40B4-BE49-F238E27FC236}">
                <a16:creationId xmlns:a16="http://schemas.microsoft.com/office/drawing/2014/main" xmlns="" id="{8BD14A73-623F-4AF9-9C9D-63DA345AB051}"/>
              </a:ext>
            </a:extLst>
          </p:cNvPr>
          <p:cNvSpPr>
            <a:spLocks noGrp="1"/>
          </p:cNvSpPr>
          <p:nvPr>
            <p:ph type="ftr" sz="quarter" idx="11"/>
          </p:nvPr>
        </p:nvSpPr>
        <p:spPr/>
        <p:txBody>
          <a:bodyPr/>
          <a:lstStyle/>
          <a:p>
            <a:pPr>
              <a:defRPr/>
            </a:pPr>
            <a:r>
              <a:rPr lang="en-US"/>
              <a:t>www.nfhs.org</a:t>
            </a:r>
          </a:p>
        </p:txBody>
      </p:sp>
      <p:pic>
        <p:nvPicPr>
          <p:cNvPr id="5" name="Content Placeholder 2">
            <a:extLst>
              <a:ext uri="{FF2B5EF4-FFF2-40B4-BE49-F238E27FC236}">
                <a16:creationId xmlns:a16="http://schemas.microsoft.com/office/drawing/2014/main" xmlns="" id="{CBE26BF7-64B8-48AF-A99C-6EE2D2B0D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328975" y="2081824"/>
            <a:ext cx="5775219" cy="4072792"/>
          </a:xfrm>
          <a:prstGeom prst="rect">
            <a:avLst/>
          </a:prstGeom>
          <a:noFill/>
          <a:ln w="9525">
            <a:noFill/>
            <a:miter lim="800000"/>
            <a:headEnd/>
            <a:tailEnd/>
          </a:ln>
        </p:spPr>
      </p:pic>
      <p:sp>
        <p:nvSpPr>
          <p:cNvPr id="6" name="Rectangle 5">
            <a:extLst>
              <a:ext uri="{FF2B5EF4-FFF2-40B4-BE49-F238E27FC236}">
                <a16:creationId xmlns:a16="http://schemas.microsoft.com/office/drawing/2014/main" xmlns="" id="{071B92EF-23FF-48CD-AFB5-7C69FF6C31BB}"/>
              </a:ext>
            </a:extLst>
          </p:cNvPr>
          <p:cNvSpPr/>
          <p:nvPr/>
        </p:nvSpPr>
        <p:spPr>
          <a:xfrm>
            <a:off x="7368787" y="2348505"/>
            <a:ext cx="4659914" cy="3539430"/>
          </a:xfrm>
          <a:prstGeom prst="rect">
            <a:avLst/>
          </a:prstGeom>
        </p:spPr>
        <p:txBody>
          <a:bodyPr wrap="square">
            <a:spAutoFit/>
          </a:bodyPr>
          <a:lstStyle/>
          <a:p>
            <a:pPr lvl="0"/>
            <a:r>
              <a:rPr lang="en-US" sz="2800" dirty="0">
                <a:solidFill>
                  <a:srgbClr val="414B56"/>
                </a:solidFill>
                <a:latin typeface="Calibri"/>
                <a:cs typeface="+mn-cs"/>
              </a:rPr>
              <a:t>The foul for tripping has been expanded to include the runner. It is now illegal to trip any opponent. Tripping is the intentional use of the lower leg or foot to obstruct an opponent below the knee. The penalty is 15 yards.</a:t>
            </a:r>
            <a:endParaRPr lang="en-US" sz="3600" dirty="0">
              <a:solidFill>
                <a:srgbClr val="414B56"/>
              </a:solidFill>
              <a:latin typeface="Calibri"/>
              <a:cs typeface="+mn-cs"/>
            </a:endParaRPr>
          </a:p>
        </p:txBody>
      </p:sp>
    </p:spTree>
    <p:extLst>
      <p:ext uri="{BB962C8B-B14F-4D97-AF65-F5344CB8AC3E}">
        <p14:creationId xmlns:p14="http://schemas.microsoft.com/office/powerpoint/2010/main" val="1315306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253D4-FBC0-492D-B7F0-2F73079E0327}"/>
              </a:ext>
            </a:extLst>
          </p:cNvPr>
          <p:cNvSpPr>
            <a:spLocks noGrp="1"/>
          </p:cNvSpPr>
          <p:nvPr>
            <p:ph type="title"/>
          </p:nvPr>
        </p:nvSpPr>
        <p:spPr/>
        <p:txBody>
          <a:bodyPr/>
          <a:lstStyle/>
          <a:p>
            <a:r>
              <a:rPr lang="en-US" dirty="0"/>
              <a:t>2020 nfhs</a:t>
            </a:r>
            <a:br>
              <a:rPr lang="en-US" dirty="0"/>
            </a:br>
            <a:r>
              <a:rPr lang="en-US" dirty="0"/>
              <a:t>football points of emphasis</a:t>
            </a:r>
          </a:p>
        </p:txBody>
      </p:sp>
      <p:sp>
        <p:nvSpPr>
          <p:cNvPr id="3" name="Text Placeholder 2">
            <a:extLst>
              <a:ext uri="{FF2B5EF4-FFF2-40B4-BE49-F238E27FC236}">
                <a16:creationId xmlns:a16="http://schemas.microsoft.com/office/drawing/2014/main" xmlns=""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CF636-99AC-46A0-9D6F-507EA0171A89}"/>
              </a:ext>
            </a:extLst>
          </p:cNvPr>
          <p:cNvSpPr>
            <a:spLocks noGrp="1"/>
          </p:cNvSpPr>
          <p:nvPr>
            <p:ph type="title"/>
          </p:nvPr>
        </p:nvSpPr>
        <p:spPr/>
        <p:txBody>
          <a:bodyPr/>
          <a:lstStyle/>
          <a:p>
            <a:r>
              <a:rPr lang="en-US" dirty="0"/>
              <a:t>2020 nfhs football points of emphasis</a:t>
            </a:r>
          </a:p>
        </p:txBody>
      </p:sp>
      <p:sp>
        <p:nvSpPr>
          <p:cNvPr id="3" name="Content Placeholder 2">
            <a:extLst>
              <a:ext uri="{FF2B5EF4-FFF2-40B4-BE49-F238E27FC236}">
                <a16:creationId xmlns:a16="http://schemas.microsoft.com/office/drawing/2014/main" xmlns=""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Sportsmanship</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Intentional Grounding</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Ineligible Downfield and Line of Scrimmage Formation</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xmlns=""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a:extLst>
              <a:ext uri="{FF2B5EF4-FFF2-40B4-BE49-F238E27FC236}">
                <a16:creationId xmlns:a16="http://schemas.microsoft.com/office/drawing/2014/main" xmlns="" id="{352C8951-7D70-45E3-BEAF-6221815F4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632" y="4340118"/>
            <a:ext cx="3050114" cy="1987658"/>
          </a:xfrm>
          <a:prstGeom prst="rect">
            <a:avLst/>
          </a:prstGeom>
        </p:spPr>
      </p:pic>
    </p:spTree>
    <p:extLst>
      <p:ext uri="{BB962C8B-B14F-4D97-AF65-F5344CB8AC3E}">
        <p14:creationId xmlns:p14="http://schemas.microsoft.com/office/powerpoint/2010/main" val="3496160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9E5D3-D8F9-469F-8CA0-A386F4AA0151}"/>
              </a:ext>
            </a:extLst>
          </p:cNvPr>
          <p:cNvSpPr>
            <a:spLocks noGrp="1"/>
          </p:cNvSpPr>
          <p:nvPr>
            <p:ph type="title"/>
          </p:nvPr>
        </p:nvSpPr>
        <p:spPr/>
        <p:txBody>
          <a:bodyPr/>
          <a:lstStyle/>
          <a:p>
            <a:r>
              <a:rPr lang="en-US" dirty="0"/>
              <a:t>SPORTSMANSHIP</a:t>
            </a:r>
          </a:p>
        </p:txBody>
      </p:sp>
      <p:pic>
        <p:nvPicPr>
          <p:cNvPr id="6" name="Content Placeholder 5" descr="A picture containing computer, drawing&#10;&#10;Description automatically generated">
            <a:extLst>
              <a:ext uri="{FF2B5EF4-FFF2-40B4-BE49-F238E27FC236}">
                <a16:creationId xmlns:a16="http://schemas.microsoft.com/office/drawing/2014/main" xmlns="" id="{68C043B8-A5C1-4A0B-BB85-63964532FC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465" y="2008854"/>
            <a:ext cx="10981169" cy="2950496"/>
          </a:xfrm>
        </p:spPr>
      </p:pic>
      <p:sp>
        <p:nvSpPr>
          <p:cNvPr id="4" name="Footer Placeholder 3">
            <a:extLst>
              <a:ext uri="{FF2B5EF4-FFF2-40B4-BE49-F238E27FC236}">
                <a16:creationId xmlns:a16="http://schemas.microsoft.com/office/drawing/2014/main" xmlns="" id="{DD072C70-1849-4AFB-A5AD-296B624AAA28}"/>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xmlns="" id="{D3DF5960-AAAC-42DD-B7CE-9DF882A7FED4}"/>
              </a:ext>
            </a:extLst>
          </p:cNvPr>
          <p:cNvSpPr/>
          <p:nvPr/>
        </p:nvSpPr>
        <p:spPr>
          <a:xfrm>
            <a:off x="1346200" y="5003323"/>
            <a:ext cx="10452100" cy="1323439"/>
          </a:xfrm>
          <a:prstGeom prst="rect">
            <a:avLst/>
          </a:prstGeom>
        </p:spPr>
        <p:txBody>
          <a:bodyPr wrap="square">
            <a:spAutoFit/>
          </a:bodyPr>
          <a:lstStyle/>
          <a:p>
            <a:r>
              <a:rPr lang="en-US" sz="2000" dirty="0">
                <a:latin typeface="+mn-lt"/>
              </a:rPr>
              <a:t>When considering sportsmanship, many may first think only of the game participants (athletes and coaches) within the timeframe of the game. </a:t>
            </a:r>
            <a:r>
              <a:rPr lang="en-US" sz="2000" dirty="0">
                <a:latin typeface="+mn-lt"/>
                <a:ea typeface="Calibri" panose="020F0502020204030204" pitchFamily="34" charset="0"/>
              </a:rPr>
              <a:t>Although p</a:t>
            </a:r>
            <a:r>
              <a:rPr lang="en-US" sz="2000" dirty="0">
                <a:latin typeface="+mn-lt"/>
              </a:rPr>
              <a:t>layers and coaches are the most visible in their displays of sportsmanship, proper </a:t>
            </a:r>
            <a:r>
              <a:rPr lang="en-US" sz="2000" dirty="0">
                <a:latin typeface="+mn-lt"/>
                <a:ea typeface="Calibri" panose="020F0502020204030204" pitchFamily="34" charset="0"/>
              </a:rPr>
              <a:t>sportsmanship also includes public address announcers (PlayPic A), bands (PlayPic B) and spectators (PlayPic C).</a:t>
            </a:r>
            <a:endParaRPr lang="en-US" sz="2000" dirty="0">
              <a:latin typeface="+mn-lt"/>
            </a:endParaRPr>
          </a:p>
        </p:txBody>
      </p:sp>
      <p:sp>
        <p:nvSpPr>
          <p:cNvPr id="7" name="TextBox 6">
            <a:extLst>
              <a:ext uri="{FF2B5EF4-FFF2-40B4-BE49-F238E27FC236}">
                <a16:creationId xmlns:a16="http://schemas.microsoft.com/office/drawing/2014/main" xmlns="" id="{963A729B-879C-4662-938C-899083D2FD2A}"/>
              </a:ext>
            </a:extLst>
          </p:cNvPr>
          <p:cNvSpPr txBox="1"/>
          <p:nvPr/>
        </p:nvSpPr>
        <p:spPr>
          <a:xfrm>
            <a:off x="1212850" y="22855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8" name="TextBox 7">
            <a:extLst>
              <a:ext uri="{FF2B5EF4-FFF2-40B4-BE49-F238E27FC236}">
                <a16:creationId xmlns:a16="http://schemas.microsoft.com/office/drawing/2014/main" xmlns="" id="{6154F10F-0939-4376-AB1E-41870FA87DF1}"/>
              </a:ext>
            </a:extLst>
          </p:cNvPr>
          <p:cNvSpPr txBox="1"/>
          <p:nvPr/>
        </p:nvSpPr>
        <p:spPr>
          <a:xfrm>
            <a:off x="5040858" y="2285573"/>
            <a:ext cx="241300" cy="369332"/>
          </a:xfrm>
          <a:prstGeom prst="rect">
            <a:avLst/>
          </a:prstGeom>
          <a:noFill/>
        </p:spPr>
        <p:txBody>
          <a:bodyPr wrap="square" rtlCol="0">
            <a:spAutoFit/>
          </a:bodyPr>
          <a:lstStyle/>
          <a:p>
            <a:r>
              <a:rPr lang="en-US" b="1" dirty="0">
                <a:solidFill>
                  <a:schemeClr val="tx1">
                    <a:lumMod val="50000"/>
                  </a:schemeClr>
                </a:solidFill>
              </a:rPr>
              <a:t>B</a:t>
            </a:r>
          </a:p>
        </p:txBody>
      </p:sp>
      <p:sp>
        <p:nvSpPr>
          <p:cNvPr id="10" name="TextBox 9">
            <a:extLst>
              <a:ext uri="{FF2B5EF4-FFF2-40B4-BE49-F238E27FC236}">
                <a16:creationId xmlns:a16="http://schemas.microsoft.com/office/drawing/2014/main" xmlns="" id="{8856E475-D750-403D-848E-799606206548}"/>
              </a:ext>
            </a:extLst>
          </p:cNvPr>
          <p:cNvSpPr txBox="1"/>
          <p:nvPr/>
        </p:nvSpPr>
        <p:spPr>
          <a:xfrm>
            <a:off x="9358858" y="2285573"/>
            <a:ext cx="241300" cy="369332"/>
          </a:xfrm>
          <a:prstGeom prst="rect">
            <a:avLst/>
          </a:prstGeom>
          <a:noFill/>
        </p:spPr>
        <p:txBody>
          <a:bodyPr wrap="square" rtlCol="0">
            <a:spAutoFit/>
          </a:bodyPr>
          <a:lstStyle/>
          <a:p>
            <a:r>
              <a:rPr lang="en-US" b="1" dirty="0">
                <a:solidFill>
                  <a:schemeClr val="tx1">
                    <a:lumMod val="50000"/>
                  </a:schemeClr>
                </a:solidFill>
              </a:rPr>
              <a:t>C</a:t>
            </a:r>
          </a:p>
        </p:txBody>
      </p:sp>
    </p:spTree>
    <p:extLst>
      <p:ext uri="{BB962C8B-B14F-4D97-AF65-F5344CB8AC3E}">
        <p14:creationId xmlns:p14="http://schemas.microsoft.com/office/powerpoint/2010/main" val="4276682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1E058-DD37-4FEB-A9B0-0467131552AD}"/>
              </a:ext>
            </a:extLst>
          </p:cNvPr>
          <p:cNvSpPr>
            <a:spLocks noGrp="1"/>
          </p:cNvSpPr>
          <p:nvPr>
            <p:ph type="title"/>
          </p:nvPr>
        </p:nvSpPr>
        <p:spPr/>
        <p:txBody>
          <a:bodyPr/>
          <a:lstStyle/>
          <a:p>
            <a:r>
              <a:rPr lang="en-US" dirty="0"/>
              <a:t>INTENTIONAL GROUNDING</a:t>
            </a:r>
          </a:p>
        </p:txBody>
      </p:sp>
      <p:pic>
        <p:nvPicPr>
          <p:cNvPr id="6" name="Content Placeholder 5" descr="A circuit board&#10;&#10;Description automatically generated">
            <a:extLst>
              <a:ext uri="{FF2B5EF4-FFF2-40B4-BE49-F238E27FC236}">
                <a16:creationId xmlns:a16="http://schemas.microsoft.com/office/drawing/2014/main" xmlns="" id="{12903D33-E017-4225-90BD-5B23DAD600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304" y="1906746"/>
            <a:ext cx="8887968" cy="3474720"/>
          </a:xfrm>
        </p:spPr>
      </p:pic>
      <p:sp>
        <p:nvSpPr>
          <p:cNvPr id="4" name="Footer Placeholder 3">
            <a:extLst>
              <a:ext uri="{FF2B5EF4-FFF2-40B4-BE49-F238E27FC236}">
                <a16:creationId xmlns:a16="http://schemas.microsoft.com/office/drawing/2014/main" xmlns="" id="{EC8A74E8-1DF6-49C2-B2BB-D49A99905862}"/>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xmlns="" id="{3182A595-0C7A-41D4-BC6F-474AD3346D71}"/>
              </a:ext>
            </a:extLst>
          </p:cNvPr>
          <p:cNvSpPr/>
          <p:nvPr/>
        </p:nvSpPr>
        <p:spPr>
          <a:xfrm>
            <a:off x="1389185" y="5325555"/>
            <a:ext cx="10578449" cy="1200329"/>
          </a:xfrm>
          <a:prstGeom prst="rect">
            <a:avLst/>
          </a:prstGeom>
        </p:spPr>
        <p:txBody>
          <a:bodyPr wrap="square">
            <a:spAutoFit/>
          </a:bodyPr>
          <a:lstStyle/>
          <a:p>
            <a:r>
              <a:rPr lang="en-US" dirty="0">
                <a:latin typeface="+mn-lt"/>
              </a:rPr>
              <a:t>Under NFHS rules, unless using the legal exception in Rule 7-5-2e, intentional grounding is a foul whenever a forward pass is thrown to prevent a loss of yardage or to conserve time (PlayPic A)  or to an area not occupied by an eligible receiver (PlayPic B). High school referees need to be aware of these situations and, with the help of the line judge and linesman, make the correct call under NFHS football rules. </a:t>
            </a:r>
          </a:p>
        </p:txBody>
      </p:sp>
      <p:sp>
        <p:nvSpPr>
          <p:cNvPr id="7" name="TextBox 6">
            <a:extLst>
              <a:ext uri="{FF2B5EF4-FFF2-40B4-BE49-F238E27FC236}">
                <a16:creationId xmlns:a16="http://schemas.microsoft.com/office/drawing/2014/main" xmlns="" id="{B3847C9B-98FB-412E-B908-3B190B92C190}"/>
              </a:ext>
            </a:extLst>
          </p:cNvPr>
          <p:cNvSpPr txBox="1"/>
          <p:nvPr/>
        </p:nvSpPr>
        <p:spPr>
          <a:xfrm>
            <a:off x="2450058" y="22220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8" name="TextBox 7">
            <a:extLst>
              <a:ext uri="{FF2B5EF4-FFF2-40B4-BE49-F238E27FC236}">
                <a16:creationId xmlns:a16="http://schemas.microsoft.com/office/drawing/2014/main" xmlns="" id="{76A71FE9-A449-4285-A0EE-7B26B48DCE21}"/>
              </a:ext>
            </a:extLst>
          </p:cNvPr>
          <p:cNvSpPr txBox="1"/>
          <p:nvPr/>
        </p:nvSpPr>
        <p:spPr>
          <a:xfrm>
            <a:off x="6903509" y="2222073"/>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1005334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6330C-E83E-41CF-A018-35354CA84A42}"/>
              </a:ext>
            </a:extLst>
          </p:cNvPr>
          <p:cNvSpPr>
            <a:spLocks noGrp="1"/>
          </p:cNvSpPr>
          <p:nvPr>
            <p:ph type="title"/>
          </p:nvPr>
        </p:nvSpPr>
        <p:spPr/>
        <p:txBody>
          <a:bodyPr/>
          <a:lstStyle/>
          <a:p>
            <a:r>
              <a:rPr lang="en-US" dirty="0"/>
              <a:t>INELIGIBLE DOWNFIELD</a:t>
            </a:r>
          </a:p>
        </p:txBody>
      </p:sp>
      <p:sp>
        <p:nvSpPr>
          <p:cNvPr id="4" name="Footer Placeholder 3">
            <a:extLst>
              <a:ext uri="{FF2B5EF4-FFF2-40B4-BE49-F238E27FC236}">
                <a16:creationId xmlns:a16="http://schemas.microsoft.com/office/drawing/2014/main" xmlns="" id="{10D4483F-37BF-4C73-BC30-4DF28561EDBF}"/>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xmlns="" id="{0853CBEC-D9B4-445B-9201-652B53710893}"/>
              </a:ext>
            </a:extLst>
          </p:cNvPr>
          <p:cNvSpPr/>
          <p:nvPr/>
        </p:nvSpPr>
        <p:spPr>
          <a:xfrm>
            <a:off x="8705152" y="1973204"/>
            <a:ext cx="3155526" cy="4524315"/>
          </a:xfrm>
          <a:prstGeom prst="rect">
            <a:avLst/>
          </a:prstGeom>
        </p:spPr>
        <p:txBody>
          <a:bodyPr wrap="square">
            <a:spAutoFit/>
          </a:bodyPr>
          <a:lstStyle/>
          <a:p>
            <a:r>
              <a:rPr lang="en-US" dirty="0">
                <a:latin typeface="+mn-lt"/>
              </a:rPr>
              <a:t>Ineligible A players may not advance beyond the expanded neutral zone on a legal forward pass play before a legal forward pass that crosses the neutral zone is in flight. The neutral zone expands two yards behind the defensive line of scrimmage following the snap. When identifying A players who are illegally downfield it is important to make sure that the A player is clearly beyond the expanded neutral zone (2 yards) at the moment that the pass occurs. </a:t>
            </a:r>
          </a:p>
        </p:txBody>
      </p:sp>
      <p:pic>
        <p:nvPicPr>
          <p:cNvPr id="9" name="Picture 8" descr="A screenshot of a video game&#10;&#10;Description automatically generated">
            <a:extLst>
              <a:ext uri="{FF2B5EF4-FFF2-40B4-BE49-F238E27FC236}">
                <a16:creationId xmlns:a16="http://schemas.microsoft.com/office/drawing/2014/main" xmlns="" id="{3DBDAB40-7CCE-4691-A993-508E4636C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470" y="2042943"/>
            <a:ext cx="6786880" cy="4440230"/>
          </a:xfrm>
          <a:prstGeom prst="rect">
            <a:avLst/>
          </a:prstGeom>
        </p:spPr>
      </p:pic>
    </p:spTree>
    <p:extLst>
      <p:ext uri="{BB962C8B-B14F-4D97-AF65-F5344CB8AC3E}">
        <p14:creationId xmlns:p14="http://schemas.microsoft.com/office/powerpoint/2010/main" val="4171328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84571" y="2077057"/>
            <a:ext cx="6864029" cy="3859087"/>
          </a:xfrm>
          <a:prstGeom prst="rect">
            <a:avLst/>
          </a:prstGeom>
        </p:spPr>
      </p:pic>
      <p:sp>
        <p:nvSpPr>
          <p:cNvPr id="2" name="Title 1">
            <a:extLst>
              <a:ext uri="{FF2B5EF4-FFF2-40B4-BE49-F238E27FC236}">
                <a16:creationId xmlns:a16="http://schemas.microsoft.com/office/drawing/2014/main" xmlns="" id="{BFAD2A34-A79F-4F2D-BA26-E45389494B10}"/>
              </a:ext>
            </a:extLst>
          </p:cNvPr>
          <p:cNvSpPr>
            <a:spLocks noGrp="1"/>
          </p:cNvSpPr>
          <p:nvPr>
            <p:ph type="title"/>
          </p:nvPr>
        </p:nvSpPr>
        <p:spPr>
          <a:xfrm>
            <a:off x="1775885" y="3365"/>
            <a:ext cx="10026649" cy="1204912"/>
          </a:xfrm>
        </p:spPr>
        <p:txBody>
          <a:bodyPr/>
          <a:lstStyle/>
          <a:p>
            <a:r>
              <a:rPr lang="en-US" dirty="0"/>
              <a:t>LINE OF SCRIMMAGE FORMATION</a:t>
            </a:r>
          </a:p>
        </p:txBody>
      </p:sp>
      <p:sp>
        <p:nvSpPr>
          <p:cNvPr id="4" name="Footer Placeholder 3">
            <a:extLst>
              <a:ext uri="{FF2B5EF4-FFF2-40B4-BE49-F238E27FC236}">
                <a16:creationId xmlns:a16="http://schemas.microsoft.com/office/drawing/2014/main" xmlns="" id="{92A6F655-9601-43B6-979E-B8166E42BDC9}"/>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xmlns="" id="{B6595357-182F-4CF0-89E8-D7F48367ACCE}"/>
              </a:ext>
            </a:extLst>
          </p:cNvPr>
          <p:cNvSpPr/>
          <p:nvPr/>
        </p:nvSpPr>
        <p:spPr>
          <a:xfrm>
            <a:off x="7962900" y="2077057"/>
            <a:ext cx="3941234" cy="3914918"/>
          </a:xfrm>
          <a:prstGeom prst="rect">
            <a:avLst/>
          </a:prstGeom>
        </p:spPr>
        <p:txBody>
          <a:bodyPr wrap="square">
            <a:spAutoFit/>
          </a:bodyPr>
          <a:lstStyle/>
          <a:p>
            <a:pPr marL="0" marR="0">
              <a:lnSpc>
                <a:spcPct val="115000"/>
              </a:lnSpc>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Only one player may not be on the line but still penetrate the vertical plane through the waistline of his nearest teammate who is on the line. This player (A) must be in position to receive a hand-to-hand snap, but does not have to actually receive it. By rule, he is the only player allowed to be positioned in “no man’s land” at the snap. All other players not on the line must be clearly positioned as backs. The player marked (B) is in an illegal position.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E125805D-8C81-45C1-86D7-B756B7A47733}"/>
              </a:ext>
            </a:extLst>
          </p:cNvPr>
          <p:cNvSpPr txBox="1"/>
          <p:nvPr/>
        </p:nvSpPr>
        <p:spPr>
          <a:xfrm rot="21052638">
            <a:off x="5406754" y="3666940"/>
            <a:ext cx="329009" cy="369332"/>
          </a:xfrm>
          <a:prstGeom prst="rect">
            <a:avLst/>
          </a:prstGeom>
          <a:noFill/>
        </p:spPr>
        <p:txBody>
          <a:bodyPr wrap="square" rtlCol="0">
            <a:spAutoFit/>
          </a:bodyPr>
          <a:lstStyle/>
          <a:p>
            <a:r>
              <a:rPr lang="en-US" b="1" dirty="0">
                <a:solidFill>
                  <a:srgbClr val="FF0000"/>
                </a:solidFill>
              </a:rPr>
              <a:t>A</a:t>
            </a:r>
          </a:p>
        </p:txBody>
      </p:sp>
      <p:sp>
        <p:nvSpPr>
          <p:cNvPr id="7" name="TextBox 6">
            <a:extLst>
              <a:ext uri="{FF2B5EF4-FFF2-40B4-BE49-F238E27FC236}">
                <a16:creationId xmlns:a16="http://schemas.microsoft.com/office/drawing/2014/main" xmlns="" id="{C86966B1-8802-412C-88E8-1B21E0FC47D4}"/>
              </a:ext>
            </a:extLst>
          </p:cNvPr>
          <p:cNvSpPr txBox="1"/>
          <p:nvPr/>
        </p:nvSpPr>
        <p:spPr>
          <a:xfrm>
            <a:off x="5491807" y="4060019"/>
            <a:ext cx="542308" cy="369332"/>
          </a:xfrm>
          <a:prstGeom prst="rect">
            <a:avLst/>
          </a:prstGeom>
          <a:noFill/>
        </p:spPr>
        <p:txBody>
          <a:bodyPr wrap="square" rtlCol="0">
            <a:spAutoFit/>
          </a:bodyPr>
          <a:lstStyle/>
          <a:p>
            <a:r>
              <a:rPr lang="en-US" b="1" dirty="0">
                <a:solidFill>
                  <a:srgbClr val="FF0000"/>
                </a:solidFill>
              </a:rPr>
              <a:t>B</a:t>
            </a:r>
          </a:p>
        </p:txBody>
      </p:sp>
    </p:spTree>
    <p:extLst>
      <p:ext uri="{BB962C8B-B14F-4D97-AF65-F5344CB8AC3E}">
        <p14:creationId xmlns:p14="http://schemas.microsoft.com/office/powerpoint/2010/main" val="3877138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ECCD882-7628-413C-8DC3-4A622D428EAB}"/>
              </a:ext>
            </a:extLst>
          </p:cNvPr>
          <p:cNvSpPr>
            <a:spLocks noGrp="1"/>
          </p:cNvSpPr>
          <p:nvPr>
            <p:ph type="body" idx="1"/>
          </p:nvPr>
        </p:nvSpPr>
        <p:spPr>
          <a:xfrm>
            <a:off x="861484" y="3175000"/>
            <a:ext cx="10363200" cy="1104900"/>
          </a:xfrm>
        </p:spPr>
        <p:txBody>
          <a:bodyPr/>
          <a:lstStyle/>
          <a:p>
            <a:pPr algn="ctr"/>
            <a:r>
              <a:rPr lang="en-US" sz="4400" dirty="0" smtClean="0"/>
              <a:t>GHSA Leadership Meeting</a:t>
            </a:r>
          </a:p>
          <a:p>
            <a:pPr algn="ctr"/>
            <a:r>
              <a:rPr lang="en-US" sz="4400" dirty="0" smtClean="0"/>
              <a:t>Agenda</a:t>
            </a:r>
            <a:endParaRPr lang="en-US" sz="4400" dirty="0"/>
          </a:p>
        </p:txBody>
      </p:sp>
      <p:sp>
        <p:nvSpPr>
          <p:cNvPr id="5" name="TextBox 4"/>
          <p:cNvSpPr txBox="1"/>
          <p:nvPr/>
        </p:nvSpPr>
        <p:spPr>
          <a:xfrm>
            <a:off x="1866900" y="4611231"/>
            <a:ext cx="2854115" cy="2246769"/>
          </a:xfrm>
          <a:prstGeom prst="rect">
            <a:avLst/>
          </a:prstGeom>
          <a:noFill/>
        </p:spPr>
        <p:txBody>
          <a:bodyPr wrap="none" rtlCol="0">
            <a:spAutoFit/>
          </a:bodyPr>
          <a:lstStyle/>
          <a:p>
            <a:pPr lvl="0"/>
            <a:r>
              <a:rPr lang="en-US" sz="2000" b="1" dirty="0" smtClean="0">
                <a:solidFill>
                  <a:schemeClr val="bg1"/>
                </a:solidFill>
              </a:rPr>
              <a:t>Welcome</a:t>
            </a:r>
          </a:p>
          <a:p>
            <a:pPr lvl="0"/>
            <a:endParaRPr lang="en-US" sz="2000" dirty="0">
              <a:solidFill>
                <a:schemeClr val="bg1"/>
              </a:solidFill>
            </a:endParaRPr>
          </a:p>
          <a:p>
            <a:pPr lvl="0"/>
            <a:r>
              <a:rPr lang="en-US" sz="2000" b="1" dirty="0">
                <a:solidFill>
                  <a:schemeClr val="bg1"/>
                </a:solidFill>
              </a:rPr>
              <a:t>GHSA’s Expectations </a:t>
            </a:r>
            <a:endParaRPr lang="en-US" sz="2000" b="1" dirty="0" smtClean="0">
              <a:solidFill>
                <a:schemeClr val="bg1"/>
              </a:solidFill>
            </a:endParaRPr>
          </a:p>
          <a:p>
            <a:pPr lvl="0"/>
            <a:endParaRPr lang="en-US" sz="2000" dirty="0">
              <a:solidFill>
                <a:schemeClr val="bg1"/>
              </a:solidFill>
            </a:endParaRPr>
          </a:p>
          <a:p>
            <a:pPr lvl="0"/>
            <a:r>
              <a:rPr lang="en-US" sz="2000" b="1" dirty="0">
                <a:solidFill>
                  <a:schemeClr val="bg1"/>
                </a:solidFill>
              </a:rPr>
              <a:t>2020 Rule </a:t>
            </a:r>
            <a:r>
              <a:rPr lang="en-US" sz="2000" b="1" dirty="0" smtClean="0">
                <a:solidFill>
                  <a:schemeClr val="bg1"/>
                </a:solidFill>
              </a:rPr>
              <a:t>Changes</a:t>
            </a:r>
          </a:p>
          <a:p>
            <a:pPr lvl="0"/>
            <a:endParaRPr lang="en-US" sz="2000" dirty="0">
              <a:solidFill>
                <a:schemeClr val="bg1"/>
              </a:solidFill>
            </a:endParaRPr>
          </a:p>
          <a:p>
            <a:pPr lvl="0"/>
            <a:r>
              <a:rPr lang="en-US" sz="2000" b="1" dirty="0">
                <a:solidFill>
                  <a:schemeClr val="bg1"/>
                </a:solidFill>
              </a:rPr>
              <a:t>Mechanics </a:t>
            </a:r>
            <a:r>
              <a:rPr lang="en-US" sz="2000" b="1" dirty="0" smtClean="0">
                <a:solidFill>
                  <a:schemeClr val="bg1"/>
                </a:solidFill>
              </a:rPr>
              <a:t>Changes</a:t>
            </a:r>
            <a:endParaRPr lang="en-US" sz="2000" dirty="0">
              <a:solidFill>
                <a:schemeClr val="bg1"/>
              </a:solidFill>
            </a:endParaRPr>
          </a:p>
        </p:txBody>
      </p:sp>
      <p:pic>
        <p:nvPicPr>
          <p:cNvPr id="6" name="Picture 5">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749617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362075"/>
          </a:xfrm>
        </p:spPr>
        <p:txBody>
          <a:bodyPr/>
          <a:lstStyle/>
          <a:p>
            <a:r>
              <a:rPr lang="en-US" dirty="0"/>
              <a:t>2020 nfhs</a:t>
            </a:r>
            <a:br>
              <a:rPr lang="en-US" dirty="0"/>
            </a:br>
            <a:r>
              <a:rPr lang="en-US" dirty="0" smtClean="0"/>
              <a:t>Mechanics Changes 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5477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0B8C-E1B6-460C-AB54-765DF9EF3AEB}"/>
              </a:ext>
            </a:extLst>
          </p:cNvPr>
          <p:cNvSpPr>
            <a:spLocks noGrp="1"/>
          </p:cNvSpPr>
          <p:nvPr>
            <p:ph type="title"/>
          </p:nvPr>
        </p:nvSpPr>
        <p:spPr>
          <a:xfrm>
            <a:off x="1940985" y="582613"/>
            <a:ext cx="10026649" cy="1204912"/>
          </a:xfrm>
        </p:spPr>
        <p:txBody>
          <a:bodyPr/>
          <a:lstStyle/>
          <a:p>
            <a:r>
              <a:rPr lang="en-US" dirty="0" smtClean="0"/>
              <a:t>Mechanics Changes </a:t>
            </a:r>
            <a:br>
              <a:rPr lang="en-US" dirty="0" smtClean="0"/>
            </a:br>
            <a:r>
              <a:rPr lang="en-US" dirty="0" smtClean="0"/>
              <a:t>2020</a:t>
            </a:r>
            <a:endParaRPr lang="en-US" dirty="0"/>
          </a:p>
        </p:txBody>
      </p:sp>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p:cNvPicPr>
            <a:picLocks noChangeAspect="1"/>
          </p:cNvPicPr>
          <p:nvPr/>
        </p:nvPicPr>
        <p:blipFill>
          <a:blip r:embed="rId5"/>
          <a:stretch>
            <a:fillRect/>
          </a:stretch>
        </p:blipFill>
        <p:spPr>
          <a:xfrm>
            <a:off x="6877488" y="-38101"/>
            <a:ext cx="5314512" cy="6858000"/>
          </a:xfrm>
          <a:prstGeom prst="rect">
            <a:avLst/>
          </a:prstGeom>
        </p:spPr>
      </p:pic>
      <p:pic>
        <p:nvPicPr>
          <p:cNvPr id="13" name="Picture 12"/>
          <p:cNvPicPr>
            <a:picLocks noChangeAspect="1"/>
          </p:cNvPicPr>
          <p:nvPr/>
        </p:nvPicPr>
        <p:blipFill>
          <a:blip r:embed="rId6"/>
          <a:stretch>
            <a:fillRect/>
          </a:stretch>
        </p:blipFill>
        <p:spPr>
          <a:xfrm>
            <a:off x="0" y="2408238"/>
            <a:ext cx="6928775" cy="3268661"/>
          </a:xfrm>
          <a:prstGeom prst="rect">
            <a:avLst/>
          </a:prstGeom>
        </p:spPr>
      </p:pic>
    </p:spTree>
    <p:extLst>
      <p:ext uri="{BB962C8B-B14F-4D97-AF65-F5344CB8AC3E}">
        <p14:creationId xmlns:p14="http://schemas.microsoft.com/office/powerpoint/2010/main" val="2580584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0B8C-E1B6-460C-AB54-765DF9EF3AEB}"/>
              </a:ext>
            </a:extLst>
          </p:cNvPr>
          <p:cNvSpPr>
            <a:spLocks noGrp="1"/>
          </p:cNvSpPr>
          <p:nvPr>
            <p:ph type="title"/>
          </p:nvPr>
        </p:nvSpPr>
        <p:spPr>
          <a:xfrm>
            <a:off x="1940985" y="-49843"/>
            <a:ext cx="10026649" cy="1837368"/>
          </a:xfrm>
        </p:spPr>
        <p:txBody>
          <a:bodyPr/>
          <a:lstStyle/>
          <a:p>
            <a:r>
              <a:rPr lang="en-US" dirty="0" smtClean="0"/>
              <a:t>Mechanics Changes </a:t>
            </a:r>
            <a:br>
              <a:rPr lang="en-US" dirty="0" smtClean="0"/>
            </a:br>
            <a:r>
              <a:rPr lang="en-US" dirty="0" smtClean="0"/>
              <a:t>2020</a:t>
            </a:r>
            <a:endParaRPr lang="en-US" dirty="0"/>
          </a:p>
        </p:txBody>
      </p:sp>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5" name="Picture 4"/>
          <p:cNvPicPr>
            <a:picLocks noChangeAspect="1"/>
          </p:cNvPicPr>
          <p:nvPr/>
        </p:nvPicPr>
        <p:blipFill>
          <a:blip r:embed="rId5"/>
          <a:stretch>
            <a:fillRect/>
          </a:stretch>
        </p:blipFill>
        <p:spPr>
          <a:xfrm>
            <a:off x="101600" y="2140077"/>
            <a:ext cx="6972300" cy="3629821"/>
          </a:xfrm>
          <a:prstGeom prst="rect">
            <a:avLst/>
          </a:prstGeom>
        </p:spPr>
      </p:pic>
      <p:pic>
        <p:nvPicPr>
          <p:cNvPr id="3" name="Picture 2"/>
          <p:cNvPicPr>
            <a:picLocks noChangeAspect="1"/>
          </p:cNvPicPr>
          <p:nvPr/>
        </p:nvPicPr>
        <p:blipFill>
          <a:blip r:embed="rId6"/>
          <a:stretch>
            <a:fillRect/>
          </a:stretch>
        </p:blipFill>
        <p:spPr>
          <a:xfrm>
            <a:off x="6954309" y="-185739"/>
            <a:ext cx="5310554" cy="6858000"/>
          </a:xfrm>
          <a:prstGeom prst="rect">
            <a:avLst/>
          </a:prstGeom>
        </p:spPr>
      </p:pic>
    </p:spTree>
    <p:extLst>
      <p:ext uri="{BB962C8B-B14F-4D97-AF65-F5344CB8AC3E}">
        <p14:creationId xmlns:p14="http://schemas.microsoft.com/office/powerpoint/2010/main" val="1839989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147F82-291C-49D5-BAD3-28826A6D4D55}"/>
              </a:ext>
            </a:extLst>
          </p:cNvPr>
          <p:cNvSpPr>
            <a:spLocks noGrp="1"/>
          </p:cNvSpPr>
          <p:nvPr>
            <p:ph type="title"/>
          </p:nvPr>
        </p:nvSpPr>
        <p:spPr/>
        <p:txBody>
          <a:bodyPr/>
          <a:lstStyle/>
          <a:p>
            <a:r>
              <a:rPr lang="en-US" dirty="0"/>
              <a:t>2020-2021 nfhs</a:t>
            </a:r>
            <a:br>
              <a:rPr lang="en-US" dirty="0"/>
            </a:br>
            <a:r>
              <a:rPr lang="en-US" dirty="0"/>
              <a:t>football game officials manual</a:t>
            </a:r>
          </a:p>
        </p:txBody>
      </p:sp>
      <p:sp>
        <p:nvSpPr>
          <p:cNvPr id="3" name="Text Placeholder 2">
            <a:extLst>
              <a:ext uri="{FF2B5EF4-FFF2-40B4-BE49-F238E27FC236}">
                <a16:creationId xmlns:a16="http://schemas.microsoft.com/office/drawing/2014/main" xmlns=""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7281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6055BDA-6C46-4D65-A609-88DA3EC37F3A}"/>
              </a:ext>
            </a:extLst>
          </p:cNvPr>
          <p:cNvSpPr>
            <a:spLocks noGrp="1"/>
          </p:cNvSpPr>
          <p:nvPr>
            <p:ph type="title"/>
          </p:nvPr>
        </p:nvSpPr>
        <p:spPr/>
        <p:txBody>
          <a:bodyPr/>
          <a:lstStyle/>
          <a:p>
            <a:r>
              <a:rPr lang="en-US" dirty="0"/>
              <a:t>2020-2021 Nfhs football </a:t>
            </a:r>
            <a:br>
              <a:rPr lang="en-US" dirty="0"/>
            </a:br>
            <a:r>
              <a:rPr lang="en-US" dirty="0"/>
              <a:t>game officials manual REMINDERS</a:t>
            </a:r>
          </a:p>
        </p:txBody>
      </p:sp>
      <p:sp>
        <p:nvSpPr>
          <p:cNvPr id="6" name="Content Placeholder 5">
            <a:extLst>
              <a:ext uri="{FF2B5EF4-FFF2-40B4-BE49-F238E27FC236}">
                <a16:creationId xmlns:a16="http://schemas.microsoft.com/office/drawing/2014/main" xmlns="" id="{0FD7226A-084D-4258-B9B4-894D911B268B}"/>
              </a:ext>
            </a:extLst>
          </p:cNvPr>
          <p:cNvSpPr>
            <a:spLocks noGrp="1"/>
          </p:cNvSpPr>
          <p:nvPr>
            <p:ph idx="1"/>
          </p:nvPr>
        </p:nvSpPr>
        <p:spPr>
          <a:xfrm>
            <a:off x="984739" y="1677620"/>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lvl="0" eaLnBrk="0" hangingPunct="0"/>
            <a:r>
              <a:rPr lang="en-US" altLang="en-US" sz="2400" dirty="0">
                <a:solidFill>
                  <a:srgbClr val="414B56"/>
                </a:solidFill>
                <a:cs typeface="Calibri" panose="020F0502020204030204" pitchFamily="34" charset="0"/>
              </a:rPr>
              <a:t>The Game Officials Manual Committee added and/or updated the following items for 2020-2021:</a:t>
            </a:r>
          </a:p>
          <a:p>
            <a:pPr marL="0" lvl="0" indent="0" eaLnBrk="0" hangingPunct="0">
              <a:buNone/>
            </a:pPr>
            <a:r>
              <a:rPr lang="en-US" altLang="en-US" sz="2400" dirty="0">
                <a:solidFill>
                  <a:srgbClr val="414B56"/>
                </a:solidFill>
                <a:cs typeface="Calibri" panose="020F0502020204030204" pitchFamily="34" charset="0"/>
              </a:rPr>
              <a:t>	1.  Added new NFHS General Instructions for Football Game and Play Clock 	      Operators.</a:t>
            </a:r>
          </a:p>
          <a:p>
            <a:pPr marL="0" lvl="0" indent="0" eaLnBrk="0" hangingPunct="0">
              <a:buNone/>
            </a:pPr>
            <a:r>
              <a:rPr lang="en-US" altLang="en-US" sz="2400" dirty="0">
                <a:solidFill>
                  <a:srgbClr val="414B56"/>
                </a:solidFill>
                <a:cs typeface="Calibri" panose="020F0502020204030204" pitchFamily="34" charset="0"/>
              </a:rPr>
              <a:t>	2.  Changed NFHS Official Signal 23 to Disconcerting Act in the signal chart.</a:t>
            </a:r>
            <a:endParaRPr lang="en-US" altLang="en-US" sz="2400" dirty="0">
              <a:solidFill>
                <a:srgbClr val="414B56"/>
              </a:solidFill>
            </a:endParaRPr>
          </a:p>
          <a:p>
            <a:pPr marL="0" indent="0">
              <a:buNone/>
            </a:pPr>
            <a:r>
              <a:rPr lang="en-US" dirty="0"/>
              <a:t>	</a:t>
            </a:r>
            <a:r>
              <a:rPr lang="en-US" sz="2400" dirty="0"/>
              <a:t>3.  Updated the Pregame Conference Responsibilities for the Crew.</a:t>
            </a:r>
          </a:p>
          <a:p>
            <a:pPr marL="0" indent="0">
              <a:buNone/>
            </a:pPr>
            <a:r>
              <a:rPr lang="en-US" sz="2400" dirty="0"/>
              <a:t>             4.  Game officials’ uniforms updated.</a:t>
            </a:r>
          </a:p>
          <a:p>
            <a:pPr marL="0" indent="0">
              <a:buNone/>
            </a:pPr>
            <a:r>
              <a:rPr lang="en-US" sz="2400" dirty="0"/>
              <a:t>	5.  Strongly recommend that Line-to-Gain Crews be adults.</a:t>
            </a:r>
          </a:p>
          <a:p>
            <a:pPr marL="0" indent="0">
              <a:buNone/>
            </a:pPr>
            <a:r>
              <a:rPr lang="en-US" sz="2400" dirty="0"/>
              <a:t>	6.  The referee should have the ball marked ready for play in three to five   </a:t>
            </a:r>
          </a:p>
          <a:p>
            <a:pPr marL="0" indent="0">
              <a:buNone/>
            </a:pPr>
            <a:r>
              <a:rPr lang="en-US" sz="2400" dirty="0"/>
              <a:t>                   seconds following the placement of the ball.</a:t>
            </a:r>
          </a:p>
          <a:p>
            <a:pPr marL="0" indent="0">
              <a:buNone/>
            </a:pPr>
            <a:r>
              <a:rPr lang="en-US" sz="2400" dirty="0"/>
              <a:t> 	7.   In five-person officiating crews, the line judge will now time the 	      	      game if a visible game clock is not available.</a:t>
            </a:r>
          </a:p>
        </p:txBody>
      </p:sp>
      <p:sp>
        <p:nvSpPr>
          <p:cNvPr id="4" name="Footer Placeholder 3">
            <a:extLst>
              <a:ext uri="{FF2B5EF4-FFF2-40B4-BE49-F238E27FC236}">
                <a16:creationId xmlns:a16="http://schemas.microsoft.com/office/drawing/2014/main" xmlns=""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xmlns=""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Tree>
    <p:extLst>
      <p:ext uri="{BB962C8B-B14F-4D97-AF65-F5344CB8AC3E}">
        <p14:creationId xmlns:p14="http://schemas.microsoft.com/office/powerpoint/2010/main" val="34661732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6055BDA-6C46-4D65-A609-88DA3EC37F3A}"/>
              </a:ext>
            </a:extLst>
          </p:cNvPr>
          <p:cNvSpPr>
            <a:spLocks noGrp="1"/>
          </p:cNvSpPr>
          <p:nvPr>
            <p:ph type="title"/>
          </p:nvPr>
        </p:nvSpPr>
        <p:spPr/>
        <p:txBody>
          <a:bodyPr/>
          <a:lstStyle/>
          <a:p>
            <a:r>
              <a:rPr lang="en-US" dirty="0"/>
              <a:t>Reset Play Clock-Signal 17 (NEW) </a:t>
            </a:r>
            <a:br>
              <a:rPr lang="en-US" dirty="0"/>
            </a:br>
            <a:r>
              <a:rPr lang="en-US" dirty="0"/>
              <a:t>NFHS Official Football Signals</a:t>
            </a:r>
          </a:p>
        </p:txBody>
      </p:sp>
      <p:sp>
        <p:nvSpPr>
          <p:cNvPr id="4" name="Footer Placeholder 3">
            <a:extLst>
              <a:ext uri="{FF2B5EF4-FFF2-40B4-BE49-F238E27FC236}">
                <a16:creationId xmlns:a16="http://schemas.microsoft.com/office/drawing/2014/main" xmlns=""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xmlns=""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pic>
        <p:nvPicPr>
          <p:cNvPr id="8" name="Picture 7" descr="A picture containing shirt&#10;&#10;Description automatically generated">
            <a:extLst>
              <a:ext uri="{FF2B5EF4-FFF2-40B4-BE49-F238E27FC236}">
                <a16:creationId xmlns:a16="http://schemas.microsoft.com/office/drawing/2014/main" xmlns="" id="{581CE4E1-BF2D-4A5C-854E-F2CE780AD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3" t="4480" r="7819" b="5406"/>
          <a:stretch/>
        </p:blipFill>
        <p:spPr>
          <a:xfrm>
            <a:off x="4609513" y="1991359"/>
            <a:ext cx="2718504" cy="4341178"/>
          </a:xfrm>
          <a:prstGeom prst="rect">
            <a:avLst/>
          </a:prstGeom>
        </p:spPr>
      </p:pic>
    </p:spTree>
    <p:extLst>
      <p:ext uri="{BB962C8B-B14F-4D97-AF65-F5344CB8AC3E}">
        <p14:creationId xmlns:p14="http://schemas.microsoft.com/office/powerpoint/2010/main" val="3898283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C0B6A-8133-4D2E-B953-84D66CFA61DA}"/>
              </a:ext>
            </a:extLst>
          </p:cNvPr>
          <p:cNvSpPr>
            <a:spLocks noGrp="1"/>
          </p:cNvSpPr>
          <p:nvPr>
            <p:ph type="title"/>
          </p:nvPr>
        </p:nvSpPr>
        <p:spPr/>
        <p:txBody>
          <a:bodyPr/>
          <a:lstStyle/>
          <a:p>
            <a:r>
              <a:rPr lang="en-US" dirty="0"/>
              <a:t>2020-21 NFHS</a:t>
            </a:r>
            <a:br>
              <a:rPr lang="en-US" dirty="0"/>
            </a:br>
            <a:r>
              <a:rPr lang="en-US" dirty="0"/>
              <a:t>football information</a:t>
            </a:r>
          </a:p>
        </p:txBody>
      </p:sp>
      <p:sp>
        <p:nvSpPr>
          <p:cNvPr id="3" name="Text Placeholder 2">
            <a:extLst>
              <a:ext uri="{FF2B5EF4-FFF2-40B4-BE49-F238E27FC236}">
                <a16:creationId xmlns:a16="http://schemas.microsoft.com/office/drawing/2014/main" xmlns="" id="{8FE36AF5-5CE6-4E9C-8E87-B5E6A935650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0853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B419F-0220-485C-BB65-11EEBBF3332F}"/>
              </a:ext>
            </a:extLst>
          </p:cNvPr>
          <p:cNvSpPr>
            <a:spLocks noGrp="1"/>
          </p:cNvSpPr>
          <p:nvPr>
            <p:ph type="title"/>
          </p:nvPr>
        </p:nvSpPr>
        <p:spPr/>
        <p:txBody>
          <a:bodyPr/>
          <a:lstStyle/>
          <a:p>
            <a:r>
              <a:rPr lang="en-US" dirty="0"/>
              <a:t>2021 nfhs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xmlns=""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2020</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xmlns=""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a:extLst>
              <a:ext uri="{FF2B5EF4-FFF2-40B4-BE49-F238E27FC236}">
                <a16:creationId xmlns:a16="http://schemas.microsoft.com/office/drawing/2014/main" xmlns="" id="{C4AEE258-FC71-4C1C-9DA5-7BDD15889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859" y="2148476"/>
            <a:ext cx="3163387" cy="3958046"/>
          </a:xfrm>
          <a:prstGeom prst="rect">
            <a:avLst/>
          </a:prstGeom>
        </p:spPr>
      </p:pic>
    </p:spTree>
    <p:extLst>
      <p:ext uri="{BB962C8B-B14F-4D97-AF65-F5344CB8AC3E}">
        <p14:creationId xmlns:p14="http://schemas.microsoft.com/office/powerpoint/2010/main" val="202356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441AE-AE3A-4F34-BE46-9265E2DF86AB}"/>
              </a:ext>
            </a:extLst>
          </p:cNvPr>
          <p:cNvSpPr>
            <a:spLocks noGrp="1"/>
          </p:cNvSpPr>
          <p:nvPr>
            <p:ph type="title"/>
          </p:nvPr>
        </p:nvSpPr>
        <p:spPr/>
        <p:txBody>
          <a:bodyPr/>
          <a:lstStyle/>
          <a:p>
            <a:pPr>
              <a:defRPr/>
            </a:pPr>
            <a:r>
              <a:rPr lang="en-US" dirty="0"/>
              <a:t>NFHS Rules Book as e-Books </a:t>
            </a:r>
          </a:p>
        </p:txBody>
      </p:sp>
      <p:sp>
        <p:nvSpPr>
          <p:cNvPr id="24579" name="Content Placeholder 2">
            <a:extLst>
              <a:ext uri="{FF2B5EF4-FFF2-40B4-BE49-F238E27FC236}">
                <a16:creationId xmlns:a16="http://schemas.microsoft.com/office/drawing/2014/main" xmlns="" id="{0B5A5558-50AD-4F9C-8A11-1F64BFEB394B}"/>
              </a:ext>
            </a:extLst>
          </p:cNvPr>
          <p:cNvSpPr>
            <a:spLocks noGrp="1" noChangeArrowheads="1"/>
          </p:cNvSpPr>
          <p:nvPr>
            <p:ph idx="1"/>
          </p:nvPr>
        </p:nvSpPr>
        <p:spPr>
          <a:xfrm>
            <a:off x="6096000" y="1989138"/>
            <a:ext cx="5872163" cy="4338637"/>
          </a:xfrm>
        </p:spPr>
        <p:txBody>
          <a:bodyPr/>
          <a:lstStyle/>
          <a:p>
            <a:r>
              <a:rPr lang="en-US" altLang="en-US" dirty="0"/>
              <a:t>E-books features:</a:t>
            </a:r>
          </a:p>
          <a:p>
            <a:pPr lvl="1"/>
            <a:r>
              <a:rPr lang="en-US" altLang="en-US" dirty="0"/>
              <a:t>Searchable</a:t>
            </a:r>
          </a:p>
          <a:p>
            <a:pPr lvl="1"/>
            <a:r>
              <a:rPr lang="en-US" altLang="en-US" dirty="0"/>
              <a:t>Highlight areas of interest</a:t>
            </a:r>
          </a:p>
          <a:p>
            <a:pPr lvl="1"/>
            <a:r>
              <a:rPr lang="en-US" altLang="en-US" dirty="0"/>
              <a:t>Make notes</a:t>
            </a:r>
          </a:p>
          <a:p>
            <a:pPr lvl="1"/>
            <a:r>
              <a:rPr lang="en-US" altLang="en-US" dirty="0"/>
              <a:t>Easy navigation</a:t>
            </a:r>
          </a:p>
          <a:p>
            <a:pPr lvl="1"/>
            <a:r>
              <a:rPr lang="en-US" altLang="en-US" dirty="0"/>
              <a:t>Adjustable viewing size</a:t>
            </a:r>
          </a:p>
          <a:p>
            <a:pPr lvl="1"/>
            <a:r>
              <a:rPr lang="en-US" altLang="en-US" dirty="0"/>
              <a:t>Immediate availability</a:t>
            </a:r>
          </a:p>
          <a:p>
            <a:pPr lvl="1"/>
            <a:r>
              <a:rPr lang="en-US" altLang="en-US" u="sng" dirty="0"/>
              <a:t>www.nfhs.org/ebooks </a:t>
            </a:r>
            <a:r>
              <a:rPr lang="en-US" altLang="en-US" dirty="0"/>
              <a:t>for more information</a:t>
            </a:r>
          </a:p>
          <a:p>
            <a:pPr lvl="1"/>
            <a:endParaRPr lang="en-US" altLang="en-US" dirty="0"/>
          </a:p>
        </p:txBody>
      </p:sp>
      <p:sp>
        <p:nvSpPr>
          <p:cNvPr id="4" name="Footer Placeholder 3">
            <a:extLst>
              <a:ext uri="{FF2B5EF4-FFF2-40B4-BE49-F238E27FC236}">
                <a16:creationId xmlns:a16="http://schemas.microsoft.com/office/drawing/2014/main" xmlns="" id="{D03FD8CE-4B26-4FF1-A161-D5E633E7801B}"/>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automatically generated">
            <a:extLst>
              <a:ext uri="{FF2B5EF4-FFF2-40B4-BE49-F238E27FC236}">
                <a16:creationId xmlns:a16="http://schemas.microsoft.com/office/drawing/2014/main" xmlns="" id="{E20C1DA2-8353-4778-8AD7-C133B325E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508" y="1872456"/>
            <a:ext cx="3595116" cy="46528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4023C9-01B6-4D99-937C-0DDCF696AF06}"/>
              </a:ext>
            </a:extLst>
          </p:cNvPr>
          <p:cNvSpPr>
            <a:spLocks noGrp="1"/>
          </p:cNvSpPr>
          <p:nvPr>
            <p:ph type="title"/>
          </p:nvPr>
        </p:nvSpPr>
        <p:spPr/>
        <p:txBody>
          <a:bodyPr/>
          <a:lstStyle/>
          <a:p>
            <a:pPr>
              <a:defRPr/>
            </a:pPr>
            <a:r>
              <a:rPr lang="en-US" dirty="0"/>
              <a:t>NFHS Rules App</a:t>
            </a:r>
          </a:p>
        </p:txBody>
      </p:sp>
      <p:sp>
        <p:nvSpPr>
          <p:cNvPr id="25603" name="Content Placeholder 2">
            <a:extLst>
              <a:ext uri="{FF2B5EF4-FFF2-40B4-BE49-F238E27FC236}">
                <a16:creationId xmlns:a16="http://schemas.microsoft.com/office/drawing/2014/main" xmlns="" id="{383A1F6F-FA90-4DD8-B861-FF317CAAAE01}"/>
              </a:ext>
            </a:extLst>
          </p:cNvPr>
          <p:cNvSpPr>
            <a:spLocks noGrp="1" noChangeArrowheads="1"/>
          </p:cNvSpPr>
          <p:nvPr>
            <p:ph idx="1"/>
          </p:nvPr>
        </p:nvSpPr>
        <p:spPr>
          <a:xfrm>
            <a:off x="5067300" y="1989138"/>
            <a:ext cx="6900863" cy="4338637"/>
          </a:xfrm>
        </p:spPr>
        <p:txBody>
          <a:bodyPr/>
          <a:lstStyle/>
          <a:p>
            <a:r>
              <a:rPr lang="en-US" altLang="en-US" dirty="0"/>
              <a:t>Rules App features:</a:t>
            </a:r>
          </a:p>
          <a:p>
            <a:pPr lvl="1"/>
            <a:r>
              <a:rPr lang="en-US" altLang="en-US" dirty="0"/>
              <a:t>Searchable</a:t>
            </a:r>
          </a:p>
          <a:p>
            <a:pPr lvl="1"/>
            <a:r>
              <a:rPr lang="en-US" altLang="en-US" dirty="0"/>
              <a:t>Highlight notes</a:t>
            </a:r>
          </a:p>
          <a:p>
            <a:pPr lvl="1"/>
            <a:r>
              <a:rPr lang="en-US" altLang="en-US" dirty="0"/>
              <a:t>Bookmarks</a:t>
            </a:r>
          </a:p>
          <a:p>
            <a:pPr lvl="1"/>
            <a:r>
              <a:rPr lang="en-US" altLang="en-US" dirty="0"/>
              <a:t>Quizzes for all sports</a:t>
            </a:r>
          </a:p>
          <a:p>
            <a:pPr lvl="1"/>
            <a:r>
              <a:rPr lang="en-US" altLang="en-US" dirty="0"/>
              <a:t>Easy navigation</a:t>
            </a:r>
          </a:p>
          <a:p>
            <a:pPr lvl="1"/>
            <a:r>
              <a:rPr lang="en-US" altLang="en-US" dirty="0"/>
              <a:t>Immediate availability</a:t>
            </a:r>
          </a:p>
          <a:p>
            <a:pPr lvl="1"/>
            <a:r>
              <a:rPr lang="en-US" altLang="en-US" dirty="0"/>
              <a:t>Free to paid members of the NFHS Coaches </a:t>
            </a:r>
            <a:br>
              <a:rPr lang="en-US" altLang="en-US" dirty="0"/>
            </a:br>
            <a:r>
              <a:rPr lang="en-US" altLang="en-US" dirty="0"/>
              <a:t>and Officials Associations</a:t>
            </a:r>
          </a:p>
          <a:p>
            <a:pPr lvl="1"/>
            <a:r>
              <a:rPr lang="en-US" altLang="en-US" dirty="0">
                <a:hlinkClick r:id="rId3"/>
              </a:rPr>
              <a:t>www.nfhs.org/erules</a:t>
            </a:r>
            <a:r>
              <a:rPr lang="en-US" altLang="en-US" dirty="0"/>
              <a:t> for more information</a:t>
            </a:r>
          </a:p>
        </p:txBody>
      </p:sp>
      <p:sp>
        <p:nvSpPr>
          <p:cNvPr id="4" name="Footer Placeholder 3">
            <a:extLst>
              <a:ext uri="{FF2B5EF4-FFF2-40B4-BE49-F238E27FC236}">
                <a16:creationId xmlns:a16="http://schemas.microsoft.com/office/drawing/2014/main" xmlns="" id="{7D469684-E5CD-40C9-A606-180D060025BF}"/>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automatically generated">
            <a:extLst>
              <a:ext uri="{FF2B5EF4-FFF2-40B4-BE49-F238E27FC236}">
                <a16:creationId xmlns:a16="http://schemas.microsoft.com/office/drawing/2014/main" xmlns=""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ECCD882-7628-413C-8DC3-4A622D428EAB}"/>
              </a:ext>
            </a:extLst>
          </p:cNvPr>
          <p:cNvSpPr>
            <a:spLocks noGrp="1"/>
          </p:cNvSpPr>
          <p:nvPr>
            <p:ph type="body" idx="1"/>
          </p:nvPr>
        </p:nvSpPr>
        <p:spPr>
          <a:xfrm>
            <a:off x="861484" y="3175000"/>
            <a:ext cx="10363200" cy="1104900"/>
          </a:xfrm>
        </p:spPr>
        <p:txBody>
          <a:bodyPr/>
          <a:lstStyle/>
          <a:p>
            <a:pPr algn="ctr"/>
            <a:r>
              <a:rPr lang="en-US" sz="4400" dirty="0" smtClean="0"/>
              <a:t>GHSA Leadership Meeting</a:t>
            </a:r>
          </a:p>
          <a:p>
            <a:pPr algn="ctr"/>
            <a:r>
              <a:rPr lang="en-US" sz="4400" dirty="0" smtClean="0"/>
              <a:t>Agenda</a:t>
            </a:r>
            <a:endParaRPr lang="en-US" sz="4400" dirty="0"/>
          </a:p>
        </p:txBody>
      </p:sp>
      <p:sp>
        <p:nvSpPr>
          <p:cNvPr id="5" name="TextBox 4"/>
          <p:cNvSpPr txBox="1"/>
          <p:nvPr/>
        </p:nvSpPr>
        <p:spPr>
          <a:xfrm>
            <a:off x="546100" y="4508500"/>
            <a:ext cx="6464300" cy="1938992"/>
          </a:xfrm>
          <a:prstGeom prst="rect">
            <a:avLst/>
          </a:prstGeom>
          <a:noFill/>
        </p:spPr>
        <p:txBody>
          <a:bodyPr wrap="square" rtlCol="0">
            <a:spAutoFit/>
          </a:bodyPr>
          <a:lstStyle/>
          <a:p>
            <a:pPr lvl="0"/>
            <a:endParaRPr lang="en-US" sz="2000" dirty="0">
              <a:solidFill>
                <a:schemeClr val="bg1"/>
              </a:solidFill>
            </a:endParaRPr>
          </a:p>
          <a:p>
            <a:pPr lvl="0"/>
            <a:r>
              <a:rPr lang="en-US" sz="2000" b="1" dirty="0" smtClean="0">
                <a:solidFill>
                  <a:schemeClr val="bg1"/>
                </a:solidFill>
              </a:rPr>
              <a:t>NFHS </a:t>
            </a:r>
            <a:r>
              <a:rPr lang="en-US" sz="2000" b="1" dirty="0">
                <a:solidFill>
                  <a:schemeClr val="bg1"/>
                </a:solidFill>
              </a:rPr>
              <a:t>Officials Considerations for </a:t>
            </a:r>
            <a:r>
              <a:rPr lang="en-US" sz="2000" b="1" dirty="0" smtClean="0">
                <a:solidFill>
                  <a:schemeClr val="bg1"/>
                </a:solidFill>
              </a:rPr>
              <a:t>Coronavirus</a:t>
            </a:r>
          </a:p>
          <a:p>
            <a:pPr lvl="0"/>
            <a:endParaRPr lang="en-US" sz="2000" dirty="0">
              <a:solidFill>
                <a:schemeClr val="bg1"/>
              </a:solidFill>
            </a:endParaRPr>
          </a:p>
          <a:p>
            <a:pPr lvl="0"/>
            <a:r>
              <a:rPr lang="en-US" sz="2000" b="1" dirty="0">
                <a:solidFill>
                  <a:schemeClr val="bg1"/>
                </a:solidFill>
              </a:rPr>
              <a:t>District Coordinators</a:t>
            </a:r>
            <a:endParaRPr lang="en-US" sz="2000" dirty="0">
              <a:solidFill>
                <a:schemeClr val="bg1"/>
              </a:solidFill>
            </a:endParaRPr>
          </a:p>
          <a:p>
            <a:pPr lvl="0"/>
            <a:endParaRPr lang="en-US" sz="2000" b="1" dirty="0" smtClean="0">
              <a:solidFill>
                <a:schemeClr val="bg1"/>
              </a:solidFill>
            </a:endParaRPr>
          </a:p>
          <a:p>
            <a:pPr lvl="0"/>
            <a:r>
              <a:rPr lang="en-US" sz="2000" b="1" dirty="0" smtClean="0">
                <a:solidFill>
                  <a:schemeClr val="bg1"/>
                </a:solidFill>
              </a:rPr>
              <a:t>Training Objectives</a:t>
            </a:r>
            <a:endParaRPr lang="en-US" sz="2000" dirty="0">
              <a:solidFill>
                <a:schemeClr val="bg1"/>
              </a:solidFill>
            </a:endParaRPr>
          </a:p>
        </p:txBody>
      </p:sp>
      <p:pic>
        <p:nvPicPr>
          <p:cNvPr id="6" name="Picture 5">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64099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15468-F654-46A1-9950-4669D2F3A846}"/>
              </a:ext>
            </a:extLst>
          </p:cNvPr>
          <p:cNvSpPr>
            <a:spLocks noGrp="1"/>
          </p:cNvSpPr>
          <p:nvPr>
            <p:ph type="title"/>
          </p:nvPr>
        </p:nvSpPr>
        <p:spPr/>
        <p:txBody>
          <a:bodyPr/>
          <a:lstStyle/>
          <a:p>
            <a:r>
              <a:rPr lang="en-US" dirty="0"/>
              <a:t>Nfhs officials education</a:t>
            </a:r>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7342303" y="46834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44697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ign&#10;&#10;Description automatically generated">
            <a:extLst>
              <a:ext uri="{FF2B5EF4-FFF2-40B4-BE49-F238E27FC236}">
                <a16:creationId xmlns:a16="http://schemas.microsoft.com/office/drawing/2014/main" xmlns="" id="{8853547E-E790-4047-9381-7FE0BE0FE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48911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1890082"/>
            <a:ext cx="11753848" cy="4634542"/>
          </a:xfrm>
          <a:prstGeom prst="rect">
            <a:avLst/>
          </a:prstGeom>
        </p:spPr>
      </p:pic>
      <p:sp>
        <p:nvSpPr>
          <p:cNvPr id="2" name="Title 1">
            <a:extLst>
              <a:ext uri="{FF2B5EF4-FFF2-40B4-BE49-F238E27FC236}">
                <a16:creationId xmlns:a16="http://schemas.microsoft.com/office/drawing/2014/main" xmlns="" id="{84560B8C-E1B6-460C-AB54-765DF9EF3AEB}"/>
              </a:ext>
            </a:extLst>
          </p:cNvPr>
          <p:cNvSpPr>
            <a:spLocks noGrp="1"/>
          </p:cNvSpPr>
          <p:nvPr>
            <p:ph type="title"/>
          </p:nvPr>
        </p:nvSpPr>
        <p:spPr>
          <a:xfrm>
            <a:off x="1940985" y="582613"/>
            <a:ext cx="10026649" cy="1204912"/>
          </a:xfrm>
        </p:spPr>
        <p:txBody>
          <a:bodyPr/>
          <a:lstStyle/>
          <a:p>
            <a:endParaRPr lang="en-US" dirty="0"/>
          </a:p>
        </p:txBody>
      </p:sp>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4"/>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3" name="Picture 2"/>
          <p:cNvPicPr>
            <a:picLocks noChangeAspect="1"/>
          </p:cNvPicPr>
          <p:nvPr/>
        </p:nvPicPr>
        <p:blipFill>
          <a:blip r:embed="rId6"/>
          <a:stretch>
            <a:fillRect/>
          </a:stretch>
        </p:blipFill>
        <p:spPr>
          <a:xfrm>
            <a:off x="-139699" y="0"/>
            <a:ext cx="12312648" cy="6858000"/>
          </a:xfrm>
          <a:prstGeom prst="rect">
            <a:avLst/>
          </a:prstGeom>
        </p:spPr>
      </p:pic>
    </p:spTree>
    <p:extLst>
      <p:ext uri="{BB962C8B-B14F-4D97-AF65-F5344CB8AC3E}">
        <p14:creationId xmlns:p14="http://schemas.microsoft.com/office/powerpoint/2010/main" val="1951319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a:t>2020 nfhs</a:t>
            </a:r>
            <a:br>
              <a:rPr lang="en-US" dirty="0"/>
            </a:br>
            <a:r>
              <a:rPr lang="en-US" dirty="0" smtClean="0"/>
              <a:t>Considerations for</a:t>
            </a:r>
            <a:br>
              <a:rPr lang="en-US" dirty="0" smtClean="0"/>
            </a:br>
            <a:r>
              <a:rPr lang="en-US" dirty="0" smtClean="0"/>
              <a:t>Coronavirus</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43575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2000">
              <a:schemeClr val="tx1"/>
            </a:gs>
            <a:gs pos="1000">
              <a:schemeClr val="tx1"/>
            </a:gs>
            <a:gs pos="0">
              <a:schemeClr val="tx1"/>
            </a:gs>
            <a:gs pos="4000">
              <a:schemeClr val="tx1"/>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473877" y="2057400"/>
            <a:ext cx="10718123" cy="4353339"/>
          </a:xfrm>
        </p:spPr>
        <p:txBody>
          <a:bodyPr anchor="t">
            <a:normAutofit fontScale="92500" lnSpcReduction="10000"/>
          </a:bodyPr>
          <a:lstStyle/>
          <a:p>
            <a:pPr marL="0" indent="0" algn="ctr">
              <a:buNone/>
            </a:pPr>
            <a:r>
              <a:rPr lang="en-US" sz="2800" b="1" dirty="0">
                <a:solidFill>
                  <a:schemeClr val="bg1"/>
                </a:solidFill>
              </a:rPr>
              <a:t>2020-21 Officials Considerations for Returning to </a:t>
            </a:r>
            <a:r>
              <a:rPr lang="en-US" sz="2800" b="1" dirty="0" smtClean="0">
                <a:solidFill>
                  <a:schemeClr val="bg1"/>
                </a:solidFill>
              </a:rPr>
              <a:t>Officiating</a:t>
            </a:r>
          </a:p>
          <a:p>
            <a:pPr marL="0" indent="0">
              <a:buNone/>
            </a:pPr>
            <a:r>
              <a:rPr lang="en-US" sz="2800" b="1" dirty="0" smtClean="0">
                <a:solidFill>
                  <a:schemeClr val="bg1"/>
                </a:solidFill>
              </a:rPr>
              <a:t> </a:t>
            </a:r>
            <a:r>
              <a:rPr lang="en-US" sz="2800" dirty="0">
                <a:solidFill>
                  <a:schemeClr val="bg1"/>
                </a:solidFill>
              </a:rPr>
              <a:t>In support of the Guidance for State Associations to Consider in Re-opening High School Athletics and Other Activities document released last month by the NFHS, the NFHS Officials Advisory Committee offers these considerations for state associations for the 2020-21 season.   The considerations outlined in this document are meant to decrease potential exposure to respiratory droplets by encouraging social distancing, limiting participation in administrative tasks to essential personnel and allowing for appropriate protective equipment.  These considerations are meant to cover officials in all sports while keeping in mind that protocols are different in each sport and adjustments may need to be made. </a:t>
            </a:r>
          </a:p>
          <a:p>
            <a:pPr marL="0" indent="0">
              <a:buNone/>
            </a:pPr>
            <a:endParaRPr lang="en-US" sz="2800" dirty="0"/>
          </a:p>
          <a:p>
            <a:pPr marL="0" indent="0" algn="ctr">
              <a:buNone/>
            </a:pPr>
            <a:endParaRPr lang="en-US" sz="2800" dirty="0"/>
          </a:p>
        </p:txBody>
      </p:sp>
    </p:spTree>
    <p:extLst>
      <p:ext uri="{BB962C8B-B14F-4D97-AF65-F5344CB8AC3E}">
        <p14:creationId xmlns:p14="http://schemas.microsoft.com/office/powerpoint/2010/main" val="1137384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473877" y="2057400"/>
            <a:ext cx="10718123" cy="4353339"/>
          </a:xfrm>
        </p:spPr>
        <p:txBody>
          <a:bodyPr anchor="t">
            <a:normAutofit fontScale="85000" lnSpcReduction="20000"/>
          </a:bodyPr>
          <a:lstStyle/>
          <a:p>
            <a:r>
              <a:rPr lang="en-US" sz="2800" b="1" dirty="0">
                <a:solidFill>
                  <a:schemeClr val="bg1"/>
                </a:solidFill>
              </a:rPr>
              <a:t>Return to Competition</a:t>
            </a:r>
            <a:endParaRPr lang="en-US" sz="2000" dirty="0">
              <a:solidFill>
                <a:schemeClr val="bg1"/>
              </a:solidFill>
            </a:endParaRPr>
          </a:p>
          <a:p>
            <a:pPr lvl="0"/>
            <a:r>
              <a:rPr lang="en-US" sz="2800" b="1" u="sng" dirty="0">
                <a:solidFill>
                  <a:schemeClr val="bg1"/>
                </a:solidFill>
              </a:rPr>
              <a:t>Uniform</a:t>
            </a:r>
            <a:endParaRPr lang="en-US" sz="2000" dirty="0">
              <a:solidFill>
                <a:schemeClr val="bg1"/>
              </a:solidFill>
            </a:endParaRPr>
          </a:p>
          <a:p>
            <a:pPr lvl="1"/>
            <a:r>
              <a:rPr lang="en-US" b="1" i="1" dirty="0">
                <a:solidFill>
                  <a:schemeClr val="bg1"/>
                </a:solidFill>
              </a:rPr>
              <a:t>LEGAL UNIFORM</a:t>
            </a:r>
            <a:endParaRPr lang="en-US" sz="2000" dirty="0">
              <a:solidFill>
                <a:schemeClr val="bg1"/>
              </a:solidFill>
            </a:endParaRPr>
          </a:p>
          <a:p>
            <a:pPr lvl="2"/>
            <a:r>
              <a:rPr lang="en-US" dirty="0">
                <a:solidFill>
                  <a:schemeClr val="bg1"/>
                </a:solidFill>
              </a:rPr>
              <a:t>Long sleeves are permissible. </a:t>
            </a:r>
            <a:endParaRPr lang="en-US" sz="1800" dirty="0">
              <a:solidFill>
                <a:schemeClr val="bg1"/>
              </a:solidFill>
            </a:endParaRPr>
          </a:p>
          <a:p>
            <a:pPr lvl="2"/>
            <a:r>
              <a:rPr lang="en-US" dirty="0">
                <a:solidFill>
                  <a:schemeClr val="bg1"/>
                </a:solidFill>
              </a:rPr>
              <a:t>Long pants are permissible. </a:t>
            </a:r>
            <a:endParaRPr lang="en-US" sz="1800" dirty="0">
              <a:solidFill>
                <a:schemeClr val="bg1"/>
              </a:solidFill>
            </a:endParaRPr>
          </a:p>
          <a:p>
            <a:pPr lvl="2"/>
            <a:r>
              <a:rPr lang="en-US" dirty="0">
                <a:solidFill>
                  <a:schemeClr val="bg1"/>
                </a:solidFill>
              </a:rPr>
              <a:t>Undergarments are permissible but must be of a similar length for the individual and a solid like color for team. </a:t>
            </a:r>
            <a:endParaRPr lang="en-US" sz="1800" dirty="0">
              <a:solidFill>
                <a:schemeClr val="bg1"/>
              </a:solidFill>
            </a:endParaRPr>
          </a:p>
          <a:p>
            <a:pPr lvl="1"/>
            <a:r>
              <a:rPr lang="en-US" b="1" i="1" dirty="0">
                <a:solidFill>
                  <a:schemeClr val="bg1"/>
                </a:solidFill>
              </a:rPr>
              <a:t>OFFICIALS UNIFORM AND EQUIPMENT</a:t>
            </a:r>
            <a:endParaRPr lang="en-US" sz="2000" dirty="0">
              <a:solidFill>
                <a:schemeClr val="bg1"/>
              </a:solidFill>
            </a:endParaRPr>
          </a:p>
          <a:p>
            <a:pPr lvl="2"/>
            <a:r>
              <a:rPr lang="en-US" dirty="0">
                <a:solidFill>
                  <a:schemeClr val="bg1"/>
                </a:solidFill>
              </a:rPr>
              <a:t>Air horns are permissible.</a:t>
            </a:r>
            <a:endParaRPr lang="en-US" sz="1800" dirty="0">
              <a:solidFill>
                <a:schemeClr val="bg1"/>
              </a:solidFill>
            </a:endParaRPr>
          </a:p>
          <a:p>
            <a:pPr lvl="2"/>
            <a:r>
              <a:rPr lang="en-US" dirty="0">
                <a:solidFill>
                  <a:schemeClr val="bg1"/>
                </a:solidFill>
              </a:rPr>
              <a:t>Electronic whistles are permissible (supplies are limited).</a:t>
            </a:r>
            <a:endParaRPr lang="en-US" sz="1800" dirty="0">
              <a:solidFill>
                <a:schemeClr val="bg1"/>
              </a:solidFill>
            </a:endParaRPr>
          </a:p>
          <a:p>
            <a:pPr lvl="3"/>
            <a:r>
              <a:rPr lang="en-US" dirty="0">
                <a:solidFill>
                  <a:schemeClr val="bg1"/>
                </a:solidFill>
              </a:rPr>
              <a:t>Choose a whistle whose tone will carry outside.</a:t>
            </a:r>
            <a:endParaRPr lang="en-US" sz="1800" dirty="0">
              <a:solidFill>
                <a:schemeClr val="bg1"/>
              </a:solidFill>
            </a:endParaRPr>
          </a:p>
          <a:p>
            <a:pPr lvl="4"/>
            <a:r>
              <a:rPr lang="en-US" dirty="0">
                <a:solidFill>
                  <a:schemeClr val="bg1"/>
                </a:solidFill>
              </a:rPr>
              <a:t>Fox 40 Mini</a:t>
            </a:r>
            <a:endParaRPr lang="en-US" sz="1800" dirty="0">
              <a:solidFill>
                <a:schemeClr val="bg1"/>
              </a:solidFill>
            </a:endParaRPr>
          </a:p>
          <a:p>
            <a:pPr lvl="4"/>
            <a:r>
              <a:rPr lang="en-US" dirty="0">
                <a:solidFill>
                  <a:schemeClr val="bg1"/>
                </a:solidFill>
              </a:rPr>
              <a:t>Fox 40 Unisex Electronic - 3 tone </a:t>
            </a:r>
            <a:endParaRPr lang="en-US" sz="1800" dirty="0">
              <a:solidFill>
                <a:schemeClr val="bg1"/>
              </a:solidFill>
            </a:endParaRPr>
          </a:p>
          <a:p>
            <a:pPr lvl="4"/>
            <a:r>
              <a:rPr lang="en-US" dirty="0">
                <a:solidFill>
                  <a:schemeClr val="bg1"/>
                </a:solidFill>
              </a:rPr>
              <a:t>Ergo-Guard - (3 tone) - orange </a:t>
            </a:r>
            <a:endParaRPr lang="en-US" sz="1800" dirty="0">
              <a:solidFill>
                <a:schemeClr val="bg1"/>
              </a:solidFill>
            </a:endParaRPr>
          </a:p>
          <a:p>
            <a:pPr lvl="4"/>
            <a:r>
              <a:rPr lang="en-US" dirty="0">
                <a:solidFill>
                  <a:schemeClr val="bg1"/>
                </a:solidFill>
              </a:rPr>
              <a:t>Windsor - (3 tone) grey</a:t>
            </a:r>
            <a:endParaRPr lang="en-US" sz="1800" dirty="0">
              <a:solidFill>
                <a:schemeClr val="bg1"/>
              </a:solidFill>
            </a:endParaRPr>
          </a:p>
          <a:p>
            <a:pPr lvl="3"/>
            <a:r>
              <a:rPr lang="en-US" dirty="0">
                <a:solidFill>
                  <a:schemeClr val="bg1"/>
                </a:solidFill>
              </a:rPr>
              <a:t>Check the market for other choices.</a:t>
            </a:r>
            <a:endParaRPr lang="en-US" sz="1800" dirty="0">
              <a:solidFill>
                <a:schemeClr val="bg1"/>
              </a:solidFill>
            </a:endParaRPr>
          </a:p>
          <a:p>
            <a:pPr lvl="2"/>
            <a:r>
              <a:rPr lang="en-US" dirty="0">
                <a:solidFill>
                  <a:schemeClr val="bg1"/>
                </a:solidFill>
              </a:rPr>
              <a:t>Cloth face coverings are permissible.</a:t>
            </a:r>
            <a:endParaRPr lang="en-US" sz="1800" dirty="0">
              <a:solidFill>
                <a:schemeClr val="bg1"/>
              </a:solidFill>
            </a:endParaRPr>
          </a:p>
          <a:p>
            <a:pPr lvl="2"/>
            <a:r>
              <a:rPr lang="en-US" dirty="0">
                <a:solidFill>
                  <a:schemeClr val="bg1"/>
                </a:solidFill>
              </a:rPr>
              <a:t>Gloves are permissible.</a:t>
            </a:r>
            <a:endParaRPr lang="en-US" sz="1800" dirty="0">
              <a:solidFill>
                <a:schemeClr val="bg1"/>
              </a:solidFill>
            </a:endParaRPr>
          </a:p>
          <a:p>
            <a:pPr marL="0" indent="0">
              <a:buNone/>
            </a:pPr>
            <a:endParaRPr lang="en-US" sz="2800" dirty="0">
              <a:solidFill>
                <a:schemeClr val="bg1"/>
              </a:solidFill>
            </a:endParaRPr>
          </a:p>
          <a:p>
            <a:pPr marL="0" indent="0" algn="ctr">
              <a:buNone/>
            </a:pPr>
            <a:endParaRPr lang="en-US" sz="2800" dirty="0"/>
          </a:p>
        </p:txBody>
      </p:sp>
    </p:spTree>
    <p:extLst>
      <p:ext uri="{BB962C8B-B14F-4D97-AF65-F5344CB8AC3E}">
        <p14:creationId xmlns:p14="http://schemas.microsoft.com/office/powerpoint/2010/main" val="50634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2768601"/>
            <a:ext cx="10718123" cy="2882900"/>
          </a:xfrm>
        </p:spPr>
        <p:txBody>
          <a:bodyPr anchor="t">
            <a:normAutofit/>
          </a:bodyPr>
          <a:lstStyle/>
          <a:p>
            <a:pPr marL="0" indent="0">
              <a:buNone/>
            </a:pPr>
            <a:endParaRPr lang="en-US" sz="2800" dirty="0">
              <a:solidFill>
                <a:schemeClr val="bg1"/>
              </a:solidFill>
            </a:endParaRPr>
          </a:p>
          <a:p>
            <a:pPr marL="0" indent="0" algn="ctr">
              <a:buNone/>
            </a:pPr>
            <a:r>
              <a:rPr lang="en-US" sz="2800" b="1" dirty="0">
                <a:solidFill>
                  <a:schemeClr val="bg1"/>
                </a:solidFill>
              </a:rPr>
              <a:t>Officials are not responsible for monitoring activities on the sidelines, such as social distancing, hand washing, symptoms of illnesses and other such issues.  This monitoring remains with the coaching staff and school personnel.</a:t>
            </a:r>
            <a:endParaRPr lang="en-US" sz="2800" dirty="0">
              <a:solidFill>
                <a:schemeClr val="bg1"/>
              </a:solidFill>
            </a:endParaRPr>
          </a:p>
          <a:p>
            <a:pPr marL="0" indent="0" algn="ctr">
              <a:buNone/>
            </a:pPr>
            <a:endParaRPr lang="en-US" sz="2800" dirty="0">
              <a:solidFill>
                <a:schemeClr val="bg1"/>
              </a:solidFill>
            </a:endParaRPr>
          </a:p>
        </p:txBody>
      </p:sp>
    </p:spTree>
    <p:extLst>
      <p:ext uri="{BB962C8B-B14F-4D97-AF65-F5344CB8AC3E}">
        <p14:creationId xmlns:p14="http://schemas.microsoft.com/office/powerpoint/2010/main" val="1592286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lnSpcReduction="10000"/>
          </a:bodyPr>
          <a:lstStyle/>
          <a:p>
            <a:pPr lvl="0"/>
            <a:r>
              <a:rPr lang="en-US" sz="2800" b="1" u="sng" dirty="0">
                <a:solidFill>
                  <a:schemeClr val="bg1"/>
                </a:solidFill>
              </a:rPr>
              <a:t>Rules Considerations</a:t>
            </a:r>
            <a:endParaRPr lang="en-US" sz="2000" dirty="0">
              <a:solidFill>
                <a:schemeClr val="bg1"/>
              </a:solidFill>
            </a:endParaRPr>
          </a:p>
          <a:p>
            <a:r>
              <a:rPr lang="en-US" sz="2800" dirty="0">
                <a:solidFill>
                  <a:schemeClr val="bg1"/>
                </a:solidFill>
              </a:rPr>
              <a:t> </a:t>
            </a:r>
            <a:endParaRPr lang="en-US" sz="4400" dirty="0">
              <a:solidFill>
                <a:schemeClr val="bg1"/>
              </a:solidFill>
            </a:endParaRPr>
          </a:p>
          <a:p>
            <a:pPr lvl="1"/>
            <a:r>
              <a:rPr lang="en-US" b="1" i="1" dirty="0">
                <a:solidFill>
                  <a:schemeClr val="bg1"/>
                </a:solidFill>
              </a:rPr>
              <a:t>PREGAME CONFERENCE</a:t>
            </a:r>
            <a:endParaRPr lang="en-US" sz="2000" dirty="0">
              <a:solidFill>
                <a:schemeClr val="bg1"/>
              </a:solidFill>
            </a:endParaRPr>
          </a:p>
          <a:p>
            <a:pPr lvl="2"/>
            <a:r>
              <a:rPr lang="en-US" dirty="0">
                <a:solidFill>
                  <a:schemeClr val="bg1"/>
                </a:solidFill>
              </a:rPr>
              <a:t>Limit attendees to one official, the head coach from each team, and a single captain from each team; or speak with the team representatives in a separate meeting. </a:t>
            </a:r>
            <a:endParaRPr lang="en-US" sz="1800" dirty="0">
              <a:solidFill>
                <a:schemeClr val="bg1"/>
              </a:solidFill>
            </a:endParaRPr>
          </a:p>
          <a:p>
            <a:pPr lvl="3"/>
            <a:r>
              <a:rPr lang="en-US" dirty="0">
                <a:solidFill>
                  <a:schemeClr val="bg1"/>
                </a:solidFill>
              </a:rPr>
              <a:t>Use of headsets with other crew members (if applicable).</a:t>
            </a:r>
            <a:endParaRPr lang="en-US" sz="1800" dirty="0">
              <a:solidFill>
                <a:schemeClr val="bg1"/>
              </a:solidFill>
            </a:endParaRPr>
          </a:p>
          <a:p>
            <a:pPr lvl="3"/>
            <a:r>
              <a:rPr lang="en-US" dirty="0">
                <a:solidFill>
                  <a:schemeClr val="bg1"/>
                </a:solidFill>
              </a:rPr>
              <a:t>Script the conference to ensure consistency with both teams.</a:t>
            </a:r>
            <a:endParaRPr lang="en-US" sz="1800" dirty="0">
              <a:solidFill>
                <a:schemeClr val="bg1"/>
              </a:solidFill>
            </a:endParaRPr>
          </a:p>
          <a:p>
            <a:pPr lvl="2"/>
            <a:r>
              <a:rPr lang="en-US" dirty="0">
                <a:solidFill>
                  <a:schemeClr val="bg1"/>
                </a:solidFill>
              </a:rPr>
              <a:t>Coin Toss – Head Referee and 2 captains.</a:t>
            </a:r>
            <a:endParaRPr lang="en-US" sz="1800" dirty="0">
              <a:solidFill>
                <a:schemeClr val="bg1"/>
              </a:solidFill>
            </a:endParaRPr>
          </a:p>
          <a:p>
            <a:pPr lvl="2"/>
            <a:r>
              <a:rPr lang="en-US" dirty="0">
                <a:solidFill>
                  <a:schemeClr val="bg1"/>
                </a:solidFill>
              </a:rPr>
              <a:t>Move the location of the pregame conference to the center of the court/field. All individuals maintain a social distance of 3 to 6 feet.</a:t>
            </a:r>
            <a:endParaRPr lang="en-US" sz="1800" dirty="0">
              <a:solidFill>
                <a:schemeClr val="bg1"/>
              </a:solidFill>
            </a:endParaRPr>
          </a:p>
          <a:p>
            <a:pPr lvl="2"/>
            <a:r>
              <a:rPr lang="en-US" dirty="0">
                <a:solidFill>
                  <a:schemeClr val="bg1"/>
                </a:solidFill>
              </a:rPr>
              <a:t>Suspend handshakes prior to and following the pregame conference.</a:t>
            </a:r>
            <a:endParaRPr lang="en-US" sz="1800" dirty="0">
              <a:solidFill>
                <a:schemeClr val="bg1"/>
              </a:solidFill>
            </a:endParaRPr>
          </a:p>
          <a:p>
            <a:pPr lvl="2"/>
            <a:r>
              <a:rPr lang="en-US" dirty="0">
                <a:solidFill>
                  <a:schemeClr val="bg1"/>
                </a:solidFill>
              </a:rPr>
              <a:t>Maintain social distancing while performing all pregame responsibilities.</a:t>
            </a:r>
            <a:endParaRPr lang="en-US" sz="1800" dirty="0">
              <a:solidFill>
                <a:schemeClr val="bg1"/>
              </a:solidFill>
            </a:endParaRPr>
          </a:p>
          <a:p>
            <a:pPr lvl="2"/>
            <a:r>
              <a:rPr lang="en-US" dirty="0">
                <a:solidFill>
                  <a:schemeClr val="bg1"/>
                </a:solidFill>
              </a:rPr>
              <a:t>Encourage bench personnel to observe social distancing of 3 to 6 feet.  </a:t>
            </a:r>
            <a:endParaRPr lang="en-US" sz="1800" dirty="0">
              <a:solidFill>
                <a:schemeClr val="bg1"/>
              </a:solidFill>
            </a:endParaRPr>
          </a:p>
          <a:p>
            <a:pPr lvl="2"/>
            <a:r>
              <a:rPr lang="en-US" dirty="0">
                <a:solidFill>
                  <a:schemeClr val="bg1"/>
                </a:solidFill>
              </a:rPr>
              <a:t>Maintain social distancing of 3 to 6 feet between the substitute, officials and/or teammate(s) by encouraging substitutions to occur closer to the area designated for substituting.  </a:t>
            </a:r>
            <a:endParaRPr lang="en-US" sz="1800" dirty="0">
              <a:solidFill>
                <a:schemeClr val="bg1"/>
              </a:solidFill>
            </a:endParaRPr>
          </a:p>
          <a:p>
            <a:pPr marL="0" indent="0">
              <a:buNone/>
            </a:pPr>
            <a:endParaRPr lang="en-US" sz="2800" dirty="0">
              <a:solidFill>
                <a:schemeClr val="bg1"/>
              </a:solidFill>
            </a:endParaRPr>
          </a:p>
          <a:p>
            <a:pPr marL="0" indent="0" algn="ctr">
              <a:buNone/>
            </a:pPr>
            <a:endParaRPr lang="en-US" sz="2800" dirty="0">
              <a:solidFill>
                <a:schemeClr val="bg1"/>
              </a:solidFill>
            </a:endParaRPr>
          </a:p>
        </p:txBody>
      </p:sp>
    </p:spTree>
    <p:extLst>
      <p:ext uri="{BB962C8B-B14F-4D97-AF65-F5344CB8AC3E}">
        <p14:creationId xmlns:p14="http://schemas.microsoft.com/office/powerpoint/2010/main" val="1506794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lvl="0"/>
            <a:r>
              <a:rPr lang="en-US" sz="2800" b="1" u="sng" dirty="0">
                <a:solidFill>
                  <a:schemeClr val="bg1"/>
                </a:solidFill>
              </a:rPr>
              <a:t>Pregame and Postgame Ceremony</a:t>
            </a:r>
            <a:endParaRPr lang="en-US" sz="2000" dirty="0">
              <a:solidFill>
                <a:schemeClr val="bg1"/>
              </a:solidFill>
            </a:endParaRPr>
          </a:p>
          <a:p>
            <a:r>
              <a:rPr lang="en-US" sz="2800" dirty="0">
                <a:solidFill>
                  <a:schemeClr val="bg1"/>
                </a:solidFill>
              </a:rPr>
              <a:t> </a:t>
            </a:r>
            <a:endParaRPr lang="en-US" sz="4400" dirty="0">
              <a:solidFill>
                <a:schemeClr val="bg1"/>
              </a:solidFill>
            </a:endParaRPr>
          </a:p>
          <a:p>
            <a:pPr lvl="1"/>
            <a:r>
              <a:rPr lang="en-US" dirty="0">
                <a:solidFill>
                  <a:schemeClr val="bg1"/>
                </a:solidFill>
              </a:rPr>
              <a:t>Suspend pregame protocol of shaking during introductions.</a:t>
            </a:r>
            <a:endParaRPr lang="en-US" sz="2000" dirty="0">
              <a:solidFill>
                <a:schemeClr val="bg1"/>
              </a:solidFill>
            </a:endParaRPr>
          </a:p>
          <a:p>
            <a:r>
              <a:rPr lang="en-US" sz="2800" dirty="0">
                <a:solidFill>
                  <a:schemeClr val="bg1"/>
                </a:solidFill>
              </a:rPr>
              <a:t>Suspend postgame protocol of shaking hands</a:t>
            </a:r>
            <a:r>
              <a:rPr lang="en-US" dirty="0">
                <a:solidFill>
                  <a:schemeClr val="bg1"/>
                </a:solidFill>
              </a:rPr>
              <a:t> </a:t>
            </a:r>
            <a:endParaRPr lang="en-US" sz="5400" dirty="0">
              <a:solidFill>
                <a:schemeClr val="bg1"/>
              </a:solidFill>
            </a:endParaRPr>
          </a:p>
        </p:txBody>
      </p:sp>
    </p:spTree>
    <p:extLst>
      <p:ext uri="{BB962C8B-B14F-4D97-AF65-F5344CB8AC3E}">
        <p14:creationId xmlns:p14="http://schemas.microsoft.com/office/powerpoint/2010/main" val="5967044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1346200" y="2608872"/>
            <a:ext cx="10248900" cy="2990306"/>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800" b="1" u="sng" dirty="0">
                <a:solidFill>
                  <a:schemeClr val="bg1"/>
                </a:solidFill>
                <a:latin typeface="Calibri" charset="0"/>
                <a:ea typeface="Calibri" charset="0"/>
                <a:cs typeface="Times New Roman" charset="0"/>
              </a:rPr>
              <a:t>Personal Responsibilities</a:t>
            </a:r>
            <a:endParaRPr lang="en-US" sz="2000" dirty="0">
              <a:solidFill>
                <a:schemeClr val="bg1"/>
              </a:solidFill>
              <a:latin typeface="Calibri" charset="0"/>
              <a:ea typeface="Calibri" charset="0"/>
              <a:cs typeface="Times New Roman" charset="0"/>
            </a:endParaRPr>
          </a:p>
          <a:p>
            <a:pPr marL="457200" marR="0">
              <a:lnSpc>
                <a:spcPct val="107000"/>
              </a:lnSpc>
              <a:spcBef>
                <a:spcPts val="0"/>
              </a:spcBef>
              <a:spcAft>
                <a:spcPts val="0"/>
              </a:spcAft>
            </a:pPr>
            <a:r>
              <a:rPr lang="en-US" sz="1200" dirty="0">
                <a:solidFill>
                  <a:schemeClr val="bg1"/>
                </a:solidFill>
                <a:latin typeface="Calibri" charset="0"/>
                <a:ea typeface="Calibri" charset="0"/>
                <a:cs typeface="Times New Roman" charset="0"/>
              </a:rPr>
              <a:t> </a:t>
            </a:r>
            <a:endParaRPr lang="en-US" sz="2000" dirty="0">
              <a:solidFill>
                <a:schemeClr val="bg1"/>
              </a:solidFill>
              <a:latin typeface="Calibri" charset="0"/>
              <a:ea typeface="Calibri" charset="0"/>
              <a:cs typeface="Times New Roman" charset="0"/>
            </a:endParaRPr>
          </a:p>
          <a:p>
            <a:pPr marL="742950" marR="0" lvl="1" indent="-285750">
              <a:lnSpc>
                <a:spcPct val="107000"/>
              </a:lnSpc>
              <a:spcBef>
                <a:spcPts val="0"/>
              </a:spcBef>
              <a:spcAft>
                <a:spcPts val="0"/>
              </a:spcAft>
              <a:buFont typeface="+mj-lt"/>
              <a:buAutoNum type="alphaLcPeriod"/>
            </a:pPr>
            <a:r>
              <a:rPr lang="en-US" sz="2400" b="1" i="1" dirty="0">
                <a:solidFill>
                  <a:schemeClr val="bg1"/>
                </a:solidFill>
                <a:latin typeface="Calibri" charset="0"/>
                <a:ea typeface="Calibri" charset="0"/>
                <a:cs typeface="Times New Roman" charset="0"/>
              </a:rPr>
              <a:t>TRAINING</a:t>
            </a:r>
            <a:endParaRPr lang="en-US" sz="20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0"/>
              </a:spcAft>
              <a:buFont typeface="+mj-lt"/>
              <a:buAutoNum type="romanLcPeriod"/>
            </a:pPr>
            <a:r>
              <a:rPr lang="en-US" sz="2400" dirty="0">
                <a:solidFill>
                  <a:schemeClr val="bg1"/>
                </a:solidFill>
                <a:latin typeface="Calibri" charset="0"/>
                <a:ea typeface="Calibri" charset="0"/>
                <a:cs typeface="Times New Roman" charset="0"/>
              </a:rPr>
              <a:t>Attend online meetings to review the rules for the coming year.</a:t>
            </a:r>
            <a:endParaRPr lang="en-US" sz="20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0"/>
              </a:spcAft>
              <a:buFont typeface="+mj-lt"/>
              <a:buAutoNum type="romanLcPeriod"/>
            </a:pPr>
            <a:r>
              <a:rPr lang="en-US" sz="2400" dirty="0">
                <a:solidFill>
                  <a:schemeClr val="bg1"/>
                </a:solidFill>
                <a:latin typeface="Calibri" charset="0"/>
                <a:ea typeface="Calibri" charset="0"/>
                <a:cs typeface="Times New Roman" charset="0"/>
              </a:rPr>
              <a:t>Start physical training using online video or complete skills alone.  If you have been diagnosed with COVID-19, you should be cleared by your medical provider prior to initiating an exercise program</a:t>
            </a:r>
            <a:r>
              <a:rPr lang="en-US" sz="1600" dirty="0">
                <a:solidFill>
                  <a:schemeClr val="bg1"/>
                </a:solidFill>
                <a:latin typeface="Calibri" charset="0"/>
                <a:ea typeface="Calibri" charset="0"/>
                <a:cs typeface="Times New Roman" charset="0"/>
              </a:rPr>
              <a:t>.</a:t>
            </a:r>
            <a:endParaRPr lang="en-US" sz="1400" dirty="0">
              <a:solidFill>
                <a:schemeClr val="bg1"/>
              </a:solidFill>
              <a:latin typeface="Calibri" charset="0"/>
              <a:ea typeface="Calibri" charset="0"/>
              <a:cs typeface="Times New Roman" charset="0"/>
            </a:endParaRPr>
          </a:p>
          <a:p>
            <a:pPr marL="1371600" marR="0">
              <a:lnSpc>
                <a:spcPct val="107000"/>
              </a:lnSpc>
              <a:spcBef>
                <a:spcPts val="0"/>
              </a:spcBef>
              <a:spcAft>
                <a:spcPts val="800"/>
              </a:spcAft>
            </a:pPr>
            <a:r>
              <a:rPr lang="en-US" sz="1600" dirty="0">
                <a:solidFill>
                  <a:schemeClr val="bg1"/>
                </a:solidFill>
                <a:latin typeface="Calibri" charset="0"/>
                <a:ea typeface="Calibri" charset="0"/>
                <a:cs typeface="Times New Roman" charset="0"/>
              </a:rPr>
              <a:t> </a:t>
            </a:r>
            <a:endParaRPr lang="en-US" sz="14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val="43656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ECCD882-7628-413C-8DC3-4A622D428EAB}"/>
              </a:ext>
            </a:extLst>
          </p:cNvPr>
          <p:cNvSpPr>
            <a:spLocks noGrp="1"/>
          </p:cNvSpPr>
          <p:nvPr>
            <p:ph type="body" idx="1"/>
          </p:nvPr>
        </p:nvSpPr>
        <p:spPr>
          <a:xfrm>
            <a:off x="861484" y="3175000"/>
            <a:ext cx="10363200" cy="1104900"/>
          </a:xfrm>
        </p:spPr>
        <p:txBody>
          <a:bodyPr/>
          <a:lstStyle/>
          <a:p>
            <a:pPr algn="ctr"/>
            <a:r>
              <a:rPr lang="en-US" sz="4400" dirty="0" smtClean="0"/>
              <a:t>GHSA Leadership Meeting</a:t>
            </a:r>
          </a:p>
          <a:p>
            <a:pPr algn="ctr"/>
            <a:r>
              <a:rPr lang="en-US" sz="4400" dirty="0" smtClean="0"/>
              <a:t>Agenda</a:t>
            </a:r>
            <a:endParaRPr lang="en-US" sz="4400" dirty="0"/>
          </a:p>
        </p:txBody>
      </p:sp>
      <p:sp>
        <p:nvSpPr>
          <p:cNvPr id="5" name="TextBox 4"/>
          <p:cNvSpPr txBox="1"/>
          <p:nvPr/>
        </p:nvSpPr>
        <p:spPr>
          <a:xfrm>
            <a:off x="495300" y="4508500"/>
            <a:ext cx="4804649" cy="2246769"/>
          </a:xfrm>
          <a:prstGeom prst="rect">
            <a:avLst/>
          </a:prstGeom>
          <a:noFill/>
        </p:spPr>
        <p:txBody>
          <a:bodyPr wrap="none" rtlCol="0">
            <a:spAutoFit/>
          </a:bodyPr>
          <a:lstStyle/>
          <a:p>
            <a:pPr lvl="0"/>
            <a:r>
              <a:rPr lang="en-US" sz="2000" b="1" dirty="0" smtClean="0">
                <a:solidFill>
                  <a:schemeClr val="bg1"/>
                </a:solidFill>
              </a:rPr>
              <a:t>Camp Information</a:t>
            </a:r>
          </a:p>
          <a:p>
            <a:pPr lvl="0"/>
            <a:endParaRPr lang="en-US" sz="2000" dirty="0">
              <a:solidFill>
                <a:schemeClr val="bg1"/>
              </a:solidFill>
            </a:endParaRPr>
          </a:p>
          <a:p>
            <a:pPr lvl="0"/>
            <a:r>
              <a:rPr lang="en-US" sz="2000" b="1" dirty="0">
                <a:solidFill>
                  <a:schemeClr val="bg1"/>
                </a:solidFill>
              </a:rPr>
              <a:t>Playoff Process</a:t>
            </a:r>
            <a:endParaRPr lang="en-US" sz="2000" dirty="0">
              <a:solidFill>
                <a:schemeClr val="bg1"/>
              </a:solidFill>
            </a:endParaRPr>
          </a:p>
          <a:p>
            <a:pPr lvl="0"/>
            <a:endParaRPr lang="en-US" sz="2000" b="1" dirty="0" smtClean="0">
              <a:solidFill>
                <a:schemeClr val="bg1"/>
              </a:solidFill>
            </a:endParaRPr>
          </a:p>
          <a:p>
            <a:pPr lvl="0"/>
            <a:r>
              <a:rPr lang="en-US" sz="2000" b="1" dirty="0" smtClean="0">
                <a:solidFill>
                  <a:schemeClr val="bg1"/>
                </a:solidFill>
              </a:rPr>
              <a:t>Playoff </a:t>
            </a:r>
            <a:r>
              <a:rPr lang="en-US" sz="2000" b="1" dirty="0">
                <a:solidFill>
                  <a:schemeClr val="bg1"/>
                </a:solidFill>
              </a:rPr>
              <a:t>Evaluation  and PEB Role</a:t>
            </a:r>
            <a:endParaRPr lang="en-US" sz="2000" dirty="0">
              <a:solidFill>
                <a:schemeClr val="bg1"/>
              </a:solidFill>
            </a:endParaRPr>
          </a:p>
          <a:p>
            <a:pPr lvl="0"/>
            <a:endParaRPr lang="en-US" sz="2000" b="1" dirty="0" smtClean="0">
              <a:solidFill>
                <a:schemeClr val="bg1"/>
              </a:solidFill>
            </a:endParaRPr>
          </a:p>
          <a:p>
            <a:pPr lvl="0"/>
            <a:r>
              <a:rPr lang="en-US" sz="2000" b="1" dirty="0" smtClean="0">
                <a:solidFill>
                  <a:schemeClr val="bg1"/>
                </a:solidFill>
              </a:rPr>
              <a:t>Setup </a:t>
            </a:r>
            <a:r>
              <a:rPr lang="en-US" sz="2000" b="1" dirty="0">
                <a:solidFill>
                  <a:schemeClr val="bg1"/>
                </a:solidFill>
              </a:rPr>
              <a:t>and Rating - Association </a:t>
            </a:r>
            <a:r>
              <a:rPr lang="en-US" sz="2000" b="1" dirty="0" smtClean="0">
                <a:solidFill>
                  <a:schemeClr val="bg1"/>
                </a:solidFill>
              </a:rPr>
              <a:t>Crews</a:t>
            </a:r>
            <a:endParaRPr lang="en-US" sz="2000" dirty="0">
              <a:solidFill>
                <a:schemeClr val="bg1"/>
              </a:solidFill>
            </a:endParaRPr>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7535996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3200" dirty="0">
              <a:solidFill>
                <a:schemeClr val="bg1"/>
              </a:solidFill>
            </a:endParaRPr>
          </a:p>
          <a:p>
            <a:pPr lvl="1"/>
            <a:r>
              <a:rPr lang="en-US" sz="2800" b="1" i="1" dirty="0">
                <a:solidFill>
                  <a:schemeClr val="bg1"/>
                </a:solidFill>
              </a:rPr>
              <a:t>COMPETITION</a:t>
            </a:r>
            <a:endParaRPr lang="en-US" dirty="0">
              <a:solidFill>
                <a:schemeClr val="bg1"/>
              </a:solidFill>
            </a:endParaRPr>
          </a:p>
          <a:p>
            <a:pPr lvl="2"/>
            <a:r>
              <a:rPr lang="en-US" sz="2400" dirty="0">
                <a:solidFill>
                  <a:schemeClr val="bg1"/>
                </a:solidFill>
              </a:rPr>
              <a:t>If you do not feel well and COVID-19 symptoms are present, notify the contracted school, your crew members, your assigner and stay at home.</a:t>
            </a:r>
            <a:endParaRPr lang="en-US" dirty="0">
              <a:solidFill>
                <a:schemeClr val="bg1"/>
              </a:solidFill>
            </a:endParaRPr>
          </a:p>
          <a:p>
            <a:pPr lvl="3"/>
            <a:r>
              <a:rPr lang="en-US" sz="2400" dirty="0">
                <a:solidFill>
                  <a:schemeClr val="bg1"/>
                </a:solidFill>
              </a:rPr>
              <a:t>Take temperature in the morning and then again prior to leaving home/work for a contest.</a:t>
            </a:r>
            <a:endParaRPr lang="en-US" dirty="0">
              <a:solidFill>
                <a:schemeClr val="bg1"/>
              </a:solidFill>
            </a:endParaRPr>
          </a:p>
          <a:p>
            <a:pPr lvl="4"/>
            <a:r>
              <a:rPr lang="en-US" sz="2400" dirty="0">
                <a:solidFill>
                  <a:schemeClr val="bg1"/>
                </a:solidFill>
              </a:rPr>
              <a:t>Notify site administrator immediately if temperature is elevated above 100.3 or a level recommended by your local or state health department.</a:t>
            </a:r>
            <a:endParaRPr lang="en-US" dirty="0">
              <a:solidFill>
                <a:schemeClr val="bg1"/>
              </a:solidFill>
            </a:endParaRPr>
          </a:p>
          <a:p>
            <a:pPr marL="0" indent="0" algn="ctr">
              <a:buNone/>
            </a:pPr>
            <a:endParaRPr lang="en-US" sz="3200" dirty="0">
              <a:solidFill>
                <a:schemeClr val="bg1"/>
              </a:solidFill>
            </a:endParaRPr>
          </a:p>
        </p:txBody>
      </p:sp>
      <p:sp>
        <p:nvSpPr>
          <p:cNvPr id="2" name="Rectangle 1"/>
          <p:cNvSpPr/>
          <p:nvPr/>
        </p:nvSpPr>
        <p:spPr>
          <a:xfrm>
            <a:off x="1346200" y="2608872"/>
            <a:ext cx="10248900" cy="355803"/>
          </a:xfrm>
          <a:prstGeom prst="rect">
            <a:avLst/>
          </a:prstGeom>
        </p:spPr>
        <p:txBody>
          <a:bodyPr wrap="square">
            <a:spAutoFit/>
          </a:bodyPr>
          <a:lstStyle/>
          <a:p>
            <a:pPr marL="1371600" marR="0">
              <a:lnSpc>
                <a:spcPct val="107000"/>
              </a:lnSpc>
              <a:spcBef>
                <a:spcPts val="0"/>
              </a:spcBef>
              <a:spcAft>
                <a:spcPts val="800"/>
              </a:spcAft>
            </a:pPr>
            <a:r>
              <a:rPr lang="en-US" sz="1600" dirty="0">
                <a:solidFill>
                  <a:schemeClr val="bg1"/>
                </a:solidFill>
                <a:latin typeface="Calibri" charset="0"/>
                <a:ea typeface="Calibri" charset="0"/>
                <a:cs typeface="Times New Roman" charset="0"/>
              </a:rPr>
              <a:t> </a:t>
            </a:r>
            <a:endParaRPr lang="en-US" sz="14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val="1478684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5" name="Rectangle 4"/>
          <p:cNvSpPr/>
          <p:nvPr/>
        </p:nvSpPr>
        <p:spPr>
          <a:xfrm>
            <a:off x="1143677" y="2186439"/>
            <a:ext cx="10451423" cy="3780522"/>
          </a:xfrm>
          <a:prstGeom prst="rect">
            <a:avLst/>
          </a:prstGeom>
        </p:spPr>
        <p:txBody>
          <a:bodyPr wrap="square">
            <a:spAutoFit/>
          </a:bodyPr>
          <a:lstStyle/>
          <a:p>
            <a:pPr marL="1143000" marR="0" lvl="2" indent="-228600">
              <a:lnSpc>
                <a:spcPct val="107000"/>
              </a:lnSpc>
              <a:spcBef>
                <a:spcPts val="0"/>
              </a:spcBef>
              <a:spcAft>
                <a:spcPts val="0"/>
              </a:spcAft>
              <a:buFont typeface="+mj-lt"/>
              <a:buAutoNum type="romanLcPeriod"/>
            </a:pPr>
            <a:r>
              <a:rPr lang="en-US" sz="2800" dirty="0">
                <a:solidFill>
                  <a:schemeClr val="bg1"/>
                </a:solidFill>
                <a:latin typeface="Calibri" charset="0"/>
                <a:ea typeface="Calibri" charset="0"/>
                <a:cs typeface="Times New Roman" charset="0"/>
              </a:rPr>
              <a:t>“Vulnerable individuals” are defined by CDC as people 65 years and older and others with serious underlying health conditions.  Officials fitting this description may wish to seek medical advice prior to returning to officiating.</a:t>
            </a:r>
            <a:endParaRPr lang="en-US" sz="24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0"/>
              </a:spcAft>
              <a:buFont typeface="+mj-lt"/>
              <a:buAutoNum type="romanLcPeriod"/>
            </a:pPr>
            <a:r>
              <a:rPr lang="en-US" sz="2800" dirty="0">
                <a:solidFill>
                  <a:schemeClr val="bg1"/>
                </a:solidFill>
                <a:latin typeface="Calibri" charset="0"/>
                <a:ea typeface="Calibri" charset="0"/>
                <a:cs typeface="Times New Roman" charset="0"/>
              </a:rPr>
              <a:t>Communicate with school athletic administrator about school/corporation contest expectations.</a:t>
            </a:r>
            <a:endParaRPr lang="en-US" sz="24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800"/>
              </a:spcAft>
              <a:buFont typeface="+mj-lt"/>
              <a:buAutoNum type="romanLcPeriod"/>
            </a:pPr>
            <a:r>
              <a:rPr lang="en-US" sz="2800" dirty="0">
                <a:solidFill>
                  <a:schemeClr val="bg1"/>
                </a:solidFill>
                <a:latin typeface="Calibri" charset="0"/>
                <a:ea typeface="Calibri" charset="0"/>
                <a:cs typeface="Times New Roman" charset="0"/>
              </a:rPr>
              <a:t>Upon arrival at site and throughout the contest, wash and sanitize your hands frequently.</a:t>
            </a:r>
            <a:endParaRPr lang="en-US" sz="24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val="1485988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1143677" y="2279188"/>
            <a:ext cx="9931400" cy="3780907"/>
          </a:xfrm>
          <a:prstGeom prst="rect">
            <a:avLst/>
          </a:prstGeom>
        </p:spPr>
        <p:txBody>
          <a:bodyPr wrap="square">
            <a:spAutoFit/>
          </a:bodyPr>
          <a:lstStyle/>
          <a:p>
            <a:pPr marL="1143000" marR="0" lvl="2" indent="-228600">
              <a:lnSpc>
                <a:spcPct val="107000"/>
              </a:lnSpc>
              <a:spcBef>
                <a:spcPts val="0"/>
              </a:spcBef>
              <a:spcAft>
                <a:spcPts val="0"/>
              </a:spcAft>
              <a:buFont typeface="+mj-lt"/>
              <a:buAutoNum type="romanLcPeriod"/>
            </a:pPr>
            <a:r>
              <a:rPr lang="en-US" sz="3200" dirty="0">
                <a:solidFill>
                  <a:schemeClr val="bg1"/>
                </a:solidFill>
                <a:latin typeface="Calibri" charset="0"/>
                <a:ea typeface="Calibri" charset="0"/>
                <a:cs typeface="Times New Roman" charset="0"/>
              </a:rPr>
              <a:t>Travel – considerations should be given to travel policies.</a:t>
            </a:r>
            <a:endParaRPr lang="en-US" sz="28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0"/>
              </a:spcAft>
              <a:buFont typeface="+mj-lt"/>
              <a:buAutoNum type="romanLcPeriod"/>
            </a:pPr>
            <a:r>
              <a:rPr lang="en-US" sz="3200" dirty="0">
                <a:solidFill>
                  <a:schemeClr val="bg1"/>
                </a:solidFill>
                <a:latin typeface="Calibri" charset="0"/>
                <a:ea typeface="Calibri" charset="0"/>
                <a:cs typeface="Times New Roman" charset="0"/>
              </a:rPr>
              <a:t>Do not share uniforms, towels, apparel and equipment.</a:t>
            </a:r>
            <a:endParaRPr lang="en-US" sz="28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0"/>
              </a:spcAft>
              <a:buFont typeface="+mj-lt"/>
              <a:buAutoNum type="romanLcPeriod"/>
            </a:pPr>
            <a:r>
              <a:rPr lang="en-US" sz="3200" dirty="0">
                <a:solidFill>
                  <a:schemeClr val="bg1"/>
                </a:solidFill>
                <a:latin typeface="Calibri" charset="0"/>
                <a:ea typeface="Calibri" charset="0"/>
                <a:cs typeface="Times New Roman" charset="0"/>
              </a:rPr>
              <a:t>Maintain social distancing of 3 to 6 feet while in the locker room and/or on the court/field.</a:t>
            </a:r>
            <a:endParaRPr lang="en-US" sz="2800" dirty="0">
              <a:solidFill>
                <a:schemeClr val="bg1"/>
              </a:solidFill>
              <a:latin typeface="Calibri" charset="0"/>
              <a:ea typeface="Calibri" charset="0"/>
              <a:cs typeface="Times New Roman" charset="0"/>
            </a:endParaRPr>
          </a:p>
          <a:p>
            <a:pPr marL="1143000" marR="0" lvl="2" indent="-228600">
              <a:lnSpc>
                <a:spcPct val="107000"/>
              </a:lnSpc>
              <a:spcBef>
                <a:spcPts val="0"/>
              </a:spcBef>
              <a:spcAft>
                <a:spcPts val="800"/>
              </a:spcAft>
              <a:buFont typeface="+mj-lt"/>
              <a:buAutoNum type="romanLcPeriod"/>
            </a:pPr>
            <a:r>
              <a:rPr lang="en-US" sz="3200" dirty="0">
                <a:solidFill>
                  <a:schemeClr val="bg1"/>
                </a:solidFill>
                <a:latin typeface="Calibri" charset="0"/>
                <a:ea typeface="Calibri" charset="0"/>
                <a:cs typeface="Times New Roman" charset="0"/>
              </a:rPr>
              <a:t>Bring your own beverages.</a:t>
            </a:r>
            <a:endParaRPr lang="en-US" sz="28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val="953979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914401" y="1676400"/>
            <a:ext cx="10947400" cy="4800600"/>
          </a:xfrm>
        </p:spPr>
        <p:txBody>
          <a:bodyPr anchor="t">
            <a:normAutofit/>
          </a:bodyPr>
          <a:lstStyle/>
          <a:p>
            <a:pPr marL="0" indent="0">
              <a:buNone/>
            </a:pPr>
            <a:endParaRPr lang="en-US" sz="2400" dirty="0">
              <a:solidFill>
                <a:schemeClr val="bg1"/>
              </a:solidFill>
            </a:endParaRPr>
          </a:p>
          <a:p>
            <a:pPr marL="0" indent="0" algn="ctr">
              <a:buNone/>
            </a:pPr>
            <a:r>
              <a:rPr lang="en-US" sz="2400" dirty="0">
                <a:solidFill>
                  <a:schemeClr val="bg1"/>
                </a:solidFill>
              </a:rPr>
              <a:t>GHSA By-Law 2.71 (c) (5) Directs host schools to provide a safe and secure changing areas for contest officials.  In accordance with the safety provisions being instituted for returning to GHSA athletic competition, please follow the recommended provisions for contest officials throughout the regular season and playoffs. </a:t>
            </a:r>
            <a:r>
              <a:rPr lang="en-US" sz="2400" u="sng" dirty="0">
                <a:solidFill>
                  <a:schemeClr val="bg1"/>
                </a:solidFill>
              </a:rPr>
              <a:t>All members schools hosting a regular-season and/or playoff contest/event shall sanitize the officials' dressing area prior to their arrival, and provide sanitizing supplies in the dressing area for the individual needs of the contest officials, and have ample space to social distance.</a:t>
            </a:r>
            <a:endParaRPr lang="en-US" sz="2400" dirty="0">
              <a:solidFill>
                <a:schemeClr val="bg1"/>
              </a:solidFill>
            </a:endParaRPr>
          </a:p>
        </p:txBody>
      </p:sp>
    </p:spTree>
    <p:extLst>
      <p:ext uri="{BB962C8B-B14F-4D97-AF65-F5344CB8AC3E}">
        <p14:creationId xmlns:p14="http://schemas.microsoft.com/office/powerpoint/2010/main" val="8065329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a:t>2020 </a:t>
            </a:r>
            <a:r>
              <a:rPr lang="en-US" dirty="0" smtClean="0"/>
              <a:t>District </a:t>
            </a:r>
            <a:br>
              <a:rPr lang="en-US" dirty="0" smtClean="0"/>
            </a:br>
            <a:r>
              <a:rPr lang="en-US" dirty="0" smtClean="0"/>
              <a:t>Coordinators</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1182203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1143676" y="2279188"/>
            <a:ext cx="10718123" cy="3108543"/>
          </a:xfrm>
          <a:prstGeom prst="rect">
            <a:avLst/>
          </a:prstGeom>
        </p:spPr>
        <p:txBody>
          <a:bodyPr wrap="square">
            <a:spAutoFit/>
          </a:bodyPr>
          <a:lstStyle/>
          <a:p>
            <a:r>
              <a:rPr lang="en-US" sz="2800" dirty="0" smtClean="0">
                <a:solidFill>
                  <a:schemeClr val="bg1"/>
                </a:solidFill>
              </a:rPr>
              <a:t>Area </a:t>
            </a:r>
            <a:r>
              <a:rPr lang="en-US" sz="2800" dirty="0">
                <a:solidFill>
                  <a:schemeClr val="bg1"/>
                </a:solidFill>
              </a:rPr>
              <a:t>1: </a:t>
            </a:r>
            <a:r>
              <a:rPr lang="en-US" sz="2800" b="1" dirty="0" smtClean="0">
                <a:solidFill>
                  <a:schemeClr val="bg1"/>
                </a:solidFill>
              </a:rPr>
              <a:t>Phil Salter </a:t>
            </a:r>
            <a:r>
              <a:rPr lang="en-US" sz="2800" dirty="0" smtClean="0">
                <a:solidFill>
                  <a:schemeClr val="bg1"/>
                </a:solidFill>
              </a:rPr>
              <a:t>- </a:t>
            </a:r>
            <a:r>
              <a:rPr lang="en-US" sz="2800" i="1" dirty="0">
                <a:solidFill>
                  <a:schemeClr val="bg1"/>
                </a:solidFill>
              </a:rPr>
              <a:t>All Star, WGFOA</a:t>
            </a:r>
            <a:r>
              <a:rPr lang="en-US" sz="2800" i="1">
                <a:solidFill>
                  <a:schemeClr val="bg1"/>
                </a:solidFill>
              </a:rPr>
              <a:t>, </a:t>
            </a:r>
            <a:r>
              <a:rPr lang="en-US" sz="2800" i="1">
                <a:solidFill>
                  <a:schemeClr val="bg1"/>
                </a:solidFill>
              </a:rPr>
              <a:t>Columbus, </a:t>
            </a:r>
            <a:r>
              <a:rPr lang="en-US" sz="2800" i="1">
                <a:solidFill>
                  <a:schemeClr val="bg1"/>
                </a:solidFill>
              </a:rPr>
              <a:t>Gold </a:t>
            </a:r>
            <a:r>
              <a:rPr lang="en-US" sz="2800" i="1" smtClean="0">
                <a:solidFill>
                  <a:schemeClr val="bg1"/>
                </a:solidFill>
              </a:rPr>
              <a:t>Leaf</a:t>
            </a:r>
            <a:endParaRPr lang="en-US" sz="2800" dirty="0">
              <a:solidFill>
                <a:schemeClr val="bg1"/>
              </a:solidFill>
            </a:endParaRPr>
          </a:p>
          <a:p>
            <a:r>
              <a:rPr lang="en-US" sz="2800" dirty="0">
                <a:solidFill>
                  <a:schemeClr val="bg1"/>
                </a:solidFill>
              </a:rPr>
              <a:t>Area 2: </a:t>
            </a:r>
            <a:r>
              <a:rPr lang="en-US" sz="2800" b="1" dirty="0">
                <a:solidFill>
                  <a:schemeClr val="bg1"/>
                </a:solidFill>
              </a:rPr>
              <a:t>Ryan </a:t>
            </a:r>
            <a:r>
              <a:rPr lang="en-US" sz="2800" b="1" dirty="0" smtClean="0">
                <a:solidFill>
                  <a:schemeClr val="bg1"/>
                </a:solidFill>
              </a:rPr>
              <a:t>Wingers </a:t>
            </a:r>
            <a:r>
              <a:rPr lang="en-US" sz="2800" dirty="0">
                <a:solidFill>
                  <a:schemeClr val="bg1"/>
                </a:solidFill>
              </a:rPr>
              <a:t>- </a:t>
            </a:r>
            <a:r>
              <a:rPr lang="en-US" sz="2800" i="1" dirty="0">
                <a:solidFill>
                  <a:schemeClr val="bg1"/>
                </a:solidFill>
              </a:rPr>
              <a:t>Southern Eagle, Gold Coast, Hinesville, Coastal, </a:t>
            </a:r>
            <a:r>
              <a:rPr lang="en-US" sz="2800" dirty="0" smtClean="0">
                <a:solidFill>
                  <a:schemeClr val="bg1"/>
                </a:solidFill>
              </a:rPr>
              <a:t>Area </a:t>
            </a:r>
            <a:r>
              <a:rPr lang="en-US" sz="2800" dirty="0">
                <a:solidFill>
                  <a:schemeClr val="bg1"/>
                </a:solidFill>
              </a:rPr>
              <a:t>3: </a:t>
            </a:r>
            <a:r>
              <a:rPr lang="en-US" sz="2800" b="1" dirty="0" smtClean="0">
                <a:solidFill>
                  <a:schemeClr val="bg1"/>
                </a:solidFill>
              </a:rPr>
              <a:t>Lee Newsome - </a:t>
            </a:r>
            <a:r>
              <a:rPr lang="en-US" sz="2800" i="1" dirty="0" smtClean="0">
                <a:solidFill>
                  <a:schemeClr val="bg1"/>
                </a:solidFill>
              </a:rPr>
              <a:t>MGFOA</a:t>
            </a:r>
            <a:r>
              <a:rPr lang="en-US" sz="2800" i="1" dirty="0">
                <a:solidFill>
                  <a:schemeClr val="bg1"/>
                </a:solidFill>
              </a:rPr>
              <a:t>, ICFOA, Augusta, Emerald City</a:t>
            </a:r>
            <a:endParaRPr lang="en-US" sz="2800" dirty="0">
              <a:solidFill>
                <a:schemeClr val="bg1"/>
              </a:solidFill>
            </a:endParaRPr>
          </a:p>
          <a:p>
            <a:r>
              <a:rPr lang="en-US" sz="2800" dirty="0">
                <a:solidFill>
                  <a:schemeClr val="bg1"/>
                </a:solidFill>
              </a:rPr>
              <a:t>Area 4: </a:t>
            </a:r>
            <a:r>
              <a:rPr lang="en-US" sz="2800" b="1" dirty="0" smtClean="0">
                <a:solidFill>
                  <a:schemeClr val="bg1"/>
                </a:solidFill>
              </a:rPr>
              <a:t>Clifton Puckett - </a:t>
            </a:r>
            <a:r>
              <a:rPr lang="en-US" sz="2800" i="1" dirty="0" smtClean="0">
                <a:solidFill>
                  <a:schemeClr val="bg1"/>
                </a:solidFill>
              </a:rPr>
              <a:t>NWGA</a:t>
            </a:r>
            <a:r>
              <a:rPr lang="en-US" sz="2800" i="1" dirty="0">
                <a:solidFill>
                  <a:schemeClr val="bg1"/>
                </a:solidFill>
              </a:rPr>
              <a:t>, NEGA, EVFOA, </a:t>
            </a:r>
            <a:endParaRPr lang="en-US" sz="2800" dirty="0">
              <a:solidFill>
                <a:schemeClr val="bg1"/>
              </a:solidFill>
            </a:endParaRPr>
          </a:p>
          <a:p>
            <a:r>
              <a:rPr lang="en-US" sz="2800" dirty="0">
                <a:solidFill>
                  <a:schemeClr val="bg1"/>
                </a:solidFill>
              </a:rPr>
              <a:t>Area 5: </a:t>
            </a:r>
            <a:r>
              <a:rPr lang="en-US" sz="2800" b="1" dirty="0" smtClean="0">
                <a:solidFill>
                  <a:schemeClr val="bg1"/>
                </a:solidFill>
              </a:rPr>
              <a:t>Larry Akins </a:t>
            </a:r>
            <a:r>
              <a:rPr lang="en-US" sz="2800" dirty="0">
                <a:solidFill>
                  <a:schemeClr val="bg1"/>
                </a:solidFill>
              </a:rPr>
              <a:t>- </a:t>
            </a:r>
            <a:r>
              <a:rPr lang="en-US" sz="2800" i="1" dirty="0">
                <a:solidFill>
                  <a:schemeClr val="bg1"/>
                </a:solidFill>
              </a:rPr>
              <a:t>AAFOA, AQBC, GOAA, CCFOA</a:t>
            </a:r>
            <a:endParaRPr lang="en-US" sz="2800" dirty="0">
              <a:solidFill>
                <a:schemeClr val="bg1"/>
              </a:solidFill>
            </a:endParaRPr>
          </a:p>
          <a:p>
            <a:r>
              <a:rPr lang="en-US" sz="2800" dirty="0">
                <a:solidFill>
                  <a:schemeClr val="bg1"/>
                </a:solidFill>
              </a:rPr>
              <a:t>Area 6: </a:t>
            </a:r>
            <a:r>
              <a:rPr lang="en-US" sz="2800" b="1" dirty="0" smtClean="0">
                <a:solidFill>
                  <a:schemeClr val="bg1"/>
                </a:solidFill>
              </a:rPr>
              <a:t>Bryan Stradley</a:t>
            </a:r>
            <a:r>
              <a:rPr lang="en-US" sz="2800" dirty="0" smtClean="0">
                <a:solidFill>
                  <a:schemeClr val="bg1"/>
                </a:solidFill>
              </a:rPr>
              <a:t> </a:t>
            </a:r>
            <a:r>
              <a:rPr lang="en-US" sz="2800" dirty="0">
                <a:solidFill>
                  <a:schemeClr val="bg1"/>
                </a:solidFill>
              </a:rPr>
              <a:t>- </a:t>
            </a:r>
            <a:r>
              <a:rPr lang="en-US" sz="2800" i="1" dirty="0">
                <a:solidFill>
                  <a:schemeClr val="bg1"/>
                </a:solidFill>
              </a:rPr>
              <a:t>Peach St., Multi-Co, GFOA, </a:t>
            </a:r>
            <a:r>
              <a:rPr lang="en-US" sz="2800" i="1" dirty="0" smtClean="0">
                <a:solidFill>
                  <a:schemeClr val="bg1"/>
                </a:solidFill>
              </a:rPr>
              <a:t>Lanier</a:t>
            </a:r>
            <a:endParaRPr lang="en-US" sz="2800" dirty="0">
              <a:solidFill>
                <a:schemeClr val="bg1"/>
              </a:solidFill>
            </a:endParaRPr>
          </a:p>
        </p:txBody>
      </p:sp>
    </p:spTree>
    <p:extLst>
      <p:ext uri="{BB962C8B-B14F-4D97-AF65-F5344CB8AC3E}">
        <p14:creationId xmlns:p14="http://schemas.microsoft.com/office/powerpoint/2010/main" val="638508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smtClean="0"/>
              <a:t>Training 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687084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1143676" y="2279188"/>
            <a:ext cx="10718123" cy="4401205"/>
          </a:xfrm>
          <a:prstGeom prst="rect">
            <a:avLst/>
          </a:prstGeom>
        </p:spPr>
        <p:txBody>
          <a:bodyPr wrap="square">
            <a:spAutoFit/>
          </a:bodyPr>
          <a:lstStyle/>
          <a:p>
            <a:pPr marL="457200" indent="-457200">
              <a:buFont typeface="Arial" charset="0"/>
              <a:buChar char="•"/>
            </a:pPr>
            <a:r>
              <a:rPr lang="en-US" sz="2800" dirty="0" smtClean="0">
                <a:solidFill>
                  <a:schemeClr val="bg1"/>
                </a:solidFill>
              </a:rPr>
              <a:t>Recommended Virtual Training – zoom/other, etc.</a:t>
            </a:r>
          </a:p>
          <a:p>
            <a:pPr marL="457200" indent="-457200">
              <a:buFont typeface="Arial" charset="0"/>
              <a:buChar char="•"/>
            </a:pPr>
            <a:r>
              <a:rPr lang="en-US" sz="2800" dirty="0" smtClean="0">
                <a:solidFill>
                  <a:schemeClr val="bg1"/>
                </a:solidFill>
              </a:rPr>
              <a:t>Verify Training Schedule with District Coordinator</a:t>
            </a:r>
          </a:p>
          <a:p>
            <a:pPr marL="457200" indent="-457200">
              <a:buFont typeface="Arial" charset="0"/>
              <a:buChar char="•"/>
            </a:pPr>
            <a:r>
              <a:rPr lang="en-US" sz="2800" dirty="0" smtClean="0">
                <a:solidFill>
                  <a:schemeClr val="bg1"/>
                </a:solidFill>
              </a:rPr>
              <a:t>DC may host a Varsity Camp for 6-person Mechanics</a:t>
            </a:r>
          </a:p>
          <a:p>
            <a:pPr marL="457200" indent="-457200">
              <a:buFont typeface="Arial" charset="0"/>
              <a:buChar char="•"/>
            </a:pPr>
            <a:r>
              <a:rPr lang="en-US" sz="2800" dirty="0" smtClean="0">
                <a:solidFill>
                  <a:schemeClr val="bg1"/>
                </a:solidFill>
              </a:rPr>
              <a:t>Varsity Camps will be online and free for 2020</a:t>
            </a:r>
          </a:p>
          <a:p>
            <a:pPr marL="457200" indent="-457200">
              <a:buFont typeface="Arial" charset="0"/>
              <a:buChar char="•"/>
            </a:pPr>
            <a:r>
              <a:rPr lang="en-US" sz="2800" dirty="0" smtClean="0">
                <a:solidFill>
                  <a:schemeClr val="bg1"/>
                </a:solidFill>
              </a:rPr>
              <a:t>Playoff Camps will be online and cost $30.00 in 2020</a:t>
            </a:r>
          </a:p>
          <a:p>
            <a:pPr marL="457200" indent="-457200">
              <a:buFont typeface="Arial" charset="0"/>
              <a:buChar char="•"/>
            </a:pPr>
            <a:r>
              <a:rPr lang="en-US" sz="2800" dirty="0" smtClean="0">
                <a:solidFill>
                  <a:schemeClr val="bg1"/>
                </a:solidFill>
              </a:rPr>
              <a:t>All Rules questions please email Rick  Boedy and James Arnold</a:t>
            </a:r>
          </a:p>
          <a:p>
            <a:pPr marL="457200" indent="-457200">
              <a:buFont typeface="Arial" charset="0"/>
              <a:buChar char="•"/>
            </a:pPr>
            <a:r>
              <a:rPr lang="en-US" sz="2800" dirty="0" smtClean="0">
                <a:solidFill>
                  <a:schemeClr val="bg1"/>
                </a:solidFill>
              </a:rPr>
              <a:t>All Mechanics questions email James Arnold</a:t>
            </a:r>
          </a:p>
          <a:p>
            <a:pPr marL="457200" indent="-457200">
              <a:buFont typeface="Arial" charset="0"/>
              <a:buChar char="•"/>
            </a:pPr>
            <a:r>
              <a:rPr lang="en-US" sz="2800" dirty="0" smtClean="0">
                <a:solidFill>
                  <a:schemeClr val="bg1"/>
                </a:solidFill>
              </a:rPr>
              <a:t>Cc – Kevin Giddens on all emails</a:t>
            </a:r>
          </a:p>
          <a:p>
            <a:pPr marL="457200" indent="-457200">
              <a:buFont typeface="Arial" charset="0"/>
              <a:buChar char="•"/>
            </a:pPr>
            <a:endParaRPr lang="en-US" sz="2800" dirty="0" smtClean="0">
              <a:solidFill>
                <a:schemeClr val="bg1"/>
              </a:solidFill>
            </a:endParaRPr>
          </a:p>
          <a:p>
            <a:pPr marL="457200" indent="-457200">
              <a:buFont typeface="Arial" charset="0"/>
              <a:buChar char="•"/>
            </a:pPr>
            <a:endParaRPr lang="en-US" sz="2800" dirty="0">
              <a:solidFill>
                <a:schemeClr val="bg1"/>
              </a:solidFill>
            </a:endParaRPr>
          </a:p>
        </p:txBody>
      </p:sp>
    </p:spTree>
    <p:extLst>
      <p:ext uri="{BB962C8B-B14F-4D97-AF65-F5344CB8AC3E}">
        <p14:creationId xmlns:p14="http://schemas.microsoft.com/office/powerpoint/2010/main" val="727747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smtClean="0"/>
              <a:t>Training Camp 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2262464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990600" y="2413338"/>
            <a:ext cx="10642600" cy="3046988"/>
          </a:xfrm>
          <a:prstGeom prst="rect">
            <a:avLst/>
          </a:prstGeom>
        </p:spPr>
        <p:txBody>
          <a:bodyPr wrap="square">
            <a:spAutoFit/>
          </a:bodyPr>
          <a:lstStyle/>
          <a:p>
            <a:r>
              <a:rPr lang="en-US" sz="3200" b="1" dirty="0">
                <a:solidFill>
                  <a:schemeClr val="bg1"/>
                </a:solidFill>
                <a:latin typeface="ArialMT" charset="0"/>
              </a:rPr>
              <a:t>Varsity Camps</a:t>
            </a:r>
            <a:r>
              <a:rPr lang="en-US" sz="3200" dirty="0">
                <a:solidFill>
                  <a:schemeClr val="bg1"/>
                </a:solidFill>
                <a:latin typeface="ArialMT" charset="0"/>
              </a:rPr>
              <a:t> – Free</a:t>
            </a:r>
            <a:endParaRPr lang="en-US" sz="2400" dirty="0">
              <a:solidFill>
                <a:schemeClr val="bg1"/>
              </a:solidFill>
              <a:latin typeface="Calibri" charset="0"/>
            </a:endParaRPr>
          </a:p>
          <a:p>
            <a:r>
              <a:rPr lang="sk-SK" sz="3200" dirty="0">
                <a:solidFill>
                  <a:schemeClr val="bg1"/>
                </a:solidFill>
                <a:latin typeface="ArialMT" charset="0"/>
              </a:rPr>
              <a:t> </a:t>
            </a:r>
            <a:endParaRPr lang="sk-SK" sz="2400" dirty="0">
              <a:solidFill>
                <a:schemeClr val="bg1"/>
              </a:solidFill>
              <a:latin typeface="Calibri" charset="0"/>
            </a:endParaRPr>
          </a:p>
          <a:p>
            <a:r>
              <a:rPr lang="sk-SK" sz="3200" dirty="0">
                <a:solidFill>
                  <a:schemeClr val="bg1"/>
                </a:solidFill>
                <a:latin typeface="ArialMT" charset="0"/>
              </a:rPr>
              <a:t>3 Online </a:t>
            </a:r>
            <a:r>
              <a:rPr lang="sk-SK" sz="3200" dirty="0" smtClean="0">
                <a:solidFill>
                  <a:schemeClr val="bg1"/>
                </a:solidFill>
                <a:latin typeface="ArialMT" charset="0"/>
              </a:rPr>
              <a:t>sessions </a:t>
            </a:r>
            <a:r>
              <a:rPr lang="sk-SK" sz="3200" dirty="0">
                <a:solidFill>
                  <a:schemeClr val="bg1"/>
                </a:solidFill>
                <a:latin typeface="ArialMT" charset="0"/>
              </a:rPr>
              <a:t>and a test at the end of each </a:t>
            </a:r>
            <a:r>
              <a:rPr lang="sk-SK" sz="3200" dirty="0" smtClean="0">
                <a:solidFill>
                  <a:schemeClr val="bg1"/>
                </a:solidFill>
                <a:latin typeface="ArialMT" charset="0"/>
              </a:rPr>
              <a:t>session </a:t>
            </a:r>
            <a:endParaRPr lang="sk-SK" sz="2400" dirty="0">
              <a:solidFill>
                <a:schemeClr val="bg1"/>
              </a:solidFill>
              <a:latin typeface="Calibri" charset="0"/>
            </a:endParaRPr>
          </a:p>
          <a:p>
            <a:r>
              <a:rPr lang="sk-SK" sz="3200" dirty="0">
                <a:solidFill>
                  <a:schemeClr val="bg1"/>
                </a:solidFill>
                <a:latin typeface="Calibri" charset="0"/>
              </a:rPr>
              <a:t>·</a:t>
            </a:r>
            <a:r>
              <a:rPr lang="sk-SK" sz="1100" dirty="0">
                <a:solidFill>
                  <a:schemeClr val="bg1"/>
                </a:solidFill>
                <a:latin typeface="TimesNewRomanPSMT" charset="0"/>
              </a:rPr>
              <a:t>        </a:t>
            </a:r>
            <a:r>
              <a:rPr lang="sk-SK" sz="3200" dirty="0" smtClean="0">
                <a:solidFill>
                  <a:schemeClr val="bg1"/>
                </a:solidFill>
                <a:latin typeface="ArialMT" charset="0"/>
              </a:rPr>
              <a:t>GHSA, </a:t>
            </a:r>
            <a:r>
              <a:rPr lang="sk-SK" sz="3200" dirty="0">
                <a:solidFill>
                  <a:schemeClr val="bg1"/>
                </a:solidFill>
                <a:latin typeface="ArialMT" charset="0"/>
              </a:rPr>
              <a:t>New Rules </a:t>
            </a:r>
            <a:r>
              <a:rPr lang="sk-SK" sz="3200" dirty="0" smtClean="0">
                <a:solidFill>
                  <a:schemeClr val="bg1"/>
                </a:solidFill>
                <a:latin typeface="ArialMT" charset="0"/>
              </a:rPr>
              <a:t>and Mechanics</a:t>
            </a:r>
            <a:endParaRPr lang="sk-SK" sz="2400" dirty="0">
              <a:solidFill>
                <a:schemeClr val="bg1"/>
              </a:solidFill>
              <a:latin typeface="Calibri" charset="0"/>
            </a:endParaRPr>
          </a:p>
          <a:p>
            <a:r>
              <a:rPr lang="sk-SK" sz="3200" dirty="0">
                <a:solidFill>
                  <a:schemeClr val="bg1"/>
                </a:solidFill>
                <a:latin typeface="Calibri" charset="0"/>
              </a:rPr>
              <a:t>·</a:t>
            </a:r>
            <a:r>
              <a:rPr lang="sk-SK" sz="1100" dirty="0">
                <a:solidFill>
                  <a:schemeClr val="bg1"/>
                </a:solidFill>
                <a:latin typeface="TimesNewRomanPSMT" charset="0"/>
              </a:rPr>
              <a:t>        </a:t>
            </a:r>
            <a:r>
              <a:rPr lang="sk-SK" sz="3200" dirty="0">
                <a:solidFill>
                  <a:schemeClr val="bg1"/>
                </a:solidFill>
                <a:latin typeface="ArialMT" charset="0"/>
              </a:rPr>
              <a:t>6 Person Mechanics review by position</a:t>
            </a:r>
            <a:endParaRPr lang="sk-SK" sz="2400" dirty="0">
              <a:solidFill>
                <a:schemeClr val="bg1"/>
              </a:solidFill>
              <a:latin typeface="Calibri" charset="0"/>
            </a:endParaRPr>
          </a:p>
          <a:p>
            <a:r>
              <a:rPr lang="sk-SK" sz="3200" dirty="0">
                <a:solidFill>
                  <a:schemeClr val="bg1"/>
                </a:solidFill>
                <a:latin typeface="Calibri" charset="0"/>
              </a:rPr>
              <a:t>·</a:t>
            </a:r>
            <a:r>
              <a:rPr lang="sk-SK" sz="1100" dirty="0">
                <a:solidFill>
                  <a:schemeClr val="bg1"/>
                </a:solidFill>
                <a:latin typeface="TimesNewRomanPSMT" charset="0"/>
              </a:rPr>
              <a:t>        </a:t>
            </a:r>
            <a:r>
              <a:rPr lang="sk-SK" sz="3200" dirty="0">
                <a:solidFill>
                  <a:schemeClr val="bg1"/>
                </a:solidFill>
                <a:latin typeface="ArialMT" charset="0"/>
              </a:rPr>
              <a:t>Problem area session – rules/Mech.</a:t>
            </a:r>
            <a:endParaRPr lang="en-US" sz="3200" dirty="0">
              <a:solidFill>
                <a:schemeClr val="bg1"/>
              </a:solidFill>
            </a:endParaRPr>
          </a:p>
        </p:txBody>
      </p:sp>
    </p:spTree>
    <p:extLst>
      <p:ext uri="{BB962C8B-B14F-4D97-AF65-F5344CB8AC3E}">
        <p14:creationId xmlns:p14="http://schemas.microsoft.com/office/powerpoint/2010/main" val="1142725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ECCD882-7628-413C-8DC3-4A622D428EAB}"/>
              </a:ext>
            </a:extLst>
          </p:cNvPr>
          <p:cNvSpPr>
            <a:spLocks noGrp="1"/>
          </p:cNvSpPr>
          <p:nvPr>
            <p:ph type="body" idx="1"/>
          </p:nvPr>
        </p:nvSpPr>
        <p:spPr>
          <a:xfrm>
            <a:off x="861484" y="3175000"/>
            <a:ext cx="10363200" cy="1104900"/>
          </a:xfrm>
        </p:spPr>
        <p:txBody>
          <a:bodyPr/>
          <a:lstStyle/>
          <a:p>
            <a:pPr algn="ctr"/>
            <a:r>
              <a:rPr lang="en-US" sz="4400" dirty="0" smtClean="0"/>
              <a:t>GHSA Leadership Meeting</a:t>
            </a:r>
          </a:p>
          <a:p>
            <a:pPr algn="ctr"/>
            <a:r>
              <a:rPr lang="en-US" sz="4400" dirty="0" smtClean="0"/>
              <a:t>Agenda</a:t>
            </a:r>
            <a:endParaRPr lang="en-US" sz="4400" dirty="0"/>
          </a:p>
        </p:txBody>
      </p:sp>
      <p:sp>
        <p:nvSpPr>
          <p:cNvPr id="5" name="TextBox 4"/>
          <p:cNvSpPr txBox="1"/>
          <p:nvPr/>
        </p:nvSpPr>
        <p:spPr>
          <a:xfrm>
            <a:off x="606339" y="4445000"/>
            <a:ext cx="5436745" cy="1908215"/>
          </a:xfrm>
          <a:prstGeom prst="rect">
            <a:avLst/>
          </a:prstGeom>
          <a:noFill/>
        </p:spPr>
        <p:txBody>
          <a:bodyPr wrap="none" rtlCol="0">
            <a:spAutoFit/>
          </a:bodyPr>
          <a:lstStyle/>
          <a:p>
            <a:pPr lvl="0"/>
            <a:endParaRPr lang="en-US" b="1" dirty="0" smtClean="0">
              <a:solidFill>
                <a:schemeClr val="bg1"/>
              </a:solidFill>
            </a:endParaRPr>
          </a:p>
          <a:p>
            <a:pPr lvl="0"/>
            <a:r>
              <a:rPr lang="en-US" sz="2000" b="1" dirty="0" smtClean="0">
                <a:solidFill>
                  <a:schemeClr val="bg1"/>
                </a:solidFill>
              </a:rPr>
              <a:t>Setup </a:t>
            </a:r>
            <a:r>
              <a:rPr lang="en-US" sz="2000" b="1" dirty="0">
                <a:solidFill>
                  <a:schemeClr val="bg1"/>
                </a:solidFill>
              </a:rPr>
              <a:t>and Ratings - Area Crews</a:t>
            </a:r>
            <a:endParaRPr lang="en-US" sz="2000" dirty="0">
              <a:solidFill>
                <a:schemeClr val="bg1"/>
              </a:solidFill>
            </a:endParaRPr>
          </a:p>
          <a:p>
            <a:pPr lvl="0"/>
            <a:endParaRPr lang="en-US" sz="2000" b="1" dirty="0" smtClean="0">
              <a:solidFill>
                <a:schemeClr val="bg1"/>
              </a:solidFill>
            </a:endParaRPr>
          </a:p>
          <a:p>
            <a:pPr lvl="0"/>
            <a:r>
              <a:rPr lang="en-US" sz="2000" b="1" dirty="0" smtClean="0">
                <a:solidFill>
                  <a:schemeClr val="bg1"/>
                </a:solidFill>
              </a:rPr>
              <a:t>Position </a:t>
            </a:r>
            <a:r>
              <a:rPr lang="en-US" sz="2000" b="1" dirty="0">
                <a:solidFill>
                  <a:schemeClr val="bg1"/>
                </a:solidFill>
              </a:rPr>
              <a:t>Train the Trainers virtual meetings</a:t>
            </a:r>
            <a:endParaRPr lang="en-US" sz="2000" dirty="0">
              <a:solidFill>
                <a:schemeClr val="bg1"/>
              </a:solidFill>
            </a:endParaRPr>
          </a:p>
          <a:p>
            <a:pPr lvl="0"/>
            <a:endParaRPr lang="en-US" sz="2000" b="1" dirty="0" smtClean="0">
              <a:solidFill>
                <a:schemeClr val="bg1"/>
              </a:solidFill>
            </a:endParaRPr>
          </a:p>
          <a:p>
            <a:pPr lvl="0"/>
            <a:r>
              <a:rPr lang="en-US" sz="2000" b="1" dirty="0" smtClean="0">
                <a:solidFill>
                  <a:schemeClr val="bg1"/>
                </a:solidFill>
              </a:rPr>
              <a:t>Questions/Concerns</a:t>
            </a:r>
            <a:endParaRPr lang="en-US" sz="2000" dirty="0">
              <a:solidFill>
                <a:schemeClr val="bg1"/>
              </a:solidFill>
            </a:endParaRPr>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25061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4126225" y="1030069"/>
            <a:ext cx="4544834" cy="646331"/>
          </a:xfrm>
          <a:prstGeom prst="rect">
            <a:avLst/>
          </a:prstGeom>
        </p:spPr>
        <p:txBody>
          <a:bodyPr wrap="none">
            <a:spAutoFit/>
          </a:bodyPr>
          <a:lstStyle/>
          <a:p>
            <a:r>
              <a:rPr lang="en-US" sz="3600" b="1">
                <a:solidFill>
                  <a:schemeClr val="bg1"/>
                </a:solidFill>
                <a:latin typeface="ArialMT" charset="0"/>
              </a:rPr>
              <a:t>2020 Playoff Camps</a:t>
            </a:r>
            <a:endParaRPr lang="en-US" sz="3600">
              <a:solidFill>
                <a:schemeClr val="bg1"/>
              </a:solidFill>
            </a:endParaRPr>
          </a:p>
        </p:txBody>
      </p:sp>
      <p:sp>
        <p:nvSpPr>
          <p:cNvPr id="5" name="Rectangle 4"/>
          <p:cNvSpPr/>
          <p:nvPr/>
        </p:nvSpPr>
        <p:spPr>
          <a:xfrm>
            <a:off x="1244600" y="2551837"/>
            <a:ext cx="10045700" cy="2246769"/>
          </a:xfrm>
          <a:prstGeom prst="rect">
            <a:avLst/>
          </a:prstGeom>
        </p:spPr>
        <p:txBody>
          <a:bodyPr wrap="square">
            <a:spAutoFit/>
          </a:bodyPr>
          <a:lstStyle/>
          <a:p>
            <a:r>
              <a:rPr lang="en-US" sz="2800" dirty="0">
                <a:solidFill>
                  <a:schemeClr val="bg1"/>
                </a:solidFill>
                <a:latin typeface="ArialMT" charset="0"/>
              </a:rPr>
              <a:t>Online – Cost $30.00 </a:t>
            </a:r>
            <a:endParaRPr lang="en-US" sz="1050" dirty="0" smtClean="0">
              <a:solidFill>
                <a:schemeClr val="bg1"/>
              </a:solidFill>
              <a:latin typeface="TimesNewRomanPSMT" charset="0"/>
            </a:endParaRPr>
          </a:p>
          <a:p>
            <a:pPr marL="171450" indent="-171450">
              <a:buFont typeface="Courier New" charset="0"/>
              <a:buChar char="o"/>
            </a:pPr>
            <a:r>
              <a:rPr lang="en-US" sz="2800" dirty="0" smtClean="0">
                <a:solidFill>
                  <a:schemeClr val="bg1"/>
                </a:solidFill>
                <a:latin typeface="ArialMT" charset="0"/>
              </a:rPr>
              <a:t> 6 </a:t>
            </a:r>
            <a:r>
              <a:rPr lang="en-US" sz="2800" dirty="0">
                <a:solidFill>
                  <a:schemeClr val="bg1"/>
                </a:solidFill>
                <a:latin typeface="ArialMT" charset="0"/>
              </a:rPr>
              <a:t>Sessions online – </a:t>
            </a:r>
            <a:r>
              <a:rPr lang="en-US" sz="2800" dirty="0" smtClean="0">
                <a:solidFill>
                  <a:schemeClr val="bg1"/>
                </a:solidFill>
                <a:latin typeface="ArialMT" charset="0"/>
              </a:rPr>
              <a:t>with </a:t>
            </a:r>
            <a:r>
              <a:rPr lang="en-US" sz="2800" dirty="0">
                <a:solidFill>
                  <a:schemeClr val="bg1"/>
                </a:solidFill>
                <a:latin typeface="ArialMT" charset="0"/>
              </a:rPr>
              <a:t>Test </a:t>
            </a:r>
            <a:r>
              <a:rPr lang="en-US" sz="2800" dirty="0" smtClean="0">
                <a:solidFill>
                  <a:schemeClr val="bg1"/>
                </a:solidFill>
                <a:latin typeface="ArialMT" charset="0"/>
              </a:rPr>
              <a:t>after each session</a:t>
            </a:r>
            <a:endParaRPr lang="en-US" sz="2000" dirty="0">
              <a:solidFill>
                <a:schemeClr val="bg1"/>
              </a:solidFill>
              <a:latin typeface="Calibri" charset="0"/>
            </a:endParaRPr>
          </a:p>
          <a:p>
            <a:r>
              <a:rPr lang="en-US" sz="2800" dirty="0">
                <a:solidFill>
                  <a:schemeClr val="bg1"/>
                </a:solidFill>
                <a:latin typeface="CourierNewPSMT" charset="0"/>
              </a:rPr>
              <a:t>o</a:t>
            </a:r>
            <a:r>
              <a:rPr lang="en-US" sz="1050" dirty="0">
                <a:solidFill>
                  <a:schemeClr val="bg1"/>
                </a:solidFill>
                <a:latin typeface="TimesNewRomanPSMT" charset="0"/>
              </a:rPr>
              <a:t>   </a:t>
            </a:r>
            <a:r>
              <a:rPr lang="en-US" sz="2800" dirty="0">
                <a:solidFill>
                  <a:schemeClr val="bg1"/>
                </a:solidFill>
                <a:latin typeface="ArialMT" charset="0"/>
              </a:rPr>
              <a:t>Position meeting</a:t>
            </a:r>
            <a:endParaRPr lang="en-US" sz="2000" dirty="0">
              <a:solidFill>
                <a:schemeClr val="bg1"/>
              </a:solidFill>
              <a:latin typeface="Calibri" charset="0"/>
            </a:endParaRPr>
          </a:p>
          <a:p>
            <a:r>
              <a:rPr lang="en-US" sz="2800" dirty="0">
                <a:solidFill>
                  <a:schemeClr val="bg1"/>
                </a:solidFill>
                <a:latin typeface="CourierNewPSMT" charset="0"/>
              </a:rPr>
              <a:t>o</a:t>
            </a:r>
            <a:r>
              <a:rPr lang="en-US" sz="1050" dirty="0">
                <a:solidFill>
                  <a:schemeClr val="bg1"/>
                </a:solidFill>
                <a:latin typeface="TimesNewRomanPSMT" charset="0"/>
              </a:rPr>
              <a:t>   </a:t>
            </a:r>
            <a:r>
              <a:rPr lang="en-US" sz="2800" dirty="0">
                <a:solidFill>
                  <a:schemeClr val="bg1"/>
                </a:solidFill>
                <a:latin typeface="ArialMT" charset="0"/>
              </a:rPr>
              <a:t>GHSA </a:t>
            </a:r>
            <a:r>
              <a:rPr lang="en-US" sz="2000" dirty="0" smtClean="0">
                <a:solidFill>
                  <a:schemeClr val="bg1"/>
                </a:solidFill>
                <a:latin typeface="Calibri" charset="0"/>
              </a:rPr>
              <a:t>, </a:t>
            </a:r>
            <a:r>
              <a:rPr lang="en-US" sz="2800" dirty="0" smtClean="0">
                <a:solidFill>
                  <a:schemeClr val="bg1"/>
                </a:solidFill>
                <a:latin typeface="ArialMT" charset="0"/>
              </a:rPr>
              <a:t>Rules </a:t>
            </a:r>
            <a:r>
              <a:rPr lang="en-US" sz="2800" dirty="0">
                <a:solidFill>
                  <a:schemeClr val="bg1"/>
                </a:solidFill>
                <a:latin typeface="ArialMT" charset="0"/>
              </a:rPr>
              <a:t>and Mechanics</a:t>
            </a:r>
            <a:endParaRPr lang="en-US" sz="2000" dirty="0">
              <a:solidFill>
                <a:schemeClr val="bg1"/>
              </a:solidFill>
              <a:latin typeface="Calibri" charset="0"/>
            </a:endParaRPr>
          </a:p>
          <a:p>
            <a:r>
              <a:rPr lang="en-US" sz="2800" dirty="0">
                <a:solidFill>
                  <a:schemeClr val="bg1"/>
                </a:solidFill>
                <a:latin typeface="CourierNewPSMT" charset="0"/>
              </a:rPr>
              <a:t>o</a:t>
            </a:r>
            <a:r>
              <a:rPr lang="en-US" sz="1050" dirty="0">
                <a:solidFill>
                  <a:schemeClr val="bg1"/>
                </a:solidFill>
                <a:latin typeface="TimesNewRomanPSMT" charset="0"/>
              </a:rPr>
              <a:t>     </a:t>
            </a:r>
            <a:r>
              <a:rPr lang="en-US" sz="2800" dirty="0">
                <a:solidFill>
                  <a:schemeClr val="bg1"/>
                </a:solidFill>
                <a:latin typeface="ArialMT" charset="0"/>
              </a:rPr>
              <a:t>4 Sessions on Problem Areas</a:t>
            </a:r>
            <a:endParaRPr lang="en-US" sz="2800" dirty="0">
              <a:solidFill>
                <a:schemeClr val="bg1"/>
              </a:solidFill>
            </a:endParaRPr>
          </a:p>
        </p:txBody>
      </p:sp>
    </p:spTree>
    <p:extLst>
      <p:ext uri="{BB962C8B-B14F-4D97-AF65-F5344CB8AC3E}">
        <p14:creationId xmlns:p14="http://schemas.microsoft.com/office/powerpoint/2010/main" val="2023289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48006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4126225" y="1030069"/>
            <a:ext cx="4544834" cy="646331"/>
          </a:xfrm>
          <a:prstGeom prst="rect">
            <a:avLst/>
          </a:prstGeom>
        </p:spPr>
        <p:txBody>
          <a:bodyPr wrap="none">
            <a:spAutoFit/>
          </a:bodyPr>
          <a:lstStyle/>
          <a:p>
            <a:r>
              <a:rPr lang="en-US" sz="3600" b="1" dirty="0">
                <a:solidFill>
                  <a:schemeClr val="bg1"/>
                </a:solidFill>
                <a:latin typeface="ArialMT" charset="0"/>
              </a:rPr>
              <a:t>2020 Playoff Camps</a:t>
            </a:r>
            <a:endParaRPr lang="en-US" sz="3600" dirty="0">
              <a:solidFill>
                <a:schemeClr val="bg1"/>
              </a:solidFill>
            </a:endParaRPr>
          </a:p>
        </p:txBody>
      </p:sp>
      <p:sp>
        <p:nvSpPr>
          <p:cNvPr id="5" name="Rectangle 4"/>
          <p:cNvSpPr/>
          <p:nvPr/>
        </p:nvSpPr>
        <p:spPr>
          <a:xfrm>
            <a:off x="1143677" y="2170331"/>
            <a:ext cx="10045700" cy="3108543"/>
          </a:xfrm>
          <a:prstGeom prst="rect">
            <a:avLst/>
          </a:prstGeom>
        </p:spPr>
        <p:txBody>
          <a:bodyPr wrap="square">
            <a:spAutoFit/>
          </a:bodyPr>
          <a:lstStyle/>
          <a:p>
            <a:endParaRPr lang="en-US" sz="2800" dirty="0">
              <a:solidFill>
                <a:schemeClr val="bg1"/>
              </a:solidFill>
              <a:latin typeface="ArialMT" charset="0"/>
            </a:endParaRPr>
          </a:p>
          <a:p>
            <a:pPr marL="171450" indent="-171450">
              <a:buFont typeface="Arial" charset="0"/>
              <a:buChar char="•"/>
            </a:pPr>
            <a:r>
              <a:rPr lang="en-US" sz="2800" dirty="0" smtClean="0">
                <a:solidFill>
                  <a:schemeClr val="bg1"/>
                </a:solidFill>
                <a:latin typeface="ArialMT" charset="0"/>
              </a:rPr>
              <a:t> Sign up will be online</a:t>
            </a:r>
          </a:p>
          <a:p>
            <a:pPr marL="171450" indent="-171450">
              <a:buFont typeface="Arial" charset="0"/>
              <a:buChar char="•"/>
            </a:pPr>
            <a:r>
              <a:rPr lang="en-US" sz="2800" dirty="0" smtClean="0">
                <a:solidFill>
                  <a:schemeClr val="bg1"/>
                </a:solidFill>
                <a:latin typeface="ArialMT" charset="0"/>
              </a:rPr>
              <a:t>Testing will be online with a google document attached to each online session and submitted online</a:t>
            </a:r>
          </a:p>
          <a:p>
            <a:pPr marL="171450" indent="-171450">
              <a:buFont typeface="Arial" charset="0"/>
              <a:buChar char="•"/>
            </a:pPr>
            <a:r>
              <a:rPr lang="en-US" sz="2800" dirty="0" smtClean="0">
                <a:solidFill>
                  <a:schemeClr val="bg1"/>
                </a:solidFill>
                <a:latin typeface="ArialMT" charset="0"/>
              </a:rPr>
              <a:t>No Credit for the camps unless testing is completed</a:t>
            </a:r>
          </a:p>
          <a:p>
            <a:pPr marL="171450" indent="-171450">
              <a:buFont typeface="Arial" charset="0"/>
              <a:buChar char="•"/>
            </a:pPr>
            <a:r>
              <a:rPr lang="en-US" sz="2800" dirty="0" smtClean="0">
                <a:solidFill>
                  <a:schemeClr val="bg1"/>
                </a:solidFill>
                <a:latin typeface="ArialMT" charset="0"/>
              </a:rPr>
              <a:t>No Refunds on camps</a:t>
            </a:r>
          </a:p>
          <a:p>
            <a:pPr marL="171450" indent="-171450">
              <a:buFont typeface="Arial" charset="0"/>
              <a:buChar char="•"/>
            </a:pPr>
            <a:r>
              <a:rPr lang="en-US" sz="2800" dirty="0" smtClean="0">
                <a:solidFill>
                  <a:schemeClr val="bg1"/>
                </a:solidFill>
                <a:latin typeface="ArialMT" charset="0"/>
              </a:rPr>
              <a:t>$2.00 surcharge for paying with credit card</a:t>
            </a:r>
            <a:r>
              <a:rPr lang="en-US" sz="2800" dirty="0">
                <a:solidFill>
                  <a:schemeClr val="bg1"/>
                </a:solidFill>
                <a:latin typeface="TimesNewRomanPSMT" charset="0"/>
              </a:rPr>
              <a:t> </a:t>
            </a:r>
            <a:r>
              <a:rPr lang="en-US" sz="2800" dirty="0" smtClean="0">
                <a:solidFill>
                  <a:schemeClr val="bg1"/>
                </a:solidFill>
                <a:latin typeface="TimesNewRomanPSMT" charset="0"/>
              </a:rPr>
              <a:t>online on PayPal</a:t>
            </a:r>
            <a:endParaRPr lang="en-US" sz="2800" dirty="0" smtClean="0">
              <a:solidFill>
                <a:schemeClr val="bg1"/>
              </a:solidFill>
              <a:latin typeface="ArialMT" charset="0"/>
            </a:endParaRPr>
          </a:p>
        </p:txBody>
      </p:sp>
    </p:spTree>
    <p:extLst>
      <p:ext uri="{BB962C8B-B14F-4D97-AF65-F5344CB8AC3E}">
        <p14:creationId xmlns:p14="http://schemas.microsoft.com/office/powerpoint/2010/main" val="13265434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smtClean="0"/>
              <a:t>Playoff process 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74773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sp>
        <p:nvSpPr>
          <p:cNvPr id="5" name="Rectangle 4"/>
          <p:cNvSpPr/>
          <p:nvPr/>
        </p:nvSpPr>
        <p:spPr>
          <a:xfrm>
            <a:off x="1333500" y="1570108"/>
            <a:ext cx="10439400" cy="3600986"/>
          </a:xfrm>
          <a:prstGeom prst="rect">
            <a:avLst/>
          </a:prstGeom>
        </p:spPr>
        <p:txBody>
          <a:bodyPr wrap="square">
            <a:spAutoFit/>
          </a:bodyPr>
          <a:lstStyle/>
          <a:p>
            <a:pPr algn="ctr"/>
            <a:r>
              <a:rPr lang="en-US" sz="3600" b="1" dirty="0">
                <a:solidFill>
                  <a:schemeClr val="bg1"/>
                </a:solidFill>
                <a:latin typeface="Times New Roman" charset="0"/>
                <a:ea typeface="Times New Roman" charset="0"/>
                <a:cs typeface="Times New Roman" charset="0"/>
              </a:rPr>
              <a:t>Officials Eligibility for the Playoffs</a:t>
            </a:r>
          </a:p>
          <a:p>
            <a:endParaRPr lang="en-US" sz="2400" dirty="0">
              <a:solidFill>
                <a:schemeClr val="bg1"/>
              </a:solidFill>
              <a:latin typeface="Calibri" charset="0"/>
              <a:ea typeface="Times New Roman" charset="0"/>
              <a:cs typeface="Times New Roman" charset="0"/>
            </a:endParaRPr>
          </a:p>
          <a:p>
            <a:pPr marL="342900" marR="0" lvl="0" indent="-342900">
              <a:spcBef>
                <a:spcPts val="0"/>
              </a:spcBef>
              <a:spcAft>
                <a:spcPts val="0"/>
              </a:spcAft>
              <a:buFont typeface="Symbol" charset="2"/>
              <a:buChar char=""/>
            </a:pPr>
            <a:r>
              <a:rPr lang="en-US" sz="2800" dirty="0">
                <a:solidFill>
                  <a:schemeClr val="bg1"/>
                </a:solidFill>
                <a:latin typeface="Times New Roman" charset="0"/>
                <a:ea typeface="Times New Roman" charset="0"/>
                <a:cs typeface="Times New Roman" charset="0"/>
              </a:rPr>
              <a:t>Must attend a GHSA </a:t>
            </a:r>
            <a:r>
              <a:rPr lang="en-US" sz="2800" b="1" dirty="0">
                <a:solidFill>
                  <a:schemeClr val="bg1"/>
                </a:solidFill>
                <a:latin typeface="Times New Roman" charset="0"/>
                <a:ea typeface="Times New Roman" charset="0"/>
                <a:cs typeface="Times New Roman" charset="0"/>
              </a:rPr>
              <a:t>Playoff</a:t>
            </a:r>
            <a:r>
              <a:rPr lang="en-US" sz="2800" dirty="0">
                <a:solidFill>
                  <a:schemeClr val="bg1"/>
                </a:solidFill>
                <a:latin typeface="Times New Roman" charset="0"/>
                <a:ea typeface="Times New Roman" charset="0"/>
                <a:cs typeface="Times New Roman" charset="0"/>
              </a:rPr>
              <a:t> camp in </a:t>
            </a:r>
            <a:r>
              <a:rPr lang="en-US" sz="2800" dirty="0" smtClean="0">
                <a:solidFill>
                  <a:schemeClr val="bg1"/>
                </a:solidFill>
                <a:latin typeface="Times New Roman" charset="0"/>
                <a:ea typeface="Times New Roman" charset="0"/>
                <a:cs typeface="Times New Roman" charset="0"/>
              </a:rPr>
              <a:t>2020</a:t>
            </a:r>
            <a:endParaRPr lang="en-US" sz="2400" dirty="0">
              <a:solidFill>
                <a:schemeClr val="bg1"/>
              </a:solidFill>
              <a:latin typeface="Calibri" charset="0"/>
              <a:ea typeface="Times New Roman" charset="0"/>
              <a:cs typeface="Times New Roman" charset="0"/>
            </a:endParaRPr>
          </a:p>
          <a:p>
            <a:pPr marL="342900" marR="0" lvl="0" indent="-342900">
              <a:spcBef>
                <a:spcPts val="0"/>
              </a:spcBef>
              <a:spcAft>
                <a:spcPts val="0"/>
              </a:spcAft>
              <a:buFont typeface="Symbol" charset="2"/>
              <a:buChar char=""/>
            </a:pPr>
            <a:r>
              <a:rPr lang="en-US" sz="2800" dirty="0">
                <a:solidFill>
                  <a:schemeClr val="bg1"/>
                </a:solidFill>
                <a:latin typeface="Times New Roman" charset="0"/>
                <a:ea typeface="Times New Roman" charset="0"/>
                <a:cs typeface="Times New Roman" charset="0"/>
              </a:rPr>
              <a:t>Must work enough GHSA games during </a:t>
            </a:r>
            <a:r>
              <a:rPr lang="en-US" sz="2800">
                <a:solidFill>
                  <a:schemeClr val="bg1"/>
                </a:solidFill>
                <a:latin typeface="Times New Roman" charset="0"/>
                <a:ea typeface="Times New Roman" charset="0"/>
                <a:cs typeface="Times New Roman" charset="0"/>
              </a:rPr>
              <a:t>the </a:t>
            </a:r>
            <a:r>
              <a:rPr lang="en-US" sz="2800" smtClean="0">
                <a:solidFill>
                  <a:schemeClr val="bg1"/>
                </a:solidFill>
                <a:latin typeface="Times New Roman" charset="0"/>
                <a:ea typeface="Times New Roman" charset="0"/>
                <a:cs typeface="Times New Roman" charset="0"/>
              </a:rPr>
              <a:t>2020 </a:t>
            </a:r>
            <a:r>
              <a:rPr lang="en-US" sz="2800" dirty="0">
                <a:solidFill>
                  <a:schemeClr val="bg1"/>
                </a:solidFill>
                <a:latin typeface="Times New Roman" charset="0"/>
                <a:ea typeface="Times New Roman" charset="0"/>
                <a:cs typeface="Times New Roman" charset="0"/>
              </a:rPr>
              <a:t>season to get credit for the year</a:t>
            </a:r>
            <a:endParaRPr lang="en-US" sz="2400" dirty="0">
              <a:solidFill>
                <a:schemeClr val="bg1"/>
              </a:solidFill>
              <a:latin typeface="Calibri" charset="0"/>
              <a:ea typeface="Times New Roman" charset="0"/>
              <a:cs typeface="Times New Roman" charset="0"/>
            </a:endParaRPr>
          </a:p>
          <a:p>
            <a:pPr marL="342900" marR="0" lvl="0" indent="-342900">
              <a:spcBef>
                <a:spcPts val="0"/>
              </a:spcBef>
              <a:spcAft>
                <a:spcPts val="0"/>
              </a:spcAft>
              <a:buFont typeface="Symbol" charset="2"/>
              <a:buChar char=""/>
            </a:pPr>
            <a:r>
              <a:rPr lang="en-US" sz="2800" dirty="0">
                <a:solidFill>
                  <a:schemeClr val="bg1"/>
                </a:solidFill>
                <a:latin typeface="Times New Roman" charset="0"/>
                <a:ea typeface="Times New Roman" charset="0"/>
                <a:cs typeface="Times New Roman" charset="0"/>
              </a:rPr>
              <a:t>Must complete the GHSA online Clinic</a:t>
            </a:r>
            <a:endParaRPr lang="en-US" sz="2400" dirty="0">
              <a:solidFill>
                <a:schemeClr val="bg1"/>
              </a:solidFill>
              <a:latin typeface="Calibri" charset="0"/>
              <a:ea typeface="Times New Roman" charset="0"/>
              <a:cs typeface="Times New Roman" charset="0"/>
            </a:endParaRPr>
          </a:p>
          <a:p>
            <a:pPr marL="342900" marR="0" lvl="0" indent="-342900">
              <a:spcBef>
                <a:spcPts val="0"/>
              </a:spcBef>
              <a:spcAft>
                <a:spcPts val="0"/>
              </a:spcAft>
              <a:buFont typeface="Symbol" charset="2"/>
              <a:buChar char=""/>
            </a:pPr>
            <a:r>
              <a:rPr lang="en-US" sz="2800" dirty="0">
                <a:solidFill>
                  <a:schemeClr val="bg1"/>
                </a:solidFill>
                <a:latin typeface="Times New Roman" charset="0"/>
                <a:ea typeface="Times New Roman" charset="0"/>
                <a:cs typeface="Times New Roman" charset="0"/>
              </a:rPr>
              <a:t>Must take and pass the online rules test with an 84 or better</a:t>
            </a:r>
            <a:endParaRPr lang="en-US" sz="2400" dirty="0">
              <a:solidFill>
                <a:schemeClr val="bg1"/>
              </a:solidFill>
              <a:latin typeface="Calibri" charset="0"/>
              <a:ea typeface="Times New Roman" charset="0"/>
              <a:cs typeface="Times New Roman" charset="0"/>
            </a:endParaRPr>
          </a:p>
          <a:p>
            <a:pPr marL="342900" marR="0" lvl="0" indent="-342900">
              <a:spcBef>
                <a:spcPts val="0"/>
              </a:spcBef>
              <a:spcAft>
                <a:spcPts val="0"/>
              </a:spcAft>
              <a:buFont typeface="Symbol" charset="2"/>
              <a:buChar char=""/>
            </a:pPr>
            <a:r>
              <a:rPr lang="en-US" sz="2800" dirty="0">
                <a:solidFill>
                  <a:schemeClr val="bg1"/>
                </a:solidFill>
                <a:latin typeface="Times New Roman" charset="0"/>
                <a:ea typeface="Times New Roman" charset="0"/>
                <a:cs typeface="Times New Roman" charset="0"/>
              </a:rPr>
              <a:t>Must take the online seven person mechanics Clinic In November</a:t>
            </a:r>
            <a:endParaRPr lang="en-US" sz="2400" dirty="0">
              <a:solidFill>
                <a:schemeClr val="bg1"/>
              </a:solidFill>
              <a:latin typeface="Calibri" charset="0"/>
              <a:ea typeface="Times New Roman" charset="0"/>
              <a:cs typeface="Times New Roman" charset="0"/>
            </a:endParaRPr>
          </a:p>
        </p:txBody>
      </p:sp>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618096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Rectangle 1"/>
          <p:cNvSpPr/>
          <p:nvPr/>
        </p:nvSpPr>
        <p:spPr>
          <a:xfrm>
            <a:off x="952500" y="1570108"/>
            <a:ext cx="10629900" cy="3785652"/>
          </a:xfrm>
          <a:prstGeom prst="rect">
            <a:avLst/>
          </a:prstGeom>
        </p:spPr>
        <p:txBody>
          <a:bodyPr wrap="square">
            <a:spAutoFit/>
          </a:bodyPr>
          <a:lstStyle/>
          <a:p>
            <a:pPr algn="ctr"/>
            <a:r>
              <a:rPr lang="en-US" sz="3600" b="1" dirty="0">
                <a:solidFill>
                  <a:schemeClr val="bg1"/>
                </a:solidFill>
                <a:latin typeface="Times New Roman" charset="0"/>
                <a:ea typeface="Times New Roman" charset="0"/>
                <a:cs typeface="Times New Roman" charset="0"/>
              </a:rPr>
              <a:t>Association </a:t>
            </a:r>
            <a:r>
              <a:rPr lang="en-US" sz="3600" b="1" dirty="0" smtClean="0">
                <a:solidFill>
                  <a:schemeClr val="bg1"/>
                </a:solidFill>
                <a:latin typeface="Times New Roman" charset="0"/>
                <a:ea typeface="Times New Roman" charset="0"/>
                <a:cs typeface="Times New Roman" charset="0"/>
              </a:rPr>
              <a:t>Crews Playoff </a:t>
            </a:r>
            <a:r>
              <a:rPr lang="en-US" sz="3600" b="1" dirty="0">
                <a:solidFill>
                  <a:schemeClr val="bg1"/>
                </a:solidFill>
                <a:latin typeface="Times New Roman" charset="0"/>
                <a:ea typeface="Times New Roman" charset="0"/>
                <a:cs typeface="Times New Roman" charset="0"/>
              </a:rPr>
              <a:t>Eligibility</a:t>
            </a:r>
          </a:p>
          <a:p>
            <a:pPr algn="ctr"/>
            <a:r>
              <a:rPr lang="en-US" sz="3600" b="1" dirty="0">
                <a:solidFill>
                  <a:schemeClr val="bg1"/>
                </a:solidFill>
                <a:latin typeface="Times New Roman" charset="0"/>
                <a:ea typeface="Times New Roman" charset="0"/>
                <a:cs typeface="Times New Roman" charset="0"/>
              </a:rPr>
              <a:t>For Rounds 3, 4 and 5</a:t>
            </a:r>
          </a:p>
          <a:p>
            <a:pPr marL="457200" indent="-457200">
              <a:buFont typeface="Arial" charset="0"/>
              <a:buChar char="•"/>
            </a:pPr>
            <a:endParaRPr lang="en-US" sz="3600" b="1" dirty="0">
              <a:solidFill>
                <a:schemeClr val="bg1"/>
              </a:solidFill>
              <a:latin typeface="Times New Roman" charset="0"/>
              <a:ea typeface="Times New Roman" charset="0"/>
              <a:cs typeface="Times New Roman" charset="0"/>
            </a:endParaRPr>
          </a:p>
          <a:p>
            <a:pPr marL="457200" indent="-457200">
              <a:buFont typeface="Arial" charset="0"/>
              <a:buChar char="•"/>
            </a:pPr>
            <a:r>
              <a:rPr lang="en-US" sz="3600" b="1" dirty="0">
                <a:solidFill>
                  <a:schemeClr val="bg1"/>
                </a:solidFill>
                <a:latin typeface="Times New Roman" charset="0"/>
                <a:ea typeface="Times New Roman" charset="0"/>
                <a:cs typeface="Times New Roman" charset="0"/>
              </a:rPr>
              <a:t> </a:t>
            </a:r>
            <a:r>
              <a:rPr lang="en-US" sz="3200" b="1" dirty="0">
                <a:solidFill>
                  <a:schemeClr val="bg1"/>
                </a:solidFill>
                <a:latin typeface="Times New Roman" charset="0"/>
                <a:ea typeface="Times New Roman" charset="0"/>
                <a:cs typeface="Times New Roman" charset="0"/>
              </a:rPr>
              <a:t>The Number of crews each association can submit for evaluation for the last 3 rounds of the playoffs will be determined by the number of Playoff  eligible officials in each association.</a:t>
            </a:r>
            <a:endParaRPr lang="en-US" sz="2800" b="1"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668187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1142148" y="2123455"/>
            <a:ext cx="10642600" cy="3046988"/>
          </a:xfrm>
          <a:prstGeom prst="rect">
            <a:avLst/>
          </a:prstGeom>
        </p:spPr>
        <p:txBody>
          <a:bodyPr wrap="square">
            <a:spAutoFit/>
          </a:bodyPr>
          <a:lstStyle/>
          <a:p>
            <a:pPr marL="457200" indent="-457200">
              <a:buFont typeface="Arial" charset="0"/>
              <a:buChar char="•"/>
            </a:pPr>
            <a:r>
              <a:rPr lang="en-US" sz="3200" dirty="0">
                <a:solidFill>
                  <a:schemeClr val="bg1"/>
                </a:solidFill>
              </a:rPr>
              <a:t>The P.E.B will evaluate the Association Crews only</a:t>
            </a:r>
          </a:p>
          <a:p>
            <a:pPr marL="457200" indent="-457200">
              <a:buFont typeface="Arial" charset="0"/>
              <a:buChar char="•"/>
            </a:pPr>
            <a:r>
              <a:rPr lang="en-US" sz="3200" dirty="0">
                <a:solidFill>
                  <a:schemeClr val="bg1"/>
                </a:solidFill>
              </a:rPr>
              <a:t>Evaluate crews in their “area” after Weeks 11 of the regular season. </a:t>
            </a:r>
          </a:p>
          <a:p>
            <a:pPr marL="457200" indent="-457200">
              <a:buFont typeface="Arial" charset="0"/>
              <a:buChar char="•"/>
            </a:pPr>
            <a:r>
              <a:rPr lang="en-US" sz="3200" dirty="0">
                <a:solidFill>
                  <a:schemeClr val="bg1"/>
                </a:solidFill>
              </a:rPr>
              <a:t>Then evaluate another “area” each week after. </a:t>
            </a:r>
          </a:p>
          <a:p>
            <a:pPr marL="457200" indent="-457200">
              <a:buFont typeface="Arial" charset="0"/>
              <a:buChar char="•"/>
            </a:pPr>
            <a:r>
              <a:rPr lang="en-US" sz="3200" dirty="0">
                <a:solidFill>
                  <a:schemeClr val="bg1"/>
                </a:solidFill>
              </a:rPr>
              <a:t>All crews will have ranking before the post-season begins as a baseline</a:t>
            </a:r>
          </a:p>
        </p:txBody>
      </p:sp>
      <p:sp>
        <p:nvSpPr>
          <p:cNvPr id="8" name="Rectangle 7"/>
          <p:cNvSpPr/>
          <p:nvPr/>
        </p:nvSpPr>
        <p:spPr>
          <a:xfrm>
            <a:off x="3721100" y="733381"/>
            <a:ext cx="7073900" cy="1200329"/>
          </a:xfrm>
          <a:prstGeom prst="rect">
            <a:avLst/>
          </a:prstGeom>
        </p:spPr>
        <p:txBody>
          <a:bodyPr wrap="square">
            <a:spAutoFit/>
          </a:bodyPr>
          <a:lstStyle/>
          <a:p>
            <a:pPr algn="ctr"/>
            <a:r>
              <a:rPr lang="en-US" sz="3600" b="1" dirty="0">
                <a:solidFill>
                  <a:schemeClr val="bg1"/>
                </a:solidFill>
              </a:rPr>
              <a:t>Setup and </a:t>
            </a:r>
            <a:r>
              <a:rPr lang="en-US" sz="3600" b="1">
                <a:solidFill>
                  <a:schemeClr val="bg1"/>
                </a:solidFill>
              </a:rPr>
              <a:t>Rating </a:t>
            </a:r>
            <a:endParaRPr lang="en-US" sz="3600" b="1" smtClean="0">
              <a:solidFill>
                <a:schemeClr val="bg1"/>
              </a:solidFill>
            </a:endParaRPr>
          </a:p>
          <a:p>
            <a:pPr algn="ctr"/>
            <a:r>
              <a:rPr lang="en-US" sz="3600" b="1" dirty="0" smtClean="0">
                <a:solidFill>
                  <a:schemeClr val="bg1"/>
                </a:solidFill>
              </a:rPr>
              <a:t> Association </a:t>
            </a:r>
            <a:r>
              <a:rPr lang="en-US" sz="3600" b="1" dirty="0">
                <a:solidFill>
                  <a:schemeClr val="bg1"/>
                </a:solidFill>
              </a:rPr>
              <a:t>Crews</a:t>
            </a:r>
            <a:endParaRPr lang="en-US" sz="3600" dirty="0">
              <a:solidFill>
                <a:schemeClr val="bg1"/>
              </a:solidFill>
            </a:endParaRPr>
          </a:p>
        </p:txBody>
      </p:sp>
    </p:spTree>
    <p:extLst>
      <p:ext uri="{BB962C8B-B14F-4D97-AF65-F5344CB8AC3E}">
        <p14:creationId xmlns:p14="http://schemas.microsoft.com/office/powerpoint/2010/main" val="812353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Rectangle 1"/>
          <p:cNvSpPr/>
          <p:nvPr/>
        </p:nvSpPr>
        <p:spPr>
          <a:xfrm>
            <a:off x="1016000" y="2070438"/>
            <a:ext cx="10833099" cy="2246769"/>
          </a:xfrm>
          <a:prstGeom prst="rect">
            <a:avLst/>
          </a:prstGeom>
        </p:spPr>
        <p:txBody>
          <a:bodyPr wrap="square">
            <a:spAutoFit/>
          </a:bodyPr>
          <a:lstStyle/>
          <a:p>
            <a:pPr marL="457200" indent="-457200">
              <a:buFont typeface="Arial" charset="0"/>
              <a:buChar char="•"/>
            </a:pPr>
            <a:r>
              <a:rPr lang="en-US" sz="2800" dirty="0">
                <a:solidFill>
                  <a:schemeClr val="bg1"/>
                </a:solidFill>
              </a:rPr>
              <a:t>Quarterfinal round- 32 games split up among the PEB board</a:t>
            </a:r>
          </a:p>
          <a:p>
            <a:pPr marL="457200" indent="-457200">
              <a:buFont typeface="Arial" charset="0"/>
              <a:buChar char="•"/>
            </a:pPr>
            <a:r>
              <a:rPr lang="en-US" sz="2800" dirty="0">
                <a:solidFill>
                  <a:schemeClr val="bg1"/>
                </a:solidFill>
              </a:rPr>
              <a:t>Semifinal round- all 12 rank 16. Each crew evaluated in person also.</a:t>
            </a:r>
          </a:p>
          <a:p>
            <a:pPr marL="457200" indent="-457200">
              <a:buFont typeface="Arial" charset="0"/>
              <a:buChar char="•"/>
            </a:pPr>
            <a:r>
              <a:rPr lang="en-US" sz="2800" dirty="0">
                <a:solidFill>
                  <a:schemeClr val="bg1"/>
                </a:solidFill>
              </a:rPr>
              <a:t>All scores are sent to Kevin to keep the running tally of rankings </a:t>
            </a:r>
          </a:p>
          <a:p>
            <a:pPr marL="457200" indent="-457200">
              <a:buFont typeface="Arial" charset="0"/>
              <a:buChar char="•"/>
            </a:pPr>
            <a:r>
              <a:rPr lang="en-US" sz="2800" dirty="0">
                <a:solidFill>
                  <a:schemeClr val="bg1"/>
                </a:solidFill>
              </a:rPr>
              <a:t>The Evaluation Form will be sent to you weekly </a:t>
            </a:r>
          </a:p>
        </p:txBody>
      </p:sp>
      <p:sp>
        <p:nvSpPr>
          <p:cNvPr id="3" name="Rectangle 2"/>
          <p:cNvSpPr/>
          <p:nvPr/>
        </p:nvSpPr>
        <p:spPr>
          <a:xfrm>
            <a:off x="3721100" y="733381"/>
            <a:ext cx="7073900" cy="1200329"/>
          </a:xfrm>
          <a:prstGeom prst="rect">
            <a:avLst/>
          </a:prstGeom>
        </p:spPr>
        <p:txBody>
          <a:bodyPr wrap="square">
            <a:spAutoFit/>
          </a:bodyPr>
          <a:lstStyle/>
          <a:p>
            <a:pPr algn="ctr"/>
            <a:r>
              <a:rPr lang="en-US" sz="3600" b="1" dirty="0">
                <a:solidFill>
                  <a:schemeClr val="bg1"/>
                </a:solidFill>
              </a:rPr>
              <a:t>Setup and </a:t>
            </a:r>
            <a:r>
              <a:rPr lang="en-US" sz="3600" b="1">
                <a:solidFill>
                  <a:schemeClr val="bg1"/>
                </a:solidFill>
              </a:rPr>
              <a:t>Rating </a:t>
            </a:r>
            <a:endParaRPr lang="en-US" sz="3600" b="1" smtClean="0">
              <a:solidFill>
                <a:schemeClr val="bg1"/>
              </a:solidFill>
            </a:endParaRPr>
          </a:p>
          <a:p>
            <a:pPr algn="ctr"/>
            <a:r>
              <a:rPr lang="en-US" sz="3600" b="1" dirty="0" smtClean="0">
                <a:solidFill>
                  <a:schemeClr val="bg1"/>
                </a:solidFill>
              </a:rPr>
              <a:t> Association </a:t>
            </a:r>
            <a:r>
              <a:rPr lang="en-US" sz="3600" b="1" dirty="0">
                <a:solidFill>
                  <a:schemeClr val="bg1"/>
                </a:solidFill>
              </a:rPr>
              <a:t>Crews</a:t>
            </a:r>
            <a:endParaRPr lang="en-US" sz="3600" dirty="0">
              <a:solidFill>
                <a:schemeClr val="bg1"/>
              </a:solidFill>
            </a:endParaRPr>
          </a:p>
        </p:txBody>
      </p:sp>
    </p:spTree>
    <p:extLst>
      <p:ext uri="{BB962C8B-B14F-4D97-AF65-F5344CB8AC3E}">
        <p14:creationId xmlns:p14="http://schemas.microsoft.com/office/powerpoint/2010/main" val="21186961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1041401" y="2274838"/>
            <a:ext cx="10947400" cy="3108543"/>
          </a:xfrm>
          <a:prstGeom prst="rect">
            <a:avLst/>
          </a:prstGeom>
        </p:spPr>
        <p:txBody>
          <a:bodyPr wrap="square">
            <a:spAutoFit/>
          </a:bodyPr>
          <a:lstStyle/>
          <a:p>
            <a:pPr marL="457200" indent="-457200">
              <a:buFont typeface="Arial" charset="0"/>
              <a:buChar char="•"/>
            </a:pPr>
            <a:r>
              <a:rPr lang="en-US" sz="2800" dirty="0">
                <a:solidFill>
                  <a:schemeClr val="bg1"/>
                </a:solidFill>
              </a:rPr>
              <a:t>Crews must be sent in to </a:t>
            </a:r>
            <a:r>
              <a:rPr lang="en-US" sz="2800" dirty="0" smtClean="0">
                <a:solidFill>
                  <a:schemeClr val="bg1"/>
                </a:solidFill>
              </a:rPr>
              <a:t>Kevin </a:t>
            </a:r>
            <a:r>
              <a:rPr lang="en-US" sz="2800" dirty="0">
                <a:solidFill>
                  <a:schemeClr val="bg1"/>
                </a:solidFill>
              </a:rPr>
              <a:t>for review for eligibility by week 8</a:t>
            </a:r>
          </a:p>
          <a:p>
            <a:pPr marL="457200" indent="-457200">
              <a:buFont typeface="Arial" charset="0"/>
              <a:buChar char="•"/>
            </a:pPr>
            <a:r>
              <a:rPr lang="en-US" sz="2800" dirty="0">
                <a:solidFill>
                  <a:schemeClr val="bg1"/>
                </a:solidFill>
              </a:rPr>
              <a:t>All crews must work together weeks 11 and 12 of the regular season for review</a:t>
            </a:r>
          </a:p>
          <a:p>
            <a:pPr marL="457200" indent="-457200">
              <a:buFont typeface="Arial" charset="0"/>
              <a:buChar char="•"/>
            </a:pPr>
            <a:r>
              <a:rPr lang="en-US" sz="2800" dirty="0">
                <a:solidFill>
                  <a:schemeClr val="bg1"/>
                </a:solidFill>
              </a:rPr>
              <a:t>Crew Member out dates have to be coordinated with </a:t>
            </a:r>
            <a:r>
              <a:rPr lang="en-US" sz="2800" dirty="0" smtClean="0">
                <a:solidFill>
                  <a:schemeClr val="bg1"/>
                </a:solidFill>
              </a:rPr>
              <a:t>Kevin </a:t>
            </a:r>
            <a:r>
              <a:rPr lang="en-US" sz="2800" dirty="0">
                <a:solidFill>
                  <a:schemeClr val="bg1"/>
                </a:solidFill>
              </a:rPr>
              <a:t>(</a:t>
            </a:r>
            <a:r>
              <a:rPr lang="en-US" sz="2800" i="1" dirty="0">
                <a:solidFill>
                  <a:schemeClr val="bg1"/>
                </a:solidFill>
              </a:rPr>
              <a:t>he will work it out on a case by case basis) </a:t>
            </a:r>
            <a:endParaRPr lang="en-US" sz="2800" dirty="0">
              <a:solidFill>
                <a:schemeClr val="bg1"/>
              </a:solidFill>
            </a:endParaRPr>
          </a:p>
          <a:p>
            <a:pPr marL="457200" indent="-457200">
              <a:buFont typeface="Arial" charset="0"/>
              <a:buChar char="•"/>
            </a:pPr>
            <a:r>
              <a:rPr lang="en-US" sz="2800" dirty="0">
                <a:solidFill>
                  <a:schemeClr val="bg1"/>
                </a:solidFill>
              </a:rPr>
              <a:t>Crews will be rated </a:t>
            </a:r>
            <a:r>
              <a:rPr lang="en-US" sz="2800" dirty="0" smtClean="0">
                <a:solidFill>
                  <a:schemeClr val="bg1"/>
                </a:solidFill>
              </a:rPr>
              <a:t>weekly</a:t>
            </a:r>
          </a:p>
          <a:p>
            <a:pPr marL="457200" indent="-457200">
              <a:buFont typeface="Arial" charset="0"/>
              <a:buChar char="•"/>
            </a:pPr>
            <a:r>
              <a:rPr lang="en-US" sz="2800" dirty="0" smtClean="0">
                <a:solidFill>
                  <a:schemeClr val="bg1"/>
                </a:solidFill>
              </a:rPr>
              <a:t>Scores and Evaluations will be sent out weekly</a:t>
            </a:r>
            <a:endParaRPr lang="en-US" sz="2800" dirty="0">
              <a:solidFill>
                <a:schemeClr val="bg1"/>
              </a:solidFill>
            </a:endParaRPr>
          </a:p>
        </p:txBody>
      </p:sp>
      <p:sp>
        <p:nvSpPr>
          <p:cNvPr id="8" name="Rectangle 7"/>
          <p:cNvSpPr/>
          <p:nvPr/>
        </p:nvSpPr>
        <p:spPr>
          <a:xfrm>
            <a:off x="3721100" y="733381"/>
            <a:ext cx="7073900" cy="1200329"/>
          </a:xfrm>
          <a:prstGeom prst="rect">
            <a:avLst/>
          </a:prstGeom>
        </p:spPr>
        <p:txBody>
          <a:bodyPr wrap="square">
            <a:spAutoFit/>
          </a:bodyPr>
          <a:lstStyle/>
          <a:p>
            <a:pPr algn="ctr"/>
            <a:r>
              <a:rPr lang="en-US" sz="3600" b="1" dirty="0">
                <a:solidFill>
                  <a:schemeClr val="bg1"/>
                </a:solidFill>
              </a:rPr>
              <a:t>Setup and </a:t>
            </a:r>
            <a:r>
              <a:rPr lang="en-US" sz="3600" b="1">
                <a:solidFill>
                  <a:schemeClr val="bg1"/>
                </a:solidFill>
              </a:rPr>
              <a:t>Rating </a:t>
            </a:r>
            <a:endParaRPr lang="en-US" sz="3600" b="1" smtClean="0">
              <a:solidFill>
                <a:schemeClr val="bg1"/>
              </a:solidFill>
            </a:endParaRPr>
          </a:p>
          <a:p>
            <a:pPr algn="ctr"/>
            <a:r>
              <a:rPr lang="en-US" sz="3600" b="1" dirty="0" smtClean="0">
                <a:solidFill>
                  <a:schemeClr val="bg1"/>
                </a:solidFill>
              </a:rPr>
              <a:t> Association </a:t>
            </a:r>
            <a:r>
              <a:rPr lang="en-US" sz="3600" b="1" dirty="0">
                <a:solidFill>
                  <a:schemeClr val="bg1"/>
                </a:solidFill>
              </a:rPr>
              <a:t>Crews</a:t>
            </a:r>
            <a:endParaRPr lang="en-US" sz="3600" dirty="0">
              <a:solidFill>
                <a:schemeClr val="bg1"/>
              </a:solidFill>
            </a:endParaRPr>
          </a:p>
        </p:txBody>
      </p:sp>
    </p:spTree>
    <p:extLst>
      <p:ext uri="{BB962C8B-B14F-4D97-AF65-F5344CB8AC3E}">
        <p14:creationId xmlns:p14="http://schemas.microsoft.com/office/powerpoint/2010/main" val="1334537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Rectangle 1"/>
          <p:cNvSpPr/>
          <p:nvPr/>
        </p:nvSpPr>
        <p:spPr>
          <a:xfrm>
            <a:off x="863601" y="2308121"/>
            <a:ext cx="11125200" cy="2677656"/>
          </a:xfrm>
          <a:prstGeom prst="rect">
            <a:avLst/>
          </a:prstGeom>
        </p:spPr>
        <p:txBody>
          <a:bodyPr wrap="square">
            <a:spAutoFit/>
          </a:bodyPr>
          <a:lstStyle/>
          <a:p>
            <a:pPr marL="457200" indent="-457200">
              <a:buFont typeface="Arial" charset="0"/>
              <a:buChar char="•"/>
            </a:pPr>
            <a:r>
              <a:rPr lang="en-US" sz="2800" dirty="0">
                <a:solidFill>
                  <a:schemeClr val="bg1"/>
                </a:solidFill>
              </a:rPr>
              <a:t>Crews that meet the playoff standard will work in the playoffs</a:t>
            </a:r>
          </a:p>
          <a:p>
            <a:pPr marL="457200" indent="-457200">
              <a:buFont typeface="Arial" charset="0"/>
              <a:buChar char="•"/>
            </a:pPr>
            <a:r>
              <a:rPr lang="en-US" sz="2800" dirty="0">
                <a:solidFill>
                  <a:schemeClr val="bg1"/>
                </a:solidFill>
              </a:rPr>
              <a:t>Crews will be evaluated each week of the playoffs and will advance if ratings dictate</a:t>
            </a:r>
          </a:p>
          <a:p>
            <a:pPr marL="457200" indent="-457200">
              <a:buFont typeface="Arial" charset="0"/>
              <a:buChar char="•"/>
            </a:pPr>
            <a:r>
              <a:rPr lang="en-US" sz="2800" dirty="0">
                <a:solidFill>
                  <a:schemeClr val="bg1"/>
                </a:solidFill>
              </a:rPr>
              <a:t>Evaluations will be sent to crews and association leaders</a:t>
            </a:r>
          </a:p>
          <a:p>
            <a:pPr marL="457200" indent="-457200">
              <a:buFont typeface="Arial" charset="0"/>
              <a:buChar char="•"/>
            </a:pPr>
            <a:r>
              <a:rPr lang="en-US" sz="2800" dirty="0">
                <a:solidFill>
                  <a:schemeClr val="bg1"/>
                </a:solidFill>
              </a:rPr>
              <a:t>Rating will determine the crews working quarter finals, semi-finals and </a:t>
            </a:r>
            <a:r>
              <a:rPr lang="en-US" sz="2800" dirty="0" smtClean="0">
                <a:solidFill>
                  <a:schemeClr val="bg1"/>
                </a:solidFill>
              </a:rPr>
              <a:t>Finals</a:t>
            </a:r>
            <a:endParaRPr lang="en-US" sz="2800" dirty="0">
              <a:solidFill>
                <a:schemeClr val="bg1"/>
              </a:solidFill>
            </a:endParaRPr>
          </a:p>
        </p:txBody>
      </p:sp>
      <p:sp>
        <p:nvSpPr>
          <p:cNvPr id="8" name="Rectangle 7"/>
          <p:cNvSpPr/>
          <p:nvPr/>
        </p:nvSpPr>
        <p:spPr>
          <a:xfrm>
            <a:off x="3721100" y="733381"/>
            <a:ext cx="7073900" cy="1200329"/>
          </a:xfrm>
          <a:prstGeom prst="rect">
            <a:avLst/>
          </a:prstGeom>
        </p:spPr>
        <p:txBody>
          <a:bodyPr wrap="square">
            <a:spAutoFit/>
          </a:bodyPr>
          <a:lstStyle/>
          <a:p>
            <a:pPr algn="ctr"/>
            <a:r>
              <a:rPr lang="en-US" sz="3600" b="1" dirty="0">
                <a:solidFill>
                  <a:schemeClr val="bg1"/>
                </a:solidFill>
              </a:rPr>
              <a:t>Setup and </a:t>
            </a:r>
            <a:r>
              <a:rPr lang="en-US" sz="3600" b="1">
                <a:solidFill>
                  <a:schemeClr val="bg1"/>
                </a:solidFill>
              </a:rPr>
              <a:t>Rating </a:t>
            </a:r>
            <a:endParaRPr lang="en-US" sz="3600" b="1" smtClean="0">
              <a:solidFill>
                <a:schemeClr val="bg1"/>
              </a:solidFill>
            </a:endParaRPr>
          </a:p>
          <a:p>
            <a:pPr algn="ctr"/>
            <a:r>
              <a:rPr lang="en-US" sz="3600" b="1" dirty="0" smtClean="0">
                <a:solidFill>
                  <a:schemeClr val="bg1"/>
                </a:solidFill>
              </a:rPr>
              <a:t> Association </a:t>
            </a:r>
            <a:r>
              <a:rPr lang="en-US" sz="3600" b="1" dirty="0">
                <a:solidFill>
                  <a:schemeClr val="bg1"/>
                </a:solidFill>
              </a:rPr>
              <a:t>Crews</a:t>
            </a:r>
            <a:endParaRPr lang="en-US" sz="3600" dirty="0">
              <a:solidFill>
                <a:schemeClr val="bg1"/>
              </a:solidFill>
            </a:endParaRPr>
          </a:p>
        </p:txBody>
      </p:sp>
    </p:spTree>
    <p:extLst>
      <p:ext uri="{BB962C8B-B14F-4D97-AF65-F5344CB8AC3E}">
        <p14:creationId xmlns:p14="http://schemas.microsoft.com/office/powerpoint/2010/main" val="13972975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56780"/>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1117600" y="2092677"/>
            <a:ext cx="10439400" cy="2677656"/>
          </a:xfrm>
          <a:prstGeom prst="rect">
            <a:avLst/>
          </a:prstGeom>
        </p:spPr>
        <p:txBody>
          <a:bodyPr wrap="square">
            <a:spAutoFit/>
          </a:bodyPr>
          <a:lstStyle/>
          <a:p>
            <a:endParaRPr lang="en-US" sz="2800" dirty="0" smtClean="0">
              <a:solidFill>
                <a:schemeClr val="bg1"/>
              </a:solidFill>
            </a:endParaRPr>
          </a:p>
          <a:p>
            <a:pPr marL="457200" indent="-457200">
              <a:buFont typeface="Arial" charset="0"/>
              <a:buChar char="•"/>
            </a:pPr>
            <a:r>
              <a:rPr lang="en-US" sz="2800" dirty="0" smtClean="0">
                <a:solidFill>
                  <a:schemeClr val="bg1"/>
                </a:solidFill>
              </a:rPr>
              <a:t>State </a:t>
            </a:r>
            <a:r>
              <a:rPr lang="en-US" sz="2800" dirty="0">
                <a:solidFill>
                  <a:schemeClr val="bg1"/>
                </a:solidFill>
              </a:rPr>
              <a:t>will be divided in to 6 </a:t>
            </a:r>
            <a:r>
              <a:rPr lang="en-US" sz="2800" dirty="0" smtClean="0">
                <a:solidFill>
                  <a:schemeClr val="bg1"/>
                </a:solidFill>
              </a:rPr>
              <a:t>Districts </a:t>
            </a:r>
            <a:endParaRPr lang="en-US" sz="2800" dirty="0">
              <a:solidFill>
                <a:schemeClr val="bg1"/>
              </a:solidFill>
            </a:endParaRPr>
          </a:p>
          <a:p>
            <a:pPr marL="457200" indent="-457200">
              <a:buFont typeface="Arial" charset="0"/>
              <a:buChar char="•"/>
            </a:pPr>
            <a:r>
              <a:rPr lang="en-US" sz="2800" dirty="0">
                <a:solidFill>
                  <a:schemeClr val="bg1"/>
                </a:solidFill>
              </a:rPr>
              <a:t>Each association can submit only 7 officials – 1 for each position</a:t>
            </a:r>
          </a:p>
          <a:p>
            <a:pPr marL="457200" indent="-457200">
              <a:buFont typeface="Arial" charset="0"/>
              <a:buChar char="•"/>
            </a:pPr>
            <a:r>
              <a:rPr lang="en-US" sz="2800" dirty="0">
                <a:solidFill>
                  <a:schemeClr val="bg1"/>
                </a:solidFill>
              </a:rPr>
              <a:t>Crews will be determined by Rick – with feedback from video, PEB area members and association leaders.</a:t>
            </a:r>
          </a:p>
        </p:txBody>
      </p:sp>
      <p:sp>
        <p:nvSpPr>
          <p:cNvPr id="8" name="Rectangle 7"/>
          <p:cNvSpPr/>
          <p:nvPr/>
        </p:nvSpPr>
        <p:spPr>
          <a:xfrm>
            <a:off x="2146300" y="1093112"/>
            <a:ext cx="7988300" cy="707886"/>
          </a:xfrm>
          <a:prstGeom prst="rect">
            <a:avLst/>
          </a:prstGeom>
        </p:spPr>
        <p:txBody>
          <a:bodyPr wrap="square">
            <a:spAutoFit/>
          </a:bodyPr>
          <a:lstStyle/>
          <a:p>
            <a:pPr algn="ctr"/>
            <a:r>
              <a:rPr lang="en-US" sz="4000" smtClean="0">
                <a:solidFill>
                  <a:schemeClr val="bg1"/>
                </a:solidFill>
              </a:rPr>
              <a:t>District Crews</a:t>
            </a:r>
            <a:endParaRPr lang="en-US" sz="4000" dirty="0" smtClean="0">
              <a:solidFill>
                <a:schemeClr val="bg1"/>
              </a:solidFill>
            </a:endParaRPr>
          </a:p>
        </p:txBody>
      </p:sp>
    </p:spTree>
    <p:extLst>
      <p:ext uri="{BB962C8B-B14F-4D97-AF65-F5344CB8AC3E}">
        <p14:creationId xmlns:p14="http://schemas.microsoft.com/office/powerpoint/2010/main" val="1017071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400" y="1890082"/>
            <a:ext cx="5797548" cy="4634542"/>
          </a:xfrm>
          <a:prstGeom prst="rect">
            <a:avLst/>
          </a:prstGeom>
        </p:spPr>
      </p:pic>
      <p:sp>
        <p:nvSpPr>
          <p:cNvPr id="2" name="Title 1">
            <a:extLst>
              <a:ext uri="{FF2B5EF4-FFF2-40B4-BE49-F238E27FC236}">
                <a16:creationId xmlns:a16="http://schemas.microsoft.com/office/drawing/2014/main" xmlns="" id="{84560B8C-E1B6-460C-AB54-765DF9EF3AEB}"/>
              </a:ext>
            </a:extLst>
          </p:cNvPr>
          <p:cNvSpPr>
            <a:spLocks noGrp="1"/>
          </p:cNvSpPr>
          <p:nvPr>
            <p:ph type="title"/>
          </p:nvPr>
        </p:nvSpPr>
        <p:spPr>
          <a:xfrm>
            <a:off x="1940985" y="582613"/>
            <a:ext cx="10026649" cy="1204912"/>
          </a:xfrm>
        </p:spPr>
        <p:txBody>
          <a:bodyPr/>
          <a:lstStyle/>
          <a:p>
            <a:r>
              <a:rPr lang="en-US" dirty="0" smtClean="0"/>
              <a:t>GHSA Expectations</a:t>
            </a:r>
            <a:endParaRPr lang="en-US" dirty="0"/>
          </a:p>
        </p:txBody>
      </p:sp>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4"/>
          <a:stretch>
            <a:fillRect/>
          </a:stretch>
        </p:blipFill>
        <p:spPr>
          <a:xfrm>
            <a:off x="10726851" y="5519703"/>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7" name="Picture 6">
            <a:extLst>
              <a:ext uri="{FF2B5EF4-FFF2-40B4-BE49-F238E27FC236}">
                <a16:creationId xmlns="" xmlns:a16="http://schemas.microsoft.com/office/drawing/2014/main" id="{48AB35B9-3FB1-4709-84CE-E53FE815074C}"/>
              </a:ext>
            </a:extLst>
          </p:cNvPr>
          <p:cNvPicPr>
            <a:picLocks noChangeAspect="1"/>
          </p:cNvPicPr>
          <p:nvPr/>
        </p:nvPicPr>
        <p:blipFill>
          <a:blip r:embed="rId4"/>
          <a:stretch>
            <a:fillRect/>
          </a:stretch>
        </p:blipFill>
        <p:spPr>
          <a:xfrm>
            <a:off x="9273969" y="582613"/>
            <a:ext cx="1858705" cy="1159831"/>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Picture 7"/>
          <p:cNvPicPr>
            <a:picLocks noChangeAspect="1"/>
          </p:cNvPicPr>
          <p:nvPr/>
        </p:nvPicPr>
        <p:blipFill>
          <a:blip r:embed="rId6"/>
          <a:stretch>
            <a:fillRect/>
          </a:stretch>
        </p:blipFill>
        <p:spPr>
          <a:xfrm>
            <a:off x="2086056" y="2280637"/>
            <a:ext cx="2422443" cy="3738573"/>
          </a:xfrm>
          <a:prstGeom prst="rect">
            <a:avLst/>
          </a:prstGeom>
        </p:spPr>
      </p:pic>
      <p:sp>
        <p:nvSpPr>
          <p:cNvPr id="12" name="Rectangle 11"/>
          <p:cNvSpPr/>
          <p:nvPr/>
        </p:nvSpPr>
        <p:spPr>
          <a:xfrm>
            <a:off x="5311485" y="3323921"/>
            <a:ext cx="4891836" cy="2800767"/>
          </a:xfrm>
          <a:prstGeom prst="rect">
            <a:avLst/>
          </a:prstGeom>
        </p:spPr>
        <p:txBody>
          <a:bodyPr wrap="square">
            <a:spAutoFit/>
          </a:bodyPr>
          <a:lstStyle/>
          <a:p>
            <a:pPr algn="ctr"/>
            <a:r>
              <a:rPr lang="en-US" sz="5400" b="1" dirty="0" smtClean="0">
                <a:latin typeface="Times New Roman" charset="0"/>
                <a:ea typeface="Times New Roman" charset="0"/>
                <a:cs typeface="Times New Roman" charset="0"/>
              </a:rPr>
              <a:t>Kevin Giddens</a:t>
            </a:r>
          </a:p>
          <a:p>
            <a:pPr algn="ctr"/>
            <a:r>
              <a:rPr lang="en-US" sz="5400" b="1" dirty="0" smtClean="0">
                <a:latin typeface="Times New Roman" charset="0"/>
                <a:ea typeface="Times New Roman" charset="0"/>
                <a:cs typeface="Times New Roman" charset="0"/>
              </a:rPr>
              <a:t>GHSA</a:t>
            </a:r>
          </a:p>
          <a:p>
            <a:pPr algn="ctr"/>
            <a:endParaRPr lang="en-US" sz="3600" b="1" dirty="0">
              <a:effectLst/>
              <a:latin typeface="Times New Roman" charset="0"/>
              <a:ea typeface="Times New Roman" charset="0"/>
              <a:cs typeface="Times New Roman" charset="0"/>
            </a:endParaRPr>
          </a:p>
          <a:p>
            <a:pPr algn="ctr"/>
            <a:endParaRPr lang="en-US" sz="3200" dirty="0">
              <a:effectLst/>
              <a:latin typeface="Calibri" charset="0"/>
              <a:ea typeface="Times New Roman" charset="0"/>
              <a:cs typeface="Times New Roman" charset="0"/>
            </a:endParaRPr>
          </a:p>
        </p:txBody>
      </p:sp>
    </p:spTree>
    <p:extLst>
      <p:ext uri="{BB962C8B-B14F-4D97-AF65-F5344CB8AC3E}">
        <p14:creationId xmlns:p14="http://schemas.microsoft.com/office/powerpoint/2010/main" val="16727319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4575705-6E8A-4785-ACBD-882654EBF75F}"/>
              </a:ext>
            </a:extLst>
          </p:cNvPr>
          <p:cNvSpPr>
            <a:spLocks noGrp="1"/>
          </p:cNvSpPr>
          <p:nvPr>
            <p:ph type="ftr" sz="quarter" idx="11"/>
          </p:nvPr>
        </p:nvSpPr>
        <p:spPr/>
        <p:txBody>
          <a:bodyPr/>
          <a:lstStyle/>
          <a:p>
            <a:pPr>
              <a:defRPr/>
            </a:pPr>
            <a:r>
              <a:rPr lang="en-US"/>
              <a:t>www.nfhs.org</a:t>
            </a:r>
          </a:p>
        </p:txBody>
      </p:sp>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8" name="Rectangle 7"/>
          <p:cNvSpPr/>
          <p:nvPr/>
        </p:nvSpPr>
        <p:spPr>
          <a:xfrm>
            <a:off x="2146300" y="1093112"/>
            <a:ext cx="7988300" cy="707886"/>
          </a:xfrm>
          <a:prstGeom prst="rect">
            <a:avLst/>
          </a:prstGeom>
        </p:spPr>
        <p:txBody>
          <a:bodyPr wrap="square">
            <a:spAutoFit/>
          </a:bodyPr>
          <a:lstStyle/>
          <a:p>
            <a:pPr algn="ctr"/>
            <a:r>
              <a:rPr lang="en-US" sz="4000" dirty="0" smtClean="0">
                <a:solidFill>
                  <a:schemeClr val="bg1"/>
                </a:solidFill>
              </a:rPr>
              <a:t>District Crews</a:t>
            </a:r>
          </a:p>
        </p:txBody>
      </p:sp>
      <p:sp>
        <p:nvSpPr>
          <p:cNvPr id="2" name="Rectangle 1"/>
          <p:cNvSpPr/>
          <p:nvPr/>
        </p:nvSpPr>
        <p:spPr>
          <a:xfrm>
            <a:off x="1104900" y="2413338"/>
            <a:ext cx="10795000" cy="2677656"/>
          </a:xfrm>
          <a:prstGeom prst="rect">
            <a:avLst/>
          </a:prstGeom>
        </p:spPr>
        <p:txBody>
          <a:bodyPr wrap="square">
            <a:spAutoFit/>
          </a:bodyPr>
          <a:lstStyle/>
          <a:p>
            <a:r>
              <a:rPr lang="en-US" sz="2800" dirty="0" smtClean="0">
                <a:solidFill>
                  <a:schemeClr val="bg1"/>
                </a:solidFill>
              </a:rPr>
              <a:t>D1</a:t>
            </a:r>
            <a:r>
              <a:rPr lang="en-US" sz="2800" dirty="0">
                <a:solidFill>
                  <a:schemeClr val="bg1"/>
                </a:solidFill>
              </a:rPr>
              <a:t>:  </a:t>
            </a:r>
            <a:r>
              <a:rPr lang="en-US" sz="2800" i="1" dirty="0">
                <a:solidFill>
                  <a:schemeClr val="bg1"/>
                </a:solidFill>
              </a:rPr>
              <a:t>All Star, WGFOA, </a:t>
            </a:r>
            <a:r>
              <a:rPr lang="en-US" sz="2800" i="1" dirty="0" smtClean="0">
                <a:solidFill>
                  <a:schemeClr val="bg1"/>
                </a:solidFill>
              </a:rPr>
              <a:t>Columbus, Gold Leaf</a:t>
            </a:r>
            <a:endParaRPr lang="en-US" sz="2800" dirty="0">
              <a:solidFill>
                <a:schemeClr val="bg1"/>
              </a:solidFill>
            </a:endParaRPr>
          </a:p>
          <a:p>
            <a:r>
              <a:rPr lang="en-US" sz="2800" dirty="0">
                <a:solidFill>
                  <a:schemeClr val="bg1"/>
                </a:solidFill>
              </a:rPr>
              <a:t>D</a:t>
            </a:r>
            <a:r>
              <a:rPr lang="en-US" sz="2800" dirty="0" smtClean="0">
                <a:solidFill>
                  <a:schemeClr val="bg1"/>
                </a:solidFill>
              </a:rPr>
              <a:t>2</a:t>
            </a:r>
            <a:r>
              <a:rPr lang="en-US" sz="2800" dirty="0">
                <a:solidFill>
                  <a:schemeClr val="bg1"/>
                </a:solidFill>
              </a:rPr>
              <a:t>: </a:t>
            </a:r>
            <a:r>
              <a:rPr lang="en-US" sz="2800" i="1" dirty="0">
                <a:solidFill>
                  <a:schemeClr val="bg1"/>
                </a:solidFill>
              </a:rPr>
              <a:t>Southern Eagle, Gold Coast, Hinesville, </a:t>
            </a:r>
            <a:r>
              <a:rPr lang="en-US" sz="2800" i="1" dirty="0" smtClean="0">
                <a:solidFill>
                  <a:schemeClr val="bg1"/>
                </a:solidFill>
              </a:rPr>
              <a:t>Coastal</a:t>
            </a:r>
            <a:endParaRPr lang="en-US" sz="2800" dirty="0">
              <a:solidFill>
                <a:schemeClr val="bg1"/>
              </a:solidFill>
            </a:endParaRPr>
          </a:p>
          <a:p>
            <a:r>
              <a:rPr lang="en-US" sz="2800" dirty="0">
                <a:solidFill>
                  <a:schemeClr val="bg1"/>
                </a:solidFill>
              </a:rPr>
              <a:t>D</a:t>
            </a:r>
            <a:r>
              <a:rPr lang="en-US" sz="2800" dirty="0" smtClean="0">
                <a:solidFill>
                  <a:schemeClr val="bg1"/>
                </a:solidFill>
              </a:rPr>
              <a:t>3</a:t>
            </a:r>
            <a:r>
              <a:rPr lang="en-US" sz="2800" dirty="0">
                <a:solidFill>
                  <a:schemeClr val="bg1"/>
                </a:solidFill>
              </a:rPr>
              <a:t>: </a:t>
            </a:r>
            <a:r>
              <a:rPr lang="en-US" sz="2800" i="1" dirty="0">
                <a:solidFill>
                  <a:schemeClr val="bg1"/>
                </a:solidFill>
              </a:rPr>
              <a:t>MGFOA, ICFOA, Augusta, Emerald City</a:t>
            </a:r>
            <a:endParaRPr lang="en-US" sz="2800" dirty="0">
              <a:solidFill>
                <a:schemeClr val="bg1"/>
              </a:solidFill>
            </a:endParaRPr>
          </a:p>
          <a:p>
            <a:r>
              <a:rPr lang="en-US" sz="2800" dirty="0">
                <a:solidFill>
                  <a:schemeClr val="bg1"/>
                </a:solidFill>
              </a:rPr>
              <a:t>D</a:t>
            </a:r>
            <a:r>
              <a:rPr lang="en-US" sz="2800" dirty="0" smtClean="0">
                <a:solidFill>
                  <a:schemeClr val="bg1"/>
                </a:solidFill>
              </a:rPr>
              <a:t>4</a:t>
            </a:r>
            <a:r>
              <a:rPr lang="en-US" sz="2800" dirty="0">
                <a:solidFill>
                  <a:schemeClr val="bg1"/>
                </a:solidFill>
              </a:rPr>
              <a:t>: </a:t>
            </a:r>
            <a:r>
              <a:rPr lang="en-US" sz="2800" i="1" dirty="0">
                <a:solidFill>
                  <a:schemeClr val="bg1"/>
                </a:solidFill>
              </a:rPr>
              <a:t>NWGA, NEGA, EVFOA, </a:t>
            </a:r>
            <a:endParaRPr lang="en-US" sz="2800" dirty="0">
              <a:solidFill>
                <a:schemeClr val="bg1"/>
              </a:solidFill>
            </a:endParaRPr>
          </a:p>
          <a:p>
            <a:r>
              <a:rPr lang="en-US" sz="2800" dirty="0">
                <a:solidFill>
                  <a:schemeClr val="bg1"/>
                </a:solidFill>
              </a:rPr>
              <a:t>D</a:t>
            </a:r>
            <a:r>
              <a:rPr lang="en-US" sz="2800" dirty="0" smtClean="0">
                <a:solidFill>
                  <a:schemeClr val="bg1"/>
                </a:solidFill>
              </a:rPr>
              <a:t>5</a:t>
            </a:r>
            <a:r>
              <a:rPr lang="en-US" sz="2800" dirty="0">
                <a:solidFill>
                  <a:schemeClr val="bg1"/>
                </a:solidFill>
              </a:rPr>
              <a:t>: </a:t>
            </a:r>
            <a:r>
              <a:rPr lang="en-US" sz="2800" i="1" dirty="0">
                <a:solidFill>
                  <a:schemeClr val="bg1"/>
                </a:solidFill>
              </a:rPr>
              <a:t>AAFOA, AQBC, GOAA, CCFOA</a:t>
            </a:r>
            <a:endParaRPr lang="en-US" sz="2800" dirty="0">
              <a:solidFill>
                <a:schemeClr val="bg1"/>
              </a:solidFill>
            </a:endParaRPr>
          </a:p>
          <a:p>
            <a:r>
              <a:rPr lang="en-US" sz="2800" dirty="0">
                <a:solidFill>
                  <a:schemeClr val="bg1"/>
                </a:solidFill>
              </a:rPr>
              <a:t>D</a:t>
            </a:r>
            <a:r>
              <a:rPr lang="en-US" sz="2800" dirty="0" smtClean="0">
                <a:solidFill>
                  <a:schemeClr val="bg1"/>
                </a:solidFill>
              </a:rPr>
              <a:t>6</a:t>
            </a:r>
            <a:r>
              <a:rPr lang="en-US" sz="2800" dirty="0">
                <a:solidFill>
                  <a:schemeClr val="bg1"/>
                </a:solidFill>
              </a:rPr>
              <a:t>: </a:t>
            </a:r>
            <a:r>
              <a:rPr lang="en-US" sz="2800" i="1" dirty="0">
                <a:solidFill>
                  <a:schemeClr val="bg1"/>
                </a:solidFill>
              </a:rPr>
              <a:t>Peach St., Multi-Co, GFOA, Lanier</a:t>
            </a:r>
            <a:endParaRPr lang="en-US" sz="2800" dirty="0">
              <a:solidFill>
                <a:schemeClr val="bg1"/>
              </a:solidFill>
            </a:endParaRPr>
          </a:p>
        </p:txBody>
      </p:sp>
    </p:spTree>
    <p:extLst>
      <p:ext uri="{BB962C8B-B14F-4D97-AF65-F5344CB8AC3E}">
        <p14:creationId xmlns:p14="http://schemas.microsoft.com/office/powerpoint/2010/main" val="4549947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652309" y="1200834"/>
            <a:ext cx="7340600" cy="646331"/>
          </a:xfrm>
          <a:prstGeom prst="rect">
            <a:avLst/>
          </a:prstGeom>
        </p:spPr>
        <p:txBody>
          <a:bodyPr wrap="square">
            <a:spAutoFit/>
          </a:bodyPr>
          <a:lstStyle/>
          <a:p>
            <a:r>
              <a:rPr lang="en-US" sz="3600" b="1" dirty="0">
                <a:solidFill>
                  <a:schemeClr val="bg1"/>
                </a:solidFill>
              </a:rPr>
              <a:t>Setup and Rating – </a:t>
            </a:r>
            <a:r>
              <a:rPr lang="en-US" sz="3600" b="1" dirty="0" smtClean="0">
                <a:solidFill>
                  <a:schemeClr val="bg1"/>
                </a:solidFill>
              </a:rPr>
              <a:t>Area </a:t>
            </a:r>
            <a:r>
              <a:rPr lang="en-US" sz="3600" b="1" dirty="0">
                <a:solidFill>
                  <a:schemeClr val="bg1"/>
                </a:solidFill>
              </a:rPr>
              <a:t>Crews</a:t>
            </a:r>
            <a:endParaRPr lang="en-US" sz="3600" dirty="0">
              <a:solidFill>
                <a:schemeClr val="bg1"/>
              </a:solidFill>
            </a:endParaRPr>
          </a:p>
        </p:txBody>
      </p:sp>
      <p:sp>
        <p:nvSpPr>
          <p:cNvPr id="5" name="Rectangle 4"/>
          <p:cNvSpPr/>
          <p:nvPr/>
        </p:nvSpPr>
        <p:spPr>
          <a:xfrm>
            <a:off x="888999" y="2617786"/>
            <a:ext cx="11099802" cy="1569660"/>
          </a:xfrm>
          <a:prstGeom prst="rect">
            <a:avLst/>
          </a:prstGeom>
        </p:spPr>
        <p:txBody>
          <a:bodyPr wrap="square">
            <a:spAutoFit/>
          </a:bodyPr>
          <a:lstStyle/>
          <a:p>
            <a:pPr marL="457200" indent="-457200">
              <a:buFont typeface="Arial" charset="0"/>
              <a:buChar char="•"/>
            </a:pPr>
            <a:r>
              <a:rPr lang="en-US" sz="3200" dirty="0">
                <a:solidFill>
                  <a:schemeClr val="bg1"/>
                </a:solidFill>
              </a:rPr>
              <a:t>Travel will be required for all area crew </a:t>
            </a:r>
            <a:r>
              <a:rPr lang="en-US" sz="3200" dirty="0" smtClean="0">
                <a:solidFill>
                  <a:schemeClr val="bg1"/>
                </a:solidFill>
              </a:rPr>
              <a:t>members</a:t>
            </a:r>
            <a:endParaRPr lang="en-US" sz="3200" dirty="0">
              <a:solidFill>
                <a:schemeClr val="bg1"/>
              </a:solidFill>
            </a:endParaRPr>
          </a:p>
          <a:p>
            <a:pPr marL="457200" indent="-457200">
              <a:buFont typeface="Arial" charset="0"/>
              <a:buChar char="•"/>
            </a:pPr>
            <a:r>
              <a:rPr lang="en-US" sz="3200" dirty="0" smtClean="0">
                <a:solidFill>
                  <a:schemeClr val="bg1"/>
                </a:solidFill>
              </a:rPr>
              <a:t>Crew </a:t>
            </a:r>
            <a:r>
              <a:rPr lang="en-US" sz="3200" dirty="0">
                <a:solidFill>
                  <a:schemeClr val="bg1"/>
                </a:solidFill>
              </a:rPr>
              <a:t>Member out dates have to be coordinated with Rick </a:t>
            </a:r>
            <a:r>
              <a:rPr lang="en-US" sz="3200" i="1" dirty="0">
                <a:solidFill>
                  <a:schemeClr val="bg1"/>
                </a:solidFill>
              </a:rPr>
              <a:t>(he will work it out on a case by case basis) </a:t>
            </a:r>
            <a:endParaRPr lang="en-US" sz="3200" dirty="0">
              <a:solidFill>
                <a:schemeClr val="bg1"/>
              </a:solidFill>
            </a:endParaRPr>
          </a:p>
        </p:txBody>
      </p:sp>
    </p:spTree>
    <p:extLst>
      <p:ext uri="{BB962C8B-B14F-4D97-AF65-F5344CB8AC3E}">
        <p14:creationId xmlns:p14="http://schemas.microsoft.com/office/powerpoint/2010/main" val="15515965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652309" y="1200834"/>
            <a:ext cx="7340600" cy="646331"/>
          </a:xfrm>
          <a:prstGeom prst="rect">
            <a:avLst/>
          </a:prstGeom>
        </p:spPr>
        <p:txBody>
          <a:bodyPr wrap="square">
            <a:spAutoFit/>
          </a:bodyPr>
          <a:lstStyle/>
          <a:p>
            <a:r>
              <a:rPr lang="en-US" sz="3600" b="1" dirty="0">
                <a:solidFill>
                  <a:schemeClr val="bg1"/>
                </a:solidFill>
              </a:rPr>
              <a:t>Setup and Rating – </a:t>
            </a:r>
            <a:r>
              <a:rPr lang="en-US" sz="3600" b="1" dirty="0" smtClean="0">
                <a:solidFill>
                  <a:schemeClr val="bg1"/>
                </a:solidFill>
              </a:rPr>
              <a:t>Area </a:t>
            </a:r>
            <a:r>
              <a:rPr lang="en-US" sz="3600" b="1" dirty="0">
                <a:solidFill>
                  <a:schemeClr val="bg1"/>
                </a:solidFill>
              </a:rPr>
              <a:t>Crews</a:t>
            </a:r>
            <a:endParaRPr lang="en-US" sz="3600" dirty="0">
              <a:solidFill>
                <a:schemeClr val="bg1"/>
              </a:solidFill>
            </a:endParaRPr>
          </a:p>
        </p:txBody>
      </p:sp>
      <p:sp>
        <p:nvSpPr>
          <p:cNvPr id="2" name="Rectangle 1"/>
          <p:cNvSpPr/>
          <p:nvPr/>
        </p:nvSpPr>
        <p:spPr>
          <a:xfrm>
            <a:off x="888999" y="2551837"/>
            <a:ext cx="11023601" cy="2554545"/>
          </a:xfrm>
          <a:prstGeom prst="rect">
            <a:avLst/>
          </a:prstGeom>
        </p:spPr>
        <p:txBody>
          <a:bodyPr wrap="square">
            <a:spAutoFit/>
          </a:bodyPr>
          <a:lstStyle/>
          <a:p>
            <a:pPr marL="457200" indent="-457200">
              <a:buFont typeface="Arial" charset="0"/>
              <a:buChar char="•"/>
            </a:pPr>
            <a:r>
              <a:rPr lang="en-US" sz="3200" dirty="0">
                <a:solidFill>
                  <a:schemeClr val="bg1"/>
                </a:solidFill>
              </a:rPr>
              <a:t>All crews must work together weeks 11 and 12 of the regular season for review</a:t>
            </a:r>
          </a:p>
          <a:p>
            <a:pPr marL="457200" indent="-457200">
              <a:buFont typeface="Arial" charset="0"/>
              <a:buChar char="•"/>
            </a:pPr>
            <a:r>
              <a:rPr lang="en-US" sz="3200" dirty="0">
                <a:solidFill>
                  <a:schemeClr val="bg1"/>
                </a:solidFill>
              </a:rPr>
              <a:t>Crews will be rated </a:t>
            </a:r>
            <a:r>
              <a:rPr lang="en-US" sz="3200" dirty="0" smtClean="0">
                <a:solidFill>
                  <a:schemeClr val="bg1"/>
                </a:solidFill>
              </a:rPr>
              <a:t>Weekly</a:t>
            </a:r>
            <a:endParaRPr lang="en-US" sz="3200" dirty="0">
              <a:solidFill>
                <a:schemeClr val="bg1"/>
              </a:solidFill>
            </a:endParaRPr>
          </a:p>
          <a:p>
            <a:pPr marL="457200" indent="-457200">
              <a:buFont typeface="Arial" charset="0"/>
              <a:buChar char="•"/>
            </a:pPr>
            <a:r>
              <a:rPr lang="en-US" sz="3200" dirty="0">
                <a:solidFill>
                  <a:schemeClr val="bg1"/>
                </a:solidFill>
              </a:rPr>
              <a:t>Crew that meet the playoff standard will work in the playoffs</a:t>
            </a:r>
          </a:p>
        </p:txBody>
      </p:sp>
    </p:spTree>
    <p:extLst>
      <p:ext uri="{BB962C8B-B14F-4D97-AF65-F5344CB8AC3E}">
        <p14:creationId xmlns:p14="http://schemas.microsoft.com/office/powerpoint/2010/main" val="8279971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652309" y="1200834"/>
            <a:ext cx="7340600" cy="646331"/>
          </a:xfrm>
          <a:prstGeom prst="rect">
            <a:avLst/>
          </a:prstGeom>
        </p:spPr>
        <p:txBody>
          <a:bodyPr wrap="square">
            <a:spAutoFit/>
          </a:bodyPr>
          <a:lstStyle/>
          <a:p>
            <a:r>
              <a:rPr lang="en-US" sz="3600" b="1" dirty="0">
                <a:solidFill>
                  <a:schemeClr val="bg1"/>
                </a:solidFill>
              </a:rPr>
              <a:t>Setup and Rating – </a:t>
            </a:r>
            <a:r>
              <a:rPr lang="en-US" sz="3600" b="1" dirty="0" smtClean="0">
                <a:solidFill>
                  <a:schemeClr val="bg1"/>
                </a:solidFill>
              </a:rPr>
              <a:t>Area </a:t>
            </a:r>
            <a:r>
              <a:rPr lang="en-US" sz="3600" b="1" dirty="0">
                <a:solidFill>
                  <a:schemeClr val="bg1"/>
                </a:solidFill>
              </a:rPr>
              <a:t>Crews</a:t>
            </a:r>
            <a:endParaRPr lang="en-US" sz="3600" dirty="0">
              <a:solidFill>
                <a:schemeClr val="bg1"/>
              </a:solidFill>
            </a:endParaRPr>
          </a:p>
        </p:txBody>
      </p:sp>
      <p:sp>
        <p:nvSpPr>
          <p:cNvPr id="4" name="Rectangle 3"/>
          <p:cNvSpPr/>
          <p:nvPr/>
        </p:nvSpPr>
        <p:spPr>
          <a:xfrm>
            <a:off x="965200" y="2436336"/>
            <a:ext cx="10369967" cy="3046988"/>
          </a:xfrm>
          <a:prstGeom prst="rect">
            <a:avLst/>
          </a:prstGeom>
        </p:spPr>
        <p:txBody>
          <a:bodyPr wrap="square">
            <a:spAutoFit/>
          </a:bodyPr>
          <a:lstStyle/>
          <a:p>
            <a:pPr marL="457200" indent="-457200">
              <a:buFont typeface="Arial" charset="0"/>
              <a:buChar char="•"/>
            </a:pPr>
            <a:r>
              <a:rPr lang="en-US" sz="3200" dirty="0">
                <a:solidFill>
                  <a:schemeClr val="bg1"/>
                </a:solidFill>
              </a:rPr>
              <a:t>Crews will be evaluated each week of the playoffs and will advance if ratings dictate</a:t>
            </a:r>
          </a:p>
          <a:p>
            <a:pPr marL="457200" indent="-457200">
              <a:buFont typeface="Arial" charset="0"/>
              <a:buChar char="•"/>
            </a:pPr>
            <a:r>
              <a:rPr lang="en-US" sz="3200" dirty="0">
                <a:solidFill>
                  <a:schemeClr val="bg1"/>
                </a:solidFill>
              </a:rPr>
              <a:t>Evaluations will be sent to crews and association leaders</a:t>
            </a:r>
          </a:p>
          <a:p>
            <a:pPr marL="457200" indent="-457200">
              <a:buFont typeface="Arial" charset="0"/>
              <a:buChar char="•"/>
            </a:pPr>
            <a:r>
              <a:rPr lang="en-US" sz="3200" dirty="0">
                <a:solidFill>
                  <a:schemeClr val="bg1"/>
                </a:solidFill>
              </a:rPr>
              <a:t>Rating will determine the crews working quarter finals, semi-finals and Finals</a:t>
            </a:r>
          </a:p>
        </p:txBody>
      </p:sp>
    </p:spTree>
    <p:extLst>
      <p:ext uri="{BB962C8B-B14F-4D97-AF65-F5344CB8AC3E}">
        <p14:creationId xmlns:p14="http://schemas.microsoft.com/office/powerpoint/2010/main" val="8154658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652309" y="1200834"/>
            <a:ext cx="7340600" cy="646331"/>
          </a:xfrm>
          <a:prstGeom prst="rect">
            <a:avLst/>
          </a:prstGeom>
        </p:spPr>
        <p:txBody>
          <a:bodyPr wrap="square">
            <a:spAutoFit/>
          </a:bodyPr>
          <a:lstStyle/>
          <a:p>
            <a:r>
              <a:rPr lang="en-US" sz="3600" b="1" dirty="0">
                <a:solidFill>
                  <a:schemeClr val="bg1"/>
                </a:solidFill>
              </a:rPr>
              <a:t>Setup and Rating – </a:t>
            </a:r>
            <a:r>
              <a:rPr lang="en-US" sz="3600" b="1" dirty="0" smtClean="0">
                <a:solidFill>
                  <a:schemeClr val="bg1"/>
                </a:solidFill>
              </a:rPr>
              <a:t>Area </a:t>
            </a:r>
            <a:r>
              <a:rPr lang="en-US" sz="3600" b="1" dirty="0">
                <a:solidFill>
                  <a:schemeClr val="bg1"/>
                </a:solidFill>
              </a:rPr>
              <a:t>Crews</a:t>
            </a:r>
            <a:endParaRPr lang="en-US" sz="3600" dirty="0">
              <a:solidFill>
                <a:schemeClr val="bg1"/>
              </a:solidFill>
            </a:endParaRPr>
          </a:p>
        </p:txBody>
      </p:sp>
      <p:sp>
        <p:nvSpPr>
          <p:cNvPr id="4" name="Rectangle 3"/>
          <p:cNvSpPr/>
          <p:nvPr/>
        </p:nvSpPr>
        <p:spPr>
          <a:xfrm>
            <a:off x="965200" y="2436336"/>
            <a:ext cx="10985500" cy="3046988"/>
          </a:xfrm>
          <a:prstGeom prst="rect">
            <a:avLst/>
          </a:prstGeom>
        </p:spPr>
        <p:txBody>
          <a:bodyPr wrap="square">
            <a:spAutoFit/>
          </a:bodyPr>
          <a:lstStyle/>
          <a:p>
            <a:pPr marL="457200" indent="-457200">
              <a:buFont typeface="Arial" charset="0"/>
              <a:buChar char="•"/>
            </a:pPr>
            <a:r>
              <a:rPr lang="en-US" sz="3200" dirty="0">
                <a:solidFill>
                  <a:schemeClr val="bg1"/>
                </a:solidFill>
              </a:rPr>
              <a:t>The Association that sends the R is responsible for Assigning, billing and paying the whole crew regardless of the associations represented in the crew. </a:t>
            </a:r>
            <a:endParaRPr lang="en-US" sz="3200" dirty="0" smtClean="0">
              <a:solidFill>
                <a:schemeClr val="bg1"/>
              </a:solidFill>
            </a:endParaRPr>
          </a:p>
          <a:p>
            <a:pPr marL="457200" indent="-457200">
              <a:buFont typeface="Arial" charset="0"/>
              <a:buChar char="•"/>
            </a:pPr>
            <a:endParaRPr lang="en-US" sz="3200" dirty="0">
              <a:solidFill>
                <a:schemeClr val="bg1"/>
              </a:solidFill>
            </a:endParaRPr>
          </a:p>
          <a:p>
            <a:pPr marL="457200" indent="-457200">
              <a:buFont typeface="Arial" charset="0"/>
              <a:buChar char="•"/>
            </a:pPr>
            <a:r>
              <a:rPr lang="en-US" sz="3200" dirty="0">
                <a:solidFill>
                  <a:schemeClr val="bg1"/>
                </a:solidFill>
              </a:rPr>
              <a:t>Also, that association is responsible for sending, billing and paying the clocks and chains (If needed</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8032303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652309" y="1200834"/>
            <a:ext cx="7340600" cy="646331"/>
          </a:xfrm>
          <a:prstGeom prst="rect">
            <a:avLst/>
          </a:prstGeom>
        </p:spPr>
        <p:txBody>
          <a:bodyPr wrap="square">
            <a:spAutoFit/>
          </a:bodyPr>
          <a:lstStyle/>
          <a:p>
            <a:r>
              <a:rPr lang="en-US" sz="3600" b="1" dirty="0">
                <a:solidFill>
                  <a:schemeClr val="bg1"/>
                </a:solidFill>
              </a:rPr>
              <a:t>Setup and Rating – </a:t>
            </a:r>
            <a:r>
              <a:rPr lang="en-US" sz="3600" b="1" dirty="0" smtClean="0">
                <a:solidFill>
                  <a:schemeClr val="bg1"/>
                </a:solidFill>
              </a:rPr>
              <a:t>Area </a:t>
            </a:r>
            <a:r>
              <a:rPr lang="en-US" sz="3600" b="1" dirty="0">
                <a:solidFill>
                  <a:schemeClr val="bg1"/>
                </a:solidFill>
              </a:rPr>
              <a:t>Crews</a:t>
            </a:r>
            <a:endParaRPr lang="en-US" sz="3600" dirty="0">
              <a:solidFill>
                <a:schemeClr val="bg1"/>
              </a:solidFill>
            </a:endParaRPr>
          </a:p>
        </p:txBody>
      </p:sp>
      <p:sp>
        <p:nvSpPr>
          <p:cNvPr id="2" name="Rectangle 1"/>
          <p:cNvSpPr/>
          <p:nvPr/>
        </p:nvSpPr>
        <p:spPr>
          <a:xfrm>
            <a:off x="1562100" y="2230468"/>
            <a:ext cx="9575800" cy="3539430"/>
          </a:xfrm>
          <a:prstGeom prst="rect">
            <a:avLst/>
          </a:prstGeom>
        </p:spPr>
        <p:txBody>
          <a:bodyPr wrap="square">
            <a:spAutoFit/>
          </a:bodyPr>
          <a:lstStyle/>
          <a:p>
            <a:pPr marL="457200" indent="-457200">
              <a:buFont typeface="Arial" charset="0"/>
              <a:buChar char="•"/>
            </a:pPr>
            <a:r>
              <a:rPr lang="en-US" sz="3200" dirty="0">
                <a:solidFill>
                  <a:schemeClr val="bg1"/>
                </a:solidFill>
                <a:latin typeface="Arial" charset="0"/>
                <a:ea typeface="Arial" charset="0"/>
                <a:cs typeface="Arial" charset="0"/>
              </a:rPr>
              <a:t>Deadline for nominations:  October 1, </a:t>
            </a:r>
            <a:r>
              <a:rPr lang="en-US" sz="3200" dirty="0" smtClean="0">
                <a:solidFill>
                  <a:schemeClr val="bg1"/>
                </a:solidFill>
                <a:latin typeface="Arial" charset="0"/>
                <a:ea typeface="Arial" charset="0"/>
                <a:cs typeface="Arial" charset="0"/>
              </a:rPr>
              <a:t>2020</a:t>
            </a:r>
          </a:p>
          <a:p>
            <a:pPr marL="457200" indent="-457200">
              <a:buFont typeface="Arial" charset="0"/>
              <a:buChar char="•"/>
            </a:pPr>
            <a:endParaRPr lang="en-US" sz="3200" dirty="0">
              <a:solidFill>
                <a:schemeClr val="bg1"/>
              </a:solidFill>
              <a:latin typeface="Arial" charset="0"/>
              <a:ea typeface="Arial" charset="0"/>
              <a:cs typeface="Arial" charset="0"/>
            </a:endParaRPr>
          </a:p>
          <a:p>
            <a:pPr marL="457200" indent="-457200">
              <a:buFont typeface="Arial" charset="0"/>
              <a:buChar char="•"/>
            </a:pPr>
            <a:r>
              <a:rPr lang="en-US" sz="3200" dirty="0">
                <a:solidFill>
                  <a:schemeClr val="bg1"/>
                </a:solidFill>
                <a:latin typeface="Arial" charset="0"/>
                <a:ea typeface="Arial" charset="0"/>
                <a:cs typeface="Arial" charset="0"/>
              </a:rPr>
              <a:t>Area Crews released by Mr. Giddens:  October 15, </a:t>
            </a:r>
            <a:r>
              <a:rPr lang="en-US" sz="3200" dirty="0" smtClean="0">
                <a:solidFill>
                  <a:schemeClr val="bg1"/>
                </a:solidFill>
                <a:latin typeface="Arial" charset="0"/>
                <a:ea typeface="Arial" charset="0"/>
                <a:cs typeface="Arial" charset="0"/>
              </a:rPr>
              <a:t>2020</a:t>
            </a:r>
          </a:p>
          <a:p>
            <a:pPr marL="457200" indent="-457200">
              <a:buFont typeface="Arial" charset="0"/>
              <a:buChar char="•"/>
            </a:pPr>
            <a:endParaRPr lang="en-US" sz="3200" dirty="0">
              <a:solidFill>
                <a:schemeClr val="bg1"/>
              </a:solidFill>
              <a:latin typeface="Arial" charset="0"/>
              <a:ea typeface="Arial" charset="0"/>
              <a:cs typeface="Arial" charset="0"/>
            </a:endParaRPr>
          </a:p>
          <a:p>
            <a:pPr marL="457200" indent="-457200">
              <a:buFont typeface="Arial" charset="0"/>
              <a:buChar char="•"/>
            </a:pPr>
            <a:r>
              <a:rPr lang="en-US" sz="3200" dirty="0">
                <a:solidFill>
                  <a:schemeClr val="bg1"/>
                </a:solidFill>
                <a:latin typeface="Arial" charset="0"/>
                <a:ea typeface="Arial" charset="0"/>
                <a:cs typeface="Arial" charset="0"/>
              </a:rPr>
              <a:t>Area Crews begin to work together: October 30, 2020  (last two weeks of season)</a:t>
            </a:r>
          </a:p>
        </p:txBody>
      </p:sp>
    </p:spTree>
    <p:extLst>
      <p:ext uri="{BB962C8B-B14F-4D97-AF65-F5344CB8AC3E}">
        <p14:creationId xmlns:p14="http://schemas.microsoft.com/office/powerpoint/2010/main" val="16641379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smtClean="0"/>
              <a:t>Position Reps Training </a:t>
            </a:r>
            <a:br>
              <a:rPr lang="en-US" dirty="0" smtClean="0"/>
            </a:br>
            <a:r>
              <a:rPr lang="en-US" dirty="0" smtClean="0"/>
              <a:t>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10503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1200329"/>
          </a:xfrm>
          <a:prstGeom prst="rect">
            <a:avLst/>
          </a:prstGeom>
        </p:spPr>
        <p:txBody>
          <a:bodyPr wrap="square">
            <a:spAutoFit/>
          </a:bodyPr>
          <a:lstStyle/>
          <a:p>
            <a:pPr algn="ctr"/>
            <a:r>
              <a:rPr lang="en-US" sz="3600" b="1" smtClean="0">
                <a:solidFill>
                  <a:schemeClr val="bg1"/>
                </a:solidFill>
              </a:rPr>
              <a:t>Trainer and Position </a:t>
            </a:r>
            <a:r>
              <a:rPr lang="en-US" sz="3600" b="1" dirty="0" smtClean="0">
                <a:solidFill>
                  <a:schemeClr val="bg1"/>
                </a:solidFill>
              </a:rPr>
              <a:t>Assoc. Reps Training</a:t>
            </a:r>
            <a:endParaRPr lang="en-US" sz="3600" dirty="0">
              <a:solidFill>
                <a:schemeClr val="bg1"/>
              </a:solidFill>
            </a:endParaRPr>
          </a:p>
        </p:txBody>
      </p:sp>
      <p:sp>
        <p:nvSpPr>
          <p:cNvPr id="2" name="Rectangle 1"/>
          <p:cNvSpPr/>
          <p:nvPr/>
        </p:nvSpPr>
        <p:spPr>
          <a:xfrm>
            <a:off x="1562100" y="2230468"/>
            <a:ext cx="9575800" cy="3539430"/>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We will host a Zoom Meeting for Position Reps and the top 3 Members (At each Position) from each association</a:t>
            </a:r>
          </a:p>
          <a:p>
            <a:pPr marL="457200" indent="-457200">
              <a:buFont typeface="Arial" charset="0"/>
              <a:buChar char="•"/>
            </a:pPr>
            <a:r>
              <a:rPr lang="en-US" sz="3200" dirty="0" smtClean="0">
                <a:solidFill>
                  <a:schemeClr val="bg1"/>
                </a:solidFill>
                <a:latin typeface="Arial" charset="0"/>
                <a:ea typeface="Arial" charset="0"/>
                <a:cs typeface="Arial" charset="0"/>
              </a:rPr>
              <a:t>Each Position will be a separate Zoom Meeting</a:t>
            </a:r>
          </a:p>
          <a:p>
            <a:pPr marL="457200" indent="-457200">
              <a:buFont typeface="Arial" charset="0"/>
              <a:buChar char="•"/>
            </a:pPr>
            <a:r>
              <a:rPr lang="en-US" sz="3200" dirty="0" smtClean="0">
                <a:solidFill>
                  <a:schemeClr val="bg1"/>
                </a:solidFill>
                <a:latin typeface="Arial" charset="0"/>
                <a:ea typeface="Arial" charset="0"/>
                <a:cs typeface="Arial" charset="0"/>
              </a:rPr>
              <a:t>Dates will be announced</a:t>
            </a:r>
          </a:p>
          <a:p>
            <a:pPr marL="457200" indent="-457200">
              <a:buFont typeface="Arial" charset="0"/>
              <a:buChar char="•"/>
            </a:pPr>
            <a:r>
              <a:rPr lang="en-US" sz="3200" dirty="0" smtClean="0">
                <a:solidFill>
                  <a:schemeClr val="bg1"/>
                </a:solidFill>
                <a:latin typeface="Arial" charset="0"/>
                <a:ea typeface="Arial" charset="0"/>
                <a:cs typeface="Arial" charset="0"/>
              </a:rPr>
              <a:t>Clinicians will review mechanic and answer questions from your groups</a:t>
            </a:r>
          </a:p>
        </p:txBody>
      </p:sp>
    </p:spTree>
    <p:extLst>
      <p:ext uri="{BB962C8B-B14F-4D97-AF65-F5344CB8AC3E}">
        <p14:creationId xmlns:p14="http://schemas.microsoft.com/office/powerpoint/2010/main" val="6386493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765299"/>
          </a:xfrm>
        </p:spPr>
        <p:txBody>
          <a:bodyPr/>
          <a:lstStyle/>
          <a:p>
            <a:r>
              <a:rPr lang="en-US" dirty="0" smtClean="0"/>
              <a:t>Flag Football 2020</a:t>
            </a:r>
            <a:endParaRPr lang="en-US"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360349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646331"/>
          </a:xfrm>
          <a:prstGeom prst="rect">
            <a:avLst/>
          </a:prstGeom>
        </p:spPr>
        <p:txBody>
          <a:bodyPr wrap="square">
            <a:spAutoFit/>
          </a:bodyPr>
          <a:lstStyle/>
          <a:p>
            <a:pPr algn="ctr"/>
            <a:r>
              <a:rPr lang="en-US" sz="3600" b="1" dirty="0" smtClean="0">
                <a:solidFill>
                  <a:schemeClr val="bg1"/>
                </a:solidFill>
              </a:rPr>
              <a:t>Flag Football</a:t>
            </a:r>
            <a:endParaRPr lang="en-US" sz="3600" dirty="0">
              <a:solidFill>
                <a:schemeClr val="bg1"/>
              </a:solidFill>
            </a:endParaRPr>
          </a:p>
        </p:txBody>
      </p:sp>
      <p:sp>
        <p:nvSpPr>
          <p:cNvPr id="2" name="Rectangle 1"/>
          <p:cNvSpPr/>
          <p:nvPr/>
        </p:nvSpPr>
        <p:spPr>
          <a:xfrm>
            <a:off x="1562100" y="2230468"/>
            <a:ext cx="9575800" cy="3046988"/>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Each Associations assigned Football schools that has a Flag Football team in 2020 is also assigned to cover their Flag Football Games</a:t>
            </a:r>
          </a:p>
          <a:p>
            <a:pPr marL="457200" indent="-457200">
              <a:buFont typeface="Arial" charset="0"/>
              <a:buChar char="•"/>
            </a:pPr>
            <a:r>
              <a:rPr lang="en-US" sz="3200" dirty="0" smtClean="0">
                <a:solidFill>
                  <a:schemeClr val="bg1"/>
                </a:solidFill>
                <a:latin typeface="Arial" charset="0"/>
                <a:ea typeface="Arial" charset="0"/>
                <a:cs typeface="Arial" charset="0"/>
              </a:rPr>
              <a:t>We will play NRISA Flag Football Rules – with the exceptions listed on the GHSA website – Under Flag Football</a:t>
            </a:r>
          </a:p>
        </p:txBody>
      </p:sp>
    </p:spTree>
    <p:extLst>
      <p:ext uri="{BB962C8B-B14F-4D97-AF65-F5344CB8AC3E}">
        <p14:creationId xmlns:p14="http://schemas.microsoft.com/office/powerpoint/2010/main" val="1539456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CCA4A2-1B85-4D2C-848E-AA6D0E82129C}"/>
              </a:ext>
            </a:extLst>
          </p:cNvPr>
          <p:cNvPicPr>
            <a:picLocks noChangeAspect="1"/>
          </p:cNvPicPr>
          <p:nvPr/>
        </p:nvPicPr>
        <p:blipFill>
          <a:blip r:embed="rId2"/>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 xmlns:a16="http://schemas.microsoft.com/office/drawing/2014/main" id="{E62E9B9C-69F9-438F-A76D-01C64E033F6C}"/>
              </a:ext>
            </a:extLst>
          </p:cNvPr>
          <p:cNvSpPr>
            <a:spLocks noGrp="1"/>
          </p:cNvSpPr>
          <p:nvPr>
            <p:ph idx="1"/>
          </p:nvPr>
        </p:nvSpPr>
        <p:spPr>
          <a:xfrm>
            <a:off x="1143677" y="1676400"/>
            <a:ext cx="10718123" cy="914400"/>
          </a:xfrm>
        </p:spPr>
        <p:txBody>
          <a:bodyPr anchor="t">
            <a:normAutofit/>
          </a:bodyPr>
          <a:lstStyle/>
          <a:p>
            <a:pPr marL="0" indent="0">
              <a:buNone/>
            </a:pPr>
            <a:endParaRPr lang="en-US" sz="2800" dirty="0">
              <a:solidFill>
                <a:schemeClr val="bg1"/>
              </a:solidFill>
            </a:endParaRPr>
          </a:p>
          <a:p>
            <a:pPr marL="0" indent="0" algn="ctr">
              <a:buNone/>
            </a:pPr>
            <a:endParaRPr lang="en-US" sz="2800" dirty="0">
              <a:solidFill>
                <a:schemeClr val="bg1"/>
              </a:solidFill>
            </a:endParaRPr>
          </a:p>
        </p:txBody>
      </p:sp>
      <p:sp>
        <p:nvSpPr>
          <p:cNvPr id="2" name="Rectangle 1"/>
          <p:cNvSpPr/>
          <p:nvPr/>
        </p:nvSpPr>
        <p:spPr>
          <a:xfrm>
            <a:off x="2411725" y="1753106"/>
            <a:ext cx="8759706" cy="646331"/>
          </a:xfrm>
          <a:prstGeom prst="rect">
            <a:avLst/>
          </a:prstGeom>
        </p:spPr>
        <p:txBody>
          <a:bodyPr wrap="none">
            <a:spAutoFit/>
          </a:bodyPr>
          <a:lstStyle/>
          <a:p>
            <a:r>
              <a:rPr lang="en-US" sz="3600" b="1" dirty="0">
                <a:solidFill>
                  <a:schemeClr val="bg1"/>
                </a:solidFill>
                <a:latin typeface="ArialMT" charset="0"/>
              </a:rPr>
              <a:t>2020 </a:t>
            </a:r>
            <a:r>
              <a:rPr lang="en-US" sz="3600" b="1" dirty="0" smtClean="0">
                <a:solidFill>
                  <a:schemeClr val="bg1"/>
                </a:solidFill>
                <a:latin typeface="ArialMT" charset="0"/>
              </a:rPr>
              <a:t>GHSA Coordinators and Liaisons </a:t>
            </a:r>
            <a:endParaRPr lang="en-US" sz="3600" dirty="0">
              <a:solidFill>
                <a:schemeClr val="bg1"/>
              </a:solidFill>
            </a:endParaRPr>
          </a:p>
        </p:txBody>
      </p:sp>
      <p:sp>
        <p:nvSpPr>
          <p:cNvPr id="6" name="Content Placeholder 2">
            <a:extLst>
              <a:ext uri="{FF2B5EF4-FFF2-40B4-BE49-F238E27FC236}">
                <a16:creationId xmlns="" xmlns:a16="http://schemas.microsoft.com/office/drawing/2014/main" id="{E62E9B9C-69F9-438F-A76D-01C64E033F6C}"/>
              </a:ext>
            </a:extLst>
          </p:cNvPr>
          <p:cNvSpPr txBox="1">
            <a:spLocks/>
          </p:cNvSpPr>
          <p:nvPr/>
        </p:nvSpPr>
        <p:spPr bwMode="auto">
          <a:xfrm>
            <a:off x="1143676" y="2667506"/>
            <a:ext cx="10718123" cy="32125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bg1"/>
                </a:solidFill>
              </a:rPr>
              <a:t>James Arnold – State Football Officials Coordinator, State Football Training Coordinator</a:t>
            </a:r>
          </a:p>
          <a:p>
            <a:r>
              <a:rPr lang="en-US" sz="2800" dirty="0" smtClean="0">
                <a:solidFill>
                  <a:schemeClr val="bg1"/>
                </a:solidFill>
              </a:rPr>
              <a:t>Rick Boedy – Test Coordinator, Area Crew Coordinator, Rules Interpreter</a:t>
            </a:r>
          </a:p>
          <a:p>
            <a:r>
              <a:rPr lang="en-US" sz="2800" dirty="0" smtClean="0">
                <a:solidFill>
                  <a:schemeClr val="bg1"/>
                </a:solidFill>
              </a:rPr>
              <a:t>Keith Hammond – Coordinator of Video Evaluation</a:t>
            </a:r>
          </a:p>
          <a:p>
            <a:r>
              <a:rPr lang="en-US" sz="2800" dirty="0" smtClean="0">
                <a:solidFill>
                  <a:schemeClr val="bg1"/>
                </a:solidFill>
              </a:rPr>
              <a:t>Joe Rice – Coordinator of Rubric Development </a:t>
            </a:r>
          </a:p>
          <a:p>
            <a:r>
              <a:rPr lang="en-US" sz="2800" dirty="0" smtClean="0">
                <a:solidFill>
                  <a:schemeClr val="bg1"/>
                </a:solidFill>
              </a:rPr>
              <a:t>Hayes Cook – Coordinator of Rubric Scoring Summary</a:t>
            </a:r>
          </a:p>
          <a:p>
            <a:r>
              <a:rPr lang="en-US" sz="2800" dirty="0" smtClean="0">
                <a:solidFill>
                  <a:schemeClr val="bg1"/>
                </a:solidFill>
              </a:rPr>
              <a:t>Clifton Puckett – Coordinator of Video </a:t>
            </a:r>
          </a:p>
          <a:p>
            <a:pPr marL="0" indent="0" algn="ctr">
              <a:buFont typeface="Wingdings" pitchFamily="2" charset="2"/>
              <a:buNone/>
            </a:pPr>
            <a:endParaRPr lang="en-US" sz="2800" dirty="0">
              <a:solidFill>
                <a:schemeClr val="bg1"/>
              </a:solidFill>
            </a:endParaRPr>
          </a:p>
        </p:txBody>
      </p:sp>
    </p:spTree>
    <p:extLst>
      <p:ext uri="{BB962C8B-B14F-4D97-AF65-F5344CB8AC3E}">
        <p14:creationId xmlns:p14="http://schemas.microsoft.com/office/powerpoint/2010/main" val="16665795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646331"/>
          </a:xfrm>
          <a:prstGeom prst="rect">
            <a:avLst/>
          </a:prstGeom>
        </p:spPr>
        <p:txBody>
          <a:bodyPr wrap="square">
            <a:spAutoFit/>
          </a:bodyPr>
          <a:lstStyle/>
          <a:p>
            <a:pPr algn="ctr"/>
            <a:r>
              <a:rPr lang="en-US" sz="3600" b="1" dirty="0" smtClean="0">
                <a:solidFill>
                  <a:schemeClr val="bg1"/>
                </a:solidFill>
              </a:rPr>
              <a:t>Flag Football</a:t>
            </a:r>
            <a:endParaRPr lang="en-US" sz="3600" dirty="0">
              <a:solidFill>
                <a:schemeClr val="bg1"/>
              </a:solidFill>
            </a:endParaRPr>
          </a:p>
        </p:txBody>
      </p:sp>
      <p:sp>
        <p:nvSpPr>
          <p:cNvPr id="2" name="Rectangle 1"/>
          <p:cNvSpPr/>
          <p:nvPr/>
        </p:nvSpPr>
        <p:spPr>
          <a:xfrm>
            <a:off x="1562100" y="2230468"/>
            <a:ext cx="9575800" cy="1569660"/>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Coordinator of Flag FB Officials – James Arnold</a:t>
            </a:r>
          </a:p>
          <a:p>
            <a:pPr marL="457200" indent="-457200">
              <a:buFont typeface="Arial" charset="0"/>
              <a:buChar char="•"/>
            </a:pPr>
            <a:r>
              <a:rPr lang="en-US" sz="3200" dirty="0" smtClean="0">
                <a:solidFill>
                  <a:schemeClr val="bg1"/>
                </a:solidFill>
                <a:latin typeface="Arial" charset="0"/>
                <a:ea typeface="Arial" charset="0"/>
                <a:cs typeface="Arial" charset="0"/>
              </a:rPr>
              <a:t>Flag FB Liaisons – Jay Worley, Todd Downs &amp; David Reynolds</a:t>
            </a:r>
          </a:p>
        </p:txBody>
      </p:sp>
    </p:spTree>
    <p:extLst>
      <p:ext uri="{BB962C8B-B14F-4D97-AF65-F5344CB8AC3E}">
        <p14:creationId xmlns:p14="http://schemas.microsoft.com/office/powerpoint/2010/main" val="14235710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646331"/>
          </a:xfrm>
          <a:prstGeom prst="rect">
            <a:avLst/>
          </a:prstGeom>
        </p:spPr>
        <p:txBody>
          <a:bodyPr wrap="square">
            <a:spAutoFit/>
          </a:bodyPr>
          <a:lstStyle/>
          <a:p>
            <a:pPr algn="ctr"/>
            <a:r>
              <a:rPr lang="en-US" sz="3600" b="1" dirty="0" smtClean="0">
                <a:solidFill>
                  <a:schemeClr val="bg1"/>
                </a:solidFill>
              </a:rPr>
              <a:t>Flag Football</a:t>
            </a:r>
            <a:endParaRPr lang="en-US" sz="3600" dirty="0">
              <a:solidFill>
                <a:schemeClr val="bg1"/>
              </a:solidFill>
            </a:endParaRPr>
          </a:p>
        </p:txBody>
      </p:sp>
      <p:sp>
        <p:nvSpPr>
          <p:cNvPr id="2" name="Rectangle 1"/>
          <p:cNvSpPr/>
          <p:nvPr/>
        </p:nvSpPr>
        <p:spPr>
          <a:xfrm>
            <a:off x="1562100" y="2230468"/>
            <a:ext cx="9575800" cy="3539430"/>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Each official that works Flag is will order there own book from NRISA (amazon).</a:t>
            </a:r>
          </a:p>
          <a:p>
            <a:pPr marL="457200" indent="-457200">
              <a:buFont typeface="Arial" charset="0"/>
              <a:buChar char="•"/>
            </a:pPr>
            <a:r>
              <a:rPr lang="en-US" sz="3200" dirty="0" smtClean="0">
                <a:solidFill>
                  <a:schemeClr val="bg1"/>
                </a:solidFill>
                <a:latin typeface="Arial" charset="0"/>
                <a:ea typeface="Arial" charset="0"/>
                <a:cs typeface="Arial" charset="0"/>
              </a:rPr>
              <a:t>Virtual Training will be in August</a:t>
            </a:r>
          </a:p>
          <a:p>
            <a:pPr marL="457200" indent="-457200">
              <a:buFont typeface="Arial" charset="0"/>
              <a:buChar char="•"/>
            </a:pPr>
            <a:r>
              <a:rPr lang="en-US" sz="3200" dirty="0" smtClean="0">
                <a:solidFill>
                  <a:schemeClr val="bg1"/>
                </a:solidFill>
                <a:latin typeface="Arial" charset="0"/>
                <a:ea typeface="Arial" charset="0"/>
                <a:cs typeface="Arial" charset="0"/>
              </a:rPr>
              <a:t>GHSA Officials that are registered for FB will be required to pay a separate fee to the GHSA - $12.00</a:t>
            </a:r>
          </a:p>
          <a:p>
            <a:pPr marL="457200" indent="-457200">
              <a:buFont typeface="Arial" charset="0"/>
              <a:buChar char="•"/>
            </a:pPr>
            <a:r>
              <a:rPr lang="en-US" sz="3200" dirty="0" smtClean="0">
                <a:solidFill>
                  <a:schemeClr val="bg1"/>
                </a:solidFill>
                <a:latin typeface="Arial" charset="0"/>
                <a:ea typeface="Arial" charset="0"/>
                <a:cs typeface="Arial" charset="0"/>
              </a:rPr>
              <a:t>Officials Registered to work only Flag - $32.00</a:t>
            </a:r>
          </a:p>
        </p:txBody>
      </p:sp>
    </p:spTree>
    <p:extLst>
      <p:ext uri="{BB962C8B-B14F-4D97-AF65-F5344CB8AC3E}">
        <p14:creationId xmlns:p14="http://schemas.microsoft.com/office/powerpoint/2010/main" val="4031005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646331"/>
          </a:xfrm>
          <a:prstGeom prst="rect">
            <a:avLst/>
          </a:prstGeom>
        </p:spPr>
        <p:txBody>
          <a:bodyPr wrap="square">
            <a:spAutoFit/>
          </a:bodyPr>
          <a:lstStyle/>
          <a:p>
            <a:pPr algn="ctr"/>
            <a:r>
              <a:rPr lang="en-US" sz="3600" b="1" dirty="0" smtClean="0">
                <a:solidFill>
                  <a:schemeClr val="bg1"/>
                </a:solidFill>
              </a:rPr>
              <a:t>Flag Football</a:t>
            </a:r>
            <a:endParaRPr lang="en-US" sz="3600" dirty="0">
              <a:solidFill>
                <a:schemeClr val="bg1"/>
              </a:solidFill>
            </a:endParaRPr>
          </a:p>
        </p:txBody>
      </p:sp>
      <p:sp>
        <p:nvSpPr>
          <p:cNvPr id="2" name="Rectangle 1"/>
          <p:cNvSpPr/>
          <p:nvPr/>
        </p:nvSpPr>
        <p:spPr>
          <a:xfrm>
            <a:off x="1562100" y="2230468"/>
            <a:ext cx="9575800" cy="3046988"/>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Games Fees are list on the GHSA website</a:t>
            </a:r>
          </a:p>
          <a:p>
            <a:pPr marL="457200" indent="-457200">
              <a:buFont typeface="Arial" charset="0"/>
              <a:buChar char="•"/>
            </a:pPr>
            <a:r>
              <a:rPr lang="en-US" sz="3200" dirty="0" smtClean="0">
                <a:solidFill>
                  <a:schemeClr val="bg1"/>
                </a:solidFill>
                <a:latin typeface="Arial" charset="0"/>
                <a:ea typeface="Arial" charset="0"/>
                <a:cs typeface="Arial" charset="0"/>
              </a:rPr>
              <a:t>Schools playing Flag are listed on the GHSA website</a:t>
            </a:r>
          </a:p>
          <a:p>
            <a:pPr marL="457200" indent="-457200">
              <a:buFont typeface="Arial" charset="0"/>
              <a:buChar char="•"/>
            </a:pPr>
            <a:r>
              <a:rPr lang="en-US" sz="3200" dirty="0" smtClean="0">
                <a:solidFill>
                  <a:schemeClr val="bg1"/>
                </a:solidFill>
                <a:latin typeface="Arial" charset="0"/>
                <a:ea typeface="Arial" charset="0"/>
                <a:cs typeface="Arial" charset="0"/>
              </a:rPr>
              <a:t>Schools are required to play 2 games per site per day</a:t>
            </a:r>
          </a:p>
          <a:p>
            <a:pPr marL="457200" indent="-457200">
              <a:buFont typeface="Arial" charset="0"/>
              <a:buChar char="•"/>
            </a:pPr>
            <a:endParaRPr lang="en-US" sz="3200"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663387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419100" y="5769898"/>
            <a:ext cx="1446097" cy="90236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1" name="Picture 10" descr="A close up of a logo&#10;&#10;Description automatically generated">
            <a:extLst>
              <a:ext uri="{FF2B5EF4-FFF2-40B4-BE49-F238E27FC236}">
                <a16:creationId xmlns:a16="http://schemas.microsoft.com/office/drawing/2014/main" xmlns="" id="{230ECF6A-AF53-4773-B39E-C7224EB50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843"/>
            <a:ext cx="4127500" cy="480056"/>
          </a:xfrm>
          <a:prstGeom prst="rect">
            <a:avLst/>
          </a:prstGeom>
        </p:spPr>
      </p:pic>
      <p:pic>
        <p:nvPicPr>
          <p:cNvPr id="12" name="Picture 11">
            <a:extLst>
              <a:ext uri="{FF2B5EF4-FFF2-40B4-BE49-F238E27FC236}">
                <a16:creationId xmlns="" xmlns:a16="http://schemas.microsoft.com/office/drawing/2014/main" id="{10CCA4A2-1B85-4D2C-848E-AA6D0E82129C}"/>
              </a:ext>
            </a:extLst>
          </p:cNvPr>
          <p:cNvPicPr>
            <a:picLocks noChangeAspect="1"/>
          </p:cNvPicPr>
          <p:nvPr/>
        </p:nvPicPr>
        <p:blipFill>
          <a:blip r:embed="rId5"/>
          <a:stretch>
            <a:fillRect/>
          </a:stretch>
        </p:blipFill>
        <p:spPr>
          <a:xfrm>
            <a:off x="0" y="-95951"/>
            <a:ext cx="3362929" cy="16199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p:cNvSpPr/>
          <p:nvPr/>
        </p:nvSpPr>
        <p:spPr>
          <a:xfrm>
            <a:off x="3588809" y="923835"/>
            <a:ext cx="7340600" cy="646331"/>
          </a:xfrm>
          <a:prstGeom prst="rect">
            <a:avLst/>
          </a:prstGeom>
        </p:spPr>
        <p:txBody>
          <a:bodyPr wrap="square">
            <a:spAutoFit/>
          </a:bodyPr>
          <a:lstStyle/>
          <a:p>
            <a:pPr algn="ctr"/>
            <a:r>
              <a:rPr lang="en-US" sz="3600" b="1" dirty="0" smtClean="0">
                <a:solidFill>
                  <a:schemeClr val="bg1"/>
                </a:solidFill>
              </a:rPr>
              <a:t>Flag Football</a:t>
            </a:r>
            <a:endParaRPr lang="en-US" sz="3600" dirty="0">
              <a:solidFill>
                <a:schemeClr val="bg1"/>
              </a:solidFill>
            </a:endParaRPr>
          </a:p>
        </p:txBody>
      </p:sp>
      <p:sp>
        <p:nvSpPr>
          <p:cNvPr id="2" name="Rectangle 1"/>
          <p:cNvSpPr/>
          <p:nvPr/>
        </p:nvSpPr>
        <p:spPr>
          <a:xfrm>
            <a:off x="1562100" y="2230468"/>
            <a:ext cx="9575800" cy="2062103"/>
          </a:xfrm>
          <a:prstGeom prst="rect">
            <a:avLst/>
          </a:prstGeom>
        </p:spPr>
        <p:txBody>
          <a:bodyPr wrap="square">
            <a:spAutoFit/>
          </a:bodyPr>
          <a:lstStyle/>
          <a:p>
            <a:pPr marL="457200" indent="-457200">
              <a:buFont typeface="Arial" charset="0"/>
              <a:buChar char="•"/>
            </a:pPr>
            <a:r>
              <a:rPr lang="en-US" sz="3200" dirty="0" smtClean="0">
                <a:solidFill>
                  <a:schemeClr val="bg1"/>
                </a:solidFill>
                <a:latin typeface="Arial" charset="0"/>
                <a:ea typeface="Arial" charset="0"/>
                <a:cs typeface="Arial" charset="0"/>
              </a:rPr>
              <a:t>If your association chooses not to cover Flag please let me know ASAP</a:t>
            </a:r>
          </a:p>
          <a:p>
            <a:pPr marL="457200" indent="-457200">
              <a:buFont typeface="Arial" charset="0"/>
              <a:buChar char="•"/>
            </a:pPr>
            <a:r>
              <a:rPr lang="en-US" sz="3200" dirty="0" smtClean="0">
                <a:solidFill>
                  <a:schemeClr val="bg1"/>
                </a:solidFill>
                <a:latin typeface="Arial" charset="0"/>
                <a:ea typeface="Arial" charset="0"/>
                <a:cs typeface="Arial" charset="0"/>
              </a:rPr>
              <a:t>I will assign your games to another group.</a:t>
            </a:r>
          </a:p>
          <a:p>
            <a:pPr marL="457200" indent="-457200">
              <a:buFont typeface="Arial" charset="0"/>
              <a:buChar char="•"/>
            </a:pPr>
            <a:r>
              <a:rPr lang="en-US" sz="3200" dirty="0" smtClean="0">
                <a:solidFill>
                  <a:schemeClr val="bg1"/>
                </a:solidFill>
                <a:latin typeface="Arial" charset="0"/>
                <a:ea typeface="Arial" charset="0"/>
                <a:cs typeface="Arial" charset="0"/>
              </a:rPr>
              <a:t>Training Info TBA </a:t>
            </a:r>
          </a:p>
        </p:txBody>
      </p:sp>
    </p:spTree>
    <p:extLst>
      <p:ext uri="{BB962C8B-B14F-4D97-AF65-F5344CB8AC3E}">
        <p14:creationId xmlns:p14="http://schemas.microsoft.com/office/powerpoint/2010/main" val="17564212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70702" y="4823186"/>
            <a:ext cx="3352800" cy="1778000"/>
          </a:xfrm>
        </p:spPr>
        <p:txBody>
          <a:bodyPr/>
          <a:lstStyle/>
          <a:p>
            <a:pPr algn="ctr"/>
            <a:r>
              <a:rPr lang="en-US" sz="4800" dirty="0" smtClean="0"/>
              <a:t>Important</a:t>
            </a:r>
            <a:br>
              <a:rPr lang="en-US" sz="4800" dirty="0" smtClean="0"/>
            </a:br>
            <a:r>
              <a:rPr lang="en-US" sz="4800" dirty="0" smtClean="0"/>
              <a:t>Dates</a:t>
            </a:r>
            <a:endParaRPr lang="en-US" sz="4800"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3" name="Picture 2"/>
          <p:cNvPicPr>
            <a:picLocks noChangeAspect="1"/>
          </p:cNvPicPr>
          <p:nvPr/>
        </p:nvPicPr>
        <p:blipFill>
          <a:blip r:embed="rId4"/>
          <a:stretch>
            <a:fillRect/>
          </a:stretch>
        </p:blipFill>
        <p:spPr>
          <a:xfrm>
            <a:off x="3556000" y="-211956"/>
            <a:ext cx="8636000" cy="7069956"/>
          </a:xfrm>
          <a:prstGeom prst="rect">
            <a:avLst/>
          </a:prstGeom>
        </p:spPr>
      </p:pic>
    </p:spTree>
    <p:extLst>
      <p:ext uri="{BB962C8B-B14F-4D97-AF65-F5344CB8AC3E}">
        <p14:creationId xmlns:p14="http://schemas.microsoft.com/office/powerpoint/2010/main" val="14475691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660900"/>
            <a:ext cx="6047315" cy="1778000"/>
          </a:xfrm>
        </p:spPr>
        <p:txBody>
          <a:bodyPr/>
          <a:lstStyle/>
          <a:p>
            <a:pPr algn="ctr"/>
            <a:r>
              <a:rPr lang="en-US" sz="4800" dirty="0" smtClean="0"/>
              <a:t>Questions </a:t>
            </a:r>
            <a:br>
              <a:rPr lang="en-US" sz="4800" dirty="0" smtClean="0"/>
            </a:br>
            <a:r>
              <a:rPr lang="en-US" sz="4800" dirty="0" smtClean="0"/>
              <a:t>And </a:t>
            </a:r>
            <a:br>
              <a:rPr lang="en-US" sz="4800" dirty="0" smtClean="0"/>
            </a:br>
            <a:r>
              <a:rPr lang="en-US" sz="4800" dirty="0" smtClean="0"/>
              <a:t>Concerns</a:t>
            </a:r>
            <a:endParaRPr lang="en-US" sz="4800"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0720593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660900"/>
            <a:ext cx="6047315" cy="1778000"/>
          </a:xfrm>
        </p:spPr>
        <p:txBody>
          <a:bodyPr/>
          <a:lstStyle/>
          <a:p>
            <a:pPr algn="ctr"/>
            <a:r>
              <a:rPr lang="en-US" sz="4800" dirty="0" smtClean="0"/>
              <a:t>Thank You</a:t>
            </a:r>
            <a:br>
              <a:rPr lang="en-US" sz="4800" dirty="0" smtClean="0"/>
            </a:br>
            <a:r>
              <a:rPr lang="en-US" sz="4800" dirty="0" smtClean="0"/>
              <a:t/>
            </a:r>
            <a:br>
              <a:rPr lang="en-US" sz="4800" dirty="0" smtClean="0"/>
            </a:br>
            <a:r>
              <a:rPr lang="en-US" sz="4800" dirty="0" smtClean="0"/>
              <a:t>For All you Do!</a:t>
            </a:r>
            <a:endParaRPr lang="en-US" sz="4800" dirty="0"/>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152973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2374D-BED5-4457-ADEA-E3921597E127}"/>
              </a:ext>
            </a:extLst>
          </p:cNvPr>
          <p:cNvSpPr>
            <a:spLocks noGrp="1"/>
          </p:cNvSpPr>
          <p:nvPr>
            <p:ph type="title"/>
          </p:nvPr>
        </p:nvSpPr>
        <p:spPr>
          <a:xfrm>
            <a:off x="99485" y="4483101"/>
            <a:ext cx="8868545" cy="1362075"/>
          </a:xfrm>
        </p:spPr>
        <p:txBody>
          <a:bodyPr/>
          <a:lstStyle/>
          <a:p>
            <a:r>
              <a:rPr lang="en-US" dirty="0"/>
              <a:t>2020 nfhs</a:t>
            </a:r>
            <a:br>
              <a:rPr lang="en-US" dirty="0"/>
            </a:br>
            <a:r>
              <a:rPr lang="en-US" dirty="0"/>
              <a:t>football rules changes</a:t>
            </a:r>
          </a:p>
        </p:txBody>
      </p:sp>
      <p:pic>
        <p:nvPicPr>
          <p:cNvPr id="4" name="Picture 3">
            <a:extLst>
              <a:ext uri="{FF2B5EF4-FFF2-40B4-BE49-F238E27FC236}">
                <a16:creationId xmlns="" xmlns:a16="http://schemas.microsoft.com/office/drawing/2014/main" id="{48AB35B9-3FB1-4709-84CE-E53FE815074C}"/>
              </a:ext>
            </a:extLst>
          </p:cNvPr>
          <p:cNvPicPr>
            <a:picLocks noChangeAspect="1"/>
          </p:cNvPicPr>
          <p:nvPr/>
        </p:nvPicPr>
        <p:blipFill>
          <a:blip r:embed="rId3"/>
          <a:stretch>
            <a:fillRect/>
          </a:stretch>
        </p:blipFill>
        <p:spPr>
          <a:xfrm>
            <a:off x="6643803" y="4823186"/>
            <a:ext cx="2921247" cy="18228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142817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BE3C68E1DF254E8AA83D2809F453FC" ma:contentTypeVersion="15" ma:contentTypeDescription="Create a new document." ma:contentTypeScope="" ma:versionID="c612976a8e88fbd63a887a741cb82cac">
  <xsd:schema xmlns:xsd="http://www.w3.org/2001/XMLSchema" xmlns:xs="http://www.w3.org/2001/XMLSchema" xmlns:p="http://schemas.microsoft.com/office/2006/metadata/properties" xmlns:ns1="http://schemas.microsoft.com/sharepoint/v3" xmlns:ns3="a4fbb2b4-93fb-42fa-9769-83fd2eb76fd9" xmlns:ns4="12ef8da7-2b4a-41ee-8fa3-7abb81e776cd" targetNamespace="http://schemas.microsoft.com/office/2006/metadata/properties" ma:root="true" ma:fieldsID="110df3be95ad864ce6931334d5e4faf8" ns1:_="" ns3:_="" ns4:_="">
    <xsd:import namespace="http://schemas.microsoft.com/sharepoint/v3"/>
    <xsd:import namespace="a4fbb2b4-93fb-42fa-9769-83fd2eb76fd9"/>
    <xsd:import namespace="12ef8da7-2b4a-41ee-8fa3-7abb81e776c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fbb2b4-93fb-42fa-9769-83fd2eb76f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ef8da7-2b4a-41ee-8fa3-7abb81e776c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ED36AB-392D-413C-9C4E-428ADCED3584}">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a4fbb2b4-93fb-42fa-9769-83fd2eb76fd9"/>
    <ds:schemaRef ds:uri="12ef8da7-2b4a-41ee-8fa3-7abb81e776cd"/>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D9EB63D-FD11-4FB0-ACFA-07F24EE00823}">
  <ds:schemaRefs>
    <ds:schemaRef ds:uri="http://schemas.microsoft.com/sharepoint/v3/contenttype/forms"/>
  </ds:schemaRefs>
</ds:datastoreItem>
</file>

<file path=customXml/itemProps3.xml><?xml version="1.0" encoding="utf-8"?>
<ds:datastoreItem xmlns:ds="http://schemas.openxmlformats.org/officeDocument/2006/customXml" ds:itemID="{E944C1C1-ACBD-49A8-AA5E-B5342693B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fbb2b4-93fb-42fa-9769-83fd2eb76fd9"/>
    <ds:schemaRef ds:uri="12ef8da7-2b4a-41ee-8fa3-7abb81e776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NFHS Company PowerPoint_2019_Wide Format</Template>
  <TotalTime>3745</TotalTime>
  <Words>8307</Words>
  <Application>Microsoft Office PowerPoint</Application>
  <PresentationFormat>Custom</PresentationFormat>
  <Paragraphs>777</Paragraphs>
  <Slides>86</Slides>
  <Notes>70</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1_Office Theme</vt:lpstr>
      <vt:lpstr>PowerPoint Presentation</vt:lpstr>
      <vt:lpstr>Welcome to the   2020 Season</vt:lpstr>
      <vt:lpstr>PowerPoint Presentation</vt:lpstr>
      <vt:lpstr>PowerPoint Presentation</vt:lpstr>
      <vt:lpstr>PowerPoint Presentation</vt:lpstr>
      <vt:lpstr>PowerPoint Presentation</vt:lpstr>
      <vt:lpstr>GHSA Expectations</vt:lpstr>
      <vt:lpstr>PowerPoint Presentation</vt:lpstr>
      <vt:lpstr>2020 nfhs football rules changes</vt:lpstr>
      <vt:lpstr>Halftime Intermission Option Following Weather DelaY RULE 3-1-6c EXCEPTION (NEW)</vt:lpstr>
      <vt:lpstr>40-Second Play Clock Clarification RUles 3-6-1a(1)e EXCEPTIONS 2 and 3 (NEW)</vt:lpstr>
      <vt:lpstr>25-Second Play Clock Clarification RULE 3-6-1a(1)f (NEW)</vt:lpstr>
      <vt:lpstr>Disconcerting Act FOUL AND Penalty Reclassified RULES 7-1-9 (NEW), 7-1-9 PENALTY (NEW)</vt:lpstr>
      <vt:lpstr>Spiking the ball to conserve time 7-5-2e EXCEPTION, TABLE 7-5-2e EXCEPTION, TABLE 7-5e EXCEPTION</vt:lpstr>
      <vt:lpstr>2020 nfhs  football editorial changes</vt:lpstr>
      <vt:lpstr>Correcting Play Clock Errors RULE 3-4-9 (NEW)</vt:lpstr>
      <vt:lpstr>2020 Nfhs football editorial changes</vt:lpstr>
      <vt:lpstr>2020 Nfhs football editorial changes</vt:lpstr>
      <vt:lpstr>2020 nfhs football rules reminders</vt:lpstr>
      <vt:lpstr>FOOTBALL JERSEY NUMBERS  RULE 1-5-1c</vt:lpstr>
      <vt:lpstr>Football JERSEY numbers  RULES 1-5-1c, 1-5-1c(6) </vt:lpstr>
      <vt:lpstr>Football JERSEY numbers  RULES 1-5-1c, 1-5-1c(6)</vt:lpstr>
      <vt:lpstr>Tripping  rules 2-45, 9-4-3o, 9-4-3o PENALTY </vt:lpstr>
      <vt:lpstr>2020 nfhs football points of emphasis</vt:lpstr>
      <vt:lpstr>2020 nfhs football points of emphasis</vt:lpstr>
      <vt:lpstr>SPORTSMANSHIP</vt:lpstr>
      <vt:lpstr>INTENTIONAL GROUNDING</vt:lpstr>
      <vt:lpstr>INELIGIBLE DOWNFIELD</vt:lpstr>
      <vt:lpstr>LINE OF SCRIMMAGE FORMATION</vt:lpstr>
      <vt:lpstr>2020 nfhs Mechanics Changes 2020</vt:lpstr>
      <vt:lpstr>Mechanics Changes  2020</vt:lpstr>
      <vt:lpstr>Mechanics Changes  2020</vt:lpstr>
      <vt:lpstr>2020-2021 nfhs football game officials manual</vt:lpstr>
      <vt:lpstr>2020-2021 Nfhs football  game officials manual REMINDERS</vt:lpstr>
      <vt:lpstr>Reset Play Clock-Signal 17 (NEW)  NFHS Official Football Signals</vt:lpstr>
      <vt:lpstr>2020-21 NFHS football information</vt:lpstr>
      <vt:lpstr>2021 nfhs football rule change  proposal online form</vt:lpstr>
      <vt:lpstr>NFHS Rules Book as e-Books </vt:lpstr>
      <vt:lpstr>NFHS Rules App</vt:lpstr>
      <vt:lpstr>Nfhs officials education</vt:lpstr>
      <vt:lpstr>PowerPoint Presentation</vt:lpstr>
      <vt:lpstr>PowerPoint Presentation</vt:lpstr>
      <vt:lpstr>2020 nfhs Considerations for Coronavirus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District  Coordinators</vt:lpstr>
      <vt:lpstr>PowerPoint Presentation</vt:lpstr>
      <vt:lpstr>Training 2020</vt:lpstr>
      <vt:lpstr>PowerPoint Presentation</vt:lpstr>
      <vt:lpstr>Training Camp 2020</vt:lpstr>
      <vt:lpstr>PowerPoint Presentation</vt:lpstr>
      <vt:lpstr>PowerPoint Presentation</vt:lpstr>
      <vt:lpstr>PowerPoint Presentation</vt:lpstr>
      <vt:lpstr>Playoff process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Position Reps Training  2020</vt:lpstr>
      <vt:lpstr>PowerPoint Presentation</vt:lpstr>
      <vt:lpstr>Flag Football 2020</vt:lpstr>
      <vt:lpstr>PowerPoint Presentation</vt:lpstr>
      <vt:lpstr>PowerPoint Presentation</vt:lpstr>
      <vt:lpstr>PowerPoint Presentation</vt:lpstr>
      <vt:lpstr>PowerPoint Presentation</vt:lpstr>
      <vt:lpstr>PowerPoint Presentation</vt:lpstr>
      <vt:lpstr>Important Dates</vt:lpstr>
      <vt:lpstr>Questions  And  Concerns</vt:lpstr>
      <vt:lpstr>Thank You  For All you Do!</vt:lpstr>
    </vt:vector>
  </TitlesOfParts>
  <Company>NFHS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Kevin Giddens</cp:lastModifiedBy>
  <cp:revision>173</cp:revision>
  <cp:lastPrinted>2020-05-29T16:52:08Z</cp:lastPrinted>
  <dcterms:created xsi:type="dcterms:W3CDTF">2020-02-12T19:35:51Z</dcterms:created>
  <dcterms:modified xsi:type="dcterms:W3CDTF">2020-07-08T15:38:24Z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0x010100ADBE3C68E1DF254E8AA83D2809F453FC</vt:lpwstr>
  </property>
</Properties>
</file>