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1" r:id="rId2"/>
    <p:sldId id="320" r:id="rId3"/>
    <p:sldId id="256" r:id="rId4"/>
    <p:sldId id="257" r:id="rId5"/>
    <p:sldId id="258" r:id="rId6"/>
    <p:sldId id="259" r:id="rId7"/>
    <p:sldId id="260" r:id="rId8"/>
    <p:sldId id="261" r:id="rId9"/>
    <p:sldId id="262" r:id="rId10"/>
    <p:sldId id="263" r:id="rId11"/>
    <p:sldId id="327" r:id="rId12"/>
    <p:sldId id="331" r:id="rId13"/>
    <p:sldId id="332" r:id="rId14"/>
    <p:sldId id="330" r:id="rId15"/>
    <p:sldId id="328" r:id="rId16"/>
    <p:sldId id="264" r:id="rId17"/>
    <p:sldId id="266" r:id="rId18"/>
    <p:sldId id="267" r:id="rId19"/>
    <p:sldId id="283" r:id="rId20"/>
    <p:sldId id="314" r:id="rId21"/>
    <p:sldId id="315" r:id="rId22"/>
    <p:sldId id="322" r:id="rId23"/>
    <p:sldId id="323" r:id="rId24"/>
    <p:sldId id="324" r:id="rId25"/>
    <p:sldId id="326" r:id="rId26"/>
    <p:sldId id="325" r:id="rId27"/>
    <p:sldId id="334" r:id="rId28"/>
    <p:sldId id="335" r:id="rId29"/>
    <p:sldId id="336" r:id="rId30"/>
    <p:sldId id="337" r:id="rId31"/>
    <p:sldId id="333"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E"/>
    <a:srgbClr val="F79647"/>
    <a:srgbClr val="4AACC5"/>
    <a:srgbClr val="8064A1"/>
    <a:srgbClr val="9BBB58"/>
    <a:srgbClr val="FF2F57"/>
    <a:srgbClr val="FF4B6D"/>
    <a:srgbClr val="A50021"/>
    <a:srgbClr val="FF0066"/>
    <a:srgbClr val="54AE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76" autoAdjust="0"/>
    <p:restoredTop sz="93178" autoAdjust="0"/>
  </p:normalViewPr>
  <p:slideViewPr>
    <p:cSldViewPr snapToGrid="0">
      <p:cViewPr>
        <p:scale>
          <a:sx n="68" d="100"/>
          <a:sy n="68" d="100"/>
        </p:scale>
        <p:origin x="-1686" y="-882"/>
      </p:cViewPr>
      <p:guideLst>
        <p:guide orient="horz" pos="2160"/>
        <p:guide pos="3840"/>
      </p:guideLst>
    </p:cSldViewPr>
  </p:slideViewPr>
  <p:outlineViewPr>
    <p:cViewPr>
      <p:scale>
        <a:sx n="33" d="100"/>
        <a:sy n="33" d="100"/>
      </p:scale>
      <p:origin x="270" y="2867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10"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FF4CD99-AC1F-488C-BD6F-1705BC80CEEA}" type="datetimeFigureOut">
              <a:rPr lang="en-US" smtClean="0"/>
              <a:pPr/>
              <a:t>7/17/2020</a:t>
            </a:fld>
            <a:endParaRPr lang="en-IN"/>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3751A71-61DA-4EA5-AC19-EB6FB202B3FE}" type="slidenum">
              <a:rPr lang="en-IN" smtClean="0"/>
              <a:pPr/>
              <a:t>‹#›</a:t>
            </a:fld>
            <a:endParaRPr lang="en-IN"/>
          </a:p>
        </p:txBody>
      </p:sp>
    </p:spTree>
    <p:extLst>
      <p:ext uri="{BB962C8B-B14F-4D97-AF65-F5344CB8AC3E}">
        <p14:creationId xmlns="" xmlns:p14="http://schemas.microsoft.com/office/powerpoint/2010/main" val="132921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3751A71-61DA-4EA5-AC19-EB6FB202B3FE}" type="slidenum">
              <a:rPr lang="en-IN" smtClean="0"/>
              <a:pPr/>
              <a:t>2</a:t>
            </a:fld>
            <a:endParaRPr lang="en-IN"/>
          </a:p>
        </p:txBody>
      </p:sp>
    </p:spTree>
    <p:extLst>
      <p:ext uri="{BB962C8B-B14F-4D97-AF65-F5344CB8AC3E}">
        <p14:creationId xmlns="" xmlns:p14="http://schemas.microsoft.com/office/powerpoint/2010/main" val="262283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8800FEE-3E12-4771-B6B2-019414010015}" type="datetimeFigureOut">
              <a:rPr lang="en-IN" smtClean="0"/>
              <a:pPr/>
              <a:t>17-07-2020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04C43F5-882A-4296-9A33-643DDDAC7750}" type="slidenum">
              <a:rPr lang="en-IN" smtClean="0"/>
              <a:pPr/>
              <a:t>‹#›</a:t>
            </a:fld>
            <a:endParaRPr lang="en-IN"/>
          </a:p>
        </p:txBody>
      </p:sp>
    </p:spTree>
    <p:extLst>
      <p:ext uri="{BB962C8B-B14F-4D97-AF65-F5344CB8AC3E}">
        <p14:creationId xmlns="" xmlns:p14="http://schemas.microsoft.com/office/powerpoint/2010/main" val="222022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pPr/>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66943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Break-2">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13368"/>
            <a:ext cx="12205373" cy="6918158"/>
          </a:xfrm>
          <a:prstGeom prst="rect">
            <a:avLst/>
          </a:prstGeom>
        </p:spPr>
        <p:txBody>
          <a:bodyPr rtlCol="0">
            <a:normAutofit/>
          </a:bodyPr>
          <a:lstStyle>
            <a:lvl1pPr marL="0" indent="0">
              <a:buNone/>
              <a:defRPr sz="1000">
                <a:solidFill>
                  <a:schemeClr val="bg1"/>
                </a:solidFill>
                <a:latin typeface="Raleway Light"/>
                <a:cs typeface="Raleway Light"/>
              </a:defRPr>
            </a:lvl1pPr>
          </a:lstStyle>
          <a:p>
            <a:pPr lvl="0"/>
            <a:endParaRPr lang="id-ID" noProof="0" dirty="0"/>
          </a:p>
        </p:txBody>
      </p:sp>
    </p:spTree>
    <p:extLst>
      <p:ext uri="{BB962C8B-B14F-4D97-AF65-F5344CB8AC3E}">
        <p14:creationId xmlns="" xmlns:p14="http://schemas.microsoft.com/office/powerpoint/2010/main" val="103678476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Individual of the Team">
    <p:spTree>
      <p:nvGrpSpPr>
        <p:cNvPr id="1" name=""/>
        <p:cNvGrpSpPr/>
        <p:nvPr/>
      </p:nvGrpSpPr>
      <p:grpSpPr>
        <a:xfrm>
          <a:off x="0" y="0"/>
          <a:ext cx="0" cy="0"/>
          <a:chOff x="0" y="0"/>
          <a:chExt cx="0" cy="0"/>
        </a:xfrm>
      </p:grpSpPr>
      <p:sp>
        <p:nvSpPr>
          <p:cNvPr id="3" name="Oval 2"/>
          <p:cNvSpPr/>
          <p:nvPr userDrawn="1"/>
        </p:nvSpPr>
        <p:spPr>
          <a:xfrm>
            <a:off x="11513167" y="236538"/>
            <a:ext cx="479550" cy="47942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45711" tIns="22856" rIns="45711" bIns="22856" anchor="ctr"/>
          <a:lstStyle/>
          <a:p>
            <a:pPr algn="ctr" defTabSz="914217" fontAlgn="auto">
              <a:spcBef>
                <a:spcPts val="0"/>
              </a:spcBef>
              <a:spcAft>
                <a:spcPts val="0"/>
              </a:spcAft>
              <a:defRPr/>
            </a:pPr>
            <a:endParaRPr lang="en-US" dirty="0">
              <a:latin typeface="Calibri Light"/>
            </a:endParaRPr>
          </a:p>
        </p:txBody>
      </p:sp>
      <p:sp>
        <p:nvSpPr>
          <p:cNvPr id="4" name="TextBox 9"/>
          <p:cNvSpPr txBox="1">
            <a:spLocks noChangeArrowheads="1"/>
          </p:cNvSpPr>
          <p:nvPr userDrawn="1"/>
        </p:nvSpPr>
        <p:spPr bwMode="auto">
          <a:xfrm>
            <a:off x="11567950" y="303213"/>
            <a:ext cx="402603" cy="307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4" tIns="45702" rIns="91404" bIns="45702">
            <a:spAutoFit/>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fld id="{33CE6BE3-F76E-4BD2-9695-034A9BF136DD}" type="slidenum">
              <a:rPr lang="id-ID" sz="1400" b="1">
                <a:solidFill>
                  <a:schemeClr val="bg1"/>
                </a:solidFill>
                <a:latin typeface="Source Sans Pro" panose="020B0503030403020204" pitchFamily="34" charset="0"/>
              </a:rPr>
              <a:pPr algn="ctr"/>
              <a:t>‹#›</a:t>
            </a:fld>
            <a:endParaRPr lang="id-ID" sz="1400" dirty="0">
              <a:solidFill>
                <a:schemeClr val="bg1"/>
              </a:solidFill>
              <a:latin typeface="Source Sans Pro" panose="020B0503030403020204" pitchFamily="34" charset="0"/>
            </a:endParaRPr>
          </a:p>
        </p:txBody>
      </p:sp>
      <p:sp>
        <p:nvSpPr>
          <p:cNvPr id="23" name="Picture Placeholder 22"/>
          <p:cNvSpPr>
            <a:spLocks noGrp="1"/>
          </p:cNvSpPr>
          <p:nvPr>
            <p:ph type="pic" sz="quarter" idx="15"/>
          </p:nvPr>
        </p:nvSpPr>
        <p:spPr>
          <a:xfrm>
            <a:off x="0" y="0"/>
            <a:ext cx="6096000" cy="6935254"/>
          </a:xfrm>
          <a:prstGeom prst="rect">
            <a:avLst/>
          </a:prstGeom>
        </p:spPr>
        <p:txBody>
          <a:bodyPr rtlCol="0">
            <a:normAutofit/>
          </a:bodyPr>
          <a:lstStyle>
            <a:lvl1pPr>
              <a:defRPr sz="1600"/>
            </a:lvl1pPr>
          </a:lstStyle>
          <a:p>
            <a:pPr lvl="0"/>
            <a:endParaRPr lang="en-US" noProof="0"/>
          </a:p>
        </p:txBody>
      </p:sp>
    </p:spTree>
    <p:extLst>
      <p:ext uri="{BB962C8B-B14F-4D97-AF65-F5344CB8AC3E}">
        <p14:creationId xmlns="" xmlns:p14="http://schemas.microsoft.com/office/powerpoint/2010/main" val="405459740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00FEE-3E12-4771-B6B2-019414010015}" type="datetimeFigureOut">
              <a:rPr lang="en-IN" smtClean="0"/>
              <a:pPr/>
              <a:t>17-07-2020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C43F5-882A-4296-9A33-643DDDAC7750}" type="slidenum">
              <a:rPr lang="en-IN" smtClean="0"/>
              <a:pPr/>
              <a:t>‹#›</a:t>
            </a:fld>
            <a:endParaRPr lang="en-IN"/>
          </a:p>
        </p:txBody>
      </p:sp>
    </p:spTree>
    <p:extLst>
      <p:ext uri="{BB962C8B-B14F-4D97-AF65-F5344CB8AC3E}">
        <p14:creationId xmlns="" xmlns:p14="http://schemas.microsoft.com/office/powerpoint/2010/main" val="35658456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indoor, necktie&#10;&#10;Description generated with high confidence">
            <a:extLst>
              <a:ext uri="{FF2B5EF4-FFF2-40B4-BE49-F238E27FC236}">
                <a16:creationId xmlns:a16="http://schemas.microsoft.com/office/drawing/2014/main" xmlns="" id="{0AC2C142-8F99-41FA-8EE0-D4B00DF8F74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47599" y="3117057"/>
            <a:ext cx="1040415" cy="1040145"/>
          </a:xfrm>
          <a:prstGeom prst="rect">
            <a:avLst/>
          </a:prstGeom>
        </p:spPr>
      </p:pic>
      <p:pic>
        <p:nvPicPr>
          <p:cNvPr id="17410" name="Picture 17409" descr="A close up of an object&#10;&#10;Description generated with high confidence">
            <a:extLst>
              <a:ext uri="{FF2B5EF4-FFF2-40B4-BE49-F238E27FC236}">
                <a16:creationId xmlns:a16="http://schemas.microsoft.com/office/drawing/2014/main" xmlns="" id="{682BE21A-9CA2-4336-BC61-8289FF430D01}"/>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19717" t="4387" r="23059" b="27585"/>
          <a:stretch/>
        </p:blipFill>
        <p:spPr>
          <a:xfrm>
            <a:off x="4859968" y="3156600"/>
            <a:ext cx="1056122" cy="1004163"/>
          </a:xfrm>
          <a:prstGeom prst="rect">
            <a:avLst/>
          </a:prstGeom>
        </p:spPr>
      </p:pic>
      <p:pic>
        <p:nvPicPr>
          <p:cNvPr id="17413" name="Picture 17412" descr="A picture containing ground, building, outdoor, sitting&#10;&#10;Description generated with very high confidence">
            <a:extLst>
              <a:ext uri="{FF2B5EF4-FFF2-40B4-BE49-F238E27FC236}">
                <a16:creationId xmlns:a16="http://schemas.microsoft.com/office/drawing/2014/main" xmlns="" id="{83307BB6-F53B-45CF-B2E3-6E460908874C}"/>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27053" t="16277" r="25962" b="7465"/>
          <a:stretch/>
        </p:blipFill>
        <p:spPr>
          <a:xfrm>
            <a:off x="4170056" y="3176217"/>
            <a:ext cx="747455" cy="906979"/>
          </a:xfrm>
          <a:prstGeom prst="rect">
            <a:avLst/>
          </a:prstGeom>
        </p:spPr>
      </p:pic>
      <p:pic>
        <p:nvPicPr>
          <p:cNvPr id="17419" name="Picture 17418" descr="A picture containing indoor, floor, wall, object&#10;&#10;Description generated with very high confidence">
            <a:extLst>
              <a:ext uri="{FF2B5EF4-FFF2-40B4-BE49-F238E27FC236}">
                <a16:creationId xmlns:a16="http://schemas.microsoft.com/office/drawing/2014/main" xmlns="" id="{90C21200-E25D-44D4-BEAC-2037BEBD758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45646" y="3121909"/>
            <a:ext cx="757845" cy="1040881"/>
          </a:xfrm>
          <a:prstGeom prst="rect">
            <a:avLst/>
          </a:prstGeom>
        </p:spPr>
      </p:pic>
      <p:pic>
        <p:nvPicPr>
          <p:cNvPr id="17421" name="Picture 17420">
            <a:extLst>
              <a:ext uri="{FF2B5EF4-FFF2-40B4-BE49-F238E27FC236}">
                <a16:creationId xmlns:a16="http://schemas.microsoft.com/office/drawing/2014/main" xmlns="" id="{049A901A-A08A-4F70-8983-D46386516FF8}"/>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637368" y="3118941"/>
            <a:ext cx="933896" cy="933653"/>
          </a:xfrm>
          <a:prstGeom prst="rect">
            <a:avLst/>
          </a:prstGeom>
        </p:spPr>
      </p:pic>
      <p:pic>
        <p:nvPicPr>
          <p:cNvPr id="17423" name="Picture 17422" descr="A person in a blue shirt&#10;&#10;Description generated with very high confidence">
            <a:extLst>
              <a:ext uri="{FF2B5EF4-FFF2-40B4-BE49-F238E27FC236}">
                <a16:creationId xmlns:a16="http://schemas.microsoft.com/office/drawing/2014/main" xmlns="" id="{BB6D3307-C277-4403-BC81-EE37299915BA}"/>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585803" y="3119533"/>
            <a:ext cx="1035771" cy="1035502"/>
          </a:xfrm>
          <a:prstGeom prst="rect">
            <a:avLst/>
          </a:prstGeom>
        </p:spPr>
      </p:pic>
      <p:pic>
        <p:nvPicPr>
          <p:cNvPr id="28" name="Picture 27" descr="A close up of a towel&#10;&#10;Description generated with high confidence">
            <a:extLst>
              <a:ext uri="{FF2B5EF4-FFF2-40B4-BE49-F238E27FC236}">
                <a16:creationId xmlns:a16="http://schemas.microsoft.com/office/drawing/2014/main" xmlns="" id="{A6602FE0-B622-40E0-AB4A-A0B4C1B56484}"/>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571978" y="3130744"/>
            <a:ext cx="782517" cy="1024290"/>
          </a:xfrm>
          <a:prstGeom prst="rect">
            <a:avLst/>
          </a:prstGeom>
        </p:spPr>
      </p:pic>
      <p:pic>
        <p:nvPicPr>
          <p:cNvPr id="17425" name="Picture 17424" descr="A person standing posing for the camera&#10;&#10;Description generated with very high confidence">
            <a:extLst>
              <a:ext uri="{FF2B5EF4-FFF2-40B4-BE49-F238E27FC236}">
                <a16:creationId xmlns:a16="http://schemas.microsoft.com/office/drawing/2014/main" xmlns="" id="{FA0BAC5B-808A-4F74-A75B-85D18C85F98B}"/>
              </a:ext>
            </a:extLst>
          </p:cNvPr>
          <p:cNvPicPr>
            <a:picLocks noChangeAspect="1"/>
          </p:cNvPicPr>
          <p:nvPr/>
        </p:nvPicPr>
        <p:blipFill>
          <a:blip r:embed="rId9" cstate="print">
            <a:lum bright="70000" contrast="-70000"/>
            <a:extLst>
              <a:ext uri="{28A0092B-C50C-407E-A947-70E740481C1C}">
                <a14:useLocalDpi xmlns="" xmlns:a14="http://schemas.microsoft.com/office/drawing/2010/main" val="0"/>
              </a:ext>
            </a:extLst>
          </a:blip>
          <a:stretch>
            <a:fillRect/>
          </a:stretch>
        </p:blipFill>
        <p:spPr>
          <a:xfrm>
            <a:off x="10123741" y="3140849"/>
            <a:ext cx="1052894" cy="1052620"/>
          </a:xfrm>
          <a:prstGeom prst="rect">
            <a:avLst/>
          </a:prstGeom>
        </p:spPr>
      </p:pic>
      <p:pic>
        <p:nvPicPr>
          <p:cNvPr id="24" name="Picture 23" descr="A picture containing wall, indoor, colorful&#10;&#10;Description generated with high confidence">
            <a:extLst>
              <a:ext uri="{FF2B5EF4-FFF2-40B4-BE49-F238E27FC236}">
                <a16:creationId xmlns:a16="http://schemas.microsoft.com/office/drawing/2014/main" xmlns="" id="{5CAD1D03-868A-47AA-93B9-8C9083E85FA4}"/>
              </a:ext>
            </a:extLst>
          </p:cNvPr>
          <p:cNvPicPr>
            <a:picLocks noChangeAspect="1"/>
          </p:cNvPicPr>
          <p:nvPr/>
        </p:nvPicPr>
        <p:blipFill>
          <a:blip r:embed="rId10" cstate="print">
            <a:lum bright="70000" contrast="-70000"/>
            <a:extLst>
              <a:ext uri="{28A0092B-C50C-407E-A947-70E740481C1C}">
                <a14:useLocalDpi xmlns="" xmlns:a14="http://schemas.microsoft.com/office/drawing/2010/main" val="0"/>
              </a:ext>
            </a:extLst>
          </a:blip>
          <a:stretch>
            <a:fillRect/>
          </a:stretch>
        </p:blipFill>
        <p:spPr>
          <a:xfrm>
            <a:off x="9365749" y="3057552"/>
            <a:ext cx="894546" cy="1138334"/>
          </a:xfrm>
          <a:prstGeom prst="rect">
            <a:avLst/>
          </a:prstGeom>
        </p:spPr>
      </p:pic>
      <p:pic>
        <p:nvPicPr>
          <p:cNvPr id="30" name="Picture 29" descr="A picture containing indoor&#10;&#10;Description generated with high confidence">
            <a:extLst>
              <a:ext uri="{FF2B5EF4-FFF2-40B4-BE49-F238E27FC236}">
                <a16:creationId xmlns:a16="http://schemas.microsoft.com/office/drawing/2014/main" xmlns="" id="{CBFAC062-4F6E-4413-B8F0-023E1F020A66}"/>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2279095" y="3086323"/>
            <a:ext cx="565401" cy="1096594"/>
          </a:xfrm>
          <a:prstGeom prst="rect">
            <a:avLst/>
          </a:prstGeom>
        </p:spPr>
      </p:pic>
      <p:pic>
        <p:nvPicPr>
          <p:cNvPr id="17427" name="Picture 17426" descr="A picture containing white&#10;&#10;Description generated with very high confidence">
            <a:extLst>
              <a:ext uri="{FF2B5EF4-FFF2-40B4-BE49-F238E27FC236}">
                <a16:creationId xmlns:a16="http://schemas.microsoft.com/office/drawing/2014/main" xmlns="" id="{D29CFB99-2345-407F-B1A0-9F43255ACBEB}"/>
              </a:ext>
            </a:extLst>
          </p:cNvPr>
          <p:cNvPicPr>
            <a:picLocks noChangeAspect="1"/>
          </p:cNvPicPr>
          <p:nvPr/>
        </p:nvPicPr>
        <p:blipFill>
          <a:blip r:embed="rId12" cstate="print">
            <a:lum bright="70000" contrast="-70000"/>
            <a:extLst>
              <a:ext uri="{28A0092B-C50C-407E-A947-70E740481C1C}">
                <a14:useLocalDpi xmlns="" xmlns:a14="http://schemas.microsoft.com/office/drawing/2010/main" val="0"/>
              </a:ext>
            </a:extLst>
          </a:blip>
          <a:stretch>
            <a:fillRect/>
          </a:stretch>
        </p:blipFill>
        <p:spPr>
          <a:xfrm>
            <a:off x="6099" y="3102155"/>
            <a:ext cx="1078162" cy="1077881"/>
          </a:xfrm>
          <a:prstGeom prst="rect">
            <a:avLst/>
          </a:prstGeom>
        </p:spPr>
      </p:pic>
      <p:pic>
        <p:nvPicPr>
          <p:cNvPr id="4" name="Picture 3" descr="A group of people posing for a photo&#10;&#10;Description generated with very high confidence">
            <a:extLst>
              <a:ext uri="{FF2B5EF4-FFF2-40B4-BE49-F238E27FC236}">
                <a16:creationId xmlns:a16="http://schemas.microsoft.com/office/drawing/2014/main" xmlns="" id="{E3BB8616-07A0-4A18-B416-9BB2499864D9}"/>
              </a:ext>
            </a:extLst>
          </p:cNvPr>
          <p:cNvPicPr>
            <a:picLocks noChangeAspect="1"/>
          </p:cNvPicPr>
          <p:nvPr/>
        </p:nvPicPr>
        <p:blipFill>
          <a:blip r:embed="rId13" cstate="print">
            <a:duotone>
              <a:prstClr val="black"/>
              <a:schemeClr val="tx2">
                <a:tint val="45000"/>
                <a:satMod val="400000"/>
              </a:schemeClr>
            </a:duotone>
            <a:extLst>
              <a:ext uri="{28A0092B-C50C-407E-A947-70E740481C1C}">
                <a14:useLocalDpi xmlns="" xmlns:a14="http://schemas.microsoft.com/office/drawing/2010/main" val="0"/>
              </a:ext>
            </a:extLst>
          </a:blip>
          <a:stretch>
            <a:fillRect/>
          </a:stretch>
        </p:blipFill>
        <p:spPr>
          <a:xfrm>
            <a:off x="0" y="4190528"/>
            <a:ext cx="6250622" cy="2659106"/>
          </a:xfrm>
          <a:prstGeom prst="rect">
            <a:avLst/>
          </a:prstGeom>
        </p:spPr>
      </p:pic>
      <p:pic>
        <p:nvPicPr>
          <p:cNvPr id="6" name="Picture 5" descr="A group of people posing for the camera&#10;&#10;Description generated with very high confidence">
            <a:extLst>
              <a:ext uri="{FF2B5EF4-FFF2-40B4-BE49-F238E27FC236}">
                <a16:creationId xmlns:a16="http://schemas.microsoft.com/office/drawing/2014/main" xmlns="" id="{735D49CC-3869-423A-95CF-99833D940153}"/>
              </a:ext>
            </a:extLst>
          </p:cNvPr>
          <p:cNvPicPr>
            <a:picLocks noChangeAspect="1"/>
          </p:cNvPicPr>
          <p:nvPr/>
        </p:nvPicPr>
        <p:blipFill>
          <a:blip r:embed="rId14" cstate="print">
            <a:duotone>
              <a:prstClr val="black"/>
              <a:schemeClr val="tx2">
                <a:tint val="45000"/>
                <a:satMod val="400000"/>
              </a:schemeClr>
            </a:duotone>
            <a:extLst>
              <a:ext uri="{28A0092B-C50C-407E-A947-70E740481C1C}">
                <a14:useLocalDpi xmlns="" xmlns:a14="http://schemas.microsoft.com/office/drawing/2010/main" val="0"/>
              </a:ext>
            </a:extLst>
          </a:blip>
          <a:stretch>
            <a:fillRect/>
          </a:stretch>
        </p:blipFill>
        <p:spPr>
          <a:xfrm>
            <a:off x="0" y="59564"/>
            <a:ext cx="6138723" cy="3056861"/>
          </a:xfrm>
          <a:prstGeom prst="rect">
            <a:avLst/>
          </a:prstGeom>
        </p:spPr>
      </p:pic>
      <p:pic>
        <p:nvPicPr>
          <p:cNvPr id="9" name="Picture 8" descr="A group of people posing for the camera&#10;&#10;Description generated with very high confidence">
            <a:extLst>
              <a:ext uri="{FF2B5EF4-FFF2-40B4-BE49-F238E27FC236}">
                <a16:creationId xmlns:a16="http://schemas.microsoft.com/office/drawing/2014/main" xmlns="" id="{29C884CB-6EC5-4739-B257-174195767C3D}"/>
              </a:ext>
            </a:extLst>
          </p:cNvPr>
          <p:cNvPicPr>
            <a:picLocks noChangeAspect="1"/>
          </p:cNvPicPr>
          <p:nvPr/>
        </p:nvPicPr>
        <p:blipFill rotWithShape="1">
          <a:blip r:embed="rId15" cstate="print">
            <a:duotone>
              <a:prstClr val="black"/>
              <a:schemeClr val="tx2">
                <a:tint val="45000"/>
                <a:satMod val="400000"/>
              </a:schemeClr>
            </a:duotone>
            <a:extLst>
              <a:ext uri="{28A0092B-C50C-407E-A947-70E740481C1C}">
                <a14:useLocalDpi xmlns="" xmlns:a14="http://schemas.microsoft.com/office/drawing/2010/main" val="0"/>
              </a:ext>
            </a:extLst>
          </a:blip>
          <a:srcRect t="7031"/>
          <a:stretch/>
        </p:blipFill>
        <p:spPr>
          <a:xfrm>
            <a:off x="6238119" y="4190528"/>
            <a:ext cx="5908253" cy="2669599"/>
          </a:xfrm>
          <a:prstGeom prst="rect">
            <a:avLst/>
          </a:prstGeom>
        </p:spPr>
      </p:pic>
      <p:pic>
        <p:nvPicPr>
          <p:cNvPr id="12" name="Picture 11" descr="A group of people posing for the camera&#10;&#10;Description generated with very high confidence">
            <a:extLst>
              <a:ext uri="{FF2B5EF4-FFF2-40B4-BE49-F238E27FC236}">
                <a16:creationId xmlns:a16="http://schemas.microsoft.com/office/drawing/2014/main" xmlns="" id="{FC381AD0-4D31-4489-8F5F-107C62B7297C}"/>
              </a:ext>
            </a:extLst>
          </p:cNvPr>
          <p:cNvPicPr>
            <a:picLocks noChangeAspect="1"/>
          </p:cNvPicPr>
          <p:nvPr/>
        </p:nvPicPr>
        <p:blipFill>
          <a:blip r:embed="rId16" cstate="print">
            <a:duotone>
              <a:prstClr val="black"/>
              <a:schemeClr val="tx2">
                <a:tint val="45000"/>
                <a:satMod val="400000"/>
              </a:schemeClr>
            </a:duotone>
            <a:extLst>
              <a:ext uri="{28A0092B-C50C-407E-A947-70E740481C1C}">
                <a14:useLocalDpi xmlns="" xmlns:a14="http://schemas.microsoft.com/office/drawing/2010/main" val="0"/>
              </a:ext>
            </a:extLst>
          </a:blip>
          <a:stretch>
            <a:fillRect/>
          </a:stretch>
        </p:blipFill>
        <p:spPr>
          <a:xfrm>
            <a:off x="6082238" y="59564"/>
            <a:ext cx="6001008" cy="3056861"/>
          </a:xfrm>
          <a:prstGeom prst="rect">
            <a:avLst/>
          </a:prstGeom>
        </p:spPr>
      </p:pic>
      <p:sp>
        <p:nvSpPr>
          <p:cNvPr id="17" name="Rectangle 16"/>
          <p:cNvSpPr/>
          <p:nvPr/>
        </p:nvSpPr>
        <p:spPr>
          <a:xfrm rot="16200000">
            <a:off x="4543392" y="-378686"/>
            <a:ext cx="3331369" cy="7793901"/>
          </a:xfrm>
          <a:prstGeom prst="rect">
            <a:avLst/>
          </a:prstGeom>
          <a:solidFill>
            <a:schemeClr val="tx2">
              <a:lumMod val="50000"/>
              <a:alpha val="61000"/>
            </a:schemeClr>
          </a:solidFill>
          <a:ln>
            <a:noFill/>
          </a:ln>
        </p:spPr>
        <p:style>
          <a:lnRef idx="1">
            <a:schemeClr val="accent1"/>
          </a:lnRef>
          <a:fillRef idx="3">
            <a:schemeClr val="accent1"/>
          </a:fillRef>
          <a:effectRef idx="2">
            <a:schemeClr val="accent1"/>
          </a:effectRef>
          <a:fontRef idx="minor">
            <a:schemeClr val="lt1"/>
          </a:fontRef>
        </p:style>
        <p:txBody>
          <a:bodyPr lIns="45720" tIns="22860" rIns="45720" bIns="22860" anchor="ctr"/>
          <a:lstStyle/>
          <a:p>
            <a:pPr algn="ctr" defTabSz="914217">
              <a:defRPr/>
            </a:pPr>
            <a:endParaRPr lang="en-US" sz="2000" dirty="0"/>
          </a:p>
        </p:txBody>
      </p:sp>
      <p:sp>
        <p:nvSpPr>
          <p:cNvPr id="8" name="AutoShape 2"/>
          <p:cNvSpPr>
            <a:spLocks/>
          </p:cNvSpPr>
          <p:nvPr/>
        </p:nvSpPr>
        <p:spPr bwMode="auto">
          <a:xfrm>
            <a:off x="3760367" y="2798837"/>
            <a:ext cx="2531142" cy="1282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ctr" defTabSz="914217">
              <a:defRPr/>
            </a:pPr>
            <a:r>
              <a:rPr lang="es-ES" sz="8000" b="1" dirty="0">
                <a:solidFill>
                  <a:schemeClr val="bg1"/>
                </a:solidFill>
                <a:latin typeface="Orbitron" panose="02000000000000000000" pitchFamily="2" charset="0"/>
                <a:cs typeface="Source Sans Pro"/>
              </a:rPr>
              <a:t>CREDO</a:t>
            </a:r>
          </a:p>
        </p:txBody>
      </p:sp>
      <p:sp>
        <p:nvSpPr>
          <p:cNvPr id="17411" name="TextBox 8"/>
          <p:cNvSpPr txBox="1">
            <a:spLocks noChangeArrowheads="1"/>
          </p:cNvSpPr>
          <p:nvPr/>
        </p:nvSpPr>
        <p:spPr bwMode="auto">
          <a:xfrm>
            <a:off x="4156646" y="4025900"/>
            <a:ext cx="4295563" cy="380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lnSpc>
                <a:spcPct val="110000"/>
              </a:lnSpc>
            </a:pPr>
            <a:r>
              <a:rPr lang="en-US" sz="1700" dirty="0" smtClean="0">
                <a:solidFill>
                  <a:schemeClr val="bg1"/>
                </a:solidFill>
                <a:latin typeface="Source Sans Pro" panose="020B0503030403020204" pitchFamily="34" charset="0"/>
              </a:rPr>
              <a:t>A PINAKI ROYCHOWDHURY INITIATIVE </a:t>
            </a:r>
            <a:endParaRPr lang="en-US" sz="1700" dirty="0">
              <a:solidFill>
                <a:schemeClr val="bg1"/>
              </a:solidFill>
              <a:latin typeface="Source Sans Pro" panose="020B0503030403020204" pitchFamily="34" charset="0"/>
            </a:endParaRPr>
          </a:p>
        </p:txBody>
      </p:sp>
      <p:sp>
        <p:nvSpPr>
          <p:cNvPr id="10" name="Rectangle 9"/>
          <p:cNvSpPr/>
          <p:nvPr/>
        </p:nvSpPr>
        <p:spPr>
          <a:xfrm>
            <a:off x="3414808" y="2566988"/>
            <a:ext cx="5420343" cy="1280319"/>
          </a:xfrm>
          <a:prstGeom prst="rect">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lIns="45720" tIns="22860" rIns="45720" bIns="22860" anchor="ctr"/>
          <a:lstStyle/>
          <a:p>
            <a:pPr algn="ctr" defTabSz="914217">
              <a:defRPr/>
            </a:pPr>
            <a:endParaRPr lang="en-US" sz="2000" dirty="0"/>
          </a:p>
        </p:txBody>
      </p:sp>
      <p:sp>
        <p:nvSpPr>
          <p:cNvPr id="14" name="Rectangle 13"/>
          <p:cNvSpPr/>
          <p:nvPr/>
        </p:nvSpPr>
        <p:spPr bwMode="auto">
          <a:xfrm flipV="1">
            <a:off x="5432252" y="3966369"/>
            <a:ext cx="243745" cy="706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2000" b="1" dirty="0">
              <a:latin typeface="Calibri Light"/>
            </a:endParaRPr>
          </a:p>
        </p:txBody>
      </p:sp>
      <p:sp>
        <p:nvSpPr>
          <p:cNvPr id="15" name="Rectangle 14"/>
          <p:cNvSpPr/>
          <p:nvPr/>
        </p:nvSpPr>
        <p:spPr bwMode="auto">
          <a:xfrm flipV="1">
            <a:off x="5710137" y="3966369"/>
            <a:ext cx="243745" cy="706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2000" b="1" dirty="0">
              <a:latin typeface="Calibri Light"/>
            </a:endParaRPr>
          </a:p>
        </p:txBody>
      </p:sp>
      <p:sp>
        <p:nvSpPr>
          <p:cNvPr id="16" name="Rectangle 15"/>
          <p:cNvSpPr/>
          <p:nvPr/>
        </p:nvSpPr>
        <p:spPr bwMode="auto">
          <a:xfrm flipV="1">
            <a:off x="5995962" y="3966369"/>
            <a:ext cx="243745" cy="706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2000" b="1" dirty="0">
              <a:latin typeface="Calibri Light"/>
            </a:endParaRPr>
          </a:p>
        </p:txBody>
      </p:sp>
      <p:sp>
        <p:nvSpPr>
          <p:cNvPr id="18" name="Rectangle 17"/>
          <p:cNvSpPr/>
          <p:nvPr/>
        </p:nvSpPr>
        <p:spPr bwMode="auto">
          <a:xfrm flipV="1">
            <a:off x="6273847" y="3966369"/>
            <a:ext cx="243745" cy="706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2000" b="1" dirty="0">
              <a:latin typeface="Calibri Light"/>
            </a:endParaRPr>
          </a:p>
        </p:txBody>
      </p:sp>
      <p:sp>
        <p:nvSpPr>
          <p:cNvPr id="19" name="Rectangle 18"/>
          <p:cNvSpPr/>
          <p:nvPr/>
        </p:nvSpPr>
        <p:spPr bwMode="auto">
          <a:xfrm flipV="1">
            <a:off x="6551731" y="3966369"/>
            <a:ext cx="243745" cy="706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2000" b="1" dirty="0">
              <a:latin typeface="Calibri Light"/>
            </a:endParaRPr>
          </a:p>
        </p:txBody>
      </p:sp>
      <p:pic>
        <p:nvPicPr>
          <p:cNvPr id="2" name="Picture 1"/>
          <p:cNvPicPr>
            <a:picLocks noChangeAspect="1"/>
          </p:cNvPicPr>
          <p:nvPr/>
        </p:nvPicPr>
        <p:blipFill>
          <a:blip r:embed="rId17">
            <a:extLst>
              <a:ext uri="{28A0092B-C50C-407E-A947-70E740481C1C}">
                <a14:useLocalDpi xmlns="" xmlns:a14="http://schemas.microsoft.com/office/drawing/2010/main" val="0"/>
              </a:ext>
            </a:extLst>
          </a:blip>
          <a:stretch>
            <a:fillRect/>
          </a:stretch>
        </p:blipFill>
        <p:spPr>
          <a:xfrm>
            <a:off x="7110677" y="1987947"/>
            <a:ext cx="1724474" cy="2438400"/>
          </a:xfrm>
          <a:prstGeom prst="rect">
            <a:avLst/>
          </a:prstGeom>
        </p:spPr>
      </p:pic>
      <p:pic>
        <p:nvPicPr>
          <p:cNvPr id="17408" name="Picture 17407" descr="A group of items in it&#10;&#10;Description generated with high confidence">
            <a:extLst>
              <a:ext uri="{FF2B5EF4-FFF2-40B4-BE49-F238E27FC236}">
                <a16:creationId xmlns:a16="http://schemas.microsoft.com/office/drawing/2014/main" xmlns="" id="{F9F196CB-4E7C-42FF-8917-20D8877A2C62}"/>
              </a:ext>
            </a:extLst>
          </p:cNvPr>
          <p:cNvPicPr>
            <a:picLocks noChangeAspect="1"/>
          </p:cNvPicPr>
          <p:nvPr/>
        </p:nvPicPr>
        <p:blipFill>
          <a:blip r:embed="rId18" cstate="print">
            <a:lum bright="70000" contrast="-70000"/>
            <a:extLst>
              <a:ext uri="{28A0092B-C50C-407E-A947-70E740481C1C}">
                <a14:useLocalDpi xmlns="" xmlns:a14="http://schemas.microsoft.com/office/drawing/2010/main" val="0"/>
              </a:ext>
            </a:extLst>
          </a:blip>
          <a:stretch>
            <a:fillRect/>
          </a:stretch>
        </p:blipFill>
        <p:spPr>
          <a:xfrm>
            <a:off x="11231585" y="3116424"/>
            <a:ext cx="868731" cy="1059153"/>
          </a:xfrm>
          <a:prstGeom prst="rect">
            <a:avLst/>
          </a:prstGeom>
        </p:spPr>
      </p:pic>
      <p:pic>
        <p:nvPicPr>
          <p:cNvPr id="17415" name="Picture 17414" descr="A picture containing wall&#10;&#10;Description generated with high confidence">
            <a:extLst>
              <a:ext uri="{FF2B5EF4-FFF2-40B4-BE49-F238E27FC236}">
                <a16:creationId xmlns:a16="http://schemas.microsoft.com/office/drawing/2014/main" xmlns="" id="{BD02CB6A-35BF-43C3-9A12-915E8ED7D689}"/>
              </a:ext>
            </a:extLst>
          </p:cNvPr>
          <p:cNvPicPr>
            <a:picLocks noChangeAspect="1"/>
          </p:cNvPicPr>
          <p:nvPr/>
        </p:nvPicPr>
        <p:blipFill>
          <a:blip r:embed="rId19" cstate="print">
            <a:lum bright="70000" contrast="-70000"/>
            <a:extLst>
              <a:ext uri="{28A0092B-C50C-407E-A947-70E740481C1C}">
                <a14:useLocalDpi xmlns="" xmlns:a14="http://schemas.microsoft.com/office/drawing/2010/main" val="0"/>
              </a:ext>
            </a:extLst>
          </a:blip>
          <a:stretch>
            <a:fillRect/>
          </a:stretch>
        </p:blipFill>
        <p:spPr>
          <a:xfrm>
            <a:off x="1079244" y="3116593"/>
            <a:ext cx="1199684" cy="1063443"/>
          </a:xfrm>
          <a:prstGeom prst="rect">
            <a:avLst/>
          </a:prstGeom>
        </p:spPr>
      </p:pic>
      <p:pic>
        <p:nvPicPr>
          <p:cNvPr id="17417" name="Picture 17416">
            <a:extLst>
              <a:ext uri="{FF2B5EF4-FFF2-40B4-BE49-F238E27FC236}">
                <a16:creationId xmlns:a16="http://schemas.microsoft.com/office/drawing/2014/main" xmlns="" id="{49B5CACE-BEA2-4E09-B5E2-C9D09076A033}"/>
              </a:ext>
            </a:extLst>
          </p:cNvPr>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9572375" y="1368702"/>
            <a:ext cx="105318" cy="105291"/>
          </a:xfrm>
          <a:prstGeom prst="rect">
            <a:avLst/>
          </a:prstGeom>
        </p:spPr>
      </p:pic>
    </p:spTree>
    <p:extLst>
      <p:ext uri="{BB962C8B-B14F-4D97-AF65-F5344CB8AC3E}">
        <p14:creationId xmlns="" xmlns:p14="http://schemas.microsoft.com/office/powerpoint/2010/main" val="168639123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000"/>
                                        <p:tgtEl>
                                          <p:spTgt spid="10"/>
                                        </p:tgtEl>
                                      </p:cBhvr>
                                    </p:animEffect>
                                  </p:childTnLst>
                                </p:cTn>
                              </p:par>
                              <p:par>
                                <p:cTn id="11" presetID="41" presetClass="entr" presetSubtype="0" fill="hold" grpId="0" nodeType="withEffect">
                                  <p:stCondLst>
                                    <p:cond delay="25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50" fill="hold"/>
                                        <p:tgtEl>
                                          <p:spTgt spid="2"/>
                                        </p:tgtEl>
                                        <p:attrNameLst>
                                          <p:attrName>ppt_w</p:attrName>
                                        </p:attrNameLst>
                                      </p:cBhvr>
                                      <p:tavLst>
                                        <p:tav tm="0">
                                          <p:val>
                                            <p:fltVal val="0"/>
                                          </p:val>
                                        </p:tav>
                                        <p:tav tm="100000">
                                          <p:val>
                                            <p:strVal val="#ppt_w"/>
                                          </p:val>
                                        </p:tav>
                                      </p:tavLst>
                                    </p:anim>
                                    <p:anim calcmode="lin" valueType="num">
                                      <p:cBhvr>
                                        <p:cTn id="22" dur="250" fill="hold"/>
                                        <p:tgtEl>
                                          <p:spTgt spid="2"/>
                                        </p:tgtEl>
                                        <p:attrNameLst>
                                          <p:attrName>ppt_h</p:attrName>
                                        </p:attrNameLst>
                                      </p:cBhvr>
                                      <p:tavLst>
                                        <p:tav tm="0">
                                          <p:val>
                                            <p:fltVal val="0"/>
                                          </p:val>
                                        </p:tav>
                                        <p:tav tm="100000">
                                          <p:val>
                                            <p:strVal val="#ppt_h"/>
                                          </p:val>
                                        </p:tav>
                                      </p:tavLst>
                                    </p:anim>
                                    <p:animEffect transition="in" filter="fade">
                                      <p:cBhvr>
                                        <p:cTn id="23" dur="250"/>
                                        <p:tgtEl>
                                          <p:spTgt spid="2"/>
                                        </p:tgtEl>
                                      </p:cBhvr>
                                    </p:animEffect>
                                  </p:childTnLst>
                                </p:cTn>
                              </p:par>
                            </p:childTnLst>
                          </p:cTn>
                        </p:par>
                        <p:par>
                          <p:cTn id="24" fill="hold">
                            <p:stCondLst>
                              <p:cond delay="1250"/>
                            </p:stCondLst>
                            <p:childTnLst>
                              <p:par>
                                <p:cTn id="25" presetID="53" presetClass="entr" presetSubtype="16" fill="hold" grpId="0" nodeType="afterEffect">
                                  <p:stCondLst>
                                    <p:cond delay="1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185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235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28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3350"/>
                            </p:stCondLst>
                            <p:childTnLst>
                              <p:par>
                                <p:cTn id="49" presetID="53" presetClass="entr" presetSubtype="16"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38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7411"/>
                                        </p:tgtEl>
                                        <p:attrNameLst>
                                          <p:attrName>style.visibility</p:attrName>
                                        </p:attrNameLst>
                                      </p:cBhvr>
                                      <p:to>
                                        <p:strVal val="visible"/>
                                      </p:to>
                                    </p:set>
                                    <p:anim calcmode="lin" valueType="num">
                                      <p:cBhvr>
                                        <p:cTn id="57" dur="250" fill="hold"/>
                                        <p:tgtEl>
                                          <p:spTgt spid="17411"/>
                                        </p:tgtEl>
                                        <p:attrNameLst>
                                          <p:attrName>ppt_x</p:attrName>
                                        </p:attrNameLst>
                                      </p:cBhvr>
                                      <p:tavLst>
                                        <p:tav tm="0">
                                          <p:val>
                                            <p:strVal val="#ppt_x"/>
                                          </p:val>
                                        </p:tav>
                                        <p:tav tm="50000">
                                          <p:val>
                                            <p:strVal val="#ppt_x+.1"/>
                                          </p:val>
                                        </p:tav>
                                        <p:tav tm="100000">
                                          <p:val>
                                            <p:strVal val="#ppt_x"/>
                                          </p:val>
                                        </p:tav>
                                      </p:tavLst>
                                    </p:anim>
                                    <p:anim calcmode="lin" valueType="num">
                                      <p:cBhvr>
                                        <p:cTn id="58" dur="250" fill="hold"/>
                                        <p:tgtEl>
                                          <p:spTgt spid="17411"/>
                                        </p:tgtEl>
                                        <p:attrNameLst>
                                          <p:attrName>ppt_y</p:attrName>
                                        </p:attrNameLst>
                                      </p:cBhvr>
                                      <p:tavLst>
                                        <p:tav tm="0">
                                          <p:val>
                                            <p:strVal val="#ppt_y"/>
                                          </p:val>
                                        </p:tav>
                                        <p:tav tm="100000">
                                          <p:val>
                                            <p:strVal val="#ppt_y"/>
                                          </p:val>
                                        </p:tav>
                                      </p:tavLst>
                                    </p:anim>
                                    <p:anim calcmode="lin" valueType="num">
                                      <p:cBhvr>
                                        <p:cTn id="59" dur="250" fill="hold"/>
                                        <p:tgtEl>
                                          <p:spTgt spid="17411"/>
                                        </p:tgtEl>
                                        <p:attrNameLst>
                                          <p:attrName>ppt_h</p:attrName>
                                        </p:attrNameLst>
                                      </p:cBhvr>
                                      <p:tavLst>
                                        <p:tav tm="0">
                                          <p:val>
                                            <p:strVal val="#ppt_h/10"/>
                                          </p:val>
                                        </p:tav>
                                        <p:tav tm="50000">
                                          <p:val>
                                            <p:strVal val="#ppt_h+.01"/>
                                          </p:val>
                                        </p:tav>
                                        <p:tav tm="100000">
                                          <p:val>
                                            <p:strVal val="#ppt_h"/>
                                          </p:val>
                                        </p:tav>
                                      </p:tavLst>
                                    </p:anim>
                                    <p:anim calcmode="lin" valueType="num">
                                      <p:cBhvr>
                                        <p:cTn id="60" dur="250" fill="hold"/>
                                        <p:tgtEl>
                                          <p:spTgt spid="17411"/>
                                        </p:tgtEl>
                                        <p:attrNameLst>
                                          <p:attrName>ppt_w</p:attrName>
                                        </p:attrNameLst>
                                      </p:cBhvr>
                                      <p:tavLst>
                                        <p:tav tm="0">
                                          <p:val>
                                            <p:strVal val="#ppt_w/10"/>
                                          </p:val>
                                        </p:tav>
                                        <p:tav tm="50000">
                                          <p:val>
                                            <p:strVal val="#ppt_w+.01"/>
                                          </p:val>
                                        </p:tav>
                                        <p:tav tm="100000">
                                          <p:val>
                                            <p:strVal val="#ppt_w"/>
                                          </p:val>
                                        </p:tav>
                                      </p:tavLst>
                                    </p:anim>
                                    <p:animEffect transition="in" filter="fade">
                                      <p:cBhvr>
                                        <p:cTn id="61" dur="250" tmFilter="0,0; .5, 1; 1, 1"/>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17411" grpId="0"/>
      <p:bldP spid="10" grpId="0" animBg="1"/>
      <p:bldP spid="14" grpId="0" animBg="1"/>
      <p:bldP spid="15" grpId="0" animBg="1"/>
      <p:bldP spid="16"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N"/>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3103531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Greenhouse Facility</a:t>
            </a: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347101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1" name="Picture 13"/>
          <p:cNvPicPr>
            <a:picLocks noChangeAspect="1" noChangeArrowheads="1"/>
          </p:cNvPicPr>
          <p:nvPr/>
        </p:nvPicPr>
        <p:blipFill>
          <a:blip r:embed="rId2"/>
          <a:srcRect/>
          <a:stretch>
            <a:fillRect/>
          </a:stretch>
        </p:blipFill>
        <p:spPr bwMode="auto">
          <a:xfrm flipH="1">
            <a:off x="0" y="0"/>
            <a:ext cx="12192000" cy="6858000"/>
          </a:xfrm>
          <a:prstGeom prst="rect">
            <a:avLst/>
          </a:prstGeom>
          <a:noFill/>
          <a:ln w="9525">
            <a:noFill/>
            <a:miter lim="800000"/>
            <a:headEnd/>
            <a:tailEnd/>
          </a:ln>
          <a:effectLst/>
        </p:spPr>
      </p:pic>
      <p:pic>
        <p:nvPicPr>
          <p:cNvPr id="63500" name="Picture 12"/>
          <p:cNvPicPr>
            <a:picLocks noChangeAspect="1" noChangeArrowheads="1"/>
          </p:cNvPicPr>
          <p:nvPr/>
        </p:nvPicPr>
        <p:blipFill>
          <a:blip r:embed="rId3"/>
          <a:srcRect/>
          <a:stretch>
            <a:fillRect/>
          </a:stretch>
        </p:blipFill>
        <p:spPr bwMode="auto">
          <a:xfrm>
            <a:off x="190499" y="159544"/>
            <a:ext cx="8829675" cy="6622256"/>
          </a:xfrm>
          <a:prstGeom prst="ellipse">
            <a:avLst/>
          </a:prstGeom>
          <a:ln>
            <a:noFill/>
          </a:ln>
          <a:effectLst>
            <a:softEdge rad="112500"/>
          </a:effectLst>
        </p:spPr>
      </p:pic>
      <p:sp>
        <p:nvSpPr>
          <p:cNvPr id="63490" name="AutoShape 2" descr="Eat your vegetables! They're even better than you though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3492" name="AutoShape 4" descr="Eat your vegetables! They're even better than you though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3499" name="AutoShape 11" descr="Hi-Tech Poly House Design India | Hi-Tech Poly House Servic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8" name="Picture 17"/>
          <p:cNvPicPr/>
          <p:nvPr/>
        </p:nvPicPr>
        <p:blipFill>
          <a:blip r:embed="rId4"/>
          <a:srcRect l="23516" t="24167" r="23047" b="11250"/>
          <a:stretch>
            <a:fillRect/>
          </a:stretch>
        </p:blipFill>
        <p:spPr>
          <a:xfrm>
            <a:off x="5524500" y="314325"/>
            <a:ext cx="6515100" cy="6296025"/>
          </a:xfrm>
          <a:prstGeom prst="rect">
            <a:avLst/>
          </a:prstGeom>
          <a:ln>
            <a:noFill/>
          </a:ln>
          <a:effectLst>
            <a:softEdge rad="112500"/>
          </a:effectLst>
        </p:spPr>
      </p:pic>
      <p:sp>
        <p:nvSpPr>
          <p:cNvPr id="12" name="Rectangle 11"/>
          <p:cNvSpPr/>
          <p:nvPr/>
        </p:nvSpPr>
        <p:spPr>
          <a:xfrm>
            <a:off x="5687410" y="5749409"/>
            <a:ext cx="1898597" cy="400110"/>
          </a:xfrm>
          <a:prstGeom prst="rect">
            <a:avLst/>
          </a:prstGeom>
          <a:solidFill>
            <a:srgbClr val="666633">
              <a:alpha val="60000"/>
            </a:srgbClr>
          </a:solidFill>
        </p:spPr>
        <p:txBody>
          <a:bodyPr wrap="none">
            <a:spAutoFit/>
          </a:bodyPr>
          <a:lstStyle/>
          <a:p>
            <a:pPr algn="r"/>
            <a:r>
              <a:rPr lang="en-IN" sz="2000" b="1" dirty="0" smtClean="0">
                <a:solidFill>
                  <a:schemeClr val="bg1"/>
                </a:solidFill>
              </a:rPr>
              <a:t>Crop Cultivation</a:t>
            </a:r>
            <a:endParaRPr lang="en-IN" sz="20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1" name="Picture 13"/>
          <p:cNvPicPr>
            <a:picLocks noChangeAspect="1" noChangeArrowheads="1"/>
          </p:cNvPicPr>
          <p:nvPr/>
        </p:nvPicPr>
        <p:blipFill>
          <a:blip r:embed="rId2"/>
          <a:srcRect/>
          <a:stretch>
            <a:fillRect/>
          </a:stretch>
        </p:blipFill>
        <p:spPr bwMode="auto">
          <a:xfrm flipH="1">
            <a:off x="0" y="0"/>
            <a:ext cx="12192000" cy="6858000"/>
          </a:xfrm>
          <a:prstGeom prst="rect">
            <a:avLst/>
          </a:prstGeom>
          <a:noFill/>
          <a:ln w="9525">
            <a:noFill/>
            <a:miter lim="800000"/>
            <a:headEnd/>
            <a:tailEnd/>
          </a:ln>
          <a:effectLst/>
        </p:spPr>
      </p:pic>
      <p:pic>
        <p:nvPicPr>
          <p:cNvPr id="63500" name="Picture 12"/>
          <p:cNvPicPr>
            <a:picLocks noChangeAspect="1" noChangeArrowheads="1"/>
          </p:cNvPicPr>
          <p:nvPr/>
        </p:nvPicPr>
        <p:blipFill>
          <a:blip r:embed="rId3"/>
          <a:srcRect/>
          <a:stretch>
            <a:fillRect/>
          </a:stretch>
        </p:blipFill>
        <p:spPr bwMode="auto">
          <a:xfrm>
            <a:off x="190499" y="159544"/>
            <a:ext cx="8829675" cy="6622256"/>
          </a:xfrm>
          <a:prstGeom prst="ellipse">
            <a:avLst/>
          </a:prstGeom>
          <a:ln>
            <a:noFill/>
          </a:ln>
          <a:effectLst>
            <a:softEdge rad="112500"/>
          </a:effectLst>
        </p:spPr>
      </p:pic>
      <p:sp>
        <p:nvSpPr>
          <p:cNvPr id="63490" name="AutoShape 2" descr="Eat your vegetables! They're even better than you though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3492" name="AutoShape 4" descr="Eat your vegetables! They're even better than you though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 name="Picture 5" descr="20483485-fresh-organic-vegetables-in-wicker-basket-in-the-garden.jpg"/>
          <p:cNvPicPr>
            <a:picLocks noChangeAspect="1"/>
          </p:cNvPicPr>
          <p:nvPr/>
        </p:nvPicPr>
        <p:blipFill>
          <a:blip r:embed="rId4"/>
          <a:stretch>
            <a:fillRect/>
          </a:stretch>
        </p:blipFill>
        <p:spPr>
          <a:xfrm>
            <a:off x="5581649" y="197738"/>
            <a:ext cx="6334125" cy="4098037"/>
          </a:xfrm>
          <a:prstGeom prst="rect">
            <a:avLst/>
          </a:prstGeom>
        </p:spPr>
      </p:pic>
      <p:pic>
        <p:nvPicPr>
          <p:cNvPr id="7" name="Picture 6" descr="eeec863b04a284e8d8786dd0e4230e4d.jpg"/>
          <p:cNvPicPr>
            <a:picLocks noChangeAspect="1"/>
          </p:cNvPicPr>
          <p:nvPr/>
        </p:nvPicPr>
        <p:blipFill>
          <a:blip r:embed="rId5" cstate="print"/>
          <a:srcRect l="30736" t="10625" r="20857"/>
          <a:stretch>
            <a:fillRect/>
          </a:stretch>
        </p:blipFill>
        <p:spPr>
          <a:xfrm>
            <a:off x="5581650" y="4352925"/>
            <a:ext cx="1854777" cy="2266950"/>
          </a:xfrm>
          <a:prstGeom prst="rect">
            <a:avLst/>
          </a:prstGeom>
        </p:spPr>
      </p:pic>
      <p:pic>
        <p:nvPicPr>
          <p:cNvPr id="63497" name="Picture 9" descr="खीरे की खतरनाक-मालामाल खेती 🔥🔥Cucumber ..."/>
          <p:cNvPicPr>
            <a:picLocks noChangeAspect="1" noChangeArrowheads="1"/>
          </p:cNvPicPr>
          <p:nvPr/>
        </p:nvPicPr>
        <p:blipFill>
          <a:blip r:embed="rId6"/>
          <a:srcRect t="12608" b="13090"/>
          <a:stretch>
            <a:fillRect/>
          </a:stretch>
        </p:blipFill>
        <p:spPr bwMode="auto">
          <a:xfrm>
            <a:off x="7581900" y="4371975"/>
            <a:ext cx="4294886" cy="2228850"/>
          </a:xfrm>
          <a:prstGeom prst="rect">
            <a:avLst/>
          </a:prstGeom>
          <a:noFill/>
        </p:spPr>
      </p:pic>
      <p:sp>
        <p:nvSpPr>
          <p:cNvPr id="10" name="Rectangle 9"/>
          <p:cNvSpPr/>
          <p:nvPr/>
        </p:nvSpPr>
        <p:spPr>
          <a:xfrm>
            <a:off x="8982075" y="205085"/>
            <a:ext cx="2943225" cy="1477328"/>
          </a:xfrm>
          <a:prstGeom prst="rect">
            <a:avLst/>
          </a:prstGeom>
          <a:solidFill>
            <a:schemeClr val="bg2">
              <a:lumMod val="90000"/>
            </a:schemeClr>
          </a:solidFill>
        </p:spPr>
        <p:txBody>
          <a:bodyPr wrap="square">
            <a:spAutoFit/>
          </a:bodyPr>
          <a:lstStyle/>
          <a:p>
            <a:r>
              <a:rPr lang="en-IN" b="1" dirty="0" smtClean="0"/>
              <a:t>Tomato, Capsicum, Coloured Capsicum, Cauliflower, Cabbage, Okra, Bitter Gourd, Onion, Coriander, Spinach, Chilli, Radish etc.</a:t>
            </a:r>
            <a:endParaRPr lang="en-IN" dirty="0"/>
          </a:p>
        </p:txBody>
      </p:sp>
      <p:sp>
        <p:nvSpPr>
          <p:cNvPr id="12" name="Rectangle 11"/>
          <p:cNvSpPr/>
          <p:nvPr/>
        </p:nvSpPr>
        <p:spPr>
          <a:xfrm>
            <a:off x="3184758" y="5292209"/>
            <a:ext cx="2362891" cy="1015663"/>
          </a:xfrm>
          <a:prstGeom prst="rect">
            <a:avLst/>
          </a:prstGeom>
          <a:solidFill>
            <a:srgbClr val="666633">
              <a:alpha val="60000"/>
            </a:srgbClr>
          </a:solidFill>
        </p:spPr>
        <p:txBody>
          <a:bodyPr wrap="none">
            <a:spAutoFit/>
          </a:bodyPr>
          <a:lstStyle/>
          <a:p>
            <a:pPr algn="r"/>
            <a:r>
              <a:rPr lang="en-IN" sz="2000" b="1" dirty="0" smtClean="0">
                <a:solidFill>
                  <a:schemeClr val="bg1"/>
                </a:solidFill>
              </a:rPr>
              <a:t>Strawberry, Papaya, </a:t>
            </a:r>
          </a:p>
          <a:p>
            <a:pPr algn="r"/>
            <a:r>
              <a:rPr lang="en-IN" sz="2000" b="1" dirty="0" smtClean="0">
                <a:solidFill>
                  <a:schemeClr val="bg1"/>
                </a:solidFill>
              </a:rPr>
              <a:t>Lemons, Melons, </a:t>
            </a:r>
          </a:p>
          <a:p>
            <a:pPr algn="r"/>
            <a:r>
              <a:rPr lang="en-IN" sz="2000" b="1" dirty="0" err="1" smtClean="0">
                <a:solidFill>
                  <a:schemeClr val="bg1"/>
                </a:solidFill>
              </a:rPr>
              <a:t>Amla</a:t>
            </a:r>
            <a:r>
              <a:rPr lang="en-IN" sz="2000" b="1" dirty="0" smtClean="0">
                <a:solidFill>
                  <a:schemeClr val="bg1"/>
                </a:solidFill>
              </a:rPr>
              <a:t>,  etc.</a:t>
            </a:r>
            <a:endParaRPr lang="en-IN" sz="2000" b="1" dirty="0">
              <a:solidFill>
                <a:schemeClr val="bg1"/>
              </a:solidFill>
            </a:endParaRPr>
          </a:p>
        </p:txBody>
      </p:sp>
      <p:sp>
        <p:nvSpPr>
          <p:cNvPr id="14" name="Rectangle 13"/>
          <p:cNvSpPr/>
          <p:nvPr/>
        </p:nvSpPr>
        <p:spPr>
          <a:xfrm>
            <a:off x="2295525" y="4305985"/>
            <a:ext cx="3286125" cy="1015663"/>
          </a:xfrm>
          <a:prstGeom prst="rect">
            <a:avLst/>
          </a:prstGeom>
          <a:solidFill>
            <a:srgbClr val="666633">
              <a:alpha val="60000"/>
            </a:srgbClr>
          </a:solidFill>
        </p:spPr>
        <p:txBody>
          <a:bodyPr wrap="square">
            <a:spAutoFit/>
          </a:bodyPr>
          <a:lstStyle/>
          <a:p>
            <a:pPr algn="r"/>
            <a:r>
              <a:rPr lang="en-IN" sz="2000" b="1" dirty="0" smtClean="0">
                <a:solidFill>
                  <a:schemeClr val="bg1"/>
                </a:solidFill>
              </a:rPr>
              <a:t>Chrysanthemum, Carnation, Gerbera, Rose, Marigold, Orchid, Gladiolus etc.</a:t>
            </a:r>
            <a:endParaRPr lang="en-IN" sz="2000" b="1" dirty="0">
              <a:solidFill>
                <a:schemeClr val="bg1"/>
              </a:solidFill>
            </a:endParaRPr>
          </a:p>
        </p:txBody>
      </p:sp>
      <p:sp>
        <p:nvSpPr>
          <p:cNvPr id="63499" name="AutoShape 11" descr="Hi-Tech Poly House Design India | Hi-Tech Poly House Servic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Typical Bunch</a:t>
            </a: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202535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Post Harvest Facility</a:t>
            </a: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3502909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N"/>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3597371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N"/>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2247331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N"/>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1142513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000" b="1" smtClean="0">
                <a:solidFill>
                  <a:srgbClr val="C00000"/>
                </a:solidFill>
              </a:rPr>
              <a:t>EXPORT QUALITY BANANAS</a:t>
            </a:r>
            <a:endParaRPr lang="en-US" dirty="0">
              <a:solidFill>
                <a:srgbClr val="C00000"/>
              </a:solidFill>
            </a:endParaRP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27240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bal Communities Protest Changes in Jharkhand Land Laws"/>
          <p:cNvPicPr>
            <a:picLocks noChangeAspect="1" noChangeArrowheads="1"/>
          </p:cNvPicPr>
          <p:nvPr/>
        </p:nvPicPr>
        <p:blipFill>
          <a:blip r:embed="rId3">
            <a:lum bright="70000" contrast="-70000"/>
          </a:blip>
          <a:srcRect/>
          <a:stretch>
            <a:fillRect/>
          </a:stretch>
        </p:blipFill>
        <p:spPr bwMode="auto">
          <a:xfrm>
            <a:off x="8850701" y="0"/>
            <a:ext cx="3174521" cy="2518913"/>
          </a:xfrm>
          <a:prstGeom prst="rect">
            <a:avLst/>
          </a:prstGeom>
          <a:noFill/>
        </p:spPr>
      </p:pic>
      <p:pic>
        <p:nvPicPr>
          <p:cNvPr id="1030" name="Picture 6" descr="Scheduled Tribes Are India's Poorest People |"/>
          <p:cNvPicPr>
            <a:picLocks noChangeAspect="1" noChangeArrowheads="1"/>
          </p:cNvPicPr>
          <p:nvPr/>
        </p:nvPicPr>
        <p:blipFill>
          <a:blip r:embed="rId4">
            <a:lum bright="70000" contrast="-70000"/>
          </a:blip>
          <a:srcRect/>
          <a:stretch>
            <a:fillRect/>
          </a:stretch>
        </p:blipFill>
        <p:spPr bwMode="auto">
          <a:xfrm>
            <a:off x="0" y="0"/>
            <a:ext cx="3672879" cy="2534669"/>
          </a:xfrm>
          <a:prstGeom prst="rect">
            <a:avLst/>
          </a:prstGeom>
          <a:ln>
            <a:noFill/>
          </a:ln>
          <a:effectLst>
            <a:softEdge rad="112500"/>
          </a:effectLst>
        </p:spPr>
      </p:pic>
      <p:sp>
        <p:nvSpPr>
          <p:cNvPr id="1032" name="AutoShape 8" descr="In Central India, tribals are tapping technology and innovating t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4" name="AutoShape 10" descr="In Central India, tribals are tapping technology and innovating t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6" name="AutoShape 12" descr="In Central India, tribals are tapping technology and innovating t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8" name="AutoShape 14" descr="In Central India, tribals are tapping technology and innovating t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9" name="Picture 15"/>
          <p:cNvPicPr>
            <a:picLocks noChangeAspect="1" noChangeArrowheads="1"/>
          </p:cNvPicPr>
          <p:nvPr/>
        </p:nvPicPr>
        <p:blipFill>
          <a:blip r:embed="rId5">
            <a:lum bright="70000" contrast="-70000"/>
          </a:blip>
          <a:srcRect/>
          <a:stretch>
            <a:fillRect/>
          </a:stretch>
        </p:blipFill>
        <p:spPr bwMode="auto">
          <a:xfrm>
            <a:off x="3588595" y="0"/>
            <a:ext cx="5189041" cy="2595061"/>
          </a:xfrm>
          <a:prstGeom prst="rect">
            <a:avLst/>
          </a:prstGeom>
          <a:ln>
            <a:noFill/>
          </a:ln>
          <a:effectLst>
            <a:softEdge rad="112500"/>
          </a:effectLst>
        </p:spPr>
      </p:pic>
      <p:pic>
        <p:nvPicPr>
          <p:cNvPr id="1041" name="Picture 17" descr="Green House 2016: GREENHOUSE PROJECT IN GUJARAT"/>
          <p:cNvPicPr>
            <a:picLocks noChangeAspect="1" noChangeArrowheads="1"/>
          </p:cNvPicPr>
          <p:nvPr/>
        </p:nvPicPr>
        <p:blipFill>
          <a:blip r:embed="rId6"/>
          <a:srcRect/>
          <a:stretch>
            <a:fillRect/>
          </a:stretch>
        </p:blipFill>
        <p:spPr bwMode="auto">
          <a:xfrm flipH="1">
            <a:off x="319186" y="3045126"/>
            <a:ext cx="5986733" cy="3407768"/>
          </a:xfrm>
          <a:prstGeom prst="rect">
            <a:avLst/>
          </a:prstGeom>
          <a:ln>
            <a:noFill/>
          </a:ln>
          <a:effectLst>
            <a:softEdge rad="112500"/>
          </a:effectLst>
        </p:spPr>
      </p:pic>
      <p:sp>
        <p:nvSpPr>
          <p:cNvPr id="2" name="Title 1"/>
          <p:cNvSpPr>
            <a:spLocks noGrp="1"/>
          </p:cNvSpPr>
          <p:nvPr>
            <p:ph type="title"/>
          </p:nvPr>
        </p:nvSpPr>
        <p:spPr>
          <a:xfrm>
            <a:off x="958970" y="2193923"/>
            <a:ext cx="10515600" cy="1325563"/>
          </a:xfrm>
        </p:spPr>
        <p:txBody>
          <a:bodyPr>
            <a:normAutofit/>
          </a:bodyPr>
          <a:lstStyle/>
          <a:p>
            <a:r>
              <a:rPr lang="en-US" sz="3800" dirty="0" smtClean="0"/>
              <a:t>VISION : EMPOWERED TRIBAL JHARKHAND</a:t>
            </a:r>
            <a:endParaRPr lang="en-IN" sz="3800" dirty="0"/>
          </a:p>
        </p:txBody>
      </p:sp>
      <p:pic>
        <p:nvPicPr>
          <p:cNvPr id="12" name="Picture 17" descr="Green House 2016: GREENHOUSE PROJECT IN GUJARAT"/>
          <p:cNvPicPr>
            <a:picLocks noChangeAspect="1" noChangeArrowheads="1"/>
          </p:cNvPicPr>
          <p:nvPr/>
        </p:nvPicPr>
        <p:blipFill>
          <a:blip r:embed="rId6"/>
          <a:srcRect/>
          <a:stretch>
            <a:fillRect/>
          </a:stretch>
        </p:blipFill>
        <p:spPr bwMode="auto">
          <a:xfrm>
            <a:off x="6031202" y="3058805"/>
            <a:ext cx="5893392" cy="33908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546"/>
            <a:ext cx="10972800" cy="943377"/>
          </a:xfrm>
        </p:spPr>
        <p:txBody>
          <a:bodyPr/>
          <a:lstStyle/>
          <a:p>
            <a:r>
              <a:rPr lang="en-IN" dirty="0" smtClean="0"/>
              <a:t>Ripening &amp; Processing unit</a:t>
            </a:r>
            <a:endParaRPr lang="en-IN" dirty="0"/>
          </a:p>
        </p:txBody>
      </p:sp>
      <p:pic>
        <p:nvPicPr>
          <p:cNvPr id="3" name="Picture 6" descr="http://www.bethlehemconstruction.com/images/products/degreening_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55999" y="819329"/>
            <a:ext cx="7889249" cy="52594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04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2553" y="815796"/>
            <a:ext cx="10766894" cy="4581659"/>
          </a:xfrm>
          <a:prstGeom prst="rect">
            <a:avLst/>
          </a:prstGeom>
          <a:ln>
            <a:noFill/>
          </a:ln>
          <a:effectLst>
            <a:softEdge rad="112500"/>
          </a:effectLst>
        </p:spPr>
      </p:pic>
      <p:sp>
        <p:nvSpPr>
          <p:cNvPr id="4" name="Rectangle 3"/>
          <p:cNvSpPr/>
          <p:nvPr/>
        </p:nvSpPr>
        <p:spPr>
          <a:xfrm>
            <a:off x="3473003" y="5397858"/>
            <a:ext cx="6096000" cy="923330"/>
          </a:xfrm>
          <a:prstGeom prst="rect">
            <a:avLst/>
          </a:prstGeom>
        </p:spPr>
        <p:txBody>
          <a:bodyPr>
            <a:spAutoFit/>
          </a:bodyPr>
          <a:lstStyle/>
          <a:p>
            <a:r>
              <a:rPr lang="en-IN" dirty="0">
                <a:solidFill>
                  <a:srgbClr val="645142"/>
                </a:solidFill>
                <a:latin typeface="Helvetica Neue"/>
              </a:rPr>
              <a:t>All climacteric fruits like banana, mango, papaya etc. need to be ripened artificially after harvesting. Ethylene induced ripening is the only safe and approved scientific method.</a:t>
            </a:r>
            <a:endParaRPr lang="en-IN" dirty="0"/>
          </a:p>
        </p:txBody>
      </p:sp>
      <p:pic>
        <p:nvPicPr>
          <p:cNvPr id="3074" name="Picture 2" descr="http://3.imimg.com/data3/CN/RL/MY-2672023/banana-ripening-chambers-250x25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33802" y="634284"/>
            <a:ext cx="2381250" cy="238125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a:xfrm>
            <a:off x="609600" y="74054"/>
            <a:ext cx="10972800" cy="943377"/>
          </a:xfrm>
        </p:spPr>
        <p:txBody>
          <a:bodyPr/>
          <a:lstStyle/>
          <a:p>
            <a:r>
              <a:rPr lang="en-IN" dirty="0" smtClean="0"/>
              <a:t>Ripening &amp; Processing unit</a:t>
            </a:r>
            <a:endParaRPr lang="en-IN" dirty="0"/>
          </a:p>
        </p:txBody>
      </p:sp>
    </p:spTree>
    <p:extLst>
      <p:ext uri="{BB962C8B-B14F-4D97-AF65-F5344CB8AC3E}">
        <p14:creationId xmlns="" xmlns:p14="http://schemas.microsoft.com/office/powerpoint/2010/main" val="2954179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smtClean="0"/>
              <a:t>Floriculture </a:t>
            </a:r>
            <a:endParaRPr lang="en-IN" dirty="0"/>
          </a:p>
        </p:txBody>
      </p:sp>
      <p:pic>
        <p:nvPicPr>
          <p:cNvPr id="3" name="Picture 2"/>
          <p:cNvPicPr/>
          <p:nvPr/>
        </p:nvPicPr>
        <p:blipFill>
          <a:blip r:embed="rId2"/>
          <a:stretch>
            <a:fillRect/>
          </a:stretch>
        </p:blipFill>
        <p:spPr>
          <a:xfrm>
            <a:off x="0" y="0"/>
            <a:ext cx="12192000" cy="6858000"/>
          </a:xfrm>
          <a:prstGeom prst="rect">
            <a:avLst/>
          </a:prstGeom>
        </p:spPr>
      </p:pic>
      <p:sp>
        <p:nvSpPr>
          <p:cNvPr id="4" name="Rectangle 3"/>
          <p:cNvSpPr/>
          <p:nvPr/>
        </p:nvSpPr>
        <p:spPr>
          <a:xfrm>
            <a:off x="4019550" y="4886325"/>
            <a:ext cx="4267200" cy="1428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Cotton Crop to handloom Yarn,</a:t>
            </a:r>
          </a:p>
          <a:p>
            <a:pPr algn="ctr"/>
            <a:r>
              <a:rPr lang="en-US" sz="2400" dirty="0" smtClean="0">
                <a:solidFill>
                  <a:schemeClr val="tx1"/>
                </a:solidFill>
              </a:rPr>
              <a:t>Yarn to Garments</a:t>
            </a:r>
            <a:endParaRPr lang="en-IN" sz="2400" dirty="0">
              <a:solidFill>
                <a:schemeClr val="tx1"/>
              </a:solidFill>
            </a:endParaRPr>
          </a:p>
        </p:txBody>
      </p:sp>
      <p:sp>
        <p:nvSpPr>
          <p:cNvPr id="5" name="Rectangle 4"/>
          <p:cNvSpPr/>
          <p:nvPr/>
        </p:nvSpPr>
        <p:spPr>
          <a:xfrm>
            <a:off x="3933825" y="2238375"/>
            <a:ext cx="4324350" cy="191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chemeClr val="tx1"/>
              </a:solidFill>
            </a:endParaRPr>
          </a:p>
        </p:txBody>
      </p:sp>
      <p:sp>
        <p:nvSpPr>
          <p:cNvPr id="6" name="Rectangle 5"/>
          <p:cNvSpPr/>
          <p:nvPr/>
        </p:nvSpPr>
        <p:spPr>
          <a:xfrm>
            <a:off x="1038272" y="3272135"/>
            <a:ext cx="963097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Cotton &amp; Farm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fibre</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 Garments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New to Farming Cotton? Establishment Tips from a Cotton Expert"/>
          <p:cNvPicPr>
            <a:picLocks noChangeAspect="1" noChangeArrowheads="1"/>
          </p:cNvPicPr>
          <p:nvPr/>
        </p:nvPicPr>
        <p:blipFill>
          <a:blip r:embed="rId3"/>
          <a:srcRect/>
          <a:stretch>
            <a:fillRect/>
          </a:stretch>
        </p:blipFill>
        <p:spPr bwMode="auto">
          <a:xfrm>
            <a:off x="1174750" y="0"/>
            <a:ext cx="9515475" cy="3171826"/>
          </a:xfrm>
          <a:prstGeom prst="rect">
            <a:avLst/>
          </a:prstGeom>
          <a:noFill/>
        </p:spPr>
      </p:pic>
    </p:spTree>
    <p:extLst>
      <p:ext uri="{BB962C8B-B14F-4D97-AF65-F5344CB8AC3E}">
        <p14:creationId xmlns="" xmlns:p14="http://schemas.microsoft.com/office/powerpoint/2010/main" val="1091886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blip>
          <a:srcRect/>
          <a:stretch>
            <a:fillRect/>
          </a:stretch>
        </p:blipFill>
        <p:spPr bwMode="auto">
          <a:xfrm>
            <a:off x="361950" y="276225"/>
            <a:ext cx="11677650" cy="6296025"/>
          </a:xfrm>
          <a:prstGeom prst="rect">
            <a:avLst/>
          </a:prstGeom>
          <a:noFill/>
          <a:ln w="9525">
            <a:noFill/>
            <a:miter lim="800000"/>
            <a:headEnd/>
            <a:tailEnd/>
          </a:ln>
          <a:effectLst/>
        </p:spPr>
      </p:pic>
      <p:sp>
        <p:nvSpPr>
          <p:cNvPr id="3" name="Rectangle 2"/>
          <p:cNvSpPr/>
          <p:nvPr/>
        </p:nvSpPr>
        <p:spPr>
          <a:xfrm>
            <a:off x="752475" y="764739"/>
            <a:ext cx="4486275" cy="5078313"/>
          </a:xfrm>
          <a:prstGeom prst="rect">
            <a:avLst/>
          </a:prstGeom>
        </p:spPr>
        <p:txBody>
          <a:bodyPr wrap="square">
            <a:spAutoFit/>
          </a:bodyPr>
          <a:lstStyle/>
          <a:p>
            <a:r>
              <a:rPr lang="en-IN" dirty="0" smtClean="0"/>
              <a:t>Cotton is an immensely important crop for the sustainable economy of India and livelihood of the Indian cotton farming community. </a:t>
            </a:r>
          </a:p>
          <a:p>
            <a:endParaRPr lang="en-IN" dirty="0" smtClean="0"/>
          </a:p>
          <a:p>
            <a:r>
              <a:rPr lang="en-IN" dirty="0" smtClean="0"/>
              <a:t>It is cultivated in about 312 </a:t>
            </a:r>
            <a:r>
              <a:rPr lang="en-IN" dirty="0" err="1" smtClean="0"/>
              <a:t>lakh</a:t>
            </a:r>
            <a:r>
              <a:rPr lang="en-IN" dirty="0" smtClean="0"/>
              <a:t> hectares across the world and in around 117 </a:t>
            </a:r>
            <a:r>
              <a:rPr lang="en-IN" dirty="0" err="1" smtClean="0"/>
              <a:t>lakh</a:t>
            </a:r>
            <a:r>
              <a:rPr lang="en-IN" dirty="0" smtClean="0"/>
              <a:t> hectares in the country. </a:t>
            </a:r>
          </a:p>
          <a:p>
            <a:endParaRPr lang="en-IN" dirty="0" smtClean="0"/>
          </a:p>
          <a:p>
            <a:r>
              <a:rPr lang="en-IN" dirty="0" smtClean="0"/>
              <a:t>Thus, India accounts for around 37.5% of the global cotton area and contributes to 26% (</a:t>
            </a:r>
            <a:r>
              <a:rPr lang="en-IN" dirty="0" err="1" smtClean="0"/>
              <a:t>i.e</a:t>
            </a:r>
            <a:r>
              <a:rPr lang="en-IN" dirty="0" smtClean="0"/>
              <a:t> 6.20 Million MT) of the global cotton produce of 23.92 Million MT. </a:t>
            </a:r>
          </a:p>
          <a:p>
            <a:endParaRPr lang="en-IN" dirty="0" smtClean="0"/>
          </a:p>
          <a:p>
            <a:r>
              <a:rPr lang="en-IN" dirty="0" smtClean="0"/>
              <a:t>Cotton continues to enjoy a pre-eminent and the most favoured fibre status among the Indian textile mills, as the major raw material for the textile industry. </a:t>
            </a:r>
            <a:endParaRPr lang="en-IN" dirty="0"/>
          </a:p>
        </p:txBody>
      </p:sp>
      <p:sp>
        <p:nvSpPr>
          <p:cNvPr id="4" name="Rectangle 3"/>
          <p:cNvSpPr/>
          <p:nvPr/>
        </p:nvSpPr>
        <p:spPr>
          <a:xfrm>
            <a:off x="5495925" y="827812"/>
            <a:ext cx="6229350" cy="1754326"/>
          </a:xfrm>
          <a:prstGeom prst="rect">
            <a:avLst/>
          </a:prstGeom>
        </p:spPr>
        <p:txBody>
          <a:bodyPr wrap="square">
            <a:spAutoFit/>
          </a:bodyPr>
          <a:lstStyle/>
          <a:p>
            <a:r>
              <a:rPr lang="en-IN" dirty="0" smtClean="0"/>
              <a:t>Government Schemes for development of cotton sector: With a view to improve production, productivity and quality of cotton as also to increase the income of cotton farmers by reducing the cost of cultivation through transfer of technology etc., the Govt. of India has launched Technology Mission on Cotton in February 2000 with four Mini Missions as under: </a:t>
            </a:r>
            <a:endParaRPr lang="en-IN" dirty="0"/>
          </a:p>
        </p:txBody>
      </p:sp>
      <p:sp>
        <p:nvSpPr>
          <p:cNvPr id="5" name="Rectangle 4"/>
          <p:cNvSpPr/>
          <p:nvPr/>
        </p:nvSpPr>
        <p:spPr>
          <a:xfrm>
            <a:off x="5600700" y="2737188"/>
            <a:ext cx="5838825" cy="3139321"/>
          </a:xfrm>
          <a:prstGeom prst="rect">
            <a:avLst/>
          </a:prstGeom>
        </p:spPr>
        <p:txBody>
          <a:bodyPr wrap="square">
            <a:spAutoFit/>
          </a:bodyPr>
          <a:lstStyle/>
          <a:p>
            <a:r>
              <a:rPr lang="en-IN" b="1" dirty="0" smtClean="0"/>
              <a:t>Objective                                   Nodal Agency</a:t>
            </a:r>
          </a:p>
          <a:p>
            <a:r>
              <a:rPr lang="en-IN" dirty="0" smtClean="0"/>
              <a:t>Cotton Research and                Indian Council of Agricultural</a:t>
            </a:r>
          </a:p>
          <a:p>
            <a:r>
              <a:rPr lang="en-IN" dirty="0" smtClean="0"/>
              <a:t>Technology Generation            Research </a:t>
            </a:r>
          </a:p>
          <a:p>
            <a:endParaRPr lang="en-IN" dirty="0" smtClean="0"/>
          </a:p>
          <a:p>
            <a:r>
              <a:rPr lang="en-IN" dirty="0" smtClean="0"/>
              <a:t>Transfer of Technology             Ministry of Agriculture </a:t>
            </a:r>
          </a:p>
          <a:p>
            <a:r>
              <a:rPr lang="en-IN" dirty="0" smtClean="0"/>
              <a:t>&amp; Dev.</a:t>
            </a:r>
          </a:p>
          <a:p>
            <a:r>
              <a:rPr lang="en-IN" dirty="0" smtClean="0"/>
              <a:t>Improvement of                        Ministry of Textiles </a:t>
            </a:r>
          </a:p>
          <a:p>
            <a:r>
              <a:rPr lang="en-IN" dirty="0" smtClean="0"/>
              <a:t>Marketing  Infrastructure </a:t>
            </a:r>
          </a:p>
          <a:p>
            <a:endParaRPr lang="en-IN" dirty="0" smtClean="0"/>
          </a:p>
          <a:p>
            <a:r>
              <a:rPr lang="en-IN" dirty="0" smtClean="0"/>
              <a:t>Modernization of                      Ministry of Textiles</a:t>
            </a:r>
          </a:p>
          <a:p>
            <a:r>
              <a:rPr lang="en-IN" dirty="0" smtClean="0"/>
              <a:t>factories</a:t>
            </a:r>
            <a:endParaRPr lang="en-IN" dirty="0"/>
          </a:p>
        </p:txBody>
      </p:sp>
      <p:sp>
        <p:nvSpPr>
          <p:cNvPr id="1026" name="AutoShape 2" descr="This Could Be the Largest Cotton Crop in a Decade - AgW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blip>
          <a:srcRect/>
          <a:stretch>
            <a:fillRect/>
          </a:stretch>
        </p:blipFill>
        <p:spPr bwMode="auto">
          <a:xfrm>
            <a:off x="361950" y="276225"/>
            <a:ext cx="11677650" cy="6296025"/>
          </a:xfrm>
          <a:prstGeom prst="rect">
            <a:avLst/>
          </a:prstGeom>
          <a:noFill/>
          <a:ln w="9525">
            <a:noFill/>
            <a:miter lim="800000"/>
            <a:headEnd/>
            <a:tailEnd/>
          </a:ln>
          <a:effectLst/>
        </p:spPr>
      </p:pic>
      <p:sp>
        <p:nvSpPr>
          <p:cNvPr id="1026" name="AutoShape 2" descr="This Could Be the Largest Cotton Crop in a Decade - AgW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0418" name="Picture 2" descr="Manual Vs Solar Charkha - YouTube"/>
          <p:cNvPicPr>
            <a:picLocks noChangeAspect="1" noChangeArrowheads="1"/>
          </p:cNvPicPr>
          <p:nvPr/>
        </p:nvPicPr>
        <p:blipFill>
          <a:blip r:embed="rId3"/>
          <a:srcRect/>
          <a:stretch>
            <a:fillRect/>
          </a:stretch>
        </p:blipFill>
        <p:spPr bwMode="auto">
          <a:xfrm>
            <a:off x="669925" y="487362"/>
            <a:ext cx="4572000" cy="3429001"/>
          </a:xfrm>
          <a:prstGeom prst="rect">
            <a:avLst/>
          </a:prstGeom>
          <a:ln>
            <a:noFill/>
          </a:ln>
          <a:effectLst>
            <a:softEdge rad="112500"/>
          </a:effectLst>
        </p:spPr>
      </p:pic>
      <p:pic>
        <p:nvPicPr>
          <p:cNvPr id="60420" name="Picture 4" descr="विशेष लेख: सोलर चरखा प्रोजेक्ट ..."/>
          <p:cNvPicPr>
            <a:picLocks noChangeAspect="1" noChangeArrowheads="1"/>
          </p:cNvPicPr>
          <p:nvPr/>
        </p:nvPicPr>
        <p:blipFill>
          <a:blip r:embed="rId4"/>
          <a:srcRect/>
          <a:stretch>
            <a:fillRect/>
          </a:stretch>
        </p:blipFill>
        <p:spPr bwMode="auto">
          <a:xfrm>
            <a:off x="5803900" y="2392362"/>
            <a:ext cx="6096000" cy="4067176"/>
          </a:xfrm>
          <a:prstGeom prst="rect">
            <a:avLst/>
          </a:prstGeom>
          <a:ln>
            <a:noFill/>
          </a:ln>
          <a:effectLst>
            <a:softEdge rad="112500"/>
          </a:effectLst>
        </p:spPr>
      </p:pic>
      <p:sp>
        <p:nvSpPr>
          <p:cNvPr id="9" name="Rectangle 8"/>
          <p:cNvSpPr/>
          <p:nvPr/>
        </p:nvSpPr>
        <p:spPr>
          <a:xfrm>
            <a:off x="6781847" y="576560"/>
            <a:ext cx="417133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Solar Charkha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762047" y="4005560"/>
            <a:ext cx="431355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Micro charkha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Solar Textile Looms, Renewable Energy Equipments, Tinytech Plants ..."/>
          <p:cNvPicPr>
            <a:picLocks noChangeAspect="1" noChangeArrowheads="1"/>
          </p:cNvPicPr>
          <p:nvPr/>
        </p:nvPicPr>
        <p:blipFill>
          <a:blip r:embed="rId2">
            <a:grayscl/>
          </a:blip>
          <a:srcRect/>
          <a:stretch>
            <a:fillRect/>
          </a:stretch>
        </p:blipFill>
        <p:spPr bwMode="auto">
          <a:xfrm>
            <a:off x="327024" y="266700"/>
            <a:ext cx="11617325" cy="6391275"/>
          </a:xfrm>
          <a:prstGeom prst="rect">
            <a:avLst/>
          </a:prstGeom>
          <a:noFill/>
        </p:spPr>
      </p:pic>
      <p:sp>
        <p:nvSpPr>
          <p:cNvPr id="1026" name="AutoShape 2" descr="This Could Be the Largest Cotton Crop in a Decade - AgW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8553497" y="285750"/>
            <a:ext cx="3398687" cy="923330"/>
          </a:xfrm>
          <a:prstGeom prst="rect">
            <a:avLst/>
          </a:prstGeom>
          <a:solidFill>
            <a:schemeClr val="bg1"/>
          </a:solid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Solar Loom</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2466" name="Picture 2" descr="Resham Sutra Semi-Automatic Solar handloom machine, SunKargha, Rs ..."/>
          <p:cNvPicPr>
            <a:picLocks noChangeAspect="1" noChangeArrowheads="1"/>
          </p:cNvPicPr>
          <p:nvPr/>
        </p:nvPicPr>
        <p:blipFill>
          <a:blip r:embed="rId3"/>
          <a:srcRect/>
          <a:stretch>
            <a:fillRect/>
          </a:stretch>
        </p:blipFill>
        <p:spPr bwMode="auto">
          <a:xfrm>
            <a:off x="1079500" y="706437"/>
            <a:ext cx="4762500" cy="36766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2468" name="Picture 4" descr="Loom Assam Solar Powered and Manual operated - YouTube"/>
          <p:cNvPicPr>
            <a:picLocks noChangeAspect="1" noChangeArrowheads="1"/>
          </p:cNvPicPr>
          <p:nvPr/>
        </p:nvPicPr>
        <p:blipFill>
          <a:blip r:embed="rId4"/>
          <a:srcRect t="5787" b="5602"/>
          <a:stretch>
            <a:fillRect/>
          </a:stretch>
        </p:blipFill>
        <p:spPr bwMode="auto">
          <a:xfrm>
            <a:off x="5927725" y="2781300"/>
            <a:ext cx="5359400" cy="35617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blip>
          <a:srcRect/>
          <a:stretch>
            <a:fillRect/>
          </a:stretch>
        </p:blipFill>
        <p:spPr bwMode="auto">
          <a:xfrm>
            <a:off x="361950" y="276225"/>
            <a:ext cx="11677650" cy="6296025"/>
          </a:xfrm>
          <a:prstGeom prst="rect">
            <a:avLst/>
          </a:prstGeom>
          <a:noFill/>
          <a:ln w="9525">
            <a:noFill/>
            <a:miter lim="800000"/>
            <a:headEnd/>
            <a:tailEnd/>
          </a:ln>
          <a:effectLst/>
        </p:spPr>
      </p:pic>
      <p:sp>
        <p:nvSpPr>
          <p:cNvPr id="1026" name="AutoShape 2" descr="This Could Be the Largest Cotton Crop in a Decade - AgW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7467647" y="528935"/>
            <a:ext cx="300595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Garments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42" name="Picture 2" descr="C:\Users\PRC\Downloads\sILVER GARMENTS BANGLADESH-page-024.jpg"/>
          <p:cNvPicPr>
            <a:picLocks noChangeAspect="1" noChangeArrowheads="1"/>
          </p:cNvPicPr>
          <p:nvPr/>
        </p:nvPicPr>
        <p:blipFill>
          <a:blip r:embed="rId3"/>
          <a:srcRect l="7172" t="9306" r="6779" b="44028"/>
          <a:stretch>
            <a:fillRect/>
          </a:stretch>
        </p:blipFill>
        <p:spPr bwMode="auto">
          <a:xfrm>
            <a:off x="5581649" y="1800225"/>
            <a:ext cx="6162675" cy="4727532"/>
          </a:xfrm>
          <a:prstGeom prst="rect">
            <a:avLst/>
          </a:prstGeom>
          <a:ln>
            <a:noFill/>
          </a:ln>
          <a:effectLst>
            <a:softEdge rad="112500"/>
          </a:effectLst>
        </p:spPr>
      </p:pic>
      <p:pic>
        <p:nvPicPr>
          <p:cNvPr id="61443" name="Picture 3" descr="C:\Users\PRC\Downloads\sILVER GARMENTS BANGLADESH-page-022.jpg"/>
          <p:cNvPicPr>
            <a:picLocks noChangeAspect="1" noChangeArrowheads="1"/>
          </p:cNvPicPr>
          <p:nvPr/>
        </p:nvPicPr>
        <p:blipFill>
          <a:blip r:embed="rId4"/>
          <a:srcRect l="10708" t="11389" r="10118" b="10139"/>
          <a:stretch>
            <a:fillRect/>
          </a:stretch>
        </p:blipFill>
        <p:spPr bwMode="auto">
          <a:xfrm>
            <a:off x="723901" y="330846"/>
            <a:ext cx="4417864" cy="6193779"/>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85572" y="13063"/>
            <a:ext cx="8058912" cy="584775"/>
          </a:xfrm>
          <a:prstGeom prst="rect">
            <a:avLst/>
          </a:prstGeom>
          <a:noFill/>
        </p:spPr>
        <p:txBody>
          <a:bodyPr wrap="square" rtlCol="0">
            <a:spAutoFit/>
          </a:bodyPr>
          <a:lstStyle/>
          <a:p>
            <a:pPr algn="ctr"/>
            <a:r>
              <a:rPr lang="en-IN" sz="3200" b="1" i="1" dirty="0" smtClean="0">
                <a:solidFill>
                  <a:srgbClr val="C00000"/>
                </a:solidFill>
              </a:rPr>
              <a:t>ECONOMICS OF POVERTY ERADICATION</a:t>
            </a:r>
            <a:endParaRPr lang="en-IN" sz="3200" b="1" i="1" dirty="0">
              <a:solidFill>
                <a:srgbClr val="C00000"/>
              </a:solidFill>
            </a:endParaRPr>
          </a:p>
        </p:txBody>
      </p:sp>
      <p:pic>
        <p:nvPicPr>
          <p:cNvPr id="10" name="Picture 9"/>
          <p:cNvPicPr>
            <a:picLocks noChangeAspect="1"/>
          </p:cNvPicPr>
          <p:nvPr/>
        </p:nvPicPr>
        <p:blipFill>
          <a:blip r:embed="rId2"/>
          <a:stretch>
            <a:fillRect/>
          </a:stretch>
        </p:blipFill>
        <p:spPr>
          <a:xfrm>
            <a:off x="3252654" y="516800"/>
            <a:ext cx="5617028" cy="6219768"/>
          </a:xfrm>
          <a:prstGeom prst="rect">
            <a:avLst/>
          </a:prstGeom>
        </p:spPr>
      </p:pic>
      <p:sp>
        <p:nvSpPr>
          <p:cNvPr id="5" name="TextBox 4"/>
          <p:cNvSpPr txBox="1"/>
          <p:nvPr/>
        </p:nvSpPr>
        <p:spPr>
          <a:xfrm>
            <a:off x="442230" y="769077"/>
            <a:ext cx="4221210" cy="2862322"/>
          </a:xfrm>
          <a:prstGeom prst="rect">
            <a:avLst/>
          </a:prstGeom>
          <a:noFill/>
        </p:spPr>
        <p:txBody>
          <a:bodyPr wrap="square" rtlCol="0">
            <a:spAutoFit/>
          </a:bodyPr>
          <a:lstStyle/>
          <a:p>
            <a:r>
              <a:rPr lang="en-IN" b="1" dirty="0" smtClean="0"/>
              <a:t>52,551  </a:t>
            </a:r>
            <a:r>
              <a:rPr lang="en-IN" dirty="0" smtClean="0"/>
              <a:t>people directly  benefit  from  </a:t>
            </a:r>
            <a:r>
              <a:rPr lang="en-IN" b="1" dirty="0" smtClean="0"/>
              <a:t>TIER  1  </a:t>
            </a:r>
            <a:r>
              <a:rPr lang="en-IN" dirty="0" smtClean="0"/>
              <a:t>which   fosters  </a:t>
            </a:r>
            <a:r>
              <a:rPr lang="en-IN" b="1" dirty="0" smtClean="0"/>
              <a:t>732</a:t>
            </a:r>
            <a:r>
              <a:rPr lang="en-IN" dirty="0" smtClean="0"/>
              <a:t> entrepreneurs &amp; </a:t>
            </a:r>
            <a:r>
              <a:rPr lang="en-IN" b="1" dirty="0" smtClean="0"/>
              <a:t>5,837 </a:t>
            </a:r>
            <a:r>
              <a:rPr lang="en-IN" dirty="0" smtClean="0"/>
              <a:t>workers where entrepreneur </a:t>
            </a:r>
          </a:p>
          <a:p>
            <a:r>
              <a:rPr lang="en-IN" dirty="0" smtClean="0"/>
              <a:t>earns  a fixed  stipend of </a:t>
            </a:r>
            <a:r>
              <a:rPr lang="en-IN" b="1" dirty="0" smtClean="0"/>
              <a:t>Rs. 10,000</a:t>
            </a:r>
          </a:p>
          <a:p>
            <a:r>
              <a:rPr lang="en-IN" dirty="0" smtClean="0"/>
              <a:t>per  month   and  a  yearly bonus </a:t>
            </a:r>
          </a:p>
          <a:p>
            <a:r>
              <a:rPr lang="en-IN" dirty="0" smtClean="0"/>
              <a:t>of </a:t>
            </a:r>
            <a:r>
              <a:rPr lang="en-IN" b="1" dirty="0" smtClean="0"/>
              <a:t>Rs. 1,27,946/-</a:t>
            </a:r>
            <a:r>
              <a:rPr lang="en-IN" dirty="0" smtClean="0"/>
              <a:t>;  each  worker </a:t>
            </a:r>
          </a:p>
          <a:p>
            <a:r>
              <a:rPr lang="en-IN" dirty="0" smtClean="0"/>
              <a:t>earns  a  fixed  monthly stipend </a:t>
            </a:r>
          </a:p>
          <a:p>
            <a:r>
              <a:rPr lang="en-IN" dirty="0" smtClean="0"/>
              <a:t>of  </a:t>
            </a:r>
            <a:r>
              <a:rPr lang="en-IN" b="1" dirty="0" smtClean="0"/>
              <a:t>Rs. 6000/-</a:t>
            </a:r>
            <a:r>
              <a:rPr lang="en-IN" dirty="0" smtClean="0"/>
              <a:t>  per  month  and </a:t>
            </a:r>
          </a:p>
          <a:p>
            <a:r>
              <a:rPr lang="en-IN" dirty="0" smtClean="0"/>
              <a:t>a yearly bonus of  </a:t>
            </a:r>
            <a:r>
              <a:rPr lang="en-IN" b="1" dirty="0" smtClean="0"/>
              <a:t>Rs. 10,697/-</a:t>
            </a:r>
          </a:p>
          <a:p>
            <a:endParaRPr lang="en-IN" b="1" dirty="0"/>
          </a:p>
        </p:txBody>
      </p:sp>
      <p:sp>
        <p:nvSpPr>
          <p:cNvPr id="7" name="TextBox 6"/>
          <p:cNvSpPr txBox="1"/>
          <p:nvPr/>
        </p:nvSpPr>
        <p:spPr>
          <a:xfrm>
            <a:off x="440229" y="3438260"/>
            <a:ext cx="4027268" cy="2585323"/>
          </a:xfrm>
          <a:prstGeom prst="rect">
            <a:avLst/>
          </a:prstGeom>
          <a:noFill/>
        </p:spPr>
        <p:txBody>
          <a:bodyPr wrap="square" rtlCol="0">
            <a:spAutoFit/>
          </a:bodyPr>
          <a:lstStyle/>
          <a:p>
            <a:r>
              <a:rPr lang="en-IN" b="1" dirty="0" smtClean="0"/>
              <a:t>17,895   </a:t>
            </a:r>
            <a:r>
              <a:rPr lang="en-IN" dirty="0" smtClean="0"/>
              <a:t>people   benefit  from </a:t>
            </a:r>
          </a:p>
          <a:p>
            <a:r>
              <a:rPr lang="en-IN" b="1" dirty="0" smtClean="0"/>
              <a:t>TIER  2.</a:t>
            </a:r>
            <a:r>
              <a:rPr lang="en-IN" dirty="0" smtClean="0"/>
              <a:t>   </a:t>
            </a:r>
            <a:r>
              <a:rPr lang="en-IN" dirty="0" smtClean="0">
                <a:solidFill>
                  <a:srgbClr val="FF0000"/>
                </a:solidFill>
              </a:rPr>
              <a:t>4,434</a:t>
            </a:r>
            <a:r>
              <a:rPr lang="en-IN" dirty="0" smtClean="0"/>
              <a:t>    served   from </a:t>
            </a:r>
          </a:p>
          <a:p>
            <a:r>
              <a:rPr lang="en-IN" dirty="0" smtClean="0"/>
              <a:t>educational   avenues     </a:t>
            </a:r>
            <a:r>
              <a:rPr lang="en-IN" dirty="0" err="1" smtClean="0"/>
              <a:t>gener</a:t>
            </a:r>
            <a:r>
              <a:rPr lang="en-IN" dirty="0" smtClean="0"/>
              <a:t>-</a:t>
            </a:r>
          </a:p>
          <a:p>
            <a:r>
              <a:rPr lang="en-IN" dirty="0" smtClean="0"/>
              <a:t> </a:t>
            </a:r>
            <a:r>
              <a:rPr lang="en-IN" dirty="0" err="1" smtClean="0"/>
              <a:t>ating</a:t>
            </a:r>
            <a:r>
              <a:rPr lang="en-IN" dirty="0" smtClean="0"/>
              <a:t>   </a:t>
            </a:r>
            <a:r>
              <a:rPr lang="en-IN" dirty="0" smtClean="0">
                <a:solidFill>
                  <a:srgbClr val="FF0000"/>
                </a:solidFill>
              </a:rPr>
              <a:t>493</a:t>
            </a:r>
            <a:r>
              <a:rPr lang="en-IN" dirty="0" smtClean="0"/>
              <a:t>   people’s     employ-</a:t>
            </a:r>
          </a:p>
          <a:p>
            <a:r>
              <a:rPr lang="en-IN" dirty="0" smtClean="0"/>
              <a:t>ment,</a:t>
            </a:r>
            <a:r>
              <a:rPr lang="en-IN" dirty="0" smtClean="0">
                <a:solidFill>
                  <a:srgbClr val="FF0000"/>
                </a:solidFill>
              </a:rPr>
              <a:t>849 </a:t>
            </a:r>
            <a:r>
              <a:rPr lang="en-IN" dirty="0" smtClean="0"/>
              <a:t>served from Healthcare institutes  generating  106 people’s employment  and  </a:t>
            </a:r>
            <a:r>
              <a:rPr lang="en-IN" dirty="0" smtClean="0">
                <a:solidFill>
                  <a:srgbClr val="FF0000"/>
                </a:solidFill>
              </a:rPr>
              <a:t>12612</a:t>
            </a:r>
            <a:r>
              <a:rPr lang="en-IN" dirty="0" smtClean="0"/>
              <a:t>    from  retail services      generating    </a:t>
            </a:r>
            <a:r>
              <a:rPr lang="en-IN" dirty="0" smtClean="0">
                <a:solidFill>
                  <a:srgbClr val="FF0000"/>
                </a:solidFill>
              </a:rPr>
              <a:t>1577     </a:t>
            </a:r>
            <a:r>
              <a:rPr lang="en-IN" dirty="0" smtClean="0"/>
              <a:t>people’s employment.</a:t>
            </a:r>
            <a:endParaRPr lang="en-IN" b="1" dirty="0">
              <a:solidFill>
                <a:srgbClr val="FF0000"/>
              </a:solidFill>
            </a:endParaRPr>
          </a:p>
        </p:txBody>
      </p:sp>
      <p:sp>
        <p:nvSpPr>
          <p:cNvPr id="6" name="TextBox 5"/>
          <p:cNvSpPr txBox="1"/>
          <p:nvPr/>
        </p:nvSpPr>
        <p:spPr>
          <a:xfrm>
            <a:off x="7720147" y="833997"/>
            <a:ext cx="4075613" cy="2308324"/>
          </a:xfrm>
          <a:prstGeom prst="rect">
            <a:avLst/>
          </a:prstGeom>
          <a:noFill/>
        </p:spPr>
        <p:txBody>
          <a:bodyPr wrap="square" rtlCol="0">
            <a:spAutoFit/>
          </a:bodyPr>
          <a:lstStyle/>
          <a:p>
            <a:pPr algn="r"/>
            <a:r>
              <a:rPr lang="en-IN" b="1" dirty="0" smtClean="0"/>
              <a:t>6,068   </a:t>
            </a:r>
            <a:r>
              <a:rPr lang="en-IN" dirty="0" smtClean="0"/>
              <a:t>people  benefit  from </a:t>
            </a:r>
            <a:r>
              <a:rPr lang="en-IN" b="1" dirty="0" smtClean="0"/>
              <a:t>TIER 3</a:t>
            </a:r>
            <a:r>
              <a:rPr lang="en-IN" dirty="0" smtClean="0"/>
              <a:t>- </a:t>
            </a:r>
            <a:r>
              <a:rPr lang="en-IN" dirty="0" smtClean="0">
                <a:solidFill>
                  <a:srgbClr val="FF0000"/>
                </a:solidFill>
              </a:rPr>
              <a:t>1468</a:t>
            </a:r>
            <a:r>
              <a:rPr lang="en-IN" dirty="0" smtClean="0"/>
              <a:t> served     from     educational     avenues generating   </a:t>
            </a:r>
            <a:r>
              <a:rPr lang="en-IN" dirty="0" smtClean="0">
                <a:solidFill>
                  <a:srgbClr val="FF0000"/>
                </a:solidFill>
              </a:rPr>
              <a:t>163</a:t>
            </a:r>
            <a:r>
              <a:rPr lang="en-IN" dirty="0" smtClean="0"/>
              <a:t>     employment,   </a:t>
            </a:r>
            <a:r>
              <a:rPr lang="en-IN" dirty="0" smtClean="0">
                <a:solidFill>
                  <a:srgbClr val="FF0000"/>
                </a:solidFill>
              </a:rPr>
              <a:t>305</a:t>
            </a:r>
            <a:r>
              <a:rPr lang="en-IN" dirty="0" smtClean="0"/>
              <a:t> </a:t>
            </a:r>
          </a:p>
          <a:p>
            <a:pPr algn="r"/>
            <a:r>
              <a:rPr lang="en-IN" dirty="0" smtClean="0"/>
              <a:t>served   from  healthcare  institutes generating  </a:t>
            </a:r>
            <a:r>
              <a:rPr lang="en-IN" dirty="0" smtClean="0">
                <a:solidFill>
                  <a:srgbClr val="FF0000"/>
                </a:solidFill>
              </a:rPr>
              <a:t>38</a:t>
            </a:r>
            <a:r>
              <a:rPr lang="en-IN" dirty="0" smtClean="0"/>
              <a:t>   people’s  employ-</a:t>
            </a:r>
          </a:p>
          <a:p>
            <a:pPr algn="r"/>
            <a:r>
              <a:rPr lang="en-IN" dirty="0" err="1" smtClean="0"/>
              <a:t>ment</a:t>
            </a:r>
            <a:r>
              <a:rPr lang="en-IN" dirty="0" smtClean="0"/>
              <a:t> &amp; </a:t>
            </a:r>
            <a:r>
              <a:rPr lang="en-IN" dirty="0" smtClean="0">
                <a:solidFill>
                  <a:srgbClr val="FF0000"/>
                </a:solidFill>
              </a:rPr>
              <a:t>4295</a:t>
            </a:r>
            <a:r>
              <a:rPr lang="en-IN" dirty="0" smtClean="0"/>
              <a:t> people served from </a:t>
            </a:r>
          </a:p>
          <a:p>
            <a:pPr algn="r"/>
            <a:r>
              <a:rPr lang="en-IN" dirty="0" smtClean="0"/>
              <a:t>retail       services       generating </a:t>
            </a:r>
          </a:p>
          <a:p>
            <a:pPr algn="r"/>
            <a:r>
              <a:rPr lang="en-IN" dirty="0" smtClean="0">
                <a:solidFill>
                  <a:srgbClr val="FF0000"/>
                </a:solidFill>
              </a:rPr>
              <a:t> 537</a:t>
            </a:r>
            <a:r>
              <a:rPr lang="en-IN" dirty="0" smtClean="0"/>
              <a:t>    people’s     employment.</a:t>
            </a:r>
            <a:endParaRPr lang="en-IN" b="1" dirty="0"/>
          </a:p>
        </p:txBody>
      </p:sp>
      <p:sp>
        <p:nvSpPr>
          <p:cNvPr id="9" name="TextBox 8"/>
          <p:cNvSpPr txBox="1"/>
          <p:nvPr/>
        </p:nvSpPr>
        <p:spPr>
          <a:xfrm>
            <a:off x="7702728" y="3167918"/>
            <a:ext cx="4075613" cy="2862322"/>
          </a:xfrm>
          <a:prstGeom prst="rect">
            <a:avLst/>
          </a:prstGeom>
          <a:noFill/>
        </p:spPr>
        <p:txBody>
          <a:bodyPr wrap="square" rtlCol="0">
            <a:spAutoFit/>
          </a:bodyPr>
          <a:lstStyle/>
          <a:p>
            <a:pPr algn="r"/>
            <a:r>
              <a:rPr lang="en-IN" dirty="0" smtClean="0">
                <a:solidFill>
                  <a:srgbClr val="FF0000"/>
                </a:solidFill>
              </a:rPr>
              <a:t>76,514    </a:t>
            </a:r>
            <a:r>
              <a:rPr lang="en-IN" dirty="0" smtClean="0"/>
              <a:t>people   served   as   a </a:t>
            </a:r>
          </a:p>
          <a:p>
            <a:pPr algn="r"/>
            <a:r>
              <a:rPr lang="en-IN" dirty="0" smtClean="0"/>
              <a:t>result  of  this  project  creating </a:t>
            </a:r>
          </a:p>
          <a:p>
            <a:pPr algn="r"/>
            <a:r>
              <a:rPr lang="en-IN" dirty="0" smtClean="0"/>
              <a:t>a farm business of Rs 100 </a:t>
            </a:r>
            <a:r>
              <a:rPr lang="en-IN" dirty="0" err="1" smtClean="0"/>
              <a:t>crores</a:t>
            </a:r>
            <a:r>
              <a:rPr lang="en-IN" dirty="0" smtClean="0"/>
              <a:t> </a:t>
            </a:r>
          </a:p>
          <a:p>
            <a:pPr algn="r"/>
            <a:r>
              <a:rPr lang="en-IN" dirty="0" smtClean="0"/>
              <a:t>annually  and  non farm  business</a:t>
            </a:r>
          </a:p>
          <a:p>
            <a:pPr algn="r"/>
            <a:r>
              <a:rPr lang="en-IN" dirty="0" smtClean="0"/>
              <a:t> of  Rs,100  </a:t>
            </a:r>
            <a:r>
              <a:rPr lang="en-IN" dirty="0" err="1" smtClean="0"/>
              <a:t>crores</a:t>
            </a:r>
            <a:r>
              <a:rPr lang="en-IN" dirty="0" smtClean="0"/>
              <a:t>. The   additional purchasing power reach is another </a:t>
            </a:r>
          </a:p>
          <a:p>
            <a:pPr algn="r"/>
            <a:r>
              <a:rPr lang="en-IN" dirty="0" smtClean="0"/>
              <a:t>Rs.100   </a:t>
            </a:r>
            <a:r>
              <a:rPr lang="en-IN" dirty="0" err="1" smtClean="0"/>
              <a:t>crores</a:t>
            </a:r>
            <a:r>
              <a:rPr lang="en-IN" dirty="0" smtClean="0"/>
              <a:t>    through   secondary </a:t>
            </a:r>
          </a:p>
          <a:p>
            <a:pPr algn="r"/>
            <a:r>
              <a:rPr lang="en-IN" dirty="0" smtClean="0"/>
              <a:t>market  consumption. The Straight line economy  shall   support   a  Rs.300 </a:t>
            </a:r>
            <a:r>
              <a:rPr lang="en-IN" dirty="0" err="1" smtClean="0"/>
              <a:t>crores</a:t>
            </a:r>
            <a:r>
              <a:rPr lang="en-IN" dirty="0" smtClean="0"/>
              <a:t> trade/ manufacturing/service community</a:t>
            </a:r>
            <a:endParaRPr lang="en-IN" dirty="0"/>
          </a:p>
        </p:txBody>
      </p:sp>
    </p:spTree>
    <p:extLst>
      <p:ext uri="{BB962C8B-B14F-4D97-AF65-F5344CB8AC3E}">
        <p14:creationId xmlns="" xmlns:p14="http://schemas.microsoft.com/office/powerpoint/2010/main" val="509927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lum bright="70000" contrast="-70000"/>
          </a:blip>
          <a:srcRect/>
          <a:stretch>
            <a:fillRect/>
          </a:stretch>
        </p:blipFill>
        <p:spPr bwMode="auto">
          <a:xfrm>
            <a:off x="0" y="-1"/>
            <a:ext cx="12192000" cy="6918047"/>
          </a:xfrm>
          <a:prstGeom prst="rect">
            <a:avLst/>
          </a:prstGeom>
          <a:noFill/>
          <a:ln w="9525">
            <a:noFill/>
            <a:miter lim="800000"/>
            <a:headEnd/>
            <a:tailEnd/>
          </a:ln>
          <a:effectLst/>
        </p:spPr>
      </p:pic>
      <p:sp>
        <p:nvSpPr>
          <p:cNvPr id="6" name="TextBox 5"/>
          <p:cNvSpPr txBox="1"/>
          <p:nvPr/>
        </p:nvSpPr>
        <p:spPr>
          <a:xfrm>
            <a:off x="613954" y="1110343"/>
            <a:ext cx="10998926" cy="5499463"/>
          </a:xfrm>
          <a:prstGeom prst="rect">
            <a:avLst/>
          </a:prstGeom>
          <a:noFill/>
        </p:spPr>
        <p:txBody>
          <a:bodyPr wrap="square" rtlCol="0">
            <a:spAutoFit/>
          </a:bodyPr>
          <a:lstStyle/>
          <a:p>
            <a:endParaRPr lang="en-IN" dirty="0"/>
          </a:p>
        </p:txBody>
      </p:sp>
      <p:sp>
        <p:nvSpPr>
          <p:cNvPr id="7" name="Rectangle 6"/>
          <p:cNvSpPr/>
          <p:nvPr/>
        </p:nvSpPr>
        <p:spPr>
          <a:xfrm>
            <a:off x="2565816" y="276385"/>
            <a:ext cx="696838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Smart  Accounting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ChangeAspect="1" noChangeArrowheads="1"/>
          </p:cNvPicPr>
          <p:nvPr/>
        </p:nvPicPr>
        <p:blipFill>
          <a:blip r:embed="rId3"/>
          <a:srcRect/>
          <a:stretch>
            <a:fillRect/>
          </a:stretch>
        </p:blipFill>
        <p:spPr bwMode="auto">
          <a:xfrm>
            <a:off x="2308452" y="1701982"/>
            <a:ext cx="7876325" cy="4777195"/>
          </a:xfrm>
          <a:prstGeom prst="rect">
            <a:avLst/>
          </a:prstGeom>
          <a:noFill/>
          <a:ln w="9525">
            <a:noFill/>
            <a:miter lim="800000"/>
            <a:headEnd/>
            <a:tailEnd/>
          </a:ln>
          <a:effectLst/>
        </p:spPr>
      </p:pic>
      <p:sp>
        <p:nvSpPr>
          <p:cNvPr id="9" name="Rectangle 8"/>
          <p:cNvSpPr/>
          <p:nvPr/>
        </p:nvSpPr>
        <p:spPr>
          <a:xfrm>
            <a:off x="3655044" y="1138534"/>
            <a:ext cx="474899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Return on Human investment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76" name="AutoShape 4" descr="Height, lifespan, GDP: humanity has stagnated for most of its hist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 xmlns:p14="http://schemas.microsoft.com/office/powerpoint/2010/main" val="64193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antifying Government Relations: How to Demonstrate ROI"/>
          <p:cNvPicPr>
            <a:picLocks noChangeAspect="1" noChangeArrowheads="1"/>
          </p:cNvPicPr>
          <p:nvPr/>
        </p:nvPicPr>
        <p:blipFill>
          <a:blip r:embed="rId2"/>
          <a:srcRect/>
          <a:stretch>
            <a:fillRect/>
          </a:stretch>
        </p:blipFill>
        <p:spPr bwMode="auto">
          <a:xfrm>
            <a:off x="182880" y="186145"/>
            <a:ext cx="12009119" cy="6502037"/>
          </a:xfrm>
          <a:prstGeom prst="rect">
            <a:avLst/>
          </a:prstGeom>
          <a:noFill/>
        </p:spPr>
      </p:pic>
      <p:sp>
        <p:nvSpPr>
          <p:cNvPr id="4" name="TextBox 3"/>
          <p:cNvSpPr txBox="1"/>
          <p:nvPr/>
        </p:nvSpPr>
        <p:spPr>
          <a:xfrm>
            <a:off x="1541417" y="5630091"/>
            <a:ext cx="8112034" cy="769441"/>
          </a:xfrm>
          <a:prstGeom prst="rect">
            <a:avLst/>
          </a:prstGeom>
          <a:solidFill>
            <a:schemeClr val="accent1">
              <a:lumMod val="40000"/>
              <a:lumOff val="60000"/>
              <a:alpha val="50196"/>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N" sz="44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154 CRORES= 161 CRORES</a:t>
            </a:r>
            <a:endParaRPr lang="en-IN" sz="4400" b="1" i="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3"/>
          <a:stretch>
            <a:fillRect/>
          </a:stretch>
        </p:blipFill>
        <p:spPr>
          <a:xfrm>
            <a:off x="1502228" y="640079"/>
            <a:ext cx="8214979" cy="4792072"/>
          </a:xfrm>
          <a:prstGeom prst="rect">
            <a:avLst/>
          </a:prstGeom>
          <a:ln>
            <a:noFill/>
          </a:ln>
          <a:effectLst>
            <a:softEdge rad="112500"/>
          </a:effectLst>
        </p:spPr>
      </p:pic>
    </p:spTree>
    <p:extLst>
      <p:ext uri="{BB962C8B-B14F-4D97-AF65-F5344CB8AC3E}">
        <p14:creationId xmlns="" xmlns:p14="http://schemas.microsoft.com/office/powerpoint/2010/main" val="404883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600" b="1" cap="all" smtClean="0">
                <a:effectLst/>
              </a:rPr>
              <a:t>agri business</a:t>
            </a:r>
            <a:r>
              <a:rPr lang="en-IN" sz="3600" b="1" cap="all" smtClean="0">
                <a:effectLst/>
              </a:rPr>
              <a:t/>
            </a:r>
            <a:br>
              <a:rPr lang="en-IN" sz="3600" b="1" cap="all" smtClean="0">
                <a:effectLst/>
              </a:rPr>
            </a:br>
            <a:r>
              <a:rPr lang="en-US" sz="3600" b="1" cap="all" smtClean="0">
                <a:effectLst/>
              </a:rPr>
              <a:t>approach letter</a:t>
            </a:r>
            <a:endParaRPr lang="en-IN" sz="3600" b="1" cap="all" dirty="0">
              <a:effectLst/>
            </a:endParaRPr>
          </a:p>
        </p:txBody>
      </p:sp>
      <p:pic>
        <p:nvPicPr>
          <p:cNvPr id="3" name="Picture 2"/>
          <p:cNvPicPr/>
          <p:nvPr/>
        </p:nvPicPr>
        <p:blipFill>
          <a:blip r:embed="rId2"/>
          <a:stretch>
            <a:fillRect/>
          </a:stretch>
        </p:blipFill>
        <p:spPr>
          <a:xfrm>
            <a:off x="0" y="0"/>
            <a:ext cx="12192000" cy="6858000"/>
          </a:xfrm>
          <a:prstGeom prst="rect">
            <a:avLst/>
          </a:prstGeom>
        </p:spPr>
      </p:pic>
      <p:sp>
        <p:nvSpPr>
          <p:cNvPr id="6" name="TextBox 8"/>
          <p:cNvSpPr txBox="1">
            <a:spLocks noChangeArrowheads="1"/>
          </p:cNvSpPr>
          <p:nvPr/>
        </p:nvSpPr>
        <p:spPr bwMode="auto">
          <a:xfrm>
            <a:off x="6625886" y="143207"/>
            <a:ext cx="2278966" cy="6287857"/>
          </a:xfrm>
          <a:prstGeom prst="rect">
            <a:avLst/>
          </a:prstGeom>
          <a:solidFill>
            <a:schemeClr val="accent6">
              <a:lumMod val="75000"/>
            </a:schemeClr>
          </a:solidFill>
          <a:ln>
            <a:noFill/>
          </a:ln>
          <a:extLst/>
        </p:spPr>
        <p:txBody>
          <a:bodyPr wrap="square" lIns="91422" tIns="45711" rIns="91422" bIns="45711">
            <a:spAutoFit/>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just">
              <a:lnSpc>
                <a:spcPct val="110000"/>
              </a:lnSpc>
            </a:pPr>
            <a:r>
              <a:rPr lang="en-US" sz="1500" b="1" dirty="0" smtClean="0">
                <a:solidFill>
                  <a:schemeClr val="bg1"/>
                </a:solidFill>
                <a:latin typeface="+mj-lt"/>
              </a:rPr>
              <a:t>ISSUES</a:t>
            </a:r>
          </a:p>
          <a:p>
            <a:pPr algn="just">
              <a:lnSpc>
                <a:spcPct val="110000"/>
              </a:lnSpc>
            </a:pPr>
            <a:endParaRPr lang="en-US" sz="1500" b="1" dirty="0">
              <a:solidFill>
                <a:schemeClr val="bg1"/>
              </a:solidFill>
              <a:latin typeface="+mj-lt"/>
            </a:endParaRPr>
          </a:p>
          <a:p>
            <a:pPr algn="just">
              <a:lnSpc>
                <a:spcPct val="110000"/>
              </a:lnSpc>
            </a:pPr>
            <a:r>
              <a:rPr lang="en-US" sz="1400" dirty="0" smtClean="0">
                <a:solidFill>
                  <a:schemeClr val="bg1"/>
                </a:solidFill>
                <a:latin typeface="Arial" panose="020B0604020202020204" pitchFamily="34" charset="0"/>
                <a:cs typeface="Arial" panose="020B0604020202020204" pitchFamily="34" charset="0"/>
              </a:rPr>
              <a:t>Medieval  farming techniques with poor access to technology and funds plague the Indian farmers. Small land holdings and natural calamities further add pressure to the already dwindling farm profits.  Farmers are either too poor or ill-trained as a result they abuse or under use chemical based pesticides and fertilizers with over/under of irrigation resulting into crop failure or poor yield. Almost nil access to organized retail and value added export markets- thus no impetus towards quality and profits.</a:t>
            </a:r>
          </a:p>
          <a:p>
            <a:pPr algn="just">
              <a:lnSpc>
                <a:spcPct val="110000"/>
              </a:lnSpc>
            </a:pPr>
            <a:endParaRPr lang="en-US" sz="1400" dirty="0">
              <a:solidFill>
                <a:schemeClr val="bg1"/>
              </a:solidFill>
              <a:latin typeface="Arial" panose="020B0604020202020204" pitchFamily="34" charset="0"/>
              <a:cs typeface="Arial" panose="020B0604020202020204" pitchFamily="34" charset="0"/>
            </a:endParaRPr>
          </a:p>
          <a:p>
            <a:pPr algn="just">
              <a:lnSpc>
                <a:spcPct val="110000"/>
              </a:lnSpc>
            </a:pPr>
            <a:r>
              <a:rPr lang="en-US" sz="1400" dirty="0" smtClean="0">
                <a:solidFill>
                  <a:schemeClr val="bg1"/>
                </a:solidFill>
                <a:latin typeface="Arial" panose="020B0604020202020204" pitchFamily="34" charset="0"/>
                <a:cs typeface="Arial" panose="020B0604020202020204" pitchFamily="34" charset="0"/>
              </a:rPr>
              <a:t>Solution? SYNERGY! </a:t>
            </a:r>
          </a:p>
        </p:txBody>
      </p:sp>
      <p:sp>
        <p:nvSpPr>
          <p:cNvPr id="7" name="TextBox 8"/>
          <p:cNvSpPr txBox="1">
            <a:spLocks noChangeArrowheads="1"/>
          </p:cNvSpPr>
          <p:nvPr/>
        </p:nvSpPr>
        <p:spPr bwMode="auto">
          <a:xfrm>
            <a:off x="9284677" y="165854"/>
            <a:ext cx="2335237" cy="6237074"/>
          </a:xfrm>
          <a:prstGeom prst="rect">
            <a:avLst/>
          </a:prstGeom>
          <a:solidFill>
            <a:schemeClr val="accent6">
              <a:lumMod val="75000"/>
            </a:schemeClr>
          </a:solidFill>
          <a:ln>
            <a:noFill/>
          </a:ln>
          <a:extLst/>
        </p:spPr>
        <p:txBody>
          <a:bodyPr wrap="square" lIns="91422" tIns="45711" rIns="91422" bIns="45711">
            <a:spAutoFit/>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just">
              <a:lnSpc>
                <a:spcPct val="110000"/>
              </a:lnSpc>
            </a:pPr>
            <a:r>
              <a:rPr lang="en-US" sz="1300" dirty="0" smtClean="0">
                <a:solidFill>
                  <a:schemeClr val="bg1"/>
                </a:solidFill>
                <a:latin typeface="Arial" panose="020B0604020202020204" pitchFamily="34" charset="0"/>
                <a:cs typeface="Arial" panose="020B0604020202020204" pitchFamily="34" charset="0"/>
              </a:rPr>
              <a:t>SOLUTIONS</a:t>
            </a:r>
          </a:p>
          <a:p>
            <a:pPr algn="just">
              <a:lnSpc>
                <a:spcPct val="110000"/>
              </a:lnSpc>
            </a:pPr>
            <a:endParaRPr lang="en-US" sz="1400" dirty="0">
              <a:solidFill>
                <a:schemeClr val="bg1"/>
              </a:solidFill>
              <a:latin typeface="Arial" panose="020B0604020202020204" pitchFamily="34" charset="0"/>
              <a:cs typeface="Arial" panose="020B0604020202020204" pitchFamily="34" charset="0"/>
            </a:endParaRPr>
          </a:p>
          <a:p>
            <a:pPr algn="just">
              <a:lnSpc>
                <a:spcPct val="110000"/>
              </a:lnSpc>
            </a:pPr>
            <a:r>
              <a:rPr lang="en-US" sz="1400" dirty="0" smtClean="0">
                <a:solidFill>
                  <a:schemeClr val="bg1"/>
                </a:solidFill>
                <a:latin typeface="Arial" panose="020B0604020202020204" pitchFamily="34" charset="0"/>
                <a:cs typeface="Arial" panose="020B0604020202020204" pitchFamily="34" charset="0"/>
              </a:rPr>
              <a:t>TECHNOLOGY:- Use of High yield seeds, proper sowing agronomics, micro irrigation, water conservation and rain water harvesting, Soil development, Crop protection, Crop rotation, Soil nutrient recuperation, Use of Bio fertilizers and nutrients to reduce expensive chemical usage.</a:t>
            </a:r>
          </a:p>
          <a:p>
            <a:pPr algn="just">
              <a:lnSpc>
                <a:spcPct val="110000"/>
              </a:lnSpc>
            </a:pPr>
            <a:endParaRPr lang="en-US" sz="1400" b="1" u="sng" dirty="0">
              <a:solidFill>
                <a:schemeClr val="bg1"/>
              </a:solidFill>
              <a:latin typeface="Arial" panose="020B0604020202020204" pitchFamily="34" charset="0"/>
              <a:cs typeface="Arial" panose="020B0604020202020204" pitchFamily="34" charset="0"/>
            </a:endParaRPr>
          </a:p>
          <a:p>
            <a:pPr algn="just">
              <a:lnSpc>
                <a:spcPct val="110000"/>
              </a:lnSpc>
            </a:pPr>
            <a:r>
              <a:rPr lang="en-US" sz="1400" b="1" u="sng" dirty="0" smtClean="0">
                <a:solidFill>
                  <a:schemeClr val="bg1"/>
                </a:solidFill>
                <a:latin typeface="Arial" panose="020B0604020202020204" pitchFamily="34" charset="0"/>
                <a:cs typeface="Arial" panose="020B0604020202020204" pitchFamily="34" charset="0"/>
              </a:rPr>
              <a:t>INFRA:</a:t>
            </a:r>
            <a:r>
              <a:rPr lang="en-US" sz="1400" b="1"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Farm to processing, warehousing and cold storage. Reduce wastage: Immediate opportunity to increase market reach by up to 40%!</a:t>
            </a:r>
          </a:p>
          <a:p>
            <a:pPr algn="just">
              <a:lnSpc>
                <a:spcPct val="110000"/>
              </a:lnSpc>
            </a:pPr>
            <a:endParaRPr lang="en-US" sz="1400" dirty="0" smtClean="0">
              <a:solidFill>
                <a:schemeClr val="bg1"/>
              </a:solidFill>
              <a:latin typeface="Arial" panose="020B0604020202020204" pitchFamily="34" charset="0"/>
              <a:cs typeface="Arial" panose="020B0604020202020204" pitchFamily="34" charset="0"/>
            </a:endParaRPr>
          </a:p>
          <a:p>
            <a:pPr algn="just">
              <a:lnSpc>
                <a:spcPct val="110000"/>
              </a:lnSpc>
            </a:pPr>
            <a:r>
              <a:rPr lang="en-US" sz="1400" dirty="0" smtClean="0">
                <a:solidFill>
                  <a:schemeClr val="bg1"/>
                </a:solidFill>
                <a:latin typeface="Arial" panose="020B0604020202020204" pitchFamily="34" charset="0"/>
                <a:cs typeface="Arial" panose="020B0604020202020204" pitchFamily="34" charset="0"/>
              </a:rPr>
              <a:t>Use of modern Farm equipment and onsite processing of harvest.</a:t>
            </a:r>
          </a:p>
        </p:txBody>
      </p:sp>
    </p:spTree>
    <p:extLst>
      <p:ext uri="{BB962C8B-B14F-4D97-AF65-F5344CB8AC3E}">
        <p14:creationId xmlns="" xmlns:p14="http://schemas.microsoft.com/office/powerpoint/2010/main" val="39501155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6"/>
                                        </p:tgtEl>
                                        <p:attrNameLst>
                                          <p:attrName>ppt_y</p:attrName>
                                        </p:attrNameLst>
                                      </p:cBhvr>
                                      <p:tavLst>
                                        <p:tav tm="0">
                                          <p:val>
                                            <p:strVal val="#ppt_y"/>
                                          </p:val>
                                        </p:tav>
                                        <p:tav tm="100000">
                                          <p:val>
                                            <p:strVal val="#ppt_y"/>
                                          </p:val>
                                        </p:tav>
                                      </p:tavLst>
                                    </p:anim>
                                    <p:anim calcmode="lin" valueType="num">
                                      <p:cBhvr>
                                        <p:cTn id="9"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6"/>
                                        </p:tgtEl>
                                      </p:cBhvr>
                                    </p:animEffect>
                                  </p:childTnLst>
                                </p:cTn>
                              </p:par>
                            </p:childTnLst>
                          </p:cTn>
                        </p:par>
                        <p:par>
                          <p:cTn id="12" fill="hold">
                            <p:stCondLst>
                              <p:cond delay="11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7"/>
                                        </p:tgtEl>
                                        <p:attrNameLst>
                                          <p:attrName>ppt_y</p:attrName>
                                        </p:attrNameLst>
                                      </p:cBhvr>
                                      <p:tavLst>
                                        <p:tav tm="0">
                                          <p:val>
                                            <p:strVal val="#ppt_y"/>
                                          </p:val>
                                        </p:tav>
                                        <p:tav tm="100000">
                                          <p:val>
                                            <p:strVal val="#ppt_y"/>
                                          </p:val>
                                        </p:tav>
                                      </p:tavLst>
                                    </p:anim>
                                    <p:anim calcmode="lin" valueType="num">
                                      <p:cBhvr>
                                        <p:cTn id="17"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790" y="535577"/>
            <a:ext cx="10776857" cy="6126480"/>
          </a:xfrm>
          <a:prstGeom prst="rect">
            <a:avLst/>
          </a:prstGeom>
          <a:noFill/>
        </p:spPr>
        <p:txBody>
          <a:bodyPr wrap="square" rtlCol="0">
            <a:spAutoFit/>
          </a:bodyPr>
          <a:lstStyle/>
          <a:p>
            <a:endParaRPr lang="en-IN" dirty="0"/>
          </a:p>
        </p:txBody>
      </p:sp>
      <p:pic>
        <p:nvPicPr>
          <p:cNvPr id="6" name="Picture 5"/>
          <p:cNvPicPr>
            <a:picLocks noChangeAspect="1"/>
          </p:cNvPicPr>
          <p:nvPr/>
        </p:nvPicPr>
        <p:blipFill>
          <a:blip r:embed="rId2"/>
          <a:stretch>
            <a:fillRect/>
          </a:stretch>
        </p:blipFill>
        <p:spPr>
          <a:xfrm>
            <a:off x="352697" y="23699"/>
            <a:ext cx="8485709" cy="6677538"/>
          </a:xfrm>
          <a:prstGeom prst="rect">
            <a:avLst/>
          </a:prstGeom>
        </p:spPr>
      </p:pic>
      <p:sp>
        <p:nvSpPr>
          <p:cNvPr id="7" name="TextBox 6"/>
          <p:cNvSpPr txBox="1"/>
          <p:nvPr/>
        </p:nvSpPr>
        <p:spPr>
          <a:xfrm>
            <a:off x="8863839" y="990648"/>
            <a:ext cx="3056709" cy="646331"/>
          </a:xfrm>
          <a:prstGeom prst="rect">
            <a:avLst/>
          </a:prstGeom>
          <a:noFill/>
        </p:spPr>
        <p:txBody>
          <a:bodyPr wrap="square" rtlCol="0">
            <a:spAutoFit/>
          </a:bodyPr>
          <a:lstStyle/>
          <a:p>
            <a:r>
              <a:rPr lang="en-IN" b="1" dirty="0" smtClean="0">
                <a:solidFill>
                  <a:srgbClr val="C00000"/>
                </a:solidFill>
              </a:rPr>
              <a:t>Farmers producing crops</a:t>
            </a:r>
          </a:p>
          <a:p>
            <a:r>
              <a:rPr lang="en-IN" dirty="0"/>
              <a:t> </a:t>
            </a:r>
            <a:r>
              <a:rPr lang="en-IN" dirty="0" smtClean="0"/>
              <a:t>                       </a:t>
            </a:r>
            <a:endParaRPr lang="en-IN" dirty="0"/>
          </a:p>
        </p:txBody>
      </p:sp>
      <p:sp>
        <p:nvSpPr>
          <p:cNvPr id="8" name="Down Arrow 7"/>
          <p:cNvSpPr/>
          <p:nvPr/>
        </p:nvSpPr>
        <p:spPr>
          <a:xfrm>
            <a:off x="10112032" y="1433164"/>
            <a:ext cx="220686" cy="451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8549638" y="2025465"/>
            <a:ext cx="3304903" cy="369332"/>
          </a:xfrm>
          <a:prstGeom prst="rect">
            <a:avLst/>
          </a:prstGeom>
          <a:noFill/>
        </p:spPr>
        <p:txBody>
          <a:bodyPr wrap="square" rtlCol="0">
            <a:spAutoFit/>
          </a:bodyPr>
          <a:lstStyle/>
          <a:p>
            <a:r>
              <a:rPr lang="en-IN" b="1" dirty="0" smtClean="0">
                <a:solidFill>
                  <a:srgbClr val="C00000"/>
                </a:solidFill>
              </a:rPr>
              <a:t>Crops leading to processed food</a:t>
            </a:r>
            <a:endParaRPr lang="en-IN" b="1" dirty="0">
              <a:solidFill>
                <a:srgbClr val="C00000"/>
              </a:solidFill>
            </a:endParaRPr>
          </a:p>
        </p:txBody>
      </p:sp>
      <p:sp>
        <p:nvSpPr>
          <p:cNvPr id="10" name="Down Arrow 9"/>
          <p:cNvSpPr/>
          <p:nvPr/>
        </p:nvSpPr>
        <p:spPr>
          <a:xfrm>
            <a:off x="10112034" y="2570470"/>
            <a:ext cx="220686" cy="49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8616336" y="3135406"/>
            <a:ext cx="3226526" cy="369332"/>
          </a:xfrm>
          <a:prstGeom prst="rect">
            <a:avLst/>
          </a:prstGeom>
          <a:noFill/>
        </p:spPr>
        <p:txBody>
          <a:bodyPr wrap="square" rtlCol="0">
            <a:spAutoFit/>
          </a:bodyPr>
          <a:lstStyle/>
          <a:p>
            <a:r>
              <a:rPr lang="en-IN" dirty="0" smtClean="0"/>
              <a:t> </a:t>
            </a:r>
            <a:r>
              <a:rPr lang="en-IN" b="1" dirty="0">
                <a:solidFill>
                  <a:srgbClr val="C00000"/>
                </a:solidFill>
              </a:rPr>
              <a:t>F</a:t>
            </a:r>
            <a:r>
              <a:rPr lang="en-IN" b="1" dirty="0" smtClean="0">
                <a:solidFill>
                  <a:srgbClr val="C00000"/>
                </a:solidFill>
              </a:rPr>
              <a:t>ood consumed by consumers</a:t>
            </a:r>
            <a:endParaRPr lang="en-IN" b="1" dirty="0">
              <a:solidFill>
                <a:srgbClr val="C00000"/>
              </a:solidFill>
            </a:endParaRPr>
          </a:p>
        </p:txBody>
      </p:sp>
      <p:sp>
        <p:nvSpPr>
          <p:cNvPr id="13" name="TextBox 12"/>
          <p:cNvSpPr txBox="1"/>
          <p:nvPr/>
        </p:nvSpPr>
        <p:spPr>
          <a:xfrm>
            <a:off x="8729268" y="4115425"/>
            <a:ext cx="2935864" cy="1754326"/>
          </a:xfrm>
          <a:prstGeom prst="rect">
            <a:avLst/>
          </a:prstGeom>
          <a:noFill/>
        </p:spPr>
        <p:txBody>
          <a:bodyPr wrap="square" rtlCol="0">
            <a:spAutoFit/>
          </a:bodyPr>
          <a:lstStyle/>
          <a:p>
            <a:pPr algn="ctr"/>
            <a:r>
              <a:rPr lang="en-IN" b="1" dirty="0" smtClean="0">
                <a:solidFill>
                  <a:srgbClr val="C00000"/>
                </a:solidFill>
              </a:rPr>
              <a:t>Consumers as service providers to farmers &amp; their families as doctors,</a:t>
            </a:r>
          </a:p>
          <a:p>
            <a:pPr algn="ctr"/>
            <a:r>
              <a:rPr lang="en-IN" b="1" dirty="0">
                <a:solidFill>
                  <a:srgbClr val="C00000"/>
                </a:solidFill>
              </a:rPr>
              <a:t>e</a:t>
            </a:r>
            <a:r>
              <a:rPr lang="en-IN" b="1" dirty="0" smtClean="0">
                <a:solidFill>
                  <a:srgbClr val="C00000"/>
                </a:solidFill>
              </a:rPr>
              <a:t>ngineers, teachers, securities,</a:t>
            </a:r>
          </a:p>
          <a:p>
            <a:pPr algn="ctr"/>
            <a:r>
              <a:rPr lang="en-IN" b="1" dirty="0" smtClean="0">
                <a:solidFill>
                  <a:srgbClr val="C00000"/>
                </a:solidFill>
              </a:rPr>
              <a:t>Shopkeepers etc.</a:t>
            </a:r>
            <a:endParaRPr lang="en-IN" b="1" dirty="0">
              <a:solidFill>
                <a:srgbClr val="C00000"/>
              </a:solidFill>
            </a:endParaRPr>
          </a:p>
        </p:txBody>
      </p:sp>
      <p:sp>
        <p:nvSpPr>
          <p:cNvPr id="14" name="Down Arrow 13"/>
          <p:cNvSpPr/>
          <p:nvPr/>
        </p:nvSpPr>
        <p:spPr>
          <a:xfrm>
            <a:off x="10125096" y="3648431"/>
            <a:ext cx="207624" cy="440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08232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 y="893"/>
            <a:ext cx="12188825" cy="6856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sz="900" dirty="0"/>
          </a:p>
        </p:txBody>
      </p:sp>
      <p:sp>
        <p:nvSpPr>
          <p:cNvPr id="74" name="Rectangle 73"/>
          <p:cNvSpPr/>
          <p:nvPr/>
        </p:nvSpPr>
        <p:spPr>
          <a:xfrm>
            <a:off x="7029451" y="2312485"/>
            <a:ext cx="454025" cy="4539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anchor="ctr"/>
          <a:lstStyle/>
          <a:p>
            <a:pPr algn="ctr" defTabSz="913989">
              <a:defRPr/>
            </a:pPr>
            <a:endParaRPr lang="en-US" sz="900" dirty="0">
              <a:latin typeface="Calibri Light"/>
            </a:endParaRPr>
          </a:p>
        </p:txBody>
      </p:sp>
      <p:grpSp>
        <p:nvGrpSpPr>
          <p:cNvPr id="3" name="Group 74"/>
          <p:cNvGrpSpPr>
            <a:grpSpLocks/>
          </p:cNvGrpSpPr>
          <p:nvPr/>
        </p:nvGrpSpPr>
        <p:grpSpPr bwMode="auto">
          <a:xfrm>
            <a:off x="7613651" y="2164887"/>
            <a:ext cx="3128169" cy="702286"/>
            <a:chOff x="3779276" y="2838643"/>
            <a:chExt cx="6257491" cy="3013265"/>
          </a:xfrm>
        </p:grpSpPr>
        <p:sp>
          <p:nvSpPr>
            <p:cNvPr id="52252" name="TextBox 75"/>
            <p:cNvSpPr txBox="1">
              <a:spLocks noChangeArrowheads="1"/>
            </p:cNvSpPr>
            <p:nvPr/>
          </p:nvSpPr>
          <p:spPr bwMode="auto">
            <a:xfrm>
              <a:off x="3779276" y="4008854"/>
              <a:ext cx="6257491" cy="1843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nSpc>
                  <a:spcPct val="130000"/>
                </a:lnSpc>
              </a:pPr>
              <a:r>
                <a:rPr lang="en-US" sz="1400" dirty="0"/>
                <a:t>175, Block-G, 2nd Floor , New </a:t>
              </a:r>
              <a:r>
                <a:rPr lang="en-US" sz="1400" dirty="0" err="1"/>
                <a:t>Alipore</a:t>
              </a:r>
              <a:r>
                <a:rPr lang="en-US" sz="1400" dirty="0"/>
                <a:t/>
              </a:r>
              <a:br>
                <a:rPr lang="en-US" sz="1400" dirty="0"/>
              </a:br>
              <a:r>
                <a:rPr lang="en-US" sz="1400" dirty="0"/>
                <a:t>Kolkata- 700053</a:t>
              </a:r>
              <a:endParaRPr lang="en-US" sz="1400" dirty="0">
                <a:latin typeface="Calibri Light" panose="020F0302020204030204" pitchFamily="34" charset="0"/>
                <a:cs typeface="Calibri Light" panose="020F0302020204030204" pitchFamily="34" charset="0"/>
              </a:endParaRPr>
            </a:p>
          </p:txBody>
        </p:sp>
        <p:sp>
          <p:nvSpPr>
            <p:cNvPr id="52253" name="TextBox 76"/>
            <p:cNvSpPr txBox="1">
              <a:spLocks noChangeArrowheads="1"/>
            </p:cNvSpPr>
            <p:nvPr/>
          </p:nvSpPr>
          <p:spPr bwMode="auto">
            <a:xfrm>
              <a:off x="3779276" y="2838643"/>
              <a:ext cx="6257491" cy="1222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nSpc>
                  <a:spcPct val="130000"/>
                </a:lnSpc>
              </a:pPr>
              <a:r>
                <a:rPr lang="en-IN" sz="1800" b="1" dirty="0"/>
                <a:t>Head office</a:t>
              </a:r>
              <a:endParaRPr lang="en-US" sz="1800" b="1" dirty="0">
                <a:latin typeface="Source Sans Pro" panose="020B0503030403020204" pitchFamily="34" charset="0"/>
              </a:endParaRPr>
            </a:p>
          </p:txBody>
        </p:sp>
      </p:grpSp>
      <p:sp>
        <p:nvSpPr>
          <p:cNvPr id="79" name="Rectangle 78"/>
          <p:cNvSpPr/>
          <p:nvPr/>
        </p:nvSpPr>
        <p:spPr>
          <a:xfrm>
            <a:off x="7029451" y="3161577"/>
            <a:ext cx="454025" cy="4539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anchor="ctr"/>
          <a:lstStyle/>
          <a:p>
            <a:pPr algn="ctr" defTabSz="913989">
              <a:defRPr/>
            </a:pPr>
            <a:endParaRPr lang="en-US" sz="900" dirty="0">
              <a:latin typeface="Calibri Light"/>
            </a:endParaRPr>
          </a:p>
        </p:txBody>
      </p:sp>
      <p:grpSp>
        <p:nvGrpSpPr>
          <p:cNvPr id="6" name="Group 79"/>
          <p:cNvGrpSpPr>
            <a:grpSpLocks/>
          </p:cNvGrpSpPr>
          <p:nvPr/>
        </p:nvGrpSpPr>
        <p:grpSpPr bwMode="auto">
          <a:xfrm>
            <a:off x="7613651" y="3187159"/>
            <a:ext cx="3128169" cy="702286"/>
            <a:chOff x="3779276" y="2838643"/>
            <a:chExt cx="6257491" cy="3013265"/>
          </a:xfrm>
        </p:grpSpPr>
        <p:sp>
          <p:nvSpPr>
            <p:cNvPr id="52250" name="TextBox 80"/>
            <p:cNvSpPr txBox="1">
              <a:spLocks noChangeArrowheads="1"/>
            </p:cNvSpPr>
            <p:nvPr/>
          </p:nvSpPr>
          <p:spPr bwMode="auto">
            <a:xfrm>
              <a:off x="3779276" y="4008854"/>
              <a:ext cx="6257491" cy="1843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nSpc>
                  <a:spcPct val="130000"/>
                </a:lnSpc>
              </a:pPr>
              <a:r>
                <a:rPr lang="en-IN" sz="1600" dirty="0"/>
                <a:t>+91 </a:t>
              </a:r>
              <a:r>
                <a:rPr lang="en-IN" sz="1600" dirty="0" smtClean="0"/>
                <a:t>9007055566</a:t>
              </a:r>
              <a:endParaRPr lang="en-US" sz="1600" dirty="0">
                <a:latin typeface="Calibri Light" panose="020F0302020204030204" pitchFamily="34" charset="0"/>
                <a:cs typeface="Calibri Light" panose="020F0302020204030204" pitchFamily="34" charset="0"/>
              </a:endParaRPr>
            </a:p>
          </p:txBody>
        </p:sp>
        <p:sp>
          <p:nvSpPr>
            <p:cNvPr id="52251" name="TextBox 81"/>
            <p:cNvSpPr txBox="1">
              <a:spLocks noChangeArrowheads="1"/>
            </p:cNvSpPr>
            <p:nvPr/>
          </p:nvSpPr>
          <p:spPr bwMode="auto">
            <a:xfrm>
              <a:off x="3779276" y="2838643"/>
              <a:ext cx="6257491" cy="1222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nSpc>
                  <a:spcPct val="130000"/>
                </a:lnSpc>
              </a:pPr>
              <a:r>
                <a:rPr lang="en-US" sz="1800" b="1" dirty="0" err="1">
                  <a:latin typeface="Source Sans Pro" panose="020B0503030403020204" pitchFamily="34" charset="0"/>
                </a:rPr>
                <a:t>Tring</a:t>
              </a:r>
              <a:r>
                <a:rPr lang="en-US" sz="1800" b="1" dirty="0">
                  <a:latin typeface="Source Sans Pro" panose="020B0503030403020204" pitchFamily="34" charset="0"/>
                </a:rPr>
                <a:t>  </a:t>
              </a:r>
              <a:r>
                <a:rPr lang="en-US" sz="1800" b="1" dirty="0" err="1">
                  <a:latin typeface="Source Sans Pro" panose="020B0503030403020204" pitchFamily="34" charset="0"/>
                </a:rPr>
                <a:t>Tring</a:t>
              </a:r>
              <a:endParaRPr lang="en-US" sz="1800" b="1" dirty="0">
                <a:latin typeface="Source Sans Pro" panose="020B0503030403020204" pitchFamily="34" charset="0"/>
              </a:endParaRPr>
            </a:p>
          </p:txBody>
        </p:sp>
      </p:grpSp>
      <p:sp>
        <p:nvSpPr>
          <p:cNvPr id="84" name="Rectangle 83"/>
          <p:cNvSpPr/>
          <p:nvPr/>
        </p:nvSpPr>
        <p:spPr>
          <a:xfrm>
            <a:off x="7029451" y="4041616"/>
            <a:ext cx="454025" cy="4539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anchor="ctr"/>
          <a:lstStyle/>
          <a:p>
            <a:pPr algn="ctr" defTabSz="913989">
              <a:defRPr/>
            </a:pPr>
            <a:endParaRPr lang="en-US" sz="900" dirty="0">
              <a:latin typeface="Calibri Light"/>
            </a:endParaRPr>
          </a:p>
        </p:txBody>
      </p:sp>
      <p:grpSp>
        <p:nvGrpSpPr>
          <p:cNvPr id="7" name="Group 84"/>
          <p:cNvGrpSpPr>
            <a:grpSpLocks/>
          </p:cNvGrpSpPr>
          <p:nvPr/>
        </p:nvGrpSpPr>
        <p:grpSpPr bwMode="auto">
          <a:xfrm>
            <a:off x="7613651" y="4162178"/>
            <a:ext cx="3128169" cy="710221"/>
            <a:chOff x="3779276" y="2838643"/>
            <a:chExt cx="6257491" cy="3045293"/>
          </a:xfrm>
        </p:grpSpPr>
        <p:sp>
          <p:nvSpPr>
            <p:cNvPr id="52248" name="TextBox 85"/>
            <p:cNvSpPr txBox="1">
              <a:spLocks noChangeArrowheads="1"/>
            </p:cNvSpPr>
            <p:nvPr/>
          </p:nvSpPr>
          <p:spPr bwMode="auto">
            <a:xfrm>
              <a:off x="3779276" y="4040882"/>
              <a:ext cx="6257491" cy="1843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nSpc>
                  <a:spcPct val="130000"/>
                </a:lnSpc>
              </a:pPr>
              <a:r>
                <a:rPr lang="en-IN" sz="1800" dirty="0" smtClean="0"/>
                <a:t>pinaki@prcgroup.in</a:t>
              </a:r>
              <a:endParaRPr lang="en-US" sz="1800" dirty="0">
                <a:latin typeface="Calibri Light" panose="020F0302020204030204" pitchFamily="34" charset="0"/>
                <a:cs typeface="Calibri Light" panose="020F0302020204030204" pitchFamily="34" charset="0"/>
              </a:endParaRPr>
            </a:p>
          </p:txBody>
        </p:sp>
        <p:sp>
          <p:nvSpPr>
            <p:cNvPr id="52249" name="TextBox 86"/>
            <p:cNvSpPr txBox="1">
              <a:spLocks noChangeArrowheads="1"/>
            </p:cNvSpPr>
            <p:nvPr/>
          </p:nvSpPr>
          <p:spPr bwMode="auto">
            <a:xfrm>
              <a:off x="3779276" y="2838643"/>
              <a:ext cx="6257491" cy="1222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nSpc>
                  <a:spcPct val="130000"/>
                </a:lnSpc>
              </a:pPr>
              <a:r>
                <a:rPr lang="en-US" sz="1600" b="1" dirty="0">
                  <a:latin typeface="Source Sans Pro" panose="020B0503030403020204" pitchFamily="34" charset="0"/>
                </a:rPr>
                <a:t>Email</a:t>
              </a:r>
            </a:p>
          </p:txBody>
        </p:sp>
      </p:grpSp>
      <p:sp>
        <p:nvSpPr>
          <p:cNvPr id="52237" name="TextBox 36"/>
          <p:cNvSpPr txBox="1">
            <a:spLocks noChangeArrowheads="1"/>
          </p:cNvSpPr>
          <p:nvPr/>
        </p:nvSpPr>
        <p:spPr bwMode="auto">
          <a:xfrm>
            <a:off x="6296820" y="265143"/>
            <a:ext cx="3969998"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r>
              <a:rPr lang="en-US" sz="3300" b="1" dirty="0">
                <a:solidFill>
                  <a:schemeClr val="tx2"/>
                </a:solidFill>
                <a:latin typeface="Source Sans Pro" panose="020B0503030403020204" pitchFamily="34" charset="0"/>
              </a:rPr>
              <a:t>Location &amp; Contact</a:t>
            </a:r>
            <a:endParaRPr lang="id-ID" sz="3300" b="1" dirty="0">
              <a:solidFill>
                <a:schemeClr val="tx2"/>
              </a:solidFill>
              <a:latin typeface="Source Sans Pro" panose="020B0503030403020204" pitchFamily="34" charset="0"/>
            </a:endParaRPr>
          </a:p>
        </p:txBody>
      </p:sp>
      <p:grpSp>
        <p:nvGrpSpPr>
          <p:cNvPr id="8" name="Group 37"/>
          <p:cNvGrpSpPr>
            <a:grpSpLocks/>
          </p:cNvGrpSpPr>
          <p:nvPr/>
        </p:nvGrpSpPr>
        <p:grpSpPr bwMode="auto">
          <a:xfrm>
            <a:off x="6376988" y="859508"/>
            <a:ext cx="1139032" cy="36504"/>
            <a:chOff x="1775295" y="2028842"/>
            <a:chExt cx="3021910" cy="45719"/>
          </a:xfrm>
        </p:grpSpPr>
        <p:sp>
          <p:nvSpPr>
            <p:cNvPr id="39" name="Rectangle 38"/>
            <p:cNvSpPr/>
            <p:nvPr/>
          </p:nvSpPr>
          <p:spPr>
            <a:xfrm flipV="1">
              <a:off x="1775295" y="2028842"/>
              <a:ext cx="54120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913989">
                <a:defRPr/>
              </a:pPr>
              <a:endParaRPr lang="en-US" sz="900" dirty="0">
                <a:latin typeface="Calibri Light"/>
              </a:endParaRPr>
            </a:p>
          </p:txBody>
        </p:sp>
        <p:sp>
          <p:nvSpPr>
            <p:cNvPr id="40" name="Rectangle 39"/>
            <p:cNvSpPr/>
            <p:nvPr/>
          </p:nvSpPr>
          <p:spPr>
            <a:xfrm flipV="1">
              <a:off x="2390206" y="2028842"/>
              <a:ext cx="541207"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913989">
                <a:defRPr/>
              </a:pPr>
              <a:endParaRPr lang="en-US" sz="900" dirty="0">
                <a:latin typeface="Calibri Light"/>
              </a:endParaRPr>
            </a:p>
          </p:txBody>
        </p:sp>
        <p:sp>
          <p:nvSpPr>
            <p:cNvPr id="41" name="Rectangle 40"/>
            <p:cNvSpPr/>
            <p:nvPr/>
          </p:nvSpPr>
          <p:spPr>
            <a:xfrm flipV="1">
              <a:off x="3026176" y="2028842"/>
              <a:ext cx="5391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913989">
                <a:defRPr/>
              </a:pPr>
              <a:endParaRPr lang="en-US" sz="900" dirty="0">
                <a:latin typeface="Calibri Light"/>
              </a:endParaRPr>
            </a:p>
          </p:txBody>
        </p:sp>
        <p:sp>
          <p:nvSpPr>
            <p:cNvPr id="42" name="Rectangle 41"/>
            <p:cNvSpPr/>
            <p:nvPr/>
          </p:nvSpPr>
          <p:spPr>
            <a:xfrm flipV="1">
              <a:off x="3641087" y="2028842"/>
              <a:ext cx="541207"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913989">
                <a:defRPr/>
              </a:pPr>
              <a:endParaRPr lang="en-US" sz="900" dirty="0">
                <a:latin typeface="Calibri Light"/>
              </a:endParaRPr>
            </a:p>
          </p:txBody>
        </p:sp>
        <p:sp>
          <p:nvSpPr>
            <p:cNvPr id="43" name="Rectangle 42"/>
            <p:cNvSpPr/>
            <p:nvPr/>
          </p:nvSpPr>
          <p:spPr>
            <a:xfrm flipV="1">
              <a:off x="4255998" y="2028842"/>
              <a:ext cx="541207"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913989">
                <a:defRPr/>
              </a:pPr>
              <a:endParaRPr lang="en-US" sz="900" dirty="0">
                <a:latin typeface="Calibri Light"/>
              </a:endParaRPr>
            </a:p>
          </p:txBody>
        </p:sp>
      </p:grpSp>
      <p:sp>
        <p:nvSpPr>
          <p:cNvPr id="31" name="Freeform 74"/>
          <p:cNvSpPr>
            <a:spLocks noChangeArrowheads="1"/>
          </p:cNvSpPr>
          <p:nvPr/>
        </p:nvSpPr>
        <p:spPr bwMode="auto">
          <a:xfrm>
            <a:off x="7117954" y="2395975"/>
            <a:ext cx="277019" cy="24599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p:spPr>
        <p:txBody>
          <a:bodyPr wrap="none" lIns="45700" tIns="22850" rIns="45700" bIns="22850" anchor="ctr"/>
          <a:lstStyle/>
          <a:p>
            <a:pPr defTabSz="609342">
              <a:defRPr/>
            </a:pPr>
            <a:endParaRPr lang="en-US" sz="900" dirty="0"/>
          </a:p>
        </p:txBody>
      </p:sp>
      <p:sp>
        <p:nvSpPr>
          <p:cNvPr id="32" name="Freeform 178"/>
          <p:cNvSpPr>
            <a:spLocks noChangeArrowheads="1"/>
          </p:cNvSpPr>
          <p:nvPr/>
        </p:nvSpPr>
        <p:spPr bwMode="auto">
          <a:xfrm>
            <a:off x="7077745" y="3226383"/>
            <a:ext cx="335213" cy="325224"/>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bg1"/>
          </a:solidFill>
          <a:ln>
            <a:noFill/>
          </a:ln>
          <a:effectLst/>
          <a:extLst/>
        </p:spPr>
        <p:txBody>
          <a:bodyPr wrap="none" lIns="45704" tIns="22852" rIns="45704" bIns="22852" anchor="ctr"/>
          <a:lstStyle/>
          <a:p>
            <a:pPr defTabSz="609342">
              <a:defRPr/>
            </a:pPr>
            <a:endParaRPr lang="en-US" sz="900" dirty="0"/>
          </a:p>
        </p:txBody>
      </p:sp>
      <p:sp>
        <p:nvSpPr>
          <p:cNvPr id="33" name="Freeform 185"/>
          <p:cNvSpPr>
            <a:spLocks noChangeArrowheads="1"/>
          </p:cNvSpPr>
          <p:nvPr/>
        </p:nvSpPr>
        <p:spPr bwMode="auto">
          <a:xfrm>
            <a:off x="7084755" y="4137071"/>
            <a:ext cx="343416" cy="262997"/>
          </a:xfrm>
          <a:custGeom>
            <a:avLst/>
            <a:gdLst>
              <a:gd name="T0" fmla="*/ 545 w 619"/>
              <a:gd name="T1" fmla="*/ 0 h 472"/>
              <a:gd name="T2" fmla="*/ 545 w 619"/>
              <a:gd name="T3" fmla="*/ 0 h 472"/>
              <a:gd name="T4" fmla="*/ 73 w 619"/>
              <a:gd name="T5" fmla="*/ 0 h 472"/>
              <a:gd name="T6" fmla="*/ 0 w 619"/>
              <a:gd name="T7" fmla="*/ 73 h 472"/>
              <a:gd name="T8" fmla="*/ 0 w 619"/>
              <a:gd name="T9" fmla="*/ 397 h 472"/>
              <a:gd name="T10" fmla="*/ 73 w 619"/>
              <a:gd name="T11" fmla="*/ 471 h 472"/>
              <a:gd name="T12" fmla="*/ 545 w 619"/>
              <a:gd name="T13" fmla="*/ 471 h 472"/>
              <a:gd name="T14" fmla="*/ 618 w 619"/>
              <a:gd name="T15" fmla="*/ 397 h 472"/>
              <a:gd name="T16" fmla="*/ 618 w 619"/>
              <a:gd name="T17" fmla="*/ 73 h 472"/>
              <a:gd name="T18" fmla="*/ 545 w 619"/>
              <a:gd name="T19" fmla="*/ 0 h 472"/>
              <a:gd name="T20" fmla="*/ 559 w 619"/>
              <a:gd name="T21" fmla="*/ 44 h 472"/>
              <a:gd name="T22" fmla="*/ 559 w 619"/>
              <a:gd name="T23" fmla="*/ 44 h 472"/>
              <a:gd name="T24" fmla="*/ 309 w 619"/>
              <a:gd name="T25" fmla="*/ 235 h 472"/>
              <a:gd name="T26" fmla="*/ 59 w 619"/>
              <a:gd name="T27" fmla="*/ 44 h 472"/>
              <a:gd name="T28" fmla="*/ 559 w 619"/>
              <a:gd name="T29" fmla="*/ 44 h 472"/>
              <a:gd name="T30" fmla="*/ 29 w 619"/>
              <a:gd name="T31" fmla="*/ 397 h 472"/>
              <a:gd name="T32" fmla="*/ 29 w 619"/>
              <a:gd name="T33" fmla="*/ 397 h 472"/>
              <a:gd name="T34" fmla="*/ 29 w 619"/>
              <a:gd name="T35" fmla="*/ 73 h 472"/>
              <a:gd name="T36" fmla="*/ 206 w 619"/>
              <a:gd name="T37" fmla="*/ 221 h 472"/>
              <a:gd name="T38" fmla="*/ 29 w 619"/>
              <a:gd name="T39" fmla="*/ 397 h 472"/>
              <a:gd name="T40" fmla="*/ 59 w 619"/>
              <a:gd name="T41" fmla="*/ 427 h 472"/>
              <a:gd name="T42" fmla="*/ 59 w 619"/>
              <a:gd name="T43" fmla="*/ 427 h 472"/>
              <a:gd name="T44" fmla="*/ 236 w 619"/>
              <a:gd name="T45" fmla="*/ 235 h 472"/>
              <a:gd name="T46" fmla="*/ 309 w 619"/>
              <a:gd name="T47" fmla="*/ 294 h 472"/>
              <a:gd name="T48" fmla="*/ 368 w 619"/>
              <a:gd name="T49" fmla="*/ 235 h 472"/>
              <a:gd name="T50" fmla="*/ 559 w 619"/>
              <a:gd name="T51" fmla="*/ 427 h 472"/>
              <a:gd name="T52" fmla="*/ 59 w 619"/>
              <a:gd name="T53" fmla="*/ 427 h 472"/>
              <a:gd name="T54" fmla="*/ 589 w 619"/>
              <a:gd name="T55" fmla="*/ 397 h 472"/>
              <a:gd name="T56" fmla="*/ 589 w 619"/>
              <a:gd name="T57" fmla="*/ 397 h 472"/>
              <a:gd name="T58" fmla="*/ 589 w 619"/>
              <a:gd name="T59" fmla="*/ 397 h 472"/>
              <a:gd name="T60" fmla="*/ 412 w 619"/>
              <a:gd name="T61" fmla="*/ 221 h 472"/>
              <a:gd name="T62" fmla="*/ 589 w 619"/>
              <a:gd name="T63" fmla="*/ 73 h 472"/>
              <a:gd name="T64" fmla="*/ 589 w 619"/>
              <a:gd name="T65" fmla="*/ 3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chemeClr val="bg1"/>
          </a:solidFill>
          <a:ln>
            <a:noFill/>
          </a:ln>
          <a:effectLst/>
          <a:extLst/>
        </p:spPr>
        <p:txBody>
          <a:bodyPr wrap="none" lIns="45704" tIns="22852" rIns="45704" bIns="22852" anchor="ctr"/>
          <a:lstStyle/>
          <a:p>
            <a:pPr defTabSz="609342">
              <a:defRPr/>
            </a:pPr>
            <a:endParaRPr lang="en-US" sz="9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4819" y="818998"/>
            <a:ext cx="4553535" cy="4552349"/>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43842" y="949088"/>
            <a:ext cx="3035488" cy="4292169"/>
          </a:xfrm>
          <a:prstGeom prst="rect">
            <a:avLst/>
          </a:prstGeom>
        </p:spPr>
      </p:pic>
    </p:spTree>
    <p:extLst>
      <p:ext uri="{BB962C8B-B14F-4D97-AF65-F5344CB8AC3E}">
        <p14:creationId xmlns="" xmlns:p14="http://schemas.microsoft.com/office/powerpoint/2010/main" val="86751603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srcRect/>
          <a:stretch>
            <a:fillRect/>
          </a:stretch>
        </p:blipFill>
        <p:spPr bwMode="auto">
          <a:xfrm flipH="1">
            <a:off x="0" y="0"/>
            <a:ext cx="12192000" cy="6858000"/>
          </a:xfrm>
          <a:prstGeom prst="rect">
            <a:avLst/>
          </a:prstGeom>
          <a:noFill/>
          <a:ln w="9525">
            <a:noFill/>
            <a:miter lim="800000"/>
            <a:headEnd/>
            <a:tailEnd/>
          </a:ln>
          <a:effectLst/>
        </p:spPr>
      </p:pic>
      <p:sp>
        <p:nvSpPr>
          <p:cNvPr id="2" name="Title 1" hidden="1"/>
          <p:cNvSpPr>
            <a:spLocks noGrp="1"/>
          </p:cNvSpPr>
          <p:nvPr>
            <p:ph type="title"/>
          </p:nvPr>
        </p:nvSpPr>
        <p:spPr/>
        <p:txBody>
          <a:bodyPr/>
          <a:lstStyle/>
          <a:p>
            <a:endParaRPr lang="en-IN"/>
          </a:p>
        </p:txBody>
      </p:sp>
      <p:pic>
        <p:nvPicPr>
          <p:cNvPr id="3" name="Picture 2"/>
          <p:cNvPicPr/>
          <p:nvPr/>
        </p:nvPicPr>
        <p:blipFill>
          <a:blip r:embed="rId3"/>
          <a:srcRect l="16484" r="13125" b="2639"/>
          <a:stretch>
            <a:fillRect/>
          </a:stretch>
        </p:blipFill>
        <p:spPr>
          <a:xfrm>
            <a:off x="1428750" y="180975"/>
            <a:ext cx="9896475" cy="6677025"/>
          </a:xfrm>
          <a:prstGeom prst="rect">
            <a:avLst/>
          </a:prstGeom>
          <a:ln>
            <a:noFill/>
          </a:ln>
          <a:effectLst>
            <a:softEdge rad="112500"/>
          </a:effectLst>
        </p:spPr>
      </p:pic>
      <p:sp>
        <p:nvSpPr>
          <p:cNvPr id="5" name="Rectangle 4"/>
          <p:cNvSpPr/>
          <p:nvPr/>
        </p:nvSpPr>
        <p:spPr>
          <a:xfrm>
            <a:off x="2200275" y="1524000"/>
            <a:ext cx="1028700" cy="400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smtClean="0"/>
              <a:t>Harvesting</a:t>
            </a:r>
            <a:endParaRPr lang="en-IN" sz="1400" b="1" dirty="0"/>
          </a:p>
        </p:txBody>
      </p:sp>
      <p:sp>
        <p:nvSpPr>
          <p:cNvPr id="6" name="Rectangle 5"/>
          <p:cNvSpPr/>
          <p:nvPr/>
        </p:nvSpPr>
        <p:spPr>
          <a:xfrm>
            <a:off x="2066925" y="3810000"/>
            <a:ext cx="1028700" cy="400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smtClean="0"/>
              <a:t>Local </a:t>
            </a:r>
            <a:r>
              <a:rPr lang="en-US" sz="1400" b="1" dirty="0" err="1" smtClean="0"/>
              <a:t>Mandi</a:t>
            </a:r>
            <a:endParaRPr lang="en-IN" sz="1400" b="1" dirty="0"/>
          </a:p>
        </p:txBody>
      </p:sp>
      <p:sp>
        <p:nvSpPr>
          <p:cNvPr id="7" name="Rectangle 6"/>
          <p:cNvSpPr/>
          <p:nvPr/>
        </p:nvSpPr>
        <p:spPr>
          <a:xfrm>
            <a:off x="3895724" y="4457700"/>
            <a:ext cx="1781175" cy="400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smtClean="0"/>
              <a:t>Regional </a:t>
            </a:r>
            <a:r>
              <a:rPr lang="en-US" sz="1400" b="1" dirty="0" err="1" smtClean="0"/>
              <a:t>Mandi</a:t>
            </a:r>
            <a:r>
              <a:rPr lang="en-US" sz="1400" b="1" dirty="0" smtClean="0"/>
              <a:t>/ Auction</a:t>
            </a:r>
            <a:endParaRPr lang="en-IN" sz="1400" b="1" dirty="0"/>
          </a:p>
        </p:txBody>
      </p:sp>
      <p:sp>
        <p:nvSpPr>
          <p:cNvPr id="8" name="Rectangle 7"/>
          <p:cNvSpPr/>
          <p:nvPr/>
        </p:nvSpPr>
        <p:spPr>
          <a:xfrm>
            <a:off x="6324600" y="3514724"/>
            <a:ext cx="1666875" cy="5238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smtClean="0"/>
              <a:t>Terminal markets / distributors</a:t>
            </a:r>
            <a:endParaRPr lang="en-IN" sz="1400" b="1" dirty="0"/>
          </a:p>
        </p:txBody>
      </p:sp>
      <p:sp>
        <p:nvSpPr>
          <p:cNvPr id="9" name="Rectangle 8"/>
          <p:cNvSpPr/>
          <p:nvPr/>
        </p:nvSpPr>
        <p:spPr>
          <a:xfrm>
            <a:off x="8963024" y="1600200"/>
            <a:ext cx="1743075" cy="400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smtClean="0"/>
              <a:t>Wholesale market</a:t>
            </a:r>
            <a:endParaRPr lang="en-IN" sz="1400" b="1" dirty="0"/>
          </a:p>
        </p:txBody>
      </p:sp>
      <p:sp>
        <p:nvSpPr>
          <p:cNvPr id="10" name="Rectangle 9"/>
          <p:cNvSpPr/>
          <p:nvPr/>
        </p:nvSpPr>
        <p:spPr>
          <a:xfrm>
            <a:off x="8963024" y="3543300"/>
            <a:ext cx="1905001" cy="371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smtClean="0"/>
              <a:t>Retail markets</a:t>
            </a:r>
            <a:endParaRPr lang="en-IN" sz="1400" b="1" dirty="0"/>
          </a:p>
        </p:txBody>
      </p:sp>
      <p:sp>
        <p:nvSpPr>
          <p:cNvPr id="11" name="Rectangle 10"/>
          <p:cNvSpPr/>
          <p:nvPr/>
        </p:nvSpPr>
        <p:spPr>
          <a:xfrm>
            <a:off x="8315324" y="5419725"/>
            <a:ext cx="1743075" cy="2571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smtClean="0"/>
              <a:t>Consumers</a:t>
            </a:r>
            <a:endParaRPr lang="en-IN" sz="1400" b="1" dirty="0"/>
          </a:p>
        </p:txBody>
      </p:sp>
      <p:sp>
        <p:nvSpPr>
          <p:cNvPr id="12" name="Rectangle 11"/>
          <p:cNvSpPr/>
          <p:nvPr/>
        </p:nvSpPr>
        <p:spPr>
          <a:xfrm>
            <a:off x="1724024" y="4857750"/>
            <a:ext cx="1971676" cy="68580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t>Loss in Transit</a:t>
            </a:r>
          </a:p>
          <a:p>
            <a:pPr algn="ctr"/>
            <a:r>
              <a:rPr lang="en-US" sz="2000" b="1" dirty="0" smtClean="0"/>
              <a:t>40%</a:t>
            </a:r>
            <a:endParaRPr lang="en-IN" sz="2000" b="1" dirty="0"/>
          </a:p>
        </p:txBody>
      </p:sp>
      <p:sp>
        <p:nvSpPr>
          <p:cNvPr id="13" name="Rectangle 12"/>
          <p:cNvSpPr/>
          <p:nvPr/>
        </p:nvSpPr>
        <p:spPr>
          <a:xfrm>
            <a:off x="6553199" y="5438775"/>
            <a:ext cx="1647825" cy="102870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t>PRICE HIKE</a:t>
            </a:r>
          </a:p>
          <a:p>
            <a:pPr algn="ctr"/>
            <a:r>
              <a:rPr lang="en-US" sz="2000" b="1" dirty="0" smtClean="0"/>
              <a:t>400%</a:t>
            </a:r>
            <a:endParaRPr lang="en-IN" sz="2000" b="1" dirty="0"/>
          </a:p>
        </p:txBody>
      </p:sp>
    </p:spTree>
    <p:extLst>
      <p:ext uri="{BB962C8B-B14F-4D97-AF65-F5344CB8AC3E}">
        <p14:creationId xmlns="" xmlns:p14="http://schemas.microsoft.com/office/powerpoint/2010/main" val="1996504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N"/>
          </a:p>
        </p:txBody>
      </p:sp>
      <p:pic>
        <p:nvPicPr>
          <p:cNvPr id="3" name="Picture 2"/>
          <p:cNvPicPr/>
          <p:nvPr/>
        </p:nvPicPr>
        <p:blipFill>
          <a:blip r:embed="rId2"/>
          <a:stretch>
            <a:fillRect/>
          </a:stretch>
        </p:blipFill>
        <p:spPr>
          <a:xfrm>
            <a:off x="0" y="0"/>
            <a:ext cx="12192000" cy="6858000"/>
          </a:xfrm>
          <a:prstGeom prst="rect">
            <a:avLst/>
          </a:prstGeom>
        </p:spPr>
      </p:pic>
      <p:sp>
        <p:nvSpPr>
          <p:cNvPr id="4" name="TextBox 3"/>
          <p:cNvSpPr txBox="1"/>
          <p:nvPr/>
        </p:nvSpPr>
        <p:spPr>
          <a:xfrm>
            <a:off x="1997612" y="3688377"/>
            <a:ext cx="1294228" cy="2185214"/>
          </a:xfrm>
          <a:prstGeom prst="rect">
            <a:avLst/>
          </a:prstGeom>
          <a:solidFill>
            <a:srgbClr val="C0504E"/>
          </a:solidFill>
        </p:spPr>
        <p:txBody>
          <a:bodyPr wrap="square" rtlCol="0">
            <a:spAutoFit/>
          </a:bodyPr>
          <a:lstStyle/>
          <a:p>
            <a:r>
              <a:rPr lang="en-IN" sz="1400" b="1" dirty="0" smtClean="0">
                <a:solidFill>
                  <a:schemeClr val="bg1"/>
                </a:solidFill>
              </a:rPr>
              <a:t>Low Income</a:t>
            </a:r>
          </a:p>
          <a:p>
            <a:r>
              <a:rPr lang="en-IN" sz="1400" b="1" dirty="0" smtClean="0">
                <a:solidFill>
                  <a:schemeClr val="bg1"/>
                </a:solidFill>
              </a:rPr>
              <a:t>Group</a:t>
            </a:r>
          </a:p>
          <a:p>
            <a:endParaRPr lang="en-IN" sz="1200" dirty="0" smtClean="0">
              <a:solidFill>
                <a:schemeClr val="bg1"/>
              </a:solidFill>
            </a:endParaRPr>
          </a:p>
          <a:p>
            <a:pPr marL="285750" indent="-285750">
              <a:buFont typeface="Wingdings" panose="05000000000000000000" pitchFamily="2" charset="2"/>
              <a:buChar char="à"/>
            </a:pPr>
            <a:r>
              <a:rPr lang="en-IN" sz="1200" dirty="0" smtClean="0">
                <a:solidFill>
                  <a:schemeClr val="bg1"/>
                </a:solidFill>
                <a:sym typeface="Wingdings" panose="05000000000000000000" pitchFamily="2" charset="2"/>
              </a:rPr>
              <a:t>40% in volume</a:t>
            </a:r>
          </a:p>
          <a:p>
            <a:pPr marL="285750" indent="-285750">
              <a:buFont typeface="Wingdings" panose="05000000000000000000" pitchFamily="2" charset="2"/>
              <a:buChar char="à"/>
            </a:pPr>
            <a:r>
              <a:rPr lang="en-IN" sz="1200" dirty="0" smtClean="0">
                <a:solidFill>
                  <a:schemeClr val="bg1"/>
                </a:solidFill>
                <a:sym typeface="Wingdings" panose="05000000000000000000" pitchFamily="2" charset="2"/>
              </a:rPr>
              <a:t>Buy from neighbourhood markets (evening)</a:t>
            </a:r>
          </a:p>
          <a:p>
            <a:pPr marL="285750" indent="-285750">
              <a:buFont typeface="Wingdings" panose="05000000000000000000" pitchFamily="2" charset="2"/>
              <a:buChar char="à"/>
            </a:pPr>
            <a:r>
              <a:rPr lang="en-IN" sz="1200" dirty="0" smtClean="0">
                <a:solidFill>
                  <a:schemeClr val="bg1"/>
                </a:solidFill>
                <a:sym typeface="Wingdings" panose="05000000000000000000" pitchFamily="2" charset="2"/>
              </a:rPr>
              <a:t>Pay more for less quality</a:t>
            </a:r>
          </a:p>
        </p:txBody>
      </p:sp>
      <p:sp>
        <p:nvSpPr>
          <p:cNvPr id="8" name="TextBox 7"/>
          <p:cNvSpPr txBox="1"/>
          <p:nvPr/>
        </p:nvSpPr>
        <p:spPr>
          <a:xfrm>
            <a:off x="3448929" y="3519100"/>
            <a:ext cx="1223889" cy="2523768"/>
          </a:xfrm>
          <a:prstGeom prst="rect">
            <a:avLst/>
          </a:prstGeom>
          <a:solidFill>
            <a:srgbClr val="9BBB58"/>
          </a:solidFill>
        </p:spPr>
        <p:txBody>
          <a:bodyPr wrap="square" rtlCol="0">
            <a:spAutoFit/>
          </a:bodyPr>
          <a:lstStyle/>
          <a:p>
            <a:r>
              <a:rPr lang="en-IN" sz="1400" b="1" dirty="0" smtClean="0">
                <a:solidFill>
                  <a:schemeClr val="bg1"/>
                </a:solidFill>
              </a:rPr>
              <a:t>Middle</a:t>
            </a:r>
          </a:p>
          <a:p>
            <a:r>
              <a:rPr lang="en-IN" sz="1400" b="1" dirty="0" smtClean="0">
                <a:solidFill>
                  <a:schemeClr val="bg1"/>
                </a:solidFill>
              </a:rPr>
              <a:t>Income</a:t>
            </a:r>
          </a:p>
          <a:p>
            <a:r>
              <a:rPr lang="en-IN" sz="1400" b="1" dirty="0" smtClean="0">
                <a:solidFill>
                  <a:schemeClr val="bg1"/>
                </a:solidFill>
              </a:rPr>
              <a:t>Group</a:t>
            </a:r>
          </a:p>
          <a:p>
            <a:endParaRPr lang="en-IN" sz="1200" dirty="0" smtClean="0">
              <a:solidFill>
                <a:schemeClr val="bg1"/>
              </a:solidFill>
            </a:endParaRPr>
          </a:p>
          <a:p>
            <a:pPr marL="285750" indent="-285750">
              <a:buFont typeface="Wingdings" panose="05000000000000000000" pitchFamily="2" charset="2"/>
              <a:buChar char="à"/>
            </a:pPr>
            <a:r>
              <a:rPr lang="en-IN" sz="1300" dirty="0" smtClean="0">
                <a:solidFill>
                  <a:schemeClr val="bg1"/>
                </a:solidFill>
                <a:sym typeface="Wingdings" panose="05000000000000000000" pitchFamily="2" charset="2"/>
              </a:rPr>
              <a:t>20% in volume</a:t>
            </a:r>
          </a:p>
          <a:p>
            <a:pPr marL="285750" indent="-285750">
              <a:buFont typeface="Wingdings" panose="05000000000000000000" pitchFamily="2" charset="2"/>
              <a:buChar char="à"/>
            </a:pPr>
            <a:r>
              <a:rPr lang="en-IN" sz="1300" dirty="0" smtClean="0">
                <a:solidFill>
                  <a:schemeClr val="bg1"/>
                </a:solidFill>
                <a:sym typeface="Wingdings" panose="05000000000000000000" pitchFamily="2" charset="2"/>
              </a:rPr>
              <a:t>Buy from street vendors</a:t>
            </a:r>
          </a:p>
          <a:p>
            <a:pPr marL="285750" indent="-285750">
              <a:buFont typeface="Wingdings" panose="05000000000000000000" pitchFamily="2" charset="2"/>
              <a:buChar char="à"/>
            </a:pPr>
            <a:r>
              <a:rPr lang="en-IN" sz="1300" dirty="0" smtClean="0">
                <a:solidFill>
                  <a:schemeClr val="bg1"/>
                </a:solidFill>
                <a:sym typeface="Wingdings" panose="05000000000000000000" pitchFamily="2" charset="2"/>
              </a:rPr>
              <a:t>Price + Quality conscious</a:t>
            </a:r>
            <a:endParaRPr lang="en-IN" sz="1300" dirty="0">
              <a:solidFill>
                <a:schemeClr val="bg1"/>
              </a:solidFill>
            </a:endParaRPr>
          </a:p>
        </p:txBody>
      </p:sp>
      <p:sp>
        <p:nvSpPr>
          <p:cNvPr id="9" name="TextBox 8"/>
          <p:cNvSpPr txBox="1"/>
          <p:nvPr/>
        </p:nvSpPr>
        <p:spPr>
          <a:xfrm>
            <a:off x="4829907" y="3519100"/>
            <a:ext cx="1266093" cy="2554545"/>
          </a:xfrm>
          <a:prstGeom prst="rect">
            <a:avLst/>
          </a:prstGeom>
          <a:solidFill>
            <a:srgbClr val="8064A1"/>
          </a:solidFill>
        </p:spPr>
        <p:txBody>
          <a:bodyPr wrap="square" rtlCol="0">
            <a:spAutoFit/>
          </a:bodyPr>
          <a:lstStyle/>
          <a:p>
            <a:r>
              <a:rPr lang="en-IN" sz="1400" b="1" dirty="0" smtClean="0">
                <a:solidFill>
                  <a:schemeClr val="bg1"/>
                </a:solidFill>
              </a:rPr>
              <a:t>High</a:t>
            </a:r>
          </a:p>
          <a:p>
            <a:r>
              <a:rPr lang="en-IN" sz="1400" b="1" dirty="0" smtClean="0">
                <a:solidFill>
                  <a:schemeClr val="bg1"/>
                </a:solidFill>
              </a:rPr>
              <a:t>Income</a:t>
            </a:r>
          </a:p>
          <a:p>
            <a:r>
              <a:rPr lang="en-IN" sz="1400" b="1" dirty="0" smtClean="0">
                <a:solidFill>
                  <a:schemeClr val="bg1"/>
                </a:solidFill>
              </a:rPr>
              <a:t>Group</a:t>
            </a:r>
          </a:p>
          <a:p>
            <a:endParaRPr lang="en-IN" sz="1400" b="1" dirty="0">
              <a:solidFill>
                <a:schemeClr val="bg1"/>
              </a:solidFill>
            </a:endParaRPr>
          </a:p>
          <a:p>
            <a:pPr marL="285750" indent="-285750">
              <a:buFont typeface="Wingdings" panose="05000000000000000000" pitchFamily="2" charset="2"/>
              <a:buChar char="à"/>
            </a:pPr>
            <a:r>
              <a:rPr lang="en-IN" sz="1300" dirty="0" smtClean="0">
                <a:solidFill>
                  <a:schemeClr val="bg1"/>
                </a:solidFill>
                <a:sym typeface="Wingdings" panose="05000000000000000000" pitchFamily="2" charset="2"/>
              </a:rPr>
              <a:t>5% in volume</a:t>
            </a:r>
          </a:p>
          <a:p>
            <a:pPr marL="285750" indent="-285750">
              <a:buFont typeface="Wingdings" panose="05000000000000000000" pitchFamily="2" charset="2"/>
              <a:buChar char="à"/>
            </a:pPr>
            <a:r>
              <a:rPr lang="en-IN" sz="1300" dirty="0" smtClean="0">
                <a:solidFill>
                  <a:schemeClr val="bg1"/>
                </a:solidFill>
                <a:sym typeface="Wingdings" panose="05000000000000000000" pitchFamily="2" charset="2"/>
              </a:rPr>
              <a:t>Buy from retail chains</a:t>
            </a:r>
          </a:p>
          <a:p>
            <a:pPr marL="285750" indent="-285750">
              <a:buFont typeface="Wingdings" panose="05000000000000000000" pitchFamily="2" charset="2"/>
              <a:buChar char="à"/>
            </a:pPr>
            <a:r>
              <a:rPr lang="en-IN" sz="1300" dirty="0" smtClean="0">
                <a:solidFill>
                  <a:schemeClr val="bg1"/>
                </a:solidFill>
                <a:sym typeface="Wingdings" panose="05000000000000000000" pitchFamily="2" charset="2"/>
              </a:rPr>
              <a:t>Quality &amp; variety conscious</a:t>
            </a:r>
            <a:endParaRPr lang="en-IN" sz="1300" dirty="0">
              <a:solidFill>
                <a:schemeClr val="bg1"/>
              </a:solidFill>
            </a:endParaRPr>
          </a:p>
        </p:txBody>
      </p:sp>
      <p:sp>
        <p:nvSpPr>
          <p:cNvPr id="10" name="TextBox 9"/>
          <p:cNvSpPr txBox="1"/>
          <p:nvPr/>
        </p:nvSpPr>
        <p:spPr>
          <a:xfrm>
            <a:off x="6260123" y="3688377"/>
            <a:ext cx="1181686" cy="1938992"/>
          </a:xfrm>
          <a:prstGeom prst="rect">
            <a:avLst/>
          </a:prstGeom>
          <a:solidFill>
            <a:srgbClr val="4AACC5"/>
          </a:solidFill>
        </p:spPr>
        <p:txBody>
          <a:bodyPr wrap="square" rtlCol="0">
            <a:spAutoFit/>
          </a:bodyPr>
          <a:lstStyle/>
          <a:p>
            <a:r>
              <a:rPr lang="en-IN" sz="1600" b="1" dirty="0" smtClean="0">
                <a:solidFill>
                  <a:schemeClr val="bg1"/>
                </a:solidFill>
              </a:rPr>
              <a:t>Hotels &amp; caterers</a:t>
            </a:r>
          </a:p>
          <a:p>
            <a:endParaRPr lang="en-IN" dirty="0" smtClean="0">
              <a:solidFill>
                <a:schemeClr val="bg1"/>
              </a:solidFill>
            </a:endParaRPr>
          </a:p>
          <a:p>
            <a:pPr marL="285750" indent="-285750">
              <a:buFont typeface="Wingdings" panose="05000000000000000000" pitchFamily="2" charset="2"/>
              <a:buChar char="à"/>
            </a:pPr>
            <a:r>
              <a:rPr lang="en-IN" sz="1400" dirty="0" smtClean="0">
                <a:solidFill>
                  <a:schemeClr val="bg1"/>
                </a:solidFill>
                <a:sym typeface="Wingdings" panose="05000000000000000000" pitchFamily="2" charset="2"/>
              </a:rPr>
              <a:t>25% of volume</a:t>
            </a:r>
          </a:p>
          <a:p>
            <a:pPr marL="285750" indent="-285750">
              <a:buFont typeface="Wingdings" panose="05000000000000000000" pitchFamily="2" charset="2"/>
              <a:buChar char="à"/>
            </a:pPr>
            <a:r>
              <a:rPr lang="en-IN" sz="1400" dirty="0" smtClean="0">
                <a:solidFill>
                  <a:schemeClr val="bg1"/>
                </a:solidFill>
                <a:sym typeface="Wingdings" panose="05000000000000000000" pitchFamily="2" charset="2"/>
              </a:rPr>
              <a:t>Buy from wholesale </a:t>
            </a:r>
            <a:r>
              <a:rPr lang="en-IN" sz="1400" dirty="0" err="1" smtClean="0">
                <a:solidFill>
                  <a:schemeClr val="bg1"/>
                </a:solidFill>
                <a:sym typeface="Wingdings" panose="05000000000000000000" pitchFamily="2" charset="2"/>
              </a:rPr>
              <a:t>mandi</a:t>
            </a:r>
            <a:endParaRPr lang="en-IN" sz="1400" dirty="0">
              <a:solidFill>
                <a:schemeClr val="bg1"/>
              </a:solidFill>
            </a:endParaRPr>
          </a:p>
        </p:txBody>
      </p:sp>
      <p:sp>
        <p:nvSpPr>
          <p:cNvPr id="11" name="TextBox 10"/>
          <p:cNvSpPr txBox="1"/>
          <p:nvPr/>
        </p:nvSpPr>
        <p:spPr>
          <a:xfrm>
            <a:off x="7605932" y="3703765"/>
            <a:ext cx="1237957" cy="2308324"/>
          </a:xfrm>
          <a:prstGeom prst="rect">
            <a:avLst/>
          </a:prstGeom>
          <a:solidFill>
            <a:srgbClr val="F79647"/>
          </a:solidFill>
        </p:spPr>
        <p:txBody>
          <a:bodyPr wrap="square" rtlCol="0">
            <a:spAutoFit/>
          </a:bodyPr>
          <a:lstStyle/>
          <a:p>
            <a:r>
              <a:rPr lang="en-IN" sz="1600" b="1" dirty="0" smtClean="0">
                <a:solidFill>
                  <a:schemeClr val="bg1"/>
                </a:solidFill>
              </a:rPr>
              <a:t>Food &amp; Drink processors</a:t>
            </a:r>
          </a:p>
          <a:p>
            <a:endParaRPr lang="en-IN" sz="1200" b="1" dirty="0" smtClean="0">
              <a:solidFill>
                <a:schemeClr val="bg1"/>
              </a:solidFill>
            </a:endParaRPr>
          </a:p>
          <a:p>
            <a:pPr marL="171450" indent="-171450">
              <a:buFont typeface="Wingdings" panose="05000000000000000000" pitchFamily="2" charset="2"/>
              <a:buChar char="à"/>
            </a:pPr>
            <a:r>
              <a:rPr lang="en-IN" sz="1200" dirty="0" smtClean="0">
                <a:solidFill>
                  <a:schemeClr val="bg1"/>
                </a:solidFill>
                <a:sym typeface="Wingdings" panose="05000000000000000000" pitchFamily="2" charset="2"/>
              </a:rPr>
              <a:t>5% of volume</a:t>
            </a:r>
          </a:p>
          <a:p>
            <a:pPr marL="171450" indent="-171450">
              <a:buFont typeface="Wingdings" panose="05000000000000000000" pitchFamily="2" charset="2"/>
              <a:buChar char="à"/>
            </a:pPr>
            <a:r>
              <a:rPr lang="en-IN" sz="1200" b="1" dirty="0" smtClean="0">
                <a:solidFill>
                  <a:schemeClr val="bg1"/>
                </a:solidFill>
                <a:sym typeface="Wingdings" panose="05000000000000000000" pitchFamily="2" charset="2"/>
              </a:rPr>
              <a:t>Product specific buyer</a:t>
            </a:r>
          </a:p>
          <a:p>
            <a:pPr marL="171450" indent="-171450">
              <a:buFont typeface="Wingdings" panose="05000000000000000000" pitchFamily="2" charset="2"/>
              <a:buChar char="à"/>
            </a:pPr>
            <a:r>
              <a:rPr lang="en-IN" sz="1200" b="1" dirty="0" smtClean="0">
                <a:solidFill>
                  <a:schemeClr val="bg1"/>
                </a:solidFill>
                <a:sym typeface="Wingdings" panose="05000000000000000000" pitchFamily="2" charset="2"/>
              </a:rPr>
              <a:t>Large volume</a:t>
            </a:r>
          </a:p>
          <a:p>
            <a:r>
              <a:rPr lang="en-IN" sz="1200" b="1" dirty="0" smtClean="0">
                <a:solidFill>
                  <a:schemeClr val="bg1"/>
                </a:solidFill>
                <a:sym typeface="Wingdings" panose="05000000000000000000" pitchFamily="2" charset="2"/>
              </a:rPr>
              <a:t>     ** fixed price</a:t>
            </a:r>
          </a:p>
          <a:p>
            <a:r>
              <a:rPr lang="en-IN" sz="1200" b="1" dirty="0">
                <a:solidFill>
                  <a:schemeClr val="bg1"/>
                </a:solidFill>
                <a:sym typeface="Wingdings" panose="05000000000000000000" pitchFamily="2" charset="2"/>
              </a:rPr>
              <a:t> </a:t>
            </a:r>
            <a:r>
              <a:rPr lang="en-IN" sz="1200" b="1" dirty="0" smtClean="0">
                <a:solidFill>
                  <a:schemeClr val="bg1"/>
                </a:solidFill>
                <a:sym typeface="Wingdings" panose="05000000000000000000" pitchFamily="2" charset="2"/>
              </a:rPr>
              <a:t>     * range</a:t>
            </a:r>
          </a:p>
          <a:p>
            <a:endParaRPr lang="en-IN" sz="1200" b="1" dirty="0" smtClean="0">
              <a:solidFill>
                <a:schemeClr val="bg1"/>
              </a:solidFill>
            </a:endParaRPr>
          </a:p>
        </p:txBody>
      </p:sp>
      <p:sp>
        <p:nvSpPr>
          <p:cNvPr id="12" name="TextBox 11"/>
          <p:cNvSpPr txBox="1"/>
          <p:nvPr/>
        </p:nvSpPr>
        <p:spPr>
          <a:xfrm>
            <a:off x="9087729" y="3703765"/>
            <a:ext cx="1139483" cy="2046714"/>
          </a:xfrm>
          <a:prstGeom prst="rect">
            <a:avLst/>
          </a:prstGeom>
          <a:solidFill>
            <a:srgbClr val="C0504E"/>
          </a:solidFill>
        </p:spPr>
        <p:txBody>
          <a:bodyPr wrap="square" rtlCol="0">
            <a:spAutoFit/>
          </a:bodyPr>
          <a:lstStyle/>
          <a:p>
            <a:r>
              <a:rPr lang="en-IN" b="1" dirty="0" smtClean="0">
                <a:solidFill>
                  <a:schemeClr val="bg1"/>
                </a:solidFill>
              </a:rPr>
              <a:t>Export</a:t>
            </a:r>
          </a:p>
          <a:p>
            <a:endParaRPr lang="en-IN" b="1" dirty="0">
              <a:solidFill>
                <a:schemeClr val="bg1"/>
              </a:solidFill>
            </a:endParaRPr>
          </a:p>
          <a:p>
            <a:pPr marL="171450" indent="-171450">
              <a:buFont typeface="Wingdings" panose="05000000000000000000" pitchFamily="2" charset="2"/>
              <a:buChar char="à"/>
            </a:pPr>
            <a:r>
              <a:rPr lang="en-IN" sz="1300" dirty="0" smtClean="0">
                <a:solidFill>
                  <a:schemeClr val="bg1"/>
                </a:solidFill>
                <a:sym typeface="Wingdings" panose="05000000000000000000" pitchFamily="2" charset="2"/>
              </a:rPr>
              <a:t>1% of volume</a:t>
            </a:r>
          </a:p>
          <a:p>
            <a:pPr marL="171450" indent="-171450">
              <a:buFont typeface="Wingdings" panose="05000000000000000000" pitchFamily="2" charset="2"/>
              <a:buChar char="à"/>
            </a:pPr>
            <a:r>
              <a:rPr lang="en-IN" sz="1300" dirty="0" smtClean="0">
                <a:solidFill>
                  <a:schemeClr val="bg1"/>
                </a:solidFill>
                <a:sym typeface="Wingdings" panose="05000000000000000000" pitchFamily="2" charset="2"/>
              </a:rPr>
              <a:t>Best quality/ specific products only</a:t>
            </a:r>
            <a:endParaRPr lang="en-IN" sz="1300" dirty="0">
              <a:solidFill>
                <a:schemeClr val="bg1"/>
              </a:solidFill>
            </a:endParaRPr>
          </a:p>
        </p:txBody>
      </p:sp>
      <p:sp>
        <p:nvSpPr>
          <p:cNvPr id="13" name="TextBox 12"/>
          <p:cNvSpPr txBox="1"/>
          <p:nvPr/>
        </p:nvSpPr>
        <p:spPr>
          <a:xfrm>
            <a:off x="4829907" y="1240294"/>
            <a:ext cx="3244948" cy="461665"/>
          </a:xfrm>
          <a:prstGeom prst="rect">
            <a:avLst/>
          </a:prstGeom>
          <a:solidFill>
            <a:srgbClr val="7030A0"/>
          </a:solidFill>
        </p:spPr>
        <p:txBody>
          <a:bodyPr wrap="square" rtlCol="0">
            <a:spAutoFit/>
          </a:bodyPr>
          <a:lstStyle/>
          <a:p>
            <a:r>
              <a:rPr lang="en-IN" sz="1200" b="1" dirty="0" smtClean="0">
                <a:solidFill>
                  <a:schemeClr val="bg1"/>
                </a:solidFill>
              </a:rPr>
              <a:t>Organised retailers are crowded in this space</a:t>
            </a:r>
          </a:p>
          <a:p>
            <a:r>
              <a:rPr lang="en-IN" sz="1200" b="1" dirty="0">
                <a:solidFill>
                  <a:schemeClr val="bg1"/>
                </a:solidFill>
              </a:rPr>
              <a:t> </a:t>
            </a:r>
            <a:r>
              <a:rPr lang="en-IN" sz="1200" b="1" dirty="0" smtClean="0">
                <a:solidFill>
                  <a:schemeClr val="bg1"/>
                </a:solidFill>
              </a:rPr>
              <a:t>                        Competitors high</a:t>
            </a:r>
            <a:endParaRPr lang="en-IN" sz="1200" b="1" dirty="0">
              <a:solidFill>
                <a:schemeClr val="bg1"/>
              </a:solidFill>
            </a:endParaRPr>
          </a:p>
        </p:txBody>
      </p:sp>
    </p:spTree>
    <p:extLst>
      <p:ext uri="{BB962C8B-B14F-4D97-AF65-F5344CB8AC3E}">
        <p14:creationId xmlns="" xmlns:p14="http://schemas.microsoft.com/office/powerpoint/2010/main" val="212489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N"/>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31811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Proposal for </a:t>
            </a:r>
            <a:br>
              <a:rPr lang="en-US" smtClean="0"/>
            </a:br>
            <a:r>
              <a:rPr lang="en-US" smtClean="0"/>
              <a:t>Intensive Farming</a:t>
            </a:r>
            <a:endParaRPr lang="en-US" dirty="0"/>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13294795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Targets :</a:t>
            </a:r>
            <a:endParaRPr lang="en-US" dirty="0"/>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19254242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Targets :</a:t>
            </a:r>
            <a:endParaRPr lang="en-US" dirty="0"/>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30818767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904</Words>
  <Application>Microsoft Office PowerPoint</Application>
  <PresentationFormat>Custom</PresentationFormat>
  <Paragraphs>150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VISION : EMPOWERED TRIBAL JHARKHAND</vt:lpstr>
      <vt:lpstr>agri business approach letter</vt:lpstr>
      <vt:lpstr>Slide 4</vt:lpstr>
      <vt:lpstr>Slide 5</vt:lpstr>
      <vt:lpstr>Slide 6</vt:lpstr>
      <vt:lpstr>Proposal for  Intensive Farming</vt:lpstr>
      <vt:lpstr>Targets :</vt:lpstr>
      <vt:lpstr>Targets :</vt:lpstr>
      <vt:lpstr>Slide 10</vt:lpstr>
      <vt:lpstr>Greenhouse Facility</vt:lpstr>
      <vt:lpstr>Slide 12</vt:lpstr>
      <vt:lpstr>Slide 13</vt:lpstr>
      <vt:lpstr>Typical Bunch</vt:lpstr>
      <vt:lpstr>Post Harvest Facility</vt:lpstr>
      <vt:lpstr>Slide 16</vt:lpstr>
      <vt:lpstr>Slide 17</vt:lpstr>
      <vt:lpstr>Slide 18</vt:lpstr>
      <vt:lpstr>EXPORT QUALITY BANANAS</vt:lpstr>
      <vt:lpstr>Ripening &amp; Processing unit</vt:lpstr>
      <vt:lpstr>Ripening &amp; Processing unit</vt:lpstr>
      <vt:lpstr>Floriculture </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 business approach letter</dc:title>
  <dc:creator>Pinaki Roychowdhury</dc:creator>
  <cp:lastModifiedBy>PRC</cp:lastModifiedBy>
  <cp:revision>53</cp:revision>
  <dcterms:created xsi:type="dcterms:W3CDTF">2016-04-07T05:11:50Z</dcterms:created>
  <dcterms:modified xsi:type="dcterms:W3CDTF">2020-07-17T04:16:26Z</dcterms:modified>
</cp:coreProperties>
</file>