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Default Extension="xls" ContentType="application/vnd.ms-exce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docx" ContentType="application/vnd.openxmlformats-officedocument.wordprocessingml.documen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31"/>
  </p:notesMasterIdLst>
  <p:sldIdLst>
    <p:sldId id="283" r:id="rId2"/>
    <p:sldId id="256" r:id="rId3"/>
    <p:sldId id="282" r:id="rId4"/>
    <p:sldId id="284" r:id="rId5"/>
    <p:sldId id="261" r:id="rId6"/>
    <p:sldId id="269" r:id="rId7"/>
    <p:sldId id="259" r:id="rId8"/>
    <p:sldId id="258" r:id="rId9"/>
    <p:sldId id="257" r:id="rId10"/>
    <p:sldId id="260" r:id="rId11"/>
    <p:sldId id="263" r:id="rId12"/>
    <p:sldId id="262" r:id="rId13"/>
    <p:sldId id="264" r:id="rId14"/>
    <p:sldId id="265" r:id="rId15"/>
    <p:sldId id="266" r:id="rId16"/>
    <p:sldId id="267" r:id="rId17"/>
    <p:sldId id="270" r:id="rId18"/>
    <p:sldId id="272" r:id="rId19"/>
    <p:sldId id="271" r:id="rId20"/>
    <p:sldId id="273" r:id="rId21"/>
    <p:sldId id="274" r:id="rId22"/>
    <p:sldId id="275" r:id="rId23"/>
    <p:sldId id="276" r:id="rId24"/>
    <p:sldId id="277" r:id="rId25"/>
    <p:sldId id="280" r:id="rId26"/>
    <p:sldId id="279" r:id="rId27"/>
    <p:sldId id="278" r:id="rId28"/>
    <p:sldId id="281" r:id="rId29"/>
    <p:sldId id="26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02" autoAdjust="0"/>
    <p:restoredTop sz="94693" autoAdjust="0"/>
  </p:normalViewPr>
  <p:slideViewPr>
    <p:cSldViewPr snapToGrid="0" snapToObjects="1">
      <p:cViewPr varScale="1">
        <p:scale>
          <a:sx n="121" d="100"/>
          <a:sy n="121" d="100"/>
        </p:scale>
        <p:origin x="-5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50670-79C7-5F4C-B23F-9F2A30F13384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E4AB0-1A18-6145-BF8E-459F8B9AD84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</a:t>
            </a:r>
            <a:r>
              <a:rPr lang="en-US" baseline="0" dirty="0" smtClean="0"/>
              <a:t> is the law</a:t>
            </a:r>
          </a:p>
          <a:p>
            <a:r>
              <a:rPr lang="en-US" baseline="0" dirty="0" smtClean="0"/>
              <a:t>Will your insurance pay for damages that are not connected to ground per law?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E4AB0-1A18-6145-BF8E-459F8B9AD84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AE4AB0-1A18-6145-BF8E-459F8B9AD84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5AE4580-70A3-F540-BE03-8080255F765C}" type="datetimeFigureOut">
              <a:rPr lang="en-US" smtClean="0"/>
              <a:pPr/>
              <a:t>8/20/18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A76A26A-7724-E34B-857C-3880EE6807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ipe dir="r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package" Target="../embeddings/Microsoft_Word_Document1.docx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d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rot="16200000" flipH="1">
            <a:off x="2544909" y="2198968"/>
            <a:ext cx="4030567" cy="10495"/>
          </a:xfrm>
          <a:prstGeom prst="straightConnector1">
            <a:avLst/>
          </a:prstGeom>
          <a:ln w="793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762" y="4219499"/>
            <a:ext cx="1469338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3448" y="4410021"/>
            <a:ext cx="1143984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03353" y="4576373"/>
            <a:ext cx="724173" cy="10496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76526" y="4775803"/>
            <a:ext cx="377829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55240" y="4966323"/>
            <a:ext cx="199410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7810" y="5370286"/>
            <a:ext cx="792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GROUNDING AND BONDING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AMATEUR RADIO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PAUL MELVIN K4PGM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REASONS FOR GROUNDING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SAFETY</a:t>
            </a:r>
          </a:p>
          <a:p>
            <a:pPr marL="971550" lvl="1" indent="-514350"/>
            <a:r>
              <a:rPr lang="en-US" dirty="0" smtClean="0">
                <a:solidFill>
                  <a:srgbClr val="000000"/>
                </a:solidFill>
              </a:rPr>
              <a:t>REDUCES ELECTRICAL SHOCK HAZARDS</a:t>
            </a:r>
          </a:p>
          <a:p>
            <a:pPr marL="1236726" lvl="2" indent="-514350"/>
            <a:r>
              <a:rPr lang="en-US" dirty="0" smtClean="0">
                <a:solidFill>
                  <a:srgbClr val="000000"/>
                </a:solidFill>
              </a:rPr>
              <a:t>CURRENT AMOUNTS AND EFFECTS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LIGHTNING </a:t>
            </a:r>
          </a:p>
          <a:p>
            <a:pPr marL="971550" lvl="1" indent="-514350"/>
            <a:r>
              <a:rPr lang="en-US" dirty="0" smtClean="0">
                <a:solidFill>
                  <a:srgbClr val="000000"/>
                </a:solidFill>
              </a:rPr>
              <a:t>REDUCES STATIC BUILD UP</a:t>
            </a:r>
          </a:p>
          <a:p>
            <a:pPr marL="971550" lvl="1" indent="-514350"/>
            <a:r>
              <a:rPr lang="en-US" dirty="0" smtClean="0">
                <a:solidFill>
                  <a:srgbClr val="000000"/>
                </a:solidFill>
              </a:rPr>
              <a:t>HELPS TO RETURN SURGES SAFELY TO GROUND.</a:t>
            </a:r>
          </a:p>
          <a:p>
            <a:pPr marL="651510" indent="-514350"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RF BURNS AND SHOCK HAZARDS	</a:t>
            </a:r>
          </a:p>
          <a:p>
            <a:pPr marL="971550" lvl="1" indent="-514350"/>
            <a:r>
              <a:rPr lang="en-US" dirty="0" smtClean="0">
                <a:solidFill>
                  <a:srgbClr val="000000"/>
                </a:solidFill>
              </a:rPr>
              <a:t>RADIO FREQUENCY INJURY</a:t>
            </a:r>
          </a:p>
          <a:p>
            <a:pPr marL="971550" lvl="1" indent="-514350"/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The Law!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27905"/>
            <a:ext cx="8229600" cy="2983895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General requirements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Grounding of electrical equipment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Bonding of electrical equipment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Bonding of electrically conductive materials and other equipment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Effective ground fault current path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NEC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1290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National Electrical Code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Enacted as law by NC legislators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Insurance concerns.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Article 250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Covers grounding and bonding.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Ensures safety and fire protection.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GROUNDING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Normally non-current-carrying conductive materials enclosing electrical equipment, or forming part of such equipment, </a:t>
            </a:r>
            <a:r>
              <a:rPr lang="en-US" b="1" i="1" dirty="0" smtClean="0">
                <a:solidFill>
                  <a:srgbClr val="FF0000"/>
                </a:solidFill>
              </a:rPr>
              <a:t>SHALL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</a:t>
            </a:r>
            <a:r>
              <a:rPr lang="en-US" b="1" i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connected to earth so as to limit the voltage to ground on these materials.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Metal cases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Radio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Tuner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Meters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amplifiers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Normally non-current-carrying conductive materials enclosing electrical conductors or equipment, or forming part of such equipment, </a:t>
            </a:r>
            <a:r>
              <a:rPr lang="en-US" b="1" i="1" dirty="0" smtClean="0">
                <a:solidFill>
                  <a:srgbClr val="FF0000"/>
                </a:solidFill>
              </a:rPr>
              <a:t>SHALL</a:t>
            </a:r>
            <a:r>
              <a:rPr lang="en-US" b="1" i="1" dirty="0" smtClean="0">
                <a:solidFill>
                  <a:srgbClr val="FF66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be connected together and to the electrical supply source in a manner that establishes an effective ground-fault current path.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Connect it all together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Everything listed in previous grounding slide!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CONDUCTIVE</a:t>
            </a:r>
            <a:r>
              <a:rPr lang="en-US" dirty="0" smtClean="0"/>
              <a:t> MATERIALS AND OTHER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Normally non-current-carrying electrically conductive materials that are likely to become energized</a:t>
            </a:r>
            <a:r>
              <a:rPr lang="en-US" dirty="0" smtClean="0"/>
              <a:t> </a:t>
            </a:r>
            <a:r>
              <a:rPr lang="en-US" b="1" i="1" dirty="0" smtClean="0">
                <a:solidFill>
                  <a:srgbClr val="FF6600"/>
                </a:solidFill>
              </a:rPr>
              <a:t>SHALL </a:t>
            </a:r>
            <a:r>
              <a:rPr lang="en-US" dirty="0" smtClean="0">
                <a:solidFill>
                  <a:srgbClr val="000000"/>
                </a:solidFill>
              </a:rPr>
              <a:t>be connected together and to the electrical supply source in a manner that establishes an effective ground-fault current path.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If it is conductive and </a:t>
            </a:r>
            <a:r>
              <a:rPr lang="en-US" b="1" i="1" u="sng" dirty="0" smtClean="0">
                <a:solidFill>
                  <a:srgbClr val="000000"/>
                </a:solidFill>
              </a:rPr>
              <a:t>can become energized </a:t>
            </a:r>
            <a:r>
              <a:rPr lang="en-US" dirty="0" smtClean="0">
                <a:solidFill>
                  <a:srgbClr val="000000"/>
                </a:solidFill>
              </a:rPr>
              <a:t>then bond it and ground it!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EFFECTIVE GROUND-FAULT CURRENT PATH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rgbClr val="000000"/>
                </a:solidFill>
              </a:rPr>
              <a:t>Electrical equipment, wiring and other electrically conductive material likely to become energized </a:t>
            </a:r>
            <a:r>
              <a:rPr lang="en-US" b="1" i="1" u="sng" dirty="0" smtClean="0">
                <a:solidFill>
                  <a:srgbClr val="FF6600"/>
                </a:solidFill>
              </a:rPr>
              <a:t>SHALL </a:t>
            </a:r>
            <a:r>
              <a:rPr lang="en-US" b="1" dirty="0" smtClean="0">
                <a:solidFill>
                  <a:srgbClr val="000000"/>
                </a:solidFill>
              </a:rPr>
              <a:t>be installed in a manner that creates a low impedance circuit facilitating the operation of the over current device.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Grounding must allow for the correct operation of: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Circuit Breakers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Fuses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Circuit interrupters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ELECTRICAL SAFETY</a:t>
            </a:r>
            <a:br>
              <a:rPr lang="en-US" dirty="0" smtClean="0"/>
            </a:br>
            <a:r>
              <a:rPr lang="en-US" dirty="0" smtClean="0"/>
              <a:t>GROUNDING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#1 REASON FOR GROUNDING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PERSONAL SAFETY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SAFETY OF PERSONS VISITING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FIRE SAFETY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PROTECTION OF EQUIPMENT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DESIGN YOUR STATION</a:t>
            </a:r>
          </a:p>
          <a:p>
            <a:pPr lvl="1">
              <a:buClr>
                <a:srgbClr val="FF6600"/>
              </a:buClr>
            </a:pPr>
            <a:r>
              <a:rPr lang="en-US" dirty="0" smtClean="0"/>
              <a:t>Use best practices to install electrical</a:t>
            </a:r>
          </a:p>
          <a:p>
            <a:pPr lvl="1">
              <a:buClr>
                <a:srgbClr val="FF6600"/>
              </a:buClr>
            </a:pPr>
            <a:r>
              <a:rPr lang="en-US" dirty="0" smtClean="0"/>
              <a:t>Power equipment with low DC voltage </a:t>
            </a:r>
          </a:p>
          <a:p>
            <a:pPr lvl="2">
              <a:buClr>
                <a:srgbClr val="FF6600"/>
              </a:buClr>
            </a:pPr>
            <a:r>
              <a:rPr lang="en-US" dirty="0" smtClean="0"/>
              <a:t>Less likely to cause serious injury</a:t>
            </a:r>
          </a:p>
          <a:p>
            <a:pPr lvl="1">
              <a:buClr>
                <a:srgbClr val="FF6600"/>
              </a:buClr>
            </a:pPr>
            <a:r>
              <a:rPr lang="en-US" dirty="0" smtClean="0"/>
              <a:t>Mitigate areas of high current</a:t>
            </a:r>
          </a:p>
          <a:p>
            <a:pPr lvl="2">
              <a:buClr>
                <a:srgbClr val="FF6600"/>
              </a:buClr>
            </a:pPr>
            <a:r>
              <a:rPr lang="en-US" dirty="0" smtClean="0"/>
              <a:t>High current causes more serious injuries</a:t>
            </a:r>
          </a:p>
          <a:p>
            <a:pPr lvl="1">
              <a:buClr>
                <a:srgbClr val="FF6600"/>
              </a:buClr>
            </a:pPr>
            <a:r>
              <a:rPr lang="en-US" sz="3200" b="1" i="1" dirty="0" smtClean="0">
                <a:solidFill>
                  <a:srgbClr val="008000"/>
                </a:solidFill>
                <a:effectLst>
                  <a:outerShdw blurRad="50800" dist="63500" dir="2700000">
                    <a:srgbClr val="FFFF00">
                      <a:alpha val="43000"/>
                    </a:srgbClr>
                  </a:outerShdw>
                </a:effectLst>
              </a:rPr>
              <a:t>GROUNDING IS YOUR BEST PROTECTION!</a:t>
            </a:r>
            <a:endParaRPr lang="en-US" sz="3200" b="1" i="1" dirty="0">
              <a:solidFill>
                <a:srgbClr val="008000"/>
              </a:solidFill>
              <a:effectLst>
                <a:outerShdw blurRad="50800" dist="63500" dir="2700000">
                  <a:srgbClr val="FFFF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AREAS OF CONCERN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7858"/>
            <a:ext cx="8229600" cy="148792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OUTLETS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Are outlets grounded per NEC?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Are all ground prongs intact?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3-pin-american-plug-cord-500x5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429000"/>
            <a:ext cx="6350000" cy="3060700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701524"/>
            <a:ext cx="8229600" cy="1947333"/>
          </a:xfrm>
          <a:ln w="38100" cmpd="sng">
            <a:solidFill>
              <a:srgbClr val="008000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ln w="285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</a:rPr>
              <a:t/>
            </a:r>
            <a:br>
              <a:rPr lang="en-US" dirty="0" smtClean="0">
                <a:ln w="28575" cap="flat" cmpd="sng" algn="ctr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/>
                </a:solidFill>
              </a:rPr>
            </a:br>
            <a:r>
              <a:rPr lang="en-US" dirty="0" smtClean="0">
                <a:ln w="28575" cap="flat" cmpd="sng" algn="ctr">
                  <a:solidFill>
                    <a:srgbClr val="008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GROUNDING</a:t>
            </a:r>
            <a:br>
              <a:rPr lang="en-US" dirty="0" smtClean="0">
                <a:ln w="28575" cap="flat" cmpd="sng" algn="ctr">
                  <a:solidFill>
                    <a:srgbClr val="008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</a:br>
            <a:r>
              <a:rPr lang="en-US" dirty="0" smtClean="0">
                <a:ln w="28575" cap="flat" cmpd="sng" algn="ctr">
                  <a:solidFill>
                    <a:srgbClr val="008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&amp;</a:t>
            </a:r>
            <a:br>
              <a:rPr lang="en-US" dirty="0" smtClean="0">
                <a:ln w="28575" cap="flat" cmpd="sng" algn="ctr">
                  <a:solidFill>
                    <a:srgbClr val="008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</a:br>
            <a:r>
              <a:rPr lang="en-US" dirty="0" smtClean="0">
                <a:ln w="28575" cap="flat" cmpd="sng" algn="ctr">
                  <a:solidFill>
                    <a:srgbClr val="008000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</a:rPr>
              <a:t>BONDING</a:t>
            </a:r>
            <a:endParaRPr lang="en-US" dirty="0">
              <a:ln w="28575" cap="flat" cmpd="sng" algn="ctr">
                <a:solidFill>
                  <a:srgbClr val="008000">
                    <a:alpha val="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3175540"/>
          </a:xfrm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r>
              <a:rPr lang="en-US" b="1" i="1" dirty="0" smtClean="0">
                <a:ln w="12700" cap="flat" cmpd="sng" algn="ctr">
                  <a:solidFill>
                    <a:schemeClr val="tx1"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WHY IS IT SO</a:t>
            </a:r>
          </a:p>
          <a:p>
            <a:r>
              <a:rPr lang="en-US" b="1" i="1" dirty="0" smtClean="0">
                <a:ln w="12700" cap="flat" cmpd="sng" algn="ctr">
                  <a:solidFill>
                    <a:schemeClr val="tx1">
                      <a:alpha val="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COMPLICATED</a:t>
            </a:r>
            <a:r>
              <a:rPr lang="en-US" b="1" i="1" dirty="0" smtClean="0">
                <a:ln w="12700" cap="flat" cmpd="sng" algn="ctr">
                  <a:solidFill>
                    <a:schemeClr val="tx1">
                      <a:alpha val="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?</a:t>
            </a:r>
          </a:p>
          <a:p>
            <a:r>
              <a:rPr lang="en-US" b="1" i="1" dirty="0" smtClean="0">
                <a:ln w="12700" cap="flat" cmpd="sng" algn="ctr">
                  <a:solidFill>
                    <a:schemeClr val="tx1">
                      <a:alpha val="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BY</a:t>
            </a:r>
          </a:p>
          <a:p>
            <a:r>
              <a:rPr lang="en-US" b="1" i="1" dirty="0" smtClean="0">
                <a:ln w="12700" cap="flat" cmpd="sng" algn="ctr">
                  <a:solidFill>
                    <a:schemeClr val="tx1">
                      <a:alpha val="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PAUL MELVIN</a:t>
            </a:r>
          </a:p>
          <a:p>
            <a:r>
              <a:rPr lang="en-US" b="1" i="1" dirty="0" smtClean="0">
                <a:ln w="12700" cap="flat" cmpd="sng" algn="ctr">
                  <a:solidFill>
                    <a:schemeClr val="tx1">
                      <a:alpha val="8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</a:rPr>
              <a:t>K4PGM</a:t>
            </a:r>
            <a:endParaRPr lang="en-US" b="1" i="1" dirty="0">
              <a:ln w="12700" cap="flat" cmpd="sng" algn="ctr">
                <a:solidFill>
                  <a:schemeClr val="tx1">
                    <a:alpha val="8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GROUNDING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2500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DON’T LEAVE ANYTHING UNGROUNDED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GRND B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403340"/>
            <a:ext cx="1617289" cy="1617289"/>
          </a:xfrm>
          <a:prstGeom prst="rect">
            <a:avLst/>
          </a:prstGeom>
        </p:spPr>
      </p:pic>
      <p:pic>
        <p:nvPicPr>
          <p:cNvPr id="5" name="Picture 4" descr="GRND STR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7" y="2403340"/>
            <a:ext cx="1553754" cy="1553754"/>
          </a:xfrm>
          <a:prstGeom prst="rect">
            <a:avLst/>
          </a:prstGeom>
        </p:spPr>
      </p:pic>
      <p:pic>
        <p:nvPicPr>
          <p:cNvPr id="7" name="Picture 6" descr="IMG_023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338" y="2403341"/>
            <a:ext cx="2071672" cy="1553754"/>
          </a:xfrm>
          <a:prstGeom prst="rect">
            <a:avLst/>
          </a:prstGeom>
        </p:spPr>
      </p:pic>
      <p:pic>
        <p:nvPicPr>
          <p:cNvPr id="8" name="Picture 7" descr="IMG_026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327" y="4355952"/>
            <a:ext cx="2686788" cy="2015091"/>
          </a:xfrm>
          <a:prstGeom prst="rect">
            <a:avLst/>
          </a:prstGeom>
        </p:spPr>
      </p:pic>
      <p:pic>
        <p:nvPicPr>
          <p:cNvPr id="9" name="Picture 8" descr="IMG_021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0815" y="4307519"/>
            <a:ext cx="2751365" cy="2063524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LIGHTNING PROTECTION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LIGHTING SURGES AND STRIKES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CANNOT BE PREVENTED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CAN BE DIVERTED TO GROUND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CAN REDUCE THE AMOUNT OF CURRENT </a:t>
            </a:r>
            <a:r>
              <a:rPr lang="en-US" dirty="0" smtClean="0">
                <a:solidFill>
                  <a:srgbClr val="000000"/>
                </a:solidFill>
              </a:rPr>
              <a:t>FLOWING </a:t>
            </a:r>
            <a:r>
              <a:rPr lang="en-US" dirty="0" smtClean="0">
                <a:solidFill>
                  <a:srgbClr val="000000"/>
                </a:solidFill>
              </a:rPr>
              <a:t>THROUGH EQUIPMENT.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MOST RADIO EQUIPMEN IS SOLID STATE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THE COMPONENTS OPERATE AT LOW VOLTAGE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HIGHER VOLTAGE FROM SURGES DAMAGE THEM BEYOND REPAIR.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YES IT IS A GAMBLE. INCREASE YOUR ODDS.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BOND THAT EQUIPMENT!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GRNDX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154" r="-8154"/>
          <a:stretch>
            <a:fillRect/>
          </a:stretch>
        </p:blipFill>
        <p:spPr>
          <a:xfrm>
            <a:off x="1853070" y="2523872"/>
            <a:ext cx="5462130" cy="3125552"/>
          </a:xfr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ANTENNA/TOWER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GROUNDING AT THE CONNECTION POINT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GROUND THE SHIELD AND ALL METALLIC PARTS THAT DO NOT CONNECT TO THE CENTER CONDUCTOR.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GROUND THE TOWER OR POLE AT THE BASE ON EACH LEG OR MULTIPLE TIMES.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DRIVE 8’ GROUND RODS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BOND THEM TOGETHER WITH COPPER CONDUCTOR.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TOWER AND ENTRY GROUNDING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towerr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549" r="-13549"/>
          <a:stretch>
            <a:fillRect/>
          </a:stretch>
        </p:blipFill>
        <p:spPr>
          <a:xfrm>
            <a:off x="-413908" y="2208983"/>
            <a:ext cx="5421197" cy="3102129"/>
          </a:xfrm>
        </p:spPr>
      </p:pic>
      <p:pic>
        <p:nvPicPr>
          <p:cNvPr id="5" name="Picture 4" descr="CoaxEnt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81" y="2208982"/>
            <a:ext cx="4371124" cy="310212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321236" y="136451"/>
          <a:ext cx="4563658" cy="6675979"/>
        </p:xfrm>
        <a:graphic>
          <a:graphicData uri="http://schemas.openxmlformats.org/presentationml/2006/ole">
            <p:oleObj spid="_x0000_s51202" name="Document" r:id="rId3" imgW="5486400" imgH="8026400" progId="Word.Document.12">
              <p:embed/>
            </p:oleObj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LIGHTNING SURGE PROTECTORS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COAXSURGE.jpg"/>
          <p:cNvPicPr>
            <a:picLocks noGrp="1" noChangeAspect="1"/>
          </p:cNvPicPr>
          <p:nvPr>
            <p:ph idx="1"/>
          </p:nvPr>
        </p:nvPicPr>
        <p:blipFill>
          <a:blip r:embed="rId3"/>
          <a:srcRect l="-6747" r="-6747"/>
          <a:stretch>
            <a:fillRect/>
          </a:stretch>
        </p:blipFill>
        <p:spPr>
          <a:xfrm>
            <a:off x="2923587" y="1417638"/>
            <a:ext cx="3814373" cy="2182669"/>
          </a:xfrm>
        </p:spPr>
      </p:pic>
      <p:pic>
        <p:nvPicPr>
          <p:cNvPr id="7" name="Picture 6" descr="GRND BA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687" y="4345150"/>
            <a:ext cx="2015589" cy="2015589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RF MANAGEMENT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RADIO FREQUENCY VOLTAGE AND CURRENT CAN DISRUPT NORMAL OPERATION (RFI).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“THERE IS NO RF GROUND”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EQUALIZE AUDIO AND RF THROUGHOUT YOUR STATION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</a:rPr>
              <a:t>BOND ALL CONDUCTIVE MATERIALS</a:t>
            </a:r>
          </a:p>
          <a:p>
            <a:pPr lvl="2"/>
            <a:r>
              <a:rPr lang="en-US" b="1" i="1" dirty="0" smtClean="0">
                <a:solidFill>
                  <a:srgbClr val="FF0000"/>
                </a:solidFill>
                <a:effectLst>
                  <a:outerShdw blurRad="50800" dist="38100" dir="2700000">
                    <a:schemeClr val="bg1">
                      <a:alpha val="43000"/>
                    </a:schemeClr>
                  </a:outerShdw>
                </a:effectLst>
              </a:rPr>
              <a:t>BONDING DOES NOT ASSURE “0” AUDIO AND RF VOLTAGE BUT KEEPS IT THE SAME SO CURRENT WILL BE REDUCED.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REMEMBER!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YOU CANNOT OVER GROUND!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KEEP ALL EQUIPMENT BONDED TO REDUCE POTENTIAL VOLTAGE AND CURRENT.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KEEP ALL GROUND CONDUCTORS AS SHORT AS POSSIBLE.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ALL GROUNDING ELECTRODES MUST BE BONDED TOGETHER.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rot="16200000" flipH="1">
            <a:off x="2544909" y="2198968"/>
            <a:ext cx="4030567" cy="10495"/>
          </a:xfrm>
          <a:prstGeom prst="straightConnector1">
            <a:avLst/>
          </a:prstGeom>
          <a:ln w="793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51762" y="4219499"/>
            <a:ext cx="1469338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93448" y="4410021"/>
            <a:ext cx="1143984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203353" y="4576373"/>
            <a:ext cx="724173" cy="10496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376526" y="4775803"/>
            <a:ext cx="377829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55240" y="4966323"/>
            <a:ext cx="199410" cy="1588"/>
          </a:xfrm>
          <a:prstGeom prst="line">
            <a:avLst/>
          </a:prstGeom>
          <a:ln w="666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37810" y="5370286"/>
            <a:ext cx="7922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GROUNDING AND BONDING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FOR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AMATEUR RADIO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BY PAUL MELVIN K4PGM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ELECTRICAL CIRCUIT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1143" y="5467048"/>
            <a:ext cx="1354667" cy="9918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3858381" y="5285619"/>
            <a:ext cx="145143" cy="18142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717143" y="5285619"/>
            <a:ext cx="145143" cy="18142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hape 7"/>
          <p:cNvCxnSpPr>
            <a:stCxn id="5" idx="1"/>
          </p:cNvCxnSpPr>
          <p:nvPr/>
        </p:nvCxnSpPr>
        <p:spPr>
          <a:xfrm rot="16200000" flipV="1">
            <a:off x="2334382" y="3689048"/>
            <a:ext cx="459619" cy="273352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6" idx="1"/>
          </p:cNvCxnSpPr>
          <p:nvPr/>
        </p:nvCxnSpPr>
        <p:spPr>
          <a:xfrm rot="5400000" flipH="1" flipV="1">
            <a:off x="5642429" y="3973287"/>
            <a:ext cx="459619" cy="216504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-139095" y="3489476"/>
            <a:ext cx="267304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617444" y="3489476"/>
            <a:ext cx="267304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6635" y="2156922"/>
            <a:ext cx="136715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4789716" y="2153746"/>
            <a:ext cx="216345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63794" y="1838476"/>
            <a:ext cx="605158" cy="320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68952" y="2153745"/>
            <a:ext cx="68942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3851937" y="1844921"/>
            <a:ext cx="315269" cy="302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3967238" y="2031999"/>
            <a:ext cx="556381" cy="169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4245430" y="1923143"/>
            <a:ext cx="556379" cy="387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4632081" y="1928304"/>
            <a:ext cx="315270" cy="145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ELECTRICAL CIRCUIT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01143" y="5467048"/>
            <a:ext cx="1354667" cy="9918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3858381" y="5285619"/>
            <a:ext cx="145143" cy="18142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>
            <a:off x="4717143" y="5285619"/>
            <a:ext cx="145143" cy="181429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hape 7"/>
          <p:cNvCxnSpPr>
            <a:stCxn id="5" idx="1"/>
          </p:cNvCxnSpPr>
          <p:nvPr/>
        </p:nvCxnSpPr>
        <p:spPr>
          <a:xfrm rot="16200000" flipV="1">
            <a:off x="2334382" y="3689048"/>
            <a:ext cx="459619" cy="2733524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stCxn id="6" idx="1"/>
          </p:cNvCxnSpPr>
          <p:nvPr/>
        </p:nvCxnSpPr>
        <p:spPr>
          <a:xfrm rot="5400000" flipH="1" flipV="1">
            <a:off x="5642429" y="3973287"/>
            <a:ext cx="459619" cy="216504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-139095" y="3489476"/>
            <a:ext cx="267304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196635" y="2156922"/>
            <a:ext cx="136715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4862286" y="2152154"/>
            <a:ext cx="2163458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563794" y="1838476"/>
            <a:ext cx="605158" cy="3200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168952" y="2153745"/>
            <a:ext cx="68942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3851937" y="1844921"/>
            <a:ext cx="315269" cy="3023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3967238" y="2031999"/>
            <a:ext cx="556381" cy="169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 flipH="1" flipV="1">
            <a:off x="4245430" y="1923143"/>
            <a:ext cx="556379" cy="387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16200000" flipH="1">
            <a:off x="4632081" y="1928304"/>
            <a:ext cx="315270" cy="145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741912" y="2204260"/>
            <a:ext cx="2422525" cy="2447892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 rot="5400000">
            <a:off x="6904394" y="2273504"/>
            <a:ext cx="242704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8" idx="2"/>
          </p:cNvCxnSpPr>
          <p:nvPr/>
        </p:nvCxnSpPr>
        <p:spPr>
          <a:xfrm rot="16200000" flipV="1">
            <a:off x="6866648" y="4738679"/>
            <a:ext cx="17464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lightning-bolt-clipart-dc6Mx6qc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7579266" y="1933021"/>
            <a:ext cx="713747" cy="92367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CURRENT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75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FEEL THE SENSATION.</a:t>
            </a:r>
          </a:p>
          <a:p>
            <a:pPr>
              <a:buNone/>
            </a:pP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938784" y="2241380"/>
          <a:ext cx="7268214" cy="4345786"/>
        </p:xfrm>
        <a:graphic>
          <a:graphicData uri="http://schemas.openxmlformats.org/presentationml/2006/ole">
            <p:oleObj spid="_x0000_s29701" name="Worksheet" r:id="rId3" imgW="6096000" imgH="3644900" progId="Excel.Sheet.8">
              <p:embed/>
            </p:oleObj>
          </a:graphicData>
        </a:graphic>
      </p:graphicFrame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it all began!</a:t>
            </a:r>
            <a:endParaRPr lang="en-US" dirty="0"/>
          </a:p>
        </p:txBody>
      </p:sp>
      <p:pic>
        <p:nvPicPr>
          <p:cNvPr id="4" name="Content Placeholder 3" descr="Cutting_telegraph_wire_(restored)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7932" r="-57932"/>
          <a:stretch>
            <a:fillRect/>
          </a:stretch>
        </p:blipFill>
        <p:spPr>
          <a:xfrm>
            <a:off x="-922340" y="0"/>
            <a:ext cx="3860871" cy="2209276"/>
          </a:xfrm>
        </p:spPr>
      </p:pic>
      <p:pic>
        <p:nvPicPr>
          <p:cNvPr id="5" name="Picture 4" descr="telegrap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931" y="5063419"/>
            <a:ext cx="2647869" cy="1635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3855" y="2209276"/>
            <a:ext cx="7595357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Telegraph was the first nationwide electrical system.</a:t>
            </a:r>
            <a:endParaRPr lang="en-US" sz="48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GROUNDING &amp; BONDING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EXPLAINED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Grounding is the connection of the electrical circuit to the earth.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This allows a safe means for unused current to be returned to the source and removed from conductive surfaces.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Bonding is the connection of equipment so there is no potential voltage between equipment.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Both bonding and grounding must be used to assure a safe environment.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GROUNDING and BONDING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TYPICAL </a:t>
            </a:r>
            <a:r>
              <a:rPr lang="en-US" sz="2000" dirty="0" smtClean="0">
                <a:solidFill>
                  <a:srgbClr val="000000"/>
                </a:solidFill>
              </a:rPr>
              <a:t>GROUNDING/BONDING </a:t>
            </a:r>
            <a:r>
              <a:rPr lang="en-US" sz="2000" dirty="0" smtClean="0">
                <a:solidFill>
                  <a:srgbClr val="000000"/>
                </a:solidFill>
              </a:rPr>
              <a:t>CONNECTION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" name="Picture 4" descr="GRND1.jpg"/>
          <p:cNvPicPr>
            <a:picLocks noChangeAspect="1"/>
          </p:cNvPicPr>
          <p:nvPr/>
        </p:nvPicPr>
        <p:blipFill>
          <a:blip r:embed="rId2"/>
          <a:srcRect l="40867" t="7258" r="7430" b="47177"/>
          <a:stretch>
            <a:fillRect/>
          </a:stretch>
        </p:blipFill>
        <p:spPr>
          <a:xfrm>
            <a:off x="1180791" y="2058217"/>
            <a:ext cx="6767803" cy="4579362"/>
          </a:xfrm>
          <a:prstGeom prst="rect">
            <a:avLst/>
          </a:prstGeom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CALL IT WHAT YOU WANT!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 smtClean="0">
                <a:solidFill>
                  <a:srgbClr val="000000"/>
                </a:solidFill>
              </a:rPr>
              <a:t>Grounding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Earthing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Protective earth conductor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That green wire? 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ヒラギノ丸ゴ Pro W4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ＭＳ 明朝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22015</TotalTime>
  <Words>760</Words>
  <Application>Microsoft Macintosh PowerPoint</Application>
  <PresentationFormat>On-screen Show (4:3)</PresentationFormat>
  <Paragraphs>127</Paragraphs>
  <Slides>29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Apex</vt:lpstr>
      <vt:lpstr>Worksheet</vt:lpstr>
      <vt:lpstr>Document</vt:lpstr>
      <vt:lpstr>Slide 1</vt:lpstr>
      <vt:lpstr> GROUNDING &amp; BONDING</vt:lpstr>
      <vt:lpstr>ELECTRICAL CIRCUIT</vt:lpstr>
      <vt:lpstr>ELECTRICAL CIRCUIT</vt:lpstr>
      <vt:lpstr>HOW MUCH CURRENT ?</vt:lpstr>
      <vt:lpstr>Where it all began!</vt:lpstr>
      <vt:lpstr>GROUNDING &amp; BONDING EXPLAINED</vt:lpstr>
      <vt:lpstr>GROUNDING and BONDING</vt:lpstr>
      <vt:lpstr>CALL IT WHAT YOU WANT!</vt:lpstr>
      <vt:lpstr>REASONS FOR GROUNDING</vt:lpstr>
      <vt:lpstr>It’s The Law!</vt:lpstr>
      <vt:lpstr>2017 NEC</vt:lpstr>
      <vt:lpstr>EQUIPMENT GROUNDING</vt:lpstr>
      <vt:lpstr>EQUIPMENT BONDING</vt:lpstr>
      <vt:lpstr>CONDUCTIVE MATERIALS AND OTHER EQUIPMENT</vt:lpstr>
      <vt:lpstr>EFFECTIVE GROUND-FAULT CURRENT PATH</vt:lpstr>
      <vt:lpstr>ELECTRICAL SAFETY GROUNDING </vt:lpstr>
      <vt:lpstr>YOUR STATION</vt:lpstr>
      <vt:lpstr>AREAS OF CONCERN</vt:lpstr>
      <vt:lpstr>STATION GROUNDING</vt:lpstr>
      <vt:lpstr>LIGHTNING PROTECTION</vt:lpstr>
      <vt:lpstr>BOND THAT EQUIPMENT!</vt:lpstr>
      <vt:lpstr>ANTENNA/TOWER</vt:lpstr>
      <vt:lpstr>TOWER AND ENTRY GROUNDING</vt:lpstr>
      <vt:lpstr>Slide 25</vt:lpstr>
      <vt:lpstr>LIGHTNING SURGE PROTECTORS</vt:lpstr>
      <vt:lpstr>RF MANAGEMENT</vt:lpstr>
      <vt:lpstr>REMEMBER!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GROUNDING &amp; BONDING</dc:title>
  <dc:creator>Paul Melvin</dc:creator>
  <cp:lastModifiedBy>Paul Melvin</cp:lastModifiedBy>
  <cp:revision>13</cp:revision>
  <dcterms:created xsi:type="dcterms:W3CDTF">2018-08-20T18:49:04Z</dcterms:created>
  <dcterms:modified xsi:type="dcterms:W3CDTF">2018-08-20T21:35:51Z</dcterms:modified>
</cp:coreProperties>
</file>