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5" name="Freeform 3"/>
          <p:cNvSpPr/>
          <p:nvPr/>
        </p:nvSpPr>
        <p:spPr>
          <a:xfrm rot="21530601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6" name="Freeform 4"/>
          <p:cNvSpPr/>
          <p:nvPr/>
        </p:nvSpPr>
        <p:spPr>
          <a:xfrm rot="190717"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TextBox 5"/>
          <p:cNvSpPr txBox="1"/>
          <p:nvPr/>
        </p:nvSpPr>
        <p:spPr>
          <a:xfrm rot="160642">
            <a:off x="2433164" y="3603002"/>
            <a:ext cx="13421673" cy="308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12200"/>
              </a:lnSpc>
              <a:defRPr sz="100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JAKE’S LAW PLAYGROUNDS</a:t>
            </a:r>
          </a:p>
        </p:txBody>
      </p:sp>
      <p:grpSp>
        <p:nvGrpSpPr>
          <p:cNvPr id="100" name="Group 6"/>
          <p:cNvGrpSpPr/>
          <p:nvPr/>
        </p:nvGrpSpPr>
        <p:grpSpPr>
          <a:xfrm>
            <a:off x="8450984" y="2377283"/>
            <a:ext cx="1959582" cy="807000"/>
            <a:chOff x="0" y="0"/>
            <a:chExt cx="1959580" cy="806999"/>
          </a:xfrm>
        </p:grpSpPr>
        <p:sp>
          <p:nvSpPr>
            <p:cNvPr id="98" name="Freeform 7"/>
            <p:cNvSpPr/>
            <p:nvPr/>
          </p:nvSpPr>
          <p:spPr>
            <a:xfrm rot="162001">
              <a:off x="15816" y="45011"/>
              <a:ext cx="1927948" cy="716977"/>
            </a:xfrm>
            <a:prstGeom prst="ellipse">
              <a:avLst/>
            </a:prstGeom>
            <a:solidFill>
              <a:srgbClr val="E1D4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9" name="TextBox 8"/>
            <p:cNvSpPr txBox="1"/>
            <p:nvPr/>
          </p:nvSpPr>
          <p:spPr>
            <a:xfrm rot="162001">
              <a:off x="197550" y="148649"/>
              <a:ext cx="1566457" cy="467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lnSpc>
                  <a:spcPts val="3000"/>
                </a:lnSpc>
                <a:defRPr sz="2100">
                  <a:solidFill>
                    <a:srgbClr val="5768B5"/>
                  </a:solidFill>
                  <a:latin typeface="Berthold Block"/>
                  <a:ea typeface="Berthold Block"/>
                  <a:cs typeface="Berthold Block"/>
                  <a:sym typeface="Berthold Block"/>
                </a:defRPr>
              </a:lvl1pPr>
            </a:lstStyle>
            <a:p>
              <a:pPr/>
              <a:r>
                <a:t>2026</a:t>
              </a:r>
            </a:p>
          </p:txBody>
        </p:sp>
      </p:grpSp>
      <p:sp>
        <p:nvSpPr>
          <p:cNvPr id="101" name="Freeform 9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2" name="Freeform 10"/>
          <p:cNvSpPr/>
          <p:nvPr/>
        </p:nvSpPr>
        <p:spPr>
          <a:xfrm rot="19604176">
            <a:off x="12827941" y="2621976"/>
            <a:ext cx="496812" cy="54445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9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0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1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2" name="TextBox 6"/>
          <p:cNvSpPr txBox="1"/>
          <p:nvPr/>
        </p:nvSpPr>
        <p:spPr>
          <a:xfrm>
            <a:off x="3850028" y="3246754"/>
            <a:ext cx="10587944" cy="5901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Nutley Township 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West Orange Township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Cedar Grove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Maplewood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Millburn Township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Montclair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Verona Township</a:t>
            </a:r>
          </a:p>
        </p:txBody>
      </p:sp>
      <p:sp>
        <p:nvSpPr>
          <p:cNvPr id="163" name="TextBox 7"/>
          <p:cNvSpPr txBox="1"/>
          <p:nvPr/>
        </p:nvSpPr>
        <p:spPr>
          <a:xfrm>
            <a:off x="4107419" y="1986431"/>
            <a:ext cx="10587943" cy="102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ESSEX COUNTY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6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7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8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69" name="TextBox 6"/>
          <p:cNvSpPr txBox="1"/>
          <p:nvPr/>
        </p:nvSpPr>
        <p:spPr>
          <a:xfrm>
            <a:off x="3652928" y="4848006"/>
            <a:ext cx="10587944" cy="29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WASHINGTON TOWNSHIP</a:t>
            </a:r>
          </a:p>
          <a:p>
            <a:pPr algn="ctr">
              <a:lnSpc>
                <a:spcPts val="5900"/>
              </a:lnSpc>
            </a:pP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GLOUCESTER TOWNSHIP </a:t>
            </a:r>
          </a:p>
        </p:txBody>
      </p:sp>
      <p:sp>
        <p:nvSpPr>
          <p:cNvPr id="170" name="TextBox 7"/>
          <p:cNvSpPr txBox="1"/>
          <p:nvPr/>
        </p:nvSpPr>
        <p:spPr>
          <a:xfrm>
            <a:off x="4107419" y="1986431"/>
            <a:ext cx="10587943" cy="200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GLOUCESTER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3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4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5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76" name="TextBox 6"/>
          <p:cNvSpPr txBox="1"/>
          <p:nvPr/>
        </p:nvSpPr>
        <p:spPr>
          <a:xfrm>
            <a:off x="3850028" y="3377107"/>
            <a:ext cx="10587944" cy="4527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4000"/>
              </a:lnSpc>
              <a:defRPr sz="4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North Bergen</a:t>
            </a:r>
          </a:p>
          <a:p>
            <a:pPr algn="ctr">
              <a:lnSpc>
                <a:spcPts val="4000"/>
              </a:lnSpc>
              <a:defRPr sz="4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Bayonne City</a:t>
            </a:r>
          </a:p>
          <a:p>
            <a:pPr algn="ctr">
              <a:lnSpc>
                <a:spcPts val="4000"/>
              </a:lnSpc>
              <a:defRPr sz="4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Hoboken City</a:t>
            </a:r>
          </a:p>
          <a:p>
            <a:pPr algn="ctr">
              <a:lnSpc>
                <a:spcPts val="4000"/>
              </a:lnSpc>
              <a:defRPr sz="4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Secaucus Township</a:t>
            </a:r>
          </a:p>
          <a:p>
            <a:pPr algn="ctr">
              <a:lnSpc>
                <a:spcPts val="4000"/>
              </a:lnSpc>
              <a:defRPr sz="4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Hoboken</a:t>
            </a:r>
          </a:p>
          <a:p>
            <a:pPr algn="ctr">
              <a:lnSpc>
                <a:spcPts val="4000"/>
              </a:lnSpc>
              <a:defRPr sz="4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Hudson County</a:t>
            </a:r>
          </a:p>
          <a:p>
            <a:pPr algn="ctr">
              <a:lnSpc>
                <a:spcPts val="4000"/>
              </a:lnSpc>
              <a:defRPr sz="4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Seacaucus Township</a:t>
            </a:r>
          </a:p>
          <a:p>
            <a:pPr algn="ctr">
              <a:lnSpc>
                <a:spcPts val="4000"/>
              </a:lnSpc>
              <a:defRPr sz="4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Union Township</a:t>
            </a:r>
          </a:p>
        </p:txBody>
      </p:sp>
      <p:sp>
        <p:nvSpPr>
          <p:cNvPr id="177" name="TextBox 7"/>
          <p:cNvSpPr txBox="1"/>
          <p:nvPr/>
        </p:nvSpPr>
        <p:spPr>
          <a:xfrm>
            <a:off x="4107419" y="1861847"/>
            <a:ext cx="10587943" cy="102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HUDSON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0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1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2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3" name="TextBox 6"/>
          <p:cNvSpPr txBox="1"/>
          <p:nvPr/>
        </p:nvSpPr>
        <p:spPr>
          <a:xfrm>
            <a:off x="3850028" y="4831023"/>
            <a:ext cx="10587944" cy="228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CLINTON TOWNSHIP</a:t>
            </a:r>
          </a:p>
          <a:p>
            <a:pPr algn="ctr">
              <a:lnSpc>
                <a:spcPts val="5900"/>
              </a:lnSpc>
            </a:pP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HUNTERDON COUNTY</a:t>
            </a:r>
          </a:p>
        </p:txBody>
      </p:sp>
      <p:sp>
        <p:nvSpPr>
          <p:cNvPr id="184" name="TextBox 7"/>
          <p:cNvSpPr txBox="1"/>
          <p:nvPr/>
        </p:nvSpPr>
        <p:spPr>
          <a:xfrm>
            <a:off x="4107419" y="1879643"/>
            <a:ext cx="10587943" cy="2005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HUNTERDON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7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8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89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0" name="TextBox 6"/>
          <p:cNvSpPr txBox="1"/>
          <p:nvPr/>
        </p:nvSpPr>
        <p:spPr>
          <a:xfrm>
            <a:off x="3850028" y="4113019"/>
            <a:ext cx="10587944" cy="2287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MERCER COUNTY </a:t>
            </a:r>
          </a:p>
          <a:p>
            <a:pPr algn="ctr">
              <a:lnSpc>
                <a:spcPts val="5900"/>
              </a:lnSpc>
            </a:pP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TRENTON CITY </a:t>
            </a:r>
          </a:p>
        </p:txBody>
      </p:sp>
      <p:sp>
        <p:nvSpPr>
          <p:cNvPr id="191" name="TextBox 7"/>
          <p:cNvSpPr txBox="1"/>
          <p:nvPr/>
        </p:nvSpPr>
        <p:spPr>
          <a:xfrm>
            <a:off x="4107419" y="1879643"/>
            <a:ext cx="10587943" cy="102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MERCER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4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5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6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97" name="TextBox 6"/>
          <p:cNvSpPr txBox="1"/>
          <p:nvPr/>
        </p:nvSpPr>
        <p:spPr>
          <a:xfrm>
            <a:off x="3850028" y="3154335"/>
            <a:ext cx="10587944" cy="5051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Carteret 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North Brunswick 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Sayreville Boro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South River Boro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North Brunswick Township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East Brunswick 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Perth Amboy City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Monroe Township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Monroe Township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Old Bridge Township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South River Boro</a:t>
            </a:r>
          </a:p>
        </p:txBody>
      </p:sp>
      <p:sp>
        <p:nvSpPr>
          <p:cNvPr id="198" name="TextBox 7"/>
          <p:cNvSpPr txBox="1"/>
          <p:nvPr/>
        </p:nvSpPr>
        <p:spPr>
          <a:xfrm>
            <a:off x="4107419" y="1879643"/>
            <a:ext cx="10463326" cy="978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67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MIDDLESEX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1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2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3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4" name="TextBox 6"/>
          <p:cNvSpPr txBox="1"/>
          <p:nvPr/>
        </p:nvSpPr>
        <p:spPr>
          <a:xfrm>
            <a:off x="4107419" y="3281041"/>
            <a:ext cx="10587943" cy="5452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Holmdel 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Howell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Little Silver 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Oceanport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Fair Haven Boro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Red Bank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Spring Lake Boro 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Belmar 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Eatontown 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Freehold </a:t>
            </a:r>
          </a:p>
          <a:p>
            <a:pPr algn="ctr">
              <a:lnSpc>
                <a:spcPts val="3600"/>
              </a:lnSpc>
              <a:defRPr sz="39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West Long Branch </a:t>
            </a:r>
          </a:p>
        </p:txBody>
      </p:sp>
      <p:sp>
        <p:nvSpPr>
          <p:cNvPr id="205" name="TextBox 7"/>
          <p:cNvSpPr txBox="1"/>
          <p:nvPr/>
        </p:nvSpPr>
        <p:spPr>
          <a:xfrm>
            <a:off x="4107419" y="1879643"/>
            <a:ext cx="10073162" cy="978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67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MONMOUTH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8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09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0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1" name="TextBox 6"/>
          <p:cNvSpPr txBox="1"/>
          <p:nvPr/>
        </p:nvSpPr>
        <p:spPr>
          <a:xfrm>
            <a:off x="4107419" y="4595965"/>
            <a:ext cx="10587943" cy="78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MADISON BORO</a:t>
            </a:r>
          </a:p>
        </p:txBody>
      </p:sp>
      <p:sp>
        <p:nvSpPr>
          <p:cNvPr id="212" name="TextBox 7"/>
          <p:cNvSpPr txBox="1"/>
          <p:nvPr/>
        </p:nvSpPr>
        <p:spPr>
          <a:xfrm>
            <a:off x="4107419" y="1879643"/>
            <a:ext cx="10587943" cy="102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MORRIS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5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6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7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18" name="TextBox 6"/>
          <p:cNvSpPr txBox="1"/>
          <p:nvPr/>
        </p:nvSpPr>
        <p:spPr>
          <a:xfrm>
            <a:off x="4000632" y="3314529"/>
            <a:ext cx="10587944" cy="453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Forked River 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Beach Haven Boro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Lavalette Boro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Tom’s River Township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Pine Beach Boro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Seaside Heights</a:t>
            </a:r>
          </a:p>
        </p:txBody>
      </p:sp>
      <p:sp>
        <p:nvSpPr>
          <p:cNvPr id="219" name="TextBox 7"/>
          <p:cNvSpPr txBox="1"/>
          <p:nvPr/>
        </p:nvSpPr>
        <p:spPr>
          <a:xfrm>
            <a:off x="4107419" y="1879643"/>
            <a:ext cx="10587943" cy="102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OCEAN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2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3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4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5" name="TextBox 6"/>
          <p:cNvSpPr txBox="1"/>
          <p:nvPr/>
        </p:nvSpPr>
        <p:spPr>
          <a:xfrm>
            <a:off x="4107419" y="3350124"/>
            <a:ext cx="10587943" cy="453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West Milford 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Passaic County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Bloomingdale Boro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Little Falls Township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Wayne Township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Woodland Park</a:t>
            </a:r>
          </a:p>
        </p:txBody>
      </p:sp>
      <p:sp>
        <p:nvSpPr>
          <p:cNvPr id="226" name="TextBox 7"/>
          <p:cNvSpPr txBox="1"/>
          <p:nvPr/>
        </p:nvSpPr>
        <p:spPr>
          <a:xfrm>
            <a:off x="4107419" y="1879643"/>
            <a:ext cx="10587943" cy="102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PASSAIC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5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6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7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8" name="TextBox 6"/>
          <p:cNvSpPr txBox="1"/>
          <p:nvPr/>
        </p:nvSpPr>
        <p:spPr>
          <a:xfrm>
            <a:off x="3723321" y="1881266"/>
            <a:ext cx="10587944" cy="6798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51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THE FOLLOWING IS A LIST OF THE INCLUSIVE PLAYGROUND PROJECTS THAT WERE APPROVED FOR GREEN ACRES GRANTS UNDER JAKE’S LAW PROGRAM IN NEW JERSEY BETWEEN 2023-2025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29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0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2" name="TextBox 6"/>
          <p:cNvSpPr txBox="1"/>
          <p:nvPr/>
        </p:nvSpPr>
        <p:spPr>
          <a:xfrm>
            <a:off x="3850028" y="4855969"/>
            <a:ext cx="10587944" cy="78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PENNSVILLE TOWNSHIP</a:t>
            </a:r>
          </a:p>
        </p:txBody>
      </p:sp>
      <p:sp>
        <p:nvSpPr>
          <p:cNvPr id="233" name="TextBox 7"/>
          <p:cNvSpPr txBox="1"/>
          <p:nvPr/>
        </p:nvSpPr>
        <p:spPr>
          <a:xfrm>
            <a:off x="4107419" y="1879643"/>
            <a:ext cx="10587943" cy="102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SALEM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6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7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8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39" name="TextBox 6"/>
          <p:cNvSpPr txBox="1"/>
          <p:nvPr/>
        </p:nvSpPr>
        <p:spPr>
          <a:xfrm>
            <a:off x="3850028" y="4855969"/>
            <a:ext cx="10587944" cy="153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MONTGOMERY TOWNSHIP </a:t>
            </a:r>
          </a:p>
        </p:txBody>
      </p:sp>
      <p:sp>
        <p:nvSpPr>
          <p:cNvPr id="240" name="TextBox 7"/>
          <p:cNvSpPr txBox="1"/>
          <p:nvPr/>
        </p:nvSpPr>
        <p:spPr>
          <a:xfrm>
            <a:off x="4107419" y="1879643"/>
            <a:ext cx="10587943" cy="2005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SOMERSET COUNTY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3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4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5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46" name="TextBox 6"/>
          <p:cNvSpPr txBox="1"/>
          <p:nvPr/>
        </p:nvSpPr>
        <p:spPr>
          <a:xfrm>
            <a:off x="3850028" y="4406396"/>
            <a:ext cx="10587944" cy="153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BYRAM TOWNSHIP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SPARTA TOWNSHIP</a:t>
            </a:r>
          </a:p>
        </p:txBody>
      </p:sp>
      <p:sp>
        <p:nvSpPr>
          <p:cNvPr id="247" name="TextBox 7"/>
          <p:cNvSpPr txBox="1"/>
          <p:nvPr/>
        </p:nvSpPr>
        <p:spPr>
          <a:xfrm>
            <a:off x="4107419" y="2442784"/>
            <a:ext cx="10587944" cy="102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SUSSEX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0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1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2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3" name="TextBox 6"/>
          <p:cNvSpPr txBox="1"/>
          <p:nvPr/>
        </p:nvSpPr>
        <p:spPr>
          <a:xfrm>
            <a:off x="4107419" y="3645723"/>
            <a:ext cx="10587943" cy="5152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Union County 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Plainfield City 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Linden City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New Providence 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Plainfield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Summit City</a:t>
            </a:r>
          </a:p>
        </p:txBody>
      </p:sp>
      <p:sp>
        <p:nvSpPr>
          <p:cNvPr id="254" name="TextBox 7"/>
          <p:cNvSpPr txBox="1"/>
          <p:nvPr/>
        </p:nvSpPr>
        <p:spPr>
          <a:xfrm>
            <a:off x="4107419" y="2187945"/>
            <a:ext cx="10587943" cy="102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UNION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7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8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59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0" name="TextBox 6"/>
          <p:cNvSpPr txBox="1"/>
          <p:nvPr/>
        </p:nvSpPr>
        <p:spPr>
          <a:xfrm>
            <a:off x="3850028" y="4944957"/>
            <a:ext cx="10587944" cy="1405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PHILLIPSBURG</a:t>
            </a:r>
          </a:p>
        </p:txBody>
      </p:sp>
      <p:sp>
        <p:nvSpPr>
          <p:cNvPr id="261" name="TextBox 7"/>
          <p:cNvSpPr txBox="1"/>
          <p:nvPr/>
        </p:nvSpPr>
        <p:spPr>
          <a:xfrm>
            <a:off x="4107419" y="2456863"/>
            <a:ext cx="10587944" cy="102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WARREN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4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5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6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267" name="TextBox 6"/>
          <p:cNvSpPr txBox="1"/>
          <p:nvPr/>
        </p:nvSpPr>
        <p:spPr>
          <a:xfrm>
            <a:off x="3850028" y="5535507"/>
            <a:ext cx="10587944" cy="78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WWW.OUR-VIEW.COM</a:t>
            </a:r>
          </a:p>
        </p:txBody>
      </p:sp>
      <p:sp>
        <p:nvSpPr>
          <p:cNvPr id="268" name="TextBox 7"/>
          <p:cNvSpPr txBox="1"/>
          <p:nvPr/>
        </p:nvSpPr>
        <p:spPr>
          <a:xfrm>
            <a:off x="3850028" y="2356667"/>
            <a:ext cx="10587944" cy="1982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76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FOR MORE INFORMATION VISIT: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1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2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3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TextBox 6"/>
          <p:cNvSpPr txBox="1"/>
          <p:nvPr/>
        </p:nvSpPr>
        <p:spPr>
          <a:xfrm>
            <a:off x="3850028" y="4006686"/>
            <a:ext cx="10587944" cy="2983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THE LIST IS </a:t>
            </a:r>
          </a:p>
          <a:p>
            <a: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ORGANIZED BY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8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0" name="TextBox 6"/>
          <p:cNvSpPr txBox="1"/>
          <p:nvPr/>
        </p:nvSpPr>
        <p:spPr>
          <a:xfrm>
            <a:off x="3850028" y="4227279"/>
            <a:ext cx="10587944" cy="263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6800"/>
              </a:lnSpc>
              <a:defRPr sz="7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BRIGANTINE CITY</a:t>
            </a:r>
          </a:p>
          <a:p>
            <a:pPr algn="ctr">
              <a:lnSpc>
                <a:spcPts val="6800"/>
              </a:lnSpc>
              <a:defRPr sz="7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Hammonton Township</a:t>
            </a:r>
          </a:p>
          <a:p>
            <a:pPr algn="ctr">
              <a:lnSpc>
                <a:spcPts val="6800"/>
              </a:lnSpc>
              <a:defRPr sz="7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Somers Point</a:t>
            </a:r>
          </a:p>
        </p:txBody>
      </p:sp>
      <p:sp>
        <p:nvSpPr>
          <p:cNvPr id="121" name="TextBox 7"/>
          <p:cNvSpPr txBox="1"/>
          <p:nvPr/>
        </p:nvSpPr>
        <p:spPr>
          <a:xfrm>
            <a:off x="3850028" y="2183539"/>
            <a:ext cx="10587944" cy="102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ATLANTIC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4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6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7" name="TextBox 6"/>
          <p:cNvSpPr txBox="1"/>
          <p:nvPr/>
        </p:nvSpPr>
        <p:spPr>
          <a:xfrm>
            <a:off x="4107419" y="2960596"/>
            <a:ext cx="10587944" cy="5939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3600"/>
              </a:lnSpc>
              <a:defRPr sz="30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North Arlington &amp; Lyndhurst Township</a:t>
            </a:r>
          </a:p>
          <a:p>
            <a:pPr algn="ctr">
              <a:lnSpc>
                <a:spcPts val="3600"/>
              </a:lnSpc>
              <a:defRPr sz="30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Bergen County</a:t>
            </a:r>
          </a:p>
          <a:p>
            <a:pPr algn="ctr">
              <a:lnSpc>
                <a:spcPts val="3600"/>
              </a:lnSpc>
              <a:defRPr sz="30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East Rutherford Boro</a:t>
            </a:r>
          </a:p>
          <a:p>
            <a:pPr algn="ctr">
              <a:lnSpc>
                <a:spcPts val="3600"/>
              </a:lnSpc>
              <a:defRPr sz="30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Fort Lee Boro</a:t>
            </a:r>
          </a:p>
          <a:p>
            <a:pPr algn="ctr">
              <a:lnSpc>
                <a:spcPts val="3600"/>
              </a:lnSpc>
              <a:defRPr sz="30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Franklin Lakes</a:t>
            </a:r>
          </a:p>
          <a:p>
            <a:pPr algn="ctr">
              <a:lnSpc>
                <a:spcPts val="3600"/>
              </a:lnSpc>
              <a:defRPr sz="30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Garfield City</a:t>
            </a:r>
          </a:p>
          <a:p>
            <a:pPr algn="ctr">
              <a:lnSpc>
                <a:spcPts val="3600"/>
              </a:lnSpc>
              <a:defRPr sz="30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Rutherford Boro</a:t>
            </a:r>
          </a:p>
          <a:p>
            <a:pPr algn="ctr">
              <a:lnSpc>
                <a:spcPts val="3600"/>
              </a:lnSpc>
              <a:defRPr sz="30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Teaneck Township</a:t>
            </a:r>
          </a:p>
          <a:p>
            <a:pPr algn="ctr">
              <a:lnSpc>
                <a:spcPts val="3600"/>
              </a:lnSpc>
              <a:defRPr sz="30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Bergen County</a:t>
            </a:r>
          </a:p>
          <a:p>
            <a:pPr algn="ctr">
              <a:lnSpc>
                <a:spcPts val="3600"/>
              </a:lnSpc>
              <a:defRPr sz="30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Dumont boro</a:t>
            </a:r>
          </a:p>
          <a:p>
            <a:pPr algn="ctr">
              <a:lnSpc>
                <a:spcPts val="3600"/>
              </a:lnSpc>
              <a:defRPr sz="30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Englewood City</a:t>
            </a:r>
          </a:p>
          <a:p>
            <a:pPr algn="ctr">
              <a:lnSpc>
                <a:spcPts val="3600"/>
              </a:lnSpc>
              <a:defRPr sz="30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Fort Lee Boro</a:t>
            </a:r>
          </a:p>
          <a:p>
            <a:pPr algn="ctr">
              <a:lnSpc>
                <a:spcPts val="3600"/>
              </a:lnSpc>
              <a:defRPr sz="30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Ridgefield Park Village</a:t>
            </a:r>
          </a:p>
        </p:txBody>
      </p:sp>
      <p:sp>
        <p:nvSpPr>
          <p:cNvPr id="128" name="TextBox 7"/>
          <p:cNvSpPr txBox="1"/>
          <p:nvPr/>
        </p:nvSpPr>
        <p:spPr>
          <a:xfrm>
            <a:off x="4107419" y="1845381"/>
            <a:ext cx="10587943" cy="1027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BERGEN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1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3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4" name="TextBox 6"/>
          <p:cNvSpPr txBox="1"/>
          <p:nvPr/>
        </p:nvSpPr>
        <p:spPr>
          <a:xfrm>
            <a:off x="3850028" y="4014741"/>
            <a:ext cx="10587944" cy="453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Hainesport 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Moorestown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Maple Shade Township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Burlington City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Evesham Township</a:t>
            </a: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Willingboro</a:t>
            </a:r>
          </a:p>
        </p:txBody>
      </p:sp>
      <p:sp>
        <p:nvSpPr>
          <p:cNvPr id="135" name="TextBox 7"/>
          <p:cNvSpPr txBox="1"/>
          <p:nvPr/>
        </p:nvSpPr>
        <p:spPr>
          <a:xfrm>
            <a:off x="4107419" y="1883504"/>
            <a:ext cx="10587944" cy="200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BURLINGTON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8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39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0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1" name="TextBox 6"/>
          <p:cNvSpPr txBox="1"/>
          <p:nvPr/>
        </p:nvSpPr>
        <p:spPr>
          <a:xfrm>
            <a:off x="3850028" y="3995891"/>
            <a:ext cx="10219428" cy="5266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900"/>
              </a:lnSpc>
              <a:defRPr sz="5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WINSLOW TOWNSHIP (OPENED 2024)</a:t>
            </a:r>
          </a:p>
          <a:p>
            <a:pPr algn="ctr">
              <a:lnSpc>
                <a:spcPts val="5900"/>
              </a:lnSpc>
              <a:defRPr sz="5400"/>
            </a:pPr>
          </a:p>
          <a:p>
            <a:pPr algn="ctr">
              <a:lnSpc>
                <a:spcPts val="5900"/>
              </a:lnSpc>
              <a:defRPr sz="5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Pennsauken (OPENED 2025)</a:t>
            </a:r>
          </a:p>
          <a:p>
            <a:pPr algn="ctr">
              <a:lnSpc>
                <a:spcPts val="5900"/>
              </a:lnSpc>
              <a:defRPr sz="5400"/>
            </a:pPr>
          </a:p>
          <a:p>
            <a:pPr algn="ctr">
              <a:lnSpc>
                <a:spcPts val="5900"/>
              </a:lnSpc>
              <a:defRPr sz="5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Camden City</a:t>
            </a:r>
          </a:p>
        </p:txBody>
      </p:sp>
      <p:sp>
        <p:nvSpPr>
          <p:cNvPr id="142" name="TextBox 7"/>
          <p:cNvSpPr txBox="1"/>
          <p:nvPr/>
        </p:nvSpPr>
        <p:spPr>
          <a:xfrm>
            <a:off x="4107419" y="2183539"/>
            <a:ext cx="10587943" cy="1027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CAMDEN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5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6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7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48" name="TextBox 6"/>
          <p:cNvSpPr txBox="1"/>
          <p:nvPr/>
        </p:nvSpPr>
        <p:spPr>
          <a:xfrm>
            <a:off x="3737400" y="4953231"/>
            <a:ext cx="10587944" cy="29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LOWER TOWNSHIP</a:t>
            </a:r>
          </a:p>
          <a:p>
            <a:pPr algn="ctr">
              <a:lnSpc>
                <a:spcPts val="5900"/>
              </a:lnSpc>
            </a:pPr>
          </a:p>
          <a:p>
            <a: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pPr>
            <a:r>
              <a:t>Stone Harbor</a:t>
            </a:r>
          </a:p>
        </p:txBody>
      </p:sp>
      <p:sp>
        <p:nvSpPr>
          <p:cNvPr id="149" name="TextBox 7"/>
          <p:cNvSpPr txBox="1"/>
          <p:nvPr/>
        </p:nvSpPr>
        <p:spPr>
          <a:xfrm>
            <a:off x="4107419" y="2183539"/>
            <a:ext cx="10073162" cy="200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CAPE MAY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 2"/>
          <p:cNvSpPr/>
          <p:nvPr/>
        </p:nvSpPr>
        <p:spPr>
          <a:xfrm rot="132616">
            <a:off x="-191568" y="-348832"/>
            <a:ext cx="18671136" cy="10984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87"/>
                </a:moveTo>
                <a:lnTo>
                  <a:pt x="21141" y="0"/>
                </a:lnTo>
                <a:lnTo>
                  <a:pt x="21600" y="20213"/>
                </a:lnTo>
                <a:lnTo>
                  <a:pt x="459" y="21600"/>
                </a:lnTo>
                <a:lnTo>
                  <a:pt x="0" y="1387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Freeform 3"/>
          <p:cNvSpPr/>
          <p:nvPr/>
        </p:nvSpPr>
        <p:spPr>
          <a:xfrm rot="209782">
            <a:off x="3435637" y="662959"/>
            <a:ext cx="11416726" cy="85054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3" name="Freeform 4"/>
          <p:cNvSpPr/>
          <p:nvPr/>
        </p:nvSpPr>
        <p:spPr>
          <a:xfrm>
            <a:off x="3435637" y="922961"/>
            <a:ext cx="11416726" cy="85054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4" name="Freeform 5"/>
          <p:cNvSpPr/>
          <p:nvPr/>
        </p:nvSpPr>
        <p:spPr>
          <a:xfrm>
            <a:off x="9144000" y="1128768"/>
            <a:ext cx="514782" cy="62906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55" name="TextBox 6"/>
          <p:cNvSpPr txBox="1"/>
          <p:nvPr/>
        </p:nvSpPr>
        <p:spPr>
          <a:xfrm>
            <a:off x="3850028" y="4855969"/>
            <a:ext cx="10587944" cy="78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5900"/>
              </a:lnSpc>
              <a:defRPr sz="65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BRIDGETON</a:t>
            </a:r>
          </a:p>
        </p:txBody>
      </p:sp>
      <p:sp>
        <p:nvSpPr>
          <p:cNvPr id="156" name="TextBox 7"/>
          <p:cNvSpPr txBox="1"/>
          <p:nvPr/>
        </p:nvSpPr>
        <p:spPr>
          <a:xfrm>
            <a:off x="4107419" y="2183539"/>
            <a:ext cx="10587943" cy="200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7700"/>
              </a:lnSpc>
              <a:defRPr sz="8400">
                <a:solidFill>
                  <a:srgbClr val="E1D4C3"/>
                </a:solidFill>
                <a:latin typeface="Berthold Block"/>
                <a:ea typeface="Berthold Block"/>
                <a:cs typeface="Berthold Block"/>
                <a:sym typeface="Berthold Block"/>
              </a:defRPr>
            </a:lvl1pPr>
          </a:lstStyle>
          <a:p>
            <a:pPr/>
            <a:r>
              <a:t>CUMBERLAND COUNTY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