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2" r:id="rId4"/>
    <p:sldId id="263" r:id="rId5"/>
    <p:sldId id="265" r:id="rId6"/>
    <p:sldId id="258" r:id="rId7"/>
    <p:sldId id="268" r:id="rId8"/>
    <p:sldId id="277" r:id="rId9"/>
    <p:sldId id="266" r:id="rId10"/>
    <p:sldId id="276" r:id="rId11"/>
    <p:sldId id="278" r:id="rId12"/>
    <p:sldId id="273" r:id="rId13"/>
    <p:sldId id="274" r:id="rId14"/>
    <p:sldId id="275" r:id="rId15"/>
    <p:sldId id="279" r:id="rId16"/>
    <p:sldId id="280" r:id="rId1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571" autoAdjust="0"/>
  </p:normalViewPr>
  <p:slideViewPr>
    <p:cSldViewPr snapToGrid="0">
      <p:cViewPr varScale="1">
        <p:scale>
          <a:sx n="54" d="100"/>
          <a:sy n="54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E388440-2884-488F-9CCD-D0402804112C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923EBB2-3F7C-44C9-895B-A46DAD4CC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0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3EBB2-3F7C-44C9-895B-A46DAD4CC2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37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3EBB2-3F7C-44C9-895B-A46DAD4CC2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17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3EBB2-3F7C-44C9-895B-A46DAD4CC2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6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3EBB2-3F7C-44C9-895B-A46DAD4CC2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0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3EBB2-3F7C-44C9-895B-A46DAD4CC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1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3EBB2-3F7C-44C9-895B-A46DAD4CC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4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3EBB2-3F7C-44C9-895B-A46DAD4CC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6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Break Even Cost</a:t>
            </a:r>
            <a:r>
              <a:rPr lang="en-US" dirty="0"/>
              <a:t> </a:t>
            </a:r>
            <a:r>
              <a:rPr lang="en-US" b="1" dirty="0"/>
              <a:t>700</a:t>
            </a:r>
            <a:r>
              <a:rPr lang="en-US" dirty="0"/>
              <a:t>                   </a:t>
            </a:r>
            <a:r>
              <a:rPr lang="en-US" b="1" dirty="0"/>
              <a:t> $                       47.22 </a:t>
            </a:r>
          </a:p>
          <a:p>
            <a:r>
              <a:rPr lang="en-US" b="1" dirty="0"/>
              <a:t> $      33,057.22 </a:t>
            </a:r>
          </a:p>
          <a:p>
            <a:endParaRPr lang="en-US" b="1" dirty="0"/>
          </a:p>
          <a:p>
            <a:r>
              <a:rPr lang="en-US" b="1" dirty="0"/>
              <a:t>Break Even Cost</a:t>
            </a:r>
            <a:r>
              <a:rPr lang="en-US" dirty="0"/>
              <a:t> </a:t>
            </a:r>
            <a:r>
              <a:rPr lang="en-US" b="1" dirty="0"/>
              <a:t>450</a:t>
            </a:r>
            <a:r>
              <a:rPr lang="en-US" dirty="0"/>
              <a:t>                   </a:t>
            </a:r>
            <a:r>
              <a:rPr lang="en-US" b="1" dirty="0"/>
              <a:t> $                       68.53 </a:t>
            </a:r>
          </a:p>
          <a:p>
            <a:r>
              <a:rPr lang="en-US" b="1" dirty="0"/>
              <a:t> $      30,837.22 </a:t>
            </a:r>
          </a:p>
          <a:p>
            <a:endParaRPr lang="en-US" b="1" dirty="0"/>
          </a:p>
          <a:p>
            <a:r>
              <a:rPr lang="en-US" dirty="0"/>
              <a:t>Musical			$</a:t>
            </a:r>
          </a:p>
          <a:p>
            <a:r>
              <a:rPr lang="en-US" dirty="0"/>
              <a:t>Banquet			$     </a:t>
            </a:r>
          </a:p>
          <a:p>
            <a:r>
              <a:rPr lang="en-US" dirty="0"/>
              <a:t>Breakfast			$     </a:t>
            </a:r>
          </a:p>
          <a:p>
            <a:r>
              <a:rPr lang="en-US" dirty="0"/>
              <a:t>Package Deals			$ </a:t>
            </a:r>
          </a:p>
          <a:p>
            <a:endParaRPr lang="en-US" dirty="0"/>
          </a:p>
          <a:p>
            <a:r>
              <a:rPr lang="en-US" dirty="0"/>
              <a:t>_____</a:t>
            </a:r>
            <a:r>
              <a:rPr lang="en-US" b="1" dirty="0"/>
              <a:t>Gold </a:t>
            </a:r>
            <a:r>
              <a:rPr lang="en-US" dirty="0"/>
              <a:t>Full Page $500.00                                      ______</a:t>
            </a:r>
            <a:r>
              <a:rPr lang="en-US" b="1" dirty="0"/>
              <a:t>Silver</a:t>
            </a:r>
            <a:r>
              <a:rPr lang="en-US" dirty="0"/>
              <a:t> Full Page $300.00	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_____</a:t>
            </a:r>
            <a:r>
              <a:rPr lang="en-US" b="1" dirty="0"/>
              <a:t>Regular</a:t>
            </a:r>
            <a:r>
              <a:rPr lang="en-US" dirty="0"/>
              <a:t> Full page $200.00                                 ______</a:t>
            </a:r>
            <a:r>
              <a:rPr lang="en-US" b="1" dirty="0"/>
              <a:t>Half</a:t>
            </a:r>
            <a:r>
              <a:rPr lang="en-US" dirty="0"/>
              <a:t> Page $100.00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_____</a:t>
            </a:r>
            <a:r>
              <a:rPr lang="en-US" b="1" dirty="0"/>
              <a:t>Quarter</a:t>
            </a:r>
            <a:r>
              <a:rPr lang="en-US" dirty="0"/>
              <a:t> Page $50.00                                          ______</a:t>
            </a:r>
            <a:r>
              <a:rPr lang="en-US" b="1" dirty="0"/>
              <a:t>Patron List</a:t>
            </a:r>
            <a:r>
              <a:rPr lang="en-US" dirty="0"/>
              <a:t> $25.00                                      												</a:t>
            </a:r>
          </a:p>
          <a:p>
            <a:r>
              <a:rPr lang="en-US" b="1" dirty="0"/>
              <a:t>Name for Patron List</a:t>
            </a:r>
            <a:r>
              <a:rPr lang="en-US" dirty="0"/>
              <a:t>: type or print______________________________________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3EBB2-3F7C-44C9-895B-A46DAD4CC2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41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3EBB2-3F7C-44C9-895B-A46DAD4CC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6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3EBB2-3F7C-44C9-895B-A46DAD4CC2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51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3EBB2-3F7C-44C9-895B-A46DAD4CC2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55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3EBB2-3F7C-44C9-895B-A46DAD4CC2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417F3-ED9C-40B2-8893-3BB0BCD82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CMBSC Sesquicentennial Celebration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CD8281-2C99-4578-8B3A-BC15251F2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6348">
            <a:off x="510536" y="592525"/>
            <a:ext cx="2776931" cy="3571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AB8E1D-42C8-4CA1-8DC3-7BD87C5DFC0D}"/>
              </a:ext>
            </a:extLst>
          </p:cNvPr>
          <p:cNvSpPr txBox="1"/>
          <p:nvPr/>
        </p:nvSpPr>
        <p:spPr>
          <a:xfrm rot="20984410">
            <a:off x="142939" y="5187732"/>
            <a:ext cx="420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THEME: 1 Samuel 7:12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DE627B-1B6A-4867-B4CC-F3B638839E4A}"/>
              </a:ext>
            </a:extLst>
          </p:cNvPr>
          <p:cNvSpPr txBox="1"/>
          <p:nvPr/>
        </p:nvSpPr>
        <p:spPr>
          <a:xfrm>
            <a:off x="4849091" y="4873100"/>
            <a:ext cx="644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“150 Years Raising Our Ebenezer”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57898-BB3F-40F0-B03D-EB6B85D99C54}"/>
              </a:ext>
            </a:extLst>
          </p:cNvPr>
          <p:cNvSpPr txBox="1"/>
          <p:nvPr/>
        </p:nvSpPr>
        <p:spPr>
          <a:xfrm rot="21394528">
            <a:off x="142939" y="4321370"/>
            <a:ext cx="4706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Dr. C. Dennis Edwards I, President</a:t>
            </a:r>
          </a:p>
        </p:txBody>
      </p:sp>
    </p:spTree>
    <p:extLst>
      <p:ext uri="{BB962C8B-B14F-4D97-AF65-F5344CB8AC3E}">
        <p14:creationId xmlns:p14="http://schemas.microsoft.com/office/powerpoint/2010/main" val="209995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B626C-D290-435E-B7FD-7B03FAA5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42" y="183776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Ad Dimensions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4FA1F-B4B5-4A31-86B6-7156265761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4446" y="1335741"/>
            <a:ext cx="11205883" cy="4249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cap="none" dirty="0"/>
              <a:t>The book will contain </a:t>
            </a:r>
            <a:r>
              <a:rPr lang="en-US" sz="2200" u="sng" cap="none" dirty="0"/>
              <a:t>gold</a:t>
            </a:r>
            <a:r>
              <a:rPr lang="en-US" sz="2200" cap="none" dirty="0"/>
              <a:t>, </a:t>
            </a:r>
            <a:r>
              <a:rPr lang="en-US" sz="2200" u="sng" cap="none" dirty="0"/>
              <a:t>silver</a:t>
            </a:r>
            <a:r>
              <a:rPr lang="en-US" sz="2200" cap="none" dirty="0"/>
              <a:t>, and </a:t>
            </a:r>
            <a:r>
              <a:rPr lang="en-US" sz="2200" u="sng" cap="none" dirty="0"/>
              <a:t>regular</a:t>
            </a:r>
            <a:r>
              <a:rPr lang="en-US" sz="2200" cap="none" dirty="0"/>
              <a:t> pages.  You can be bold by going gold.  You can really deliver by going silver.  Don’t ponder with outrage, and please don’t disengage, but get a regular full page.  Some of you may laugh, but just know you can get a half.  If you need to go just a little shorter, you can get a quarter.  You can still get some fame by signing your name on the patron list.  </a:t>
            </a:r>
            <a:r>
              <a:rPr lang="en-US" sz="2200" cap="none" dirty="0">
                <a:highlight>
                  <a:srgbClr val="FFFF00"/>
                </a:highlight>
              </a:rPr>
              <a:t>There is a way for everyone to play a part</a:t>
            </a:r>
            <a:r>
              <a:rPr lang="en-US" sz="2200" cap="none" dirty="0"/>
              <a:t>!</a:t>
            </a:r>
          </a:p>
          <a:p>
            <a:pPr marL="0" indent="0">
              <a:buNone/>
            </a:pPr>
            <a:r>
              <a:rPr lang="en-US" sz="2600" dirty="0"/>
              <a:t>_____</a:t>
            </a:r>
            <a:r>
              <a:rPr lang="en-US" sz="2600" b="1" dirty="0"/>
              <a:t>Gold </a:t>
            </a:r>
            <a:r>
              <a:rPr lang="en-US" sz="2600" dirty="0"/>
              <a:t>Full Page $500.00            		______</a:t>
            </a:r>
            <a:r>
              <a:rPr lang="en-US" sz="2600" b="1" dirty="0"/>
              <a:t>Silver</a:t>
            </a:r>
            <a:r>
              <a:rPr lang="en-US" sz="2600" dirty="0"/>
              <a:t> Full Page $300.00</a:t>
            </a:r>
          </a:p>
          <a:p>
            <a:pPr marL="0" indent="0">
              <a:buNone/>
            </a:pPr>
            <a:r>
              <a:rPr lang="en-US" sz="2600" dirty="0"/>
              <a:t>_____</a:t>
            </a:r>
            <a:r>
              <a:rPr lang="en-US" sz="2600" b="1" dirty="0"/>
              <a:t>Regular</a:t>
            </a:r>
            <a:r>
              <a:rPr lang="en-US" sz="2600" dirty="0"/>
              <a:t> Full page $200.00		___________</a:t>
            </a:r>
            <a:r>
              <a:rPr lang="en-US" sz="2600" b="1" dirty="0"/>
              <a:t>Half</a:t>
            </a:r>
            <a:r>
              <a:rPr lang="en-US" sz="2600" dirty="0"/>
              <a:t> Page $100.00</a:t>
            </a:r>
          </a:p>
          <a:p>
            <a:pPr marL="0" indent="0">
              <a:buNone/>
            </a:pPr>
            <a:r>
              <a:rPr lang="en-US" sz="2600" dirty="0"/>
              <a:t>_____</a:t>
            </a:r>
            <a:r>
              <a:rPr lang="en-US" sz="2600" b="1" dirty="0"/>
              <a:t>Quarter</a:t>
            </a:r>
            <a:r>
              <a:rPr lang="en-US" sz="2600" dirty="0"/>
              <a:t> Page $50.00                               	 __________</a:t>
            </a:r>
            <a:r>
              <a:rPr lang="en-US" sz="2600" b="1" dirty="0"/>
              <a:t>Patron List</a:t>
            </a:r>
            <a:r>
              <a:rPr lang="en-US" sz="2600" dirty="0"/>
              <a:t> $25.00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9A1804-D1A5-4406-A45F-830CE5C7192E}"/>
              </a:ext>
            </a:extLst>
          </p:cNvPr>
          <p:cNvSpPr txBox="1"/>
          <p:nvPr/>
        </p:nvSpPr>
        <p:spPr>
          <a:xfrm>
            <a:off x="2868938" y="5816610"/>
            <a:ext cx="586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dirty="0">
                <a:solidFill>
                  <a:schemeClr val="bg1"/>
                </a:solidFill>
              </a:rPr>
              <a:t>Email: souvenirbook@cmbsc29.com</a:t>
            </a:r>
          </a:p>
        </p:txBody>
      </p:sp>
    </p:spTree>
    <p:extLst>
      <p:ext uri="{BB962C8B-B14F-4D97-AF65-F5344CB8AC3E}">
        <p14:creationId xmlns:p14="http://schemas.microsoft.com/office/powerpoint/2010/main" val="321030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B626C-D290-435E-B7FD-7B03FAA5B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268615">
            <a:off x="-876539" y="229496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Package Deals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9A1804-D1A5-4406-A45F-830CE5C7192E}"/>
              </a:ext>
            </a:extLst>
          </p:cNvPr>
          <p:cNvSpPr txBox="1"/>
          <p:nvPr/>
        </p:nvSpPr>
        <p:spPr>
          <a:xfrm>
            <a:off x="2868938" y="5671137"/>
            <a:ext cx="5862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000" dirty="0">
                <a:solidFill>
                  <a:schemeClr val="bg1"/>
                </a:solidFill>
              </a:rPr>
              <a:t>Gold, Silver, or Bronze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FF03B5F-D5ED-4D13-A590-81241DEB1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638" y="2077297"/>
            <a:ext cx="3837709" cy="228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2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5604-C9A1-4561-84F8-594323E6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95810"/>
            <a:ext cx="10396882" cy="1151965"/>
          </a:xfrm>
        </p:spPr>
        <p:txBody>
          <a:bodyPr/>
          <a:lstStyle/>
          <a:p>
            <a:r>
              <a:rPr lang="en-US" dirty="0"/>
              <a:t>Gold Package ($3,000)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B68A418-5C42-4354-BF40-789FCA91247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1821341"/>
              </p:ext>
            </p:extLst>
          </p:nvPr>
        </p:nvGraphicFramePr>
        <p:xfrm>
          <a:off x="647700" y="1247775"/>
          <a:ext cx="10896599" cy="4362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4923">
                  <a:extLst>
                    <a:ext uri="{9D8B030D-6E8A-4147-A177-3AD203B41FA5}">
                      <a16:colId xmlns:a16="http://schemas.microsoft.com/office/drawing/2014/main" val="3284912005"/>
                    </a:ext>
                  </a:extLst>
                </a:gridCol>
                <a:gridCol w="2207349">
                  <a:extLst>
                    <a:ext uri="{9D8B030D-6E8A-4147-A177-3AD203B41FA5}">
                      <a16:colId xmlns:a16="http://schemas.microsoft.com/office/drawing/2014/main" val="3921624382"/>
                    </a:ext>
                  </a:extLst>
                </a:gridCol>
                <a:gridCol w="1464563">
                  <a:extLst>
                    <a:ext uri="{9D8B030D-6E8A-4147-A177-3AD203B41FA5}">
                      <a16:colId xmlns:a16="http://schemas.microsoft.com/office/drawing/2014/main" val="2032368153"/>
                    </a:ext>
                  </a:extLst>
                </a:gridCol>
                <a:gridCol w="2599764">
                  <a:extLst>
                    <a:ext uri="{9D8B030D-6E8A-4147-A177-3AD203B41FA5}">
                      <a16:colId xmlns:a16="http://schemas.microsoft.com/office/drawing/2014/main" val="1044409167"/>
                    </a:ext>
                  </a:extLst>
                </a:gridCol>
              </a:tblGrid>
              <a:tr h="35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Item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Price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Quantity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  Total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4902570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Banquet Tickets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$   65.00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20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$ 1,300.00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3359549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Concert Tickets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$   25.00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$    625.00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1113918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Souvenir Booklet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$    15.00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25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$    375.00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9078248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Prayer Breakfast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$    20.00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25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$    500.00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5372354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Ad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$ 500.00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$    500.00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89307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 dirty="0">
                          <a:effectLst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u="none" strike="noStrike" dirty="0">
                          <a:effectLst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28731790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Package Value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$ 3,300.00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7753979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Package Price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$ 3,000.00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3021239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u="none" strike="noStrike">
                          <a:effectLst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Savings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$     300.00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4188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636CB23-950E-47CB-B0EC-427CC6462E18}"/>
              </a:ext>
            </a:extLst>
          </p:cNvPr>
          <p:cNvSpPr txBox="1"/>
          <p:nvPr/>
        </p:nvSpPr>
        <p:spPr>
          <a:xfrm>
            <a:off x="2914915" y="5835271"/>
            <a:ext cx="586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dirty="0">
                <a:solidFill>
                  <a:schemeClr val="bg1"/>
                </a:solidFill>
              </a:rPr>
              <a:t>Email: souvenirbook@cmbsc29.com</a:t>
            </a:r>
          </a:p>
        </p:txBody>
      </p:sp>
    </p:spTree>
    <p:extLst>
      <p:ext uri="{BB962C8B-B14F-4D97-AF65-F5344CB8AC3E}">
        <p14:creationId xmlns:p14="http://schemas.microsoft.com/office/powerpoint/2010/main" val="2394070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5604-C9A1-4561-84F8-594323E6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95810"/>
            <a:ext cx="10396882" cy="1151965"/>
          </a:xfrm>
        </p:spPr>
        <p:txBody>
          <a:bodyPr/>
          <a:lstStyle/>
          <a:p>
            <a:pPr algn="r"/>
            <a:r>
              <a:rPr lang="en-US" dirty="0"/>
              <a:t>Silver Package ($1,500)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B68A418-5C42-4354-BF40-789FCA91247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53784600"/>
              </p:ext>
            </p:extLst>
          </p:nvPr>
        </p:nvGraphicFramePr>
        <p:xfrm>
          <a:off x="647700" y="1247775"/>
          <a:ext cx="10896599" cy="4362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4923">
                  <a:extLst>
                    <a:ext uri="{9D8B030D-6E8A-4147-A177-3AD203B41FA5}">
                      <a16:colId xmlns:a16="http://schemas.microsoft.com/office/drawing/2014/main" val="3284912005"/>
                    </a:ext>
                  </a:extLst>
                </a:gridCol>
                <a:gridCol w="2207349">
                  <a:extLst>
                    <a:ext uri="{9D8B030D-6E8A-4147-A177-3AD203B41FA5}">
                      <a16:colId xmlns:a16="http://schemas.microsoft.com/office/drawing/2014/main" val="3921624382"/>
                    </a:ext>
                  </a:extLst>
                </a:gridCol>
                <a:gridCol w="1464563">
                  <a:extLst>
                    <a:ext uri="{9D8B030D-6E8A-4147-A177-3AD203B41FA5}">
                      <a16:colId xmlns:a16="http://schemas.microsoft.com/office/drawing/2014/main" val="2032368153"/>
                    </a:ext>
                  </a:extLst>
                </a:gridCol>
                <a:gridCol w="2599764">
                  <a:extLst>
                    <a:ext uri="{9D8B030D-6E8A-4147-A177-3AD203B41FA5}">
                      <a16:colId xmlns:a16="http://schemas.microsoft.com/office/drawing/2014/main" val="1044409167"/>
                    </a:ext>
                  </a:extLst>
                </a:gridCol>
              </a:tblGrid>
              <a:tr h="35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Item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   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Quantity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               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4902570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Banquet Tickets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$   65.00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          $ 650.00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3359549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Concert Tickets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$   25.00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          $ 250.00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1113918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Souvenir Booklet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$    15.00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          $ 150.00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9078248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Prayer Breakfast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$    20.00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          $ 200.00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5372354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$ 500.00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          $ 500.00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89307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28731790"/>
                  </a:ext>
                </a:extLst>
              </a:tr>
              <a:tr h="356795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Package Value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$ 1,750.00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7753979"/>
                  </a:ext>
                </a:extLst>
              </a:tr>
              <a:tr h="356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Package Price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$ 1,500.00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3021239"/>
                  </a:ext>
                </a:extLst>
              </a:tr>
              <a:tr h="356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Savings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$ 250.00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4188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7756404-DBC5-4676-A331-9D331E82E697}"/>
              </a:ext>
            </a:extLst>
          </p:cNvPr>
          <p:cNvSpPr txBox="1"/>
          <p:nvPr/>
        </p:nvSpPr>
        <p:spPr>
          <a:xfrm>
            <a:off x="2914915" y="5835271"/>
            <a:ext cx="586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dirty="0">
                <a:solidFill>
                  <a:schemeClr val="bg1"/>
                </a:solidFill>
              </a:rPr>
              <a:t>Email: souvenirbook@cmbsc29.com</a:t>
            </a:r>
          </a:p>
        </p:txBody>
      </p:sp>
    </p:spTree>
    <p:extLst>
      <p:ext uri="{BB962C8B-B14F-4D97-AF65-F5344CB8AC3E}">
        <p14:creationId xmlns:p14="http://schemas.microsoft.com/office/powerpoint/2010/main" val="405805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5604-C9A1-4561-84F8-594323E6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95810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Bronze Package ($750)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B68A418-5C42-4354-BF40-789FCA91247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76571902"/>
              </p:ext>
            </p:extLst>
          </p:nvPr>
        </p:nvGraphicFramePr>
        <p:xfrm>
          <a:off x="647700" y="1247775"/>
          <a:ext cx="10896599" cy="4362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4923">
                  <a:extLst>
                    <a:ext uri="{9D8B030D-6E8A-4147-A177-3AD203B41FA5}">
                      <a16:colId xmlns:a16="http://schemas.microsoft.com/office/drawing/2014/main" val="3284912005"/>
                    </a:ext>
                  </a:extLst>
                </a:gridCol>
                <a:gridCol w="2207349">
                  <a:extLst>
                    <a:ext uri="{9D8B030D-6E8A-4147-A177-3AD203B41FA5}">
                      <a16:colId xmlns:a16="http://schemas.microsoft.com/office/drawing/2014/main" val="3921624382"/>
                    </a:ext>
                  </a:extLst>
                </a:gridCol>
                <a:gridCol w="1464563">
                  <a:extLst>
                    <a:ext uri="{9D8B030D-6E8A-4147-A177-3AD203B41FA5}">
                      <a16:colId xmlns:a16="http://schemas.microsoft.com/office/drawing/2014/main" val="2032368153"/>
                    </a:ext>
                  </a:extLst>
                </a:gridCol>
                <a:gridCol w="2599764">
                  <a:extLst>
                    <a:ext uri="{9D8B030D-6E8A-4147-A177-3AD203B41FA5}">
                      <a16:colId xmlns:a16="http://schemas.microsoft.com/office/drawing/2014/main" val="1044409167"/>
                    </a:ext>
                  </a:extLst>
                </a:gridCol>
              </a:tblGrid>
              <a:tr h="35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Item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Quantity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              Total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4902570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Banquet Tickets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$  65.00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          $ 325.00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3359549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Concert Tickets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$  25.00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          $ 125.00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1113918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Souvenir Booklet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$   15.00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          $ 150.00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9078248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Prayer Breakfast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$   20.00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          $ 100.00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5372354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$ 250.00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          $ 250.00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89307"/>
                  </a:ext>
                </a:extLst>
              </a:tr>
              <a:tr h="356795"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28731790"/>
                  </a:ext>
                </a:extLst>
              </a:tr>
              <a:tr h="356795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Package Value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$ 950.00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7753979"/>
                  </a:ext>
                </a:extLst>
              </a:tr>
              <a:tr h="356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Package Price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$ 750.00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3021239"/>
                  </a:ext>
                </a:extLst>
              </a:tr>
              <a:tr h="356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effectLst/>
                          <a:latin typeface="+mn-lt"/>
                        </a:rPr>
                        <a:t>Savings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effectLst/>
                          <a:latin typeface="+mn-lt"/>
                        </a:rPr>
                        <a:t>$ 200.00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74188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E757AFA-91D3-4872-8835-9EB6A1708C04}"/>
              </a:ext>
            </a:extLst>
          </p:cNvPr>
          <p:cNvSpPr txBox="1"/>
          <p:nvPr/>
        </p:nvSpPr>
        <p:spPr>
          <a:xfrm>
            <a:off x="2914915" y="5835271"/>
            <a:ext cx="586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dirty="0">
                <a:solidFill>
                  <a:schemeClr val="bg1"/>
                </a:solidFill>
              </a:rPr>
              <a:t>Email: souvenirbook@cmbsc29.com</a:t>
            </a:r>
          </a:p>
        </p:txBody>
      </p:sp>
    </p:spTree>
    <p:extLst>
      <p:ext uri="{BB962C8B-B14F-4D97-AF65-F5344CB8AC3E}">
        <p14:creationId xmlns:p14="http://schemas.microsoft.com/office/powerpoint/2010/main" val="27416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7AEDDE-EF8C-460D-9BB3-06525CC73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43766" y="797057"/>
            <a:ext cx="6342145" cy="4831159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DABDA6-F64B-4476-8828-16E0F990A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72600" y="743841"/>
            <a:ext cx="6362928" cy="4916808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8ED105A8-8B31-41E4-95AD-989704818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973" y="2695117"/>
            <a:ext cx="2974601" cy="176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C3705C-FDF2-4499-8DC3-6AB09F90E6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32" t="10396" r="7314" b="121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38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4A2AD-F464-4A33-9E26-A01D5F36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Committee composition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7CEF16-4D28-4080-BEA4-9DA4226465E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0229234"/>
              </p:ext>
            </p:extLst>
          </p:nvPr>
        </p:nvGraphicFramePr>
        <p:xfrm>
          <a:off x="685800" y="2063750"/>
          <a:ext cx="1039495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4950">
                  <a:extLst>
                    <a:ext uri="{9D8B030D-6E8A-4147-A177-3AD203B41FA5}">
                      <a16:colId xmlns:a16="http://schemas.microsoft.com/office/drawing/2014/main" val="2928499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u="sng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 Leadership</a:t>
                      </a:r>
                      <a:endParaRPr lang="en-US" sz="4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22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Madeline Hughes, White Hall </a:t>
                      </a:r>
                      <a:r>
                        <a:rPr lang="en-US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Chair</a:t>
                      </a:r>
                    </a:p>
                    <a:p>
                      <a:pPr algn="ctr"/>
                      <a:r>
                        <a:rPr lang="en-US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Alvin Hunter, Hope – Co-Chair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Sarah Cannon, Little Rock – Secretary/Finance Liaison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661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17931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0C12-315F-4B5F-BE8D-E4A16D69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68" y="228600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Committee composition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4DA95F-22E5-44E7-85F3-1C0B717EC24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08803776"/>
              </p:ext>
            </p:extLst>
          </p:nvPr>
        </p:nvGraphicFramePr>
        <p:xfrm>
          <a:off x="481533" y="1380565"/>
          <a:ext cx="1080155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3077">
                  <a:extLst>
                    <a:ext uri="{9D8B030D-6E8A-4147-A177-3AD203B41FA5}">
                      <a16:colId xmlns:a16="http://schemas.microsoft.com/office/drawing/2014/main" val="4183950389"/>
                    </a:ext>
                  </a:extLst>
                </a:gridCol>
                <a:gridCol w="5098474">
                  <a:extLst>
                    <a:ext uri="{9D8B030D-6E8A-4147-A177-3AD203B41FA5}">
                      <a16:colId xmlns:a16="http://schemas.microsoft.com/office/drawing/2014/main" val="539217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893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Musical, Daily Music, &amp; Entertainment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Souvenir Book Continued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5203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Kenneth Harris, Arkadelphia - Chair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Roland Gosey, Arkadelphia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223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Henry Parker, Little Rock - Chair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Decor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201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Douglas A. Jones, Hot Springs – Co- Chair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Lillie Wainwright, El Dorado - Chair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extLst>
                  <a:ext uri="{0D108BD9-81ED-4DB2-BD59-A6C34878D82A}">
                    <a16:rowId xmlns:a16="http://schemas.microsoft.com/office/drawing/2014/main" val="260451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June Rodgers, Camden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Rodell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Anders, Newport – Co- Chair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extLst>
                  <a:ext uri="{0D108BD9-81ED-4DB2-BD59-A6C34878D82A}">
                    <a16:rowId xmlns:a16="http://schemas.microsoft.com/office/drawing/2014/main" val="2071195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Souvenir Book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Carrie Taylor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, Newport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extLst>
                  <a:ext uri="{0D108BD9-81ED-4DB2-BD59-A6C34878D82A}">
                    <a16:rowId xmlns:a16="http://schemas.microsoft.com/office/drawing/2014/main" val="380121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Patricia Blake, Prescott - Chair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Promotion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92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Roy Aaron, El Dorado- Co- Chair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Bryant Whitted, Wilson - Chair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extLst>
                  <a:ext uri="{0D108BD9-81ED-4DB2-BD59-A6C34878D82A}">
                    <a16:rowId xmlns:a16="http://schemas.microsoft.com/office/drawing/2014/main" val="299367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James Hart, Searcy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Programs &amp; Printing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448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Janice McCoy, Hot Springs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Forestine Caldwell, Little Rock - Chair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extLst>
                  <a:ext uri="{0D108BD9-81ED-4DB2-BD59-A6C34878D82A}">
                    <a16:rowId xmlns:a16="http://schemas.microsoft.com/office/drawing/2014/main" val="1072992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52894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0C12-315F-4B5F-BE8D-E4A16D69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600"/>
            <a:ext cx="11651672" cy="115196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Committee composition continued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4DA95F-22E5-44E7-85F3-1C0B717EC24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96697420"/>
              </p:ext>
            </p:extLst>
          </p:nvPr>
        </p:nvGraphicFramePr>
        <p:xfrm>
          <a:off x="692727" y="1574800"/>
          <a:ext cx="1079269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2988">
                  <a:extLst>
                    <a:ext uri="{9D8B030D-6E8A-4147-A177-3AD203B41FA5}">
                      <a16:colId xmlns:a16="http://schemas.microsoft.com/office/drawing/2014/main" val="4183950389"/>
                    </a:ext>
                  </a:extLst>
                </a:gridCol>
                <a:gridCol w="5249704">
                  <a:extLst>
                    <a:ext uri="{9D8B030D-6E8A-4147-A177-3AD203B41FA5}">
                      <a16:colId xmlns:a16="http://schemas.microsoft.com/office/drawing/2014/main" val="539217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893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History of the Convention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Hospitality/ Volunteers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5203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Belinda Joshaway, Little Rock - Chair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286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Billy Brooks, Little Rock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extLst>
                  <a:ext uri="{0D108BD9-81ED-4DB2-BD59-A6C34878D82A}">
                    <a16:rowId xmlns:a16="http://schemas.microsoft.com/office/drawing/2014/main" val="299223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Cheryl Stuart, Lewisville – Co- Chair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286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Banquet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201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Fredrick Anthony, Proctor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286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Jeanne Moss, North Little Rock - Chair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extLst>
                  <a:ext uri="{0D108BD9-81ED-4DB2-BD59-A6C34878D82A}">
                    <a16:rowId xmlns:a16="http://schemas.microsoft.com/office/drawing/2014/main" val="260451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Rodney Harris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4286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extLst>
                  <a:ext uri="{0D108BD9-81ED-4DB2-BD59-A6C34878D82A}">
                    <a16:rowId xmlns:a16="http://schemas.microsoft.com/office/drawing/2014/main" val="2071195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sng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Speakers</a:t>
                      </a:r>
                      <a:endParaRPr lang="en-US" sz="2000" b="1" i="0" u="sng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121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D.L. Richardson, Little Rock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292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Bryant Whitted, Wilson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571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9732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6953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32677B-BE75-4B39-A800-9649B3EA76A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646218" y="96983"/>
            <a:ext cx="6394827" cy="549304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7476E8-B18D-4661-893C-F617BA33967F}"/>
              </a:ext>
            </a:extLst>
          </p:cNvPr>
          <p:cNvSpPr txBox="1"/>
          <p:nvPr/>
        </p:nvSpPr>
        <p:spPr>
          <a:xfrm>
            <a:off x="3751594" y="5763491"/>
            <a:ext cx="418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Use:   #150cmbsc</a:t>
            </a:r>
          </a:p>
        </p:txBody>
      </p:sp>
    </p:spTree>
    <p:extLst>
      <p:ext uri="{BB962C8B-B14F-4D97-AF65-F5344CB8AC3E}">
        <p14:creationId xmlns:p14="http://schemas.microsoft.com/office/powerpoint/2010/main" val="223347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12A4-C661-43C6-B5AE-72D9997E3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214745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838F3-FD51-4863-9333-E6B17117ED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091" y="1358235"/>
            <a:ext cx="11231283" cy="414153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Sunday night—</a:t>
            </a:r>
            <a:r>
              <a:rPr lang="en-US" sz="2800" dirty="0">
                <a:highlight>
                  <a:srgbClr val="FFFF00"/>
                </a:highlight>
              </a:rPr>
              <a:t>concert </a:t>
            </a:r>
            <a:r>
              <a:rPr lang="en-US" sz="2800" dirty="0"/>
              <a:t>				Greater 2</a:t>
            </a:r>
            <a:r>
              <a:rPr lang="en-US" sz="2800" baseline="30000" dirty="0"/>
              <a:t>nd</a:t>
            </a:r>
            <a:r>
              <a:rPr lang="en-US" sz="2800" dirty="0"/>
              <a:t> Baptist</a:t>
            </a:r>
          </a:p>
          <a:p>
            <a:pPr lvl="0"/>
            <a:r>
              <a:rPr lang="en-US" sz="2800" dirty="0"/>
              <a:t>Monday—Auxiliary Communique 			Programmed Items</a:t>
            </a:r>
          </a:p>
          <a:p>
            <a:pPr lvl="0"/>
            <a:r>
              <a:rPr lang="en-US" sz="2800" dirty="0"/>
              <a:t>Monday Night—</a:t>
            </a:r>
            <a:r>
              <a:rPr lang="en-US" sz="2800" dirty="0">
                <a:highlight>
                  <a:srgbClr val="FFFF00"/>
                </a:highlight>
              </a:rPr>
              <a:t>Banquet</a:t>
            </a:r>
            <a:r>
              <a:rPr lang="en-US" sz="2800" dirty="0"/>
              <a:t> 				Embassy Suites</a:t>
            </a:r>
          </a:p>
          <a:p>
            <a:pPr lvl="0"/>
            <a:r>
              <a:rPr lang="en-US" sz="2800" dirty="0"/>
              <a:t>Tuesday—Auxiliary Communique 			Programmed Items</a:t>
            </a:r>
          </a:p>
          <a:p>
            <a:pPr lvl="0"/>
            <a:r>
              <a:rPr lang="en-US" sz="2800" dirty="0"/>
              <a:t>Tuesday night—</a:t>
            </a:r>
            <a:r>
              <a:rPr lang="en-US" sz="2800" dirty="0">
                <a:highlight>
                  <a:srgbClr val="FFFF00"/>
                </a:highlight>
              </a:rPr>
              <a:t>President’s address </a:t>
            </a:r>
            <a:r>
              <a:rPr lang="en-US" sz="2800" dirty="0"/>
              <a:t>		Dr. C. Dennis Edwards, I</a:t>
            </a:r>
          </a:p>
          <a:p>
            <a:pPr lvl="0"/>
            <a:r>
              <a:rPr lang="en-US" sz="2800" dirty="0"/>
              <a:t>Wednesday morning—</a:t>
            </a:r>
            <a:r>
              <a:rPr lang="en-US" sz="2800" dirty="0">
                <a:highlight>
                  <a:srgbClr val="FFFF00"/>
                </a:highlight>
              </a:rPr>
              <a:t>prayer breakfast </a:t>
            </a:r>
            <a:r>
              <a:rPr lang="en-US" sz="2800" dirty="0"/>
              <a:t>		St. John Baptist Church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1448B-97CE-41E0-9FC8-695D0E380E7F}"/>
              </a:ext>
            </a:extLst>
          </p:cNvPr>
          <p:cNvSpPr txBox="1"/>
          <p:nvPr/>
        </p:nvSpPr>
        <p:spPr>
          <a:xfrm>
            <a:off x="4003963" y="5776856"/>
            <a:ext cx="418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Use:   #150cmbsc</a:t>
            </a:r>
          </a:p>
        </p:txBody>
      </p:sp>
    </p:spTree>
    <p:extLst>
      <p:ext uri="{BB962C8B-B14F-4D97-AF65-F5344CB8AC3E}">
        <p14:creationId xmlns:p14="http://schemas.microsoft.com/office/powerpoint/2010/main" val="406818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DDB9-C432-49CF-917C-665D0309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Ticketed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142CC-0519-4CC3-BA9B-6695B29BDF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50138" y="1915228"/>
            <a:ext cx="7011530" cy="331118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Musical			 $ 25.00	</a:t>
            </a:r>
          </a:p>
          <a:p>
            <a:pPr algn="ctr"/>
            <a:r>
              <a:rPr lang="en-US" sz="3600" dirty="0"/>
              <a:t>Banquet			 $ 65.00 	</a:t>
            </a:r>
          </a:p>
          <a:p>
            <a:pPr algn="ctr"/>
            <a:r>
              <a:rPr lang="en-US" sz="3600" dirty="0"/>
              <a:t>Breakfast			 $ 20.00 	</a:t>
            </a:r>
          </a:p>
          <a:p>
            <a:pPr marL="0" indent="0" algn="ctr">
              <a:buNone/>
            </a:pPr>
            <a:r>
              <a:rPr lang="en-US" sz="3600" dirty="0"/>
              <a:t>Package Deals Available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51A35-97D8-4E2C-A520-76B1ABFAD399}"/>
              </a:ext>
            </a:extLst>
          </p:cNvPr>
          <p:cNvSpPr txBox="1"/>
          <p:nvPr/>
        </p:nvSpPr>
        <p:spPr>
          <a:xfrm>
            <a:off x="3768436" y="5648980"/>
            <a:ext cx="4655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Website: www.cmbsc29.org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FF000CA-3C2B-4369-8D34-1D325F9A1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00" y="2224074"/>
            <a:ext cx="4051499" cy="24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3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5EF1-E444-444D-9812-9F135D02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33" y="0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tickets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0008AC-CFA6-4FCE-93F9-1869C72D0A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501799" y="747090"/>
            <a:ext cx="5914260" cy="582998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54FC00-8D2E-4C28-B4FD-DA6C1C82CD1D}"/>
              </a:ext>
            </a:extLst>
          </p:cNvPr>
          <p:cNvSpPr/>
          <p:nvPr/>
        </p:nvSpPr>
        <p:spPr>
          <a:xfrm>
            <a:off x="4132680" y="2294965"/>
            <a:ext cx="1775012" cy="1434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B14D37-1B28-43B4-A3BD-9100AD1276C9}"/>
              </a:ext>
            </a:extLst>
          </p:cNvPr>
          <p:cNvSpPr/>
          <p:nvPr/>
        </p:nvSpPr>
        <p:spPr>
          <a:xfrm>
            <a:off x="6687671" y="1552330"/>
            <a:ext cx="1506070" cy="104743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A1447E-7243-4F0B-A715-1CEC14CEDDF0}"/>
              </a:ext>
            </a:extLst>
          </p:cNvPr>
          <p:cNvSpPr txBox="1">
            <a:spLocks/>
          </p:cNvSpPr>
          <p:nvPr/>
        </p:nvSpPr>
        <p:spPr>
          <a:xfrm rot="18665847">
            <a:off x="897559" y="3319777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Non-negotiable</a:t>
            </a:r>
          </a:p>
        </p:txBody>
      </p:sp>
    </p:spTree>
    <p:extLst>
      <p:ext uri="{BB962C8B-B14F-4D97-AF65-F5344CB8AC3E}">
        <p14:creationId xmlns:p14="http://schemas.microsoft.com/office/powerpoint/2010/main" val="399709796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5B08-573B-4869-9441-BE0CFF47A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Souvenir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59E55-1117-4471-A06C-98A99BCCF1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7266709" cy="3854071"/>
          </a:xfrm>
        </p:spPr>
        <p:txBody>
          <a:bodyPr>
            <a:normAutofit/>
          </a:bodyPr>
          <a:lstStyle/>
          <a:p>
            <a:r>
              <a:rPr lang="en-US" sz="3600" dirty="0"/>
              <a:t>Method of submission (Formats)</a:t>
            </a:r>
          </a:p>
          <a:p>
            <a:pPr marL="457200" lvl="1" indent="0">
              <a:buNone/>
            </a:pPr>
            <a:r>
              <a:rPr lang="en-US" sz="2400" dirty="0"/>
              <a:t>Camera ready  (Word, pdf, jpeg, </a:t>
            </a:r>
            <a:r>
              <a:rPr lang="en-US" sz="2400" dirty="0" err="1"/>
              <a:t>png</a:t>
            </a:r>
            <a:r>
              <a:rPr lang="en-US" sz="2400" dirty="0"/>
              <a:t> or tiff)</a:t>
            </a:r>
          </a:p>
          <a:p>
            <a:r>
              <a:rPr lang="en-US" sz="3600" dirty="0"/>
              <a:t>Deadline—August 6, 2019</a:t>
            </a:r>
          </a:p>
          <a:p>
            <a:r>
              <a:rPr lang="en-US" sz="3600" dirty="0"/>
              <a:t>Cost (Per book)—$15.00</a:t>
            </a:r>
          </a:p>
          <a:p>
            <a:r>
              <a:rPr lang="en-US" sz="3600" dirty="0"/>
              <a:t>Ad Dimensions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C0B1C09-5874-4614-A043-06F412CA3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944" y="499509"/>
            <a:ext cx="3837709" cy="2282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611B1F-E052-4CFD-BA84-6CE4EB05BA57}"/>
              </a:ext>
            </a:extLst>
          </p:cNvPr>
          <p:cNvSpPr txBox="1"/>
          <p:nvPr/>
        </p:nvSpPr>
        <p:spPr>
          <a:xfrm>
            <a:off x="2799185" y="5835271"/>
            <a:ext cx="586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800" dirty="0">
                <a:solidFill>
                  <a:schemeClr val="bg1"/>
                </a:solidFill>
              </a:rPr>
              <a:t>Email: souvenirbook@cmbsc29.com</a:t>
            </a:r>
          </a:p>
        </p:txBody>
      </p:sp>
    </p:spTree>
    <p:extLst>
      <p:ext uri="{BB962C8B-B14F-4D97-AF65-F5344CB8AC3E}">
        <p14:creationId xmlns:p14="http://schemas.microsoft.com/office/powerpoint/2010/main" val="143561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1196</TotalTime>
  <Words>526</Words>
  <Application>Microsoft Office PowerPoint</Application>
  <PresentationFormat>Widescreen</PresentationFormat>
  <Paragraphs>218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Impact</vt:lpstr>
      <vt:lpstr>Main Event</vt:lpstr>
      <vt:lpstr>CMBSC Sesquicentennial Celebration</vt:lpstr>
      <vt:lpstr>Committee composition</vt:lpstr>
      <vt:lpstr>Committee composition</vt:lpstr>
      <vt:lpstr>Committee composition continued</vt:lpstr>
      <vt:lpstr>PowerPoint Presentation</vt:lpstr>
      <vt:lpstr>Overview</vt:lpstr>
      <vt:lpstr>Ticketed events</vt:lpstr>
      <vt:lpstr>tickets</vt:lpstr>
      <vt:lpstr>Souvenir Book</vt:lpstr>
      <vt:lpstr>Ad Dimensions options</vt:lpstr>
      <vt:lpstr>Package Deals</vt:lpstr>
      <vt:lpstr>Gold Package ($3,000)</vt:lpstr>
      <vt:lpstr>Silver Package ($1,500)</vt:lpstr>
      <vt:lpstr>Bronze Package ($750)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CMBSC Sesquicentennial Celebration</dc:title>
  <dc:creator>Alvin Hunter</dc:creator>
  <cp:lastModifiedBy>Alvin Hunter</cp:lastModifiedBy>
  <cp:revision>147</cp:revision>
  <cp:lastPrinted>2019-06-01T00:23:27Z</cp:lastPrinted>
  <dcterms:created xsi:type="dcterms:W3CDTF">2019-03-07T22:11:40Z</dcterms:created>
  <dcterms:modified xsi:type="dcterms:W3CDTF">2019-06-01T00:26:58Z</dcterms:modified>
</cp:coreProperties>
</file>