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Barlow SemiCondensed Bold" charset="1" panose="00000806000000000000"/>
      <p:regular r:id="rId23"/>
    </p:embeddedFont>
    <p:embeddedFont>
      <p:font typeface="Open Sans" charset="1" panose="020B0606030504020204"/>
      <p:regular r:id="rId24"/>
    </p:embeddedFont>
    <p:embeddedFont>
      <p:font typeface="Montserrat Bold"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jpe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10.png" Type="http://schemas.openxmlformats.org/officeDocument/2006/relationships/image"/><Relationship Id="rId7" Target="../media/image31.png" Type="http://schemas.openxmlformats.org/officeDocument/2006/relationships/image"/><Relationship Id="rId8"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Freeform 3" id="3"/>
          <p:cNvSpPr/>
          <p:nvPr/>
        </p:nvSpPr>
        <p:spPr>
          <a:xfrm flipH="false" flipV="false" rot="0">
            <a:off x="16877458" y="8853368"/>
            <a:ext cx="122046" cy="200900"/>
          </a:xfrm>
          <a:custGeom>
            <a:avLst/>
            <a:gdLst/>
            <a:ahLst/>
            <a:cxnLst/>
            <a:rect r="r" b="b" t="t" l="l"/>
            <a:pathLst>
              <a:path h="200900" w="122046">
                <a:moveTo>
                  <a:pt x="0" y="0"/>
                </a:moveTo>
                <a:lnTo>
                  <a:pt x="122046" y="0"/>
                </a:lnTo>
                <a:lnTo>
                  <a:pt x="122046" y="200899"/>
                </a:lnTo>
                <a:lnTo>
                  <a:pt x="0" y="2008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2266537" y="0"/>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3357016" y="0"/>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503146" y="5313263"/>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1002872" y="5313263"/>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6" id="16"/>
          <p:cNvSpPr/>
          <p:nvPr/>
        </p:nvSpPr>
        <p:spPr>
          <a:xfrm flipH="false" flipV="false" rot="0">
            <a:off x="1198416" y="1341438"/>
            <a:ext cx="7604125" cy="7604125"/>
          </a:xfrm>
          <a:custGeom>
            <a:avLst/>
            <a:gdLst/>
            <a:ahLst/>
            <a:cxnLst/>
            <a:rect r="r" b="b" t="t" l="l"/>
            <a:pathLst>
              <a:path h="7604125" w="7604125">
                <a:moveTo>
                  <a:pt x="0" y="0"/>
                </a:moveTo>
                <a:lnTo>
                  <a:pt x="7604125" y="0"/>
                </a:lnTo>
                <a:lnTo>
                  <a:pt x="7604125" y="7604124"/>
                </a:lnTo>
                <a:lnTo>
                  <a:pt x="0" y="76041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729528" y="1880898"/>
            <a:ext cx="6541901" cy="6541901"/>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19" id="19"/>
          <p:cNvGrpSpPr>
            <a:grpSpLocks noChangeAspect="true"/>
          </p:cNvGrpSpPr>
          <p:nvPr/>
        </p:nvGrpSpPr>
        <p:grpSpPr>
          <a:xfrm rot="0">
            <a:off x="2076836" y="2228218"/>
            <a:ext cx="5847284" cy="5847261"/>
            <a:chOff x="0" y="0"/>
            <a:chExt cx="6350000" cy="6349975"/>
          </a:xfrm>
        </p:grpSpPr>
        <p:sp>
          <p:nvSpPr>
            <p:cNvPr name="Freeform 20" id="2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25046" t="0" r="-25046" b="0"/>
              </a:stretch>
            </a:blipFill>
          </p:spPr>
        </p:sp>
      </p:grpSp>
      <p:sp>
        <p:nvSpPr>
          <p:cNvPr name="Freeform 21" id="21"/>
          <p:cNvSpPr/>
          <p:nvPr/>
        </p:nvSpPr>
        <p:spPr>
          <a:xfrm flipH="false" flipV="false" rot="0">
            <a:off x="1028700"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0">
            <a:off x="7824826" y="1555841"/>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0">
            <a:off x="10036622" y="7433191"/>
            <a:ext cx="2763290" cy="2706607"/>
          </a:xfrm>
          <a:custGeom>
            <a:avLst/>
            <a:gdLst/>
            <a:ahLst/>
            <a:cxnLst/>
            <a:rect r="r" b="b" t="t" l="l"/>
            <a:pathLst>
              <a:path h="2706607" w="2763290">
                <a:moveTo>
                  <a:pt x="0" y="0"/>
                </a:moveTo>
                <a:lnTo>
                  <a:pt x="2763290" y="0"/>
                </a:lnTo>
                <a:lnTo>
                  <a:pt x="2763290" y="2706608"/>
                </a:lnTo>
                <a:lnTo>
                  <a:pt x="0" y="2706608"/>
                </a:lnTo>
                <a:lnTo>
                  <a:pt x="0" y="0"/>
                </a:lnTo>
                <a:close/>
              </a:path>
            </a:pathLst>
          </a:custGeom>
          <a:blipFill>
            <a:blip r:embed="rId10"/>
            <a:stretch>
              <a:fillRect l="0" t="0" r="0" b="0"/>
            </a:stretch>
          </a:blipFill>
        </p:spPr>
      </p:sp>
      <p:sp>
        <p:nvSpPr>
          <p:cNvPr name="Freeform 24" id="24"/>
          <p:cNvSpPr/>
          <p:nvPr/>
        </p:nvSpPr>
        <p:spPr>
          <a:xfrm flipH="false" flipV="false" rot="0">
            <a:off x="13110973" y="7384821"/>
            <a:ext cx="2604490" cy="2896193"/>
          </a:xfrm>
          <a:custGeom>
            <a:avLst/>
            <a:gdLst/>
            <a:ahLst/>
            <a:cxnLst/>
            <a:rect r="r" b="b" t="t" l="l"/>
            <a:pathLst>
              <a:path h="2896193" w="2604490">
                <a:moveTo>
                  <a:pt x="0" y="0"/>
                </a:moveTo>
                <a:lnTo>
                  <a:pt x="2604490" y="0"/>
                </a:lnTo>
                <a:lnTo>
                  <a:pt x="2604490" y="2896193"/>
                </a:lnTo>
                <a:lnTo>
                  <a:pt x="0" y="2896193"/>
                </a:lnTo>
                <a:lnTo>
                  <a:pt x="0" y="0"/>
                </a:lnTo>
                <a:close/>
              </a:path>
            </a:pathLst>
          </a:custGeom>
          <a:blipFill>
            <a:blip r:embed="rId11"/>
            <a:stretch>
              <a:fillRect l="0" t="0" r="0" b="0"/>
            </a:stretch>
          </a:blipFill>
        </p:spPr>
      </p:sp>
      <p:sp>
        <p:nvSpPr>
          <p:cNvPr name="TextBox 25" id="25"/>
          <p:cNvSpPr txBox="true"/>
          <p:nvPr/>
        </p:nvSpPr>
        <p:spPr>
          <a:xfrm rot="0">
            <a:off x="10036622" y="2135342"/>
            <a:ext cx="8220075" cy="2571750"/>
          </a:xfrm>
          <a:prstGeom prst="rect">
            <a:avLst/>
          </a:prstGeom>
        </p:spPr>
        <p:txBody>
          <a:bodyPr anchor="t" rtlCol="false" tIns="0" lIns="0" bIns="0" rIns="0">
            <a:spAutoFit/>
          </a:bodyPr>
          <a:lstStyle/>
          <a:p>
            <a:pPr algn="l">
              <a:lnSpc>
                <a:spcPts val="19800"/>
              </a:lnSpc>
            </a:pPr>
            <a:r>
              <a:rPr lang="en-US" b="true" sz="18000">
                <a:solidFill>
                  <a:srgbClr val="FFFFFF"/>
                </a:solidFill>
                <a:latin typeface="Barlow SemiCondensed Bold"/>
                <a:ea typeface="Barlow SemiCondensed Bold"/>
                <a:cs typeface="Barlow SemiCondensed Bold"/>
                <a:sym typeface="Barlow SemiCondensed Bold"/>
              </a:rPr>
              <a:t>VIPERS </a:t>
            </a:r>
          </a:p>
        </p:txBody>
      </p:sp>
      <p:sp>
        <p:nvSpPr>
          <p:cNvPr name="TextBox 26" id="26"/>
          <p:cNvSpPr txBox="true"/>
          <p:nvPr/>
        </p:nvSpPr>
        <p:spPr>
          <a:xfrm rot="0">
            <a:off x="10036622" y="4621367"/>
            <a:ext cx="7222678" cy="2673350"/>
          </a:xfrm>
          <a:prstGeom prst="rect">
            <a:avLst/>
          </a:prstGeom>
        </p:spPr>
        <p:txBody>
          <a:bodyPr anchor="t" rtlCol="false" tIns="0" lIns="0" bIns="0" rIns="0">
            <a:spAutoFit/>
          </a:bodyPr>
          <a:lstStyle/>
          <a:p>
            <a:pPr algn="l">
              <a:lnSpc>
                <a:spcPts val="10450"/>
              </a:lnSpc>
            </a:pPr>
            <a:r>
              <a:rPr lang="en-US" sz="9500" b="true">
                <a:solidFill>
                  <a:srgbClr val="FF1616"/>
                </a:solidFill>
                <a:latin typeface="Barlow SemiCondensed Bold"/>
                <a:ea typeface="Barlow SemiCondensed Bold"/>
                <a:cs typeface="Barlow SemiCondensed Bold"/>
                <a:sym typeface="Barlow SemiCondensed Bold"/>
              </a:rPr>
              <a:t>BASEBALL &amp;</a:t>
            </a:r>
          </a:p>
          <a:p>
            <a:pPr algn="l">
              <a:lnSpc>
                <a:spcPts val="10450"/>
              </a:lnSpc>
            </a:pPr>
            <a:r>
              <a:rPr lang="en-US" b="true" sz="9500">
                <a:solidFill>
                  <a:srgbClr val="FF1616"/>
                </a:solidFill>
                <a:latin typeface="Barlow SemiCondensed Bold"/>
                <a:ea typeface="Barlow SemiCondensed Bold"/>
                <a:cs typeface="Barlow SemiCondensed Bold"/>
                <a:sym typeface="Barlow SemiCondensed Bold"/>
              </a:rPr>
              <a:t>SOFTBALL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2552129"/>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215199" y="2643517"/>
            <a:ext cx="15343273" cy="4761310"/>
          </a:xfrm>
          <a:prstGeom prst="rect">
            <a:avLst/>
          </a:prstGeom>
        </p:spPr>
        <p:txBody>
          <a:bodyPr anchor="t" rtlCol="false" tIns="0" lIns="0" bIns="0" rIns="0">
            <a:spAutoFit/>
          </a:bodyPr>
          <a:lstStyle/>
          <a:p>
            <a:pPr algn="l" marL="529851" indent="-264926" lvl="1">
              <a:lnSpc>
                <a:spcPts val="3435"/>
              </a:lnSpc>
              <a:buFont typeface="Arial"/>
              <a:buChar char="•"/>
            </a:pPr>
            <a:r>
              <a:rPr lang="en-US" sz="2454">
                <a:solidFill>
                  <a:srgbClr val="FFFFFF"/>
                </a:solidFill>
                <a:latin typeface="Open Sans"/>
                <a:ea typeface="Open Sans"/>
                <a:cs typeface="Open Sans"/>
                <a:sym typeface="Open Sans"/>
              </a:rPr>
              <a:t>Travel expenses and lodging are the responsibility of each individual family. </a:t>
            </a:r>
          </a:p>
          <a:p>
            <a:pPr algn="l" marL="529851" indent="-264926" lvl="1">
              <a:lnSpc>
                <a:spcPts val="3435"/>
              </a:lnSpc>
              <a:buFont typeface="Arial"/>
              <a:buChar char="•"/>
            </a:pPr>
            <a:r>
              <a:rPr lang="en-US" sz="2454">
                <a:solidFill>
                  <a:srgbClr val="FFFFFF"/>
                </a:solidFill>
                <a:latin typeface="Open Sans"/>
                <a:ea typeface="Open Sans"/>
                <a:cs typeface="Open Sans"/>
                <a:sym typeface="Open Sans"/>
              </a:rPr>
              <a:t>$200 start up fee will go towards registration fees, insurance, practice fields and lights, equipment, and first tournament.   ***Due 9/15/24***</a:t>
            </a:r>
          </a:p>
          <a:p>
            <a:pPr algn="l" marL="529851" indent="-264926" lvl="1">
              <a:lnSpc>
                <a:spcPts val="3435"/>
              </a:lnSpc>
              <a:buFont typeface="Arial"/>
              <a:buChar char="•"/>
            </a:pPr>
            <a:r>
              <a:rPr lang="en-US" sz="2454">
                <a:solidFill>
                  <a:srgbClr val="FFFFFF"/>
                </a:solidFill>
                <a:latin typeface="Open Sans"/>
                <a:ea typeface="Open Sans"/>
                <a:cs typeface="Open Sans"/>
                <a:sym typeface="Open Sans"/>
              </a:rPr>
              <a:t>Starting October 1st monthly dues will be $150 per player.  This goes towards future tournaments. any excess funds will be rolled over and to be used for the team at the coaches discretion. (i.e. team hoodies, bags, pizza party, desired practice gear, etc.)</a:t>
            </a:r>
          </a:p>
          <a:p>
            <a:pPr algn="l" marL="529851" indent="-264926" lvl="1">
              <a:lnSpc>
                <a:spcPts val="3435"/>
              </a:lnSpc>
              <a:buFont typeface="Arial"/>
              <a:buChar char="•"/>
            </a:pPr>
            <a:r>
              <a:rPr lang="en-US" sz="2454">
                <a:solidFill>
                  <a:srgbClr val="FFFFFF"/>
                </a:solidFill>
                <a:latin typeface="Open Sans"/>
                <a:ea typeface="Open Sans"/>
                <a:cs typeface="Open Sans"/>
                <a:sym typeface="Open Sans"/>
              </a:rPr>
              <a:t>Most teams will start playing tournaments in October and will end in March when Little League begins.</a:t>
            </a:r>
          </a:p>
          <a:p>
            <a:pPr algn="l" marL="529851" indent="-264926" lvl="1">
              <a:lnSpc>
                <a:spcPts val="3435"/>
              </a:lnSpc>
              <a:buFont typeface="Arial"/>
              <a:buChar char="•"/>
            </a:pPr>
            <a:r>
              <a:rPr lang="en-US" sz="2454">
                <a:solidFill>
                  <a:srgbClr val="FFFFFF"/>
                </a:solidFill>
                <a:latin typeface="Open Sans"/>
                <a:ea typeface="Open Sans"/>
                <a:cs typeface="Open Sans"/>
                <a:sym typeface="Open Sans"/>
              </a:rPr>
              <a:t>Uniforms have been sponsored and are FREE!  Player will receive 4 Jerseys, 3 Hats, and 1 pant.  Generally parents will be responsible for socks, belts, and two other pants.  This will vary slightly from team to team so please reach out to your coach with any questions. </a:t>
            </a:r>
          </a:p>
        </p:txBody>
      </p:sp>
      <p:sp>
        <p:nvSpPr>
          <p:cNvPr name="TextBox 17" id="17"/>
          <p:cNvSpPr txBox="true"/>
          <p:nvPr/>
        </p:nvSpPr>
        <p:spPr>
          <a:xfrm rot="0">
            <a:off x="1796412" y="1503426"/>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FINANCE$</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83968" y="7479614"/>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1" id="21"/>
          <p:cNvSpPr/>
          <p:nvPr/>
        </p:nvSpPr>
        <p:spPr>
          <a:xfrm flipH="false" flipV="false" rot="0">
            <a:off x="15256227" y="293865"/>
            <a:ext cx="2604490" cy="2896193"/>
          </a:xfrm>
          <a:custGeom>
            <a:avLst/>
            <a:gdLst/>
            <a:ahLst/>
            <a:cxnLst/>
            <a:rect r="r" b="b" t="t" l="l"/>
            <a:pathLst>
              <a:path h="2896193" w="2604490">
                <a:moveTo>
                  <a:pt x="0" y="0"/>
                </a:moveTo>
                <a:lnTo>
                  <a:pt x="2604490" y="0"/>
                </a:lnTo>
                <a:lnTo>
                  <a:pt x="2604490" y="2896194"/>
                </a:lnTo>
                <a:lnTo>
                  <a:pt x="0" y="2896194"/>
                </a:lnTo>
                <a:lnTo>
                  <a:pt x="0" y="0"/>
                </a:lnTo>
                <a:close/>
              </a:path>
            </a:pathLst>
          </a:custGeom>
          <a:blipFill>
            <a:blip r:embed="rId6"/>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565613" y="2704734"/>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202929" y="2942593"/>
            <a:ext cx="4570967" cy="5679587"/>
          </a:xfrm>
          <a:prstGeom prst="rect">
            <a:avLst/>
          </a:prstGeom>
        </p:spPr>
        <p:txBody>
          <a:bodyPr anchor="t" rtlCol="false" tIns="0" lIns="0" bIns="0" rIns="0">
            <a:spAutoFit/>
          </a:bodyPr>
          <a:lstStyle/>
          <a:p>
            <a:pPr algn="l">
              <a:lnSpc>
                <a:spcPts val="2805"/>
              </a:lnSpc>
            </a:pPr>
            <a:r>
              <a:rPr lang="en-US" sz="2003">
                <a:solidFill>
                  <a:srgbClr val="FFFFFF"/>
                </a:solidFill>
                <a:latin typeface="Open Sans"/>
                <a:ea typeface="Open Sans"/>
                <a:cs typeface="Open Sans"/>
                <a:sym typeface="Open Sans"/>
              </a:rPr>
              <a:t>MONTH 1  (11u)   September</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12 players + 2 practice players</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14 players x $200 = $2800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Insurance                    -$127</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USSSA Reg fee            -$85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PG Reg fee                  -$99</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background check     -$15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Fields and lights        -$104.86</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Helmet Decals           -$101.25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Balls, tee, net, no flys -$433.63</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USSSA tourney 10/5  -$783.35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TC parade of lights    -$802.13</a:t>
            </a:r>
          </a:p>
          <a:p>
            <a:pPr algn="l">
              <a:lnSpc>
                <a:spcPts val="2805"/>
              </a:lnSpc>
            </a:pPr>
            <a:r>
              <a:rPr lang="en-US" sz="2003">
                <a:solidFill>
                  <a:srgbClr val="FFFFFF"/>
                </a:solidFill>
                <a:latin typeface="Open Sans"/>
                <a:ea typeface="Open Sans"/>
                <a:cs typeface="Open Sans"/>
                <a:sym typeface="Open Sans"/>
              </a:rPr>
              <a:t>--------------------------------------------------</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fees Month 1=  $2424.22</a:t>
            </a:r>
          </a:p>
          <a:p>
            <a:pPr algn="l">
              <a:lnSpc>
                <a:spcPts val="2805"/>
              </a:lnSpc>
            </a:pPr>
            <a:r>
              <a:rPr lang="en-US" sz="2003">
                <a:solidFill>
                  <a:srgbClr val="FFFFFF"/>
                </a:solidFill>
                <a:latin typeface="Open Sans"/>
                <a:ea typeface="Open Sans"/>
                <a:cs typeface="Open Sans"/>
                <a:sym typeface="Open Sans"/>
              </a:rPr>
              <a:t>--------------------------------------------------</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$2800 - $2424.24 =  $375.78</a:t>
            </a:r>
          </a:p>
        </p:txBody>
      </p:sp>
      <p:sp>
        <p:nvSpPr>
          <p:cNvPr name="TextBox 17" id="17"/>
          <p:cNvSpPr txBox="true"/>
          <p:nvPr/>
        </p:nvSpPr>
        <p:spPr>
          <a:xfrm rot="0">
            <a:off x="1565613" y="1656031"/>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FINANCE$</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4145150" y="149156"/>
            <a:ext cx="1798242" cy="1761355"/>
          </a:xfrm>
          <a:custGeom>
            <a:avLst/>
            <a:gdLst/>
            <a:ahLst/>
            <a:cxnLst/>
            <a:rect r="r" b="b" t="t" l="l"/>
            <a:pathLst>
              <a:path h="1761355" w="1798242">
                <a:moveTo>
                  <a:pt x="0" y="0"/>
                </a:moveTo>
                <a:lnTo>
                  <a:pt x="1798241" y="0"/>
                </a:lnTo>
                <a:lnTo>
                  <a:pt x="1798241" y="1761354"/>
                </a:lnTo>
                <a:lnTo>
                  <a:pt x="0" y="1761354"/>
                </a:lnTo>
                <a:lnTo>
                  <a:pt x="0" y="0"/>
                </a:lnTo>
                <a:close/>
              </a:path>
            </a:pathLst>
          </a:custGeom>
          <a:blipFill>
            <a:blip r:embed="rId5"/>
            <a:stretch>
              <a:fillRect l="0" t="0" r="0" b="0"/>
            </a:stretch>
          </a:blipFill>
        </p:spPr>
      </p:sp>
      <p:sp>
        <p:nvSpPr>
          <p:cNvPr name="Freeform 21" id="21"/>
          <p:cNvSpPr/>
          <p:nvPr/>
        </p:nvSpPr>
        <p:spPr>
          <a:xfrm flipH="false" flipV="false" rot="0">
            <a:off x="16466305" y="146890"/>
            <a:ext cx="1585990" cy="1763621"/>
          </a:xfrm>
          <a:custGeom>
            <a:avLst/>
            <a:gdLst/>
            <a:ahLst/>
            <a:cxnLst/>
            <a:rect r="r" b="b" t="t" l="l"/>
            <a:pathLst>
              <a:path h="1763621" w="1585990">
                <a:moveTo>
                  <a:pt x="0" y="0"/>
                </a:moveTo>
                <a:lnTo>
                  <a:pt x="1585990" y="0"/>
                </a:lnTo>
                <a:lnTo>
                  <a:pt x="1585990" y="1763620"/>
                </a:lnTo>
                <a:lnTo>
                  <a:pt x="0" y="1763620"/>
                </a:lnTo>
                <a:lnTo>
                  <a:pt x="0" y="0"/>
                </a:lnTo>
                <a:close/>
              </a:path>
            </a:pathLst>
          </a:custGeom>
          <a:blipFill>
            <a:blip r:embed="rId6"/>
            <a:stretch>
              <a:fillRect l="0" t="0" r="0" b="0"/>
            </a:stretch>
          </a:blipFill>
        </p:spPr>
      </p:sp>
      <p:sp>
        <p:nvSpPr>
          <p:cNvPr name="TextBox 22" id="22"/>
          <p:cNvSpPr txBox="true"/>
          <p:nvPr/>
        </p:nvSpPr>
        <p:spPr>
          <a:xfrm rot="0">
            <a:off x="7014916" y="2942593"/>
            <a:ext cx="4573304" cy="3903695"/>
          </a:xfrm>
          <a:prstGeom prst="rect">
            <a:avLst/>
          </a:prstGeom>
        </p:spPr>
        <p:txBody>
          <a:bodyPr anchor="t" rtlCol="false" tIns="0" lIns="0" bIns="0" rIns="0">
            <a:spAutoFit/>
          </a:bodyPr>
          <a:lstStyle/>
          <a:p>
            <a:pPr algn="l">
              <a:lnSpc>
                <a:spcPts val="2805"/>
              </a:lnSpc>
            </a:pPr>
            <a:r>
              <a:rPr lang="en-US" sz="2003">
                <a:solidFill>
                  <a:srgbClr val="FFFFFF"/>
                </a:solidFill>
                <a:latin typeface="Open Sans"/>
                <a:ea typeface="Open Sans"/>
                <a:cs typeface="Open Sans"/>
                <a:sym typeface="Open Sans"/>
              </a:rPr>
              <a:t>MONTH 2  (11u)   October</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Dues = 12x$150 + 2x$100 = $2000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$2000 + $375 = $2375 for October</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USSSA 10/20 tourney     -$783.35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NCS Tourney 10/26        -$755.00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USSSA Tourney 11/2      -$783.35</a:t>
            </a:r>
          </a:p>
          <a:p>
            <a:pPr algn="l">
              <a:lnSpc>
                <a:spcPts val="2805"/>
              </a:lnSpc>
            </a:pPr>
            <a:r>
              <a:rPr lang="en-US" sz="2003">
                <a:solidFill>
                  <a:srgbClr val="FFFFFF"/>
                </a:solidFill>
                <a:latin typeface="Open Sans"/>
                <a:ea typeface="Open Sans"/>
                <a:cs typeface="Open Sans"/>
                <a:sym typeface="Open Sans"/>
              </a:rPr>
              <a:t>-------------------------------------------------------</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Expenses                $2321.70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Funds Available     $2375.00</a:t>
            </a:r>
          </a:p>
          <a:p>
            <a:pPr algn="l">
              <a:lnSpc>
                <a:spcPts val="2805"/>
              </a:lnSpc>
            </a:pPr>
            <a:r>
              <a:rPr lang="en-US" sz="2003">
                <a:solidFill>
                  <a:srgbClr val="FFFFFF"/>
                </a:solidFill>
                <a:latin typeface="Open Sans"/>
                <a:ea typeface="Open Sans"/>
                <a:cs typeface="Open Sans"/>
                <a:sym typeface="Open Sans"/>
              </a:rPr>
              <a:t>-------------------------------------------------------</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Remaining                 $53.30</a:t>
            </a:r>
          </a:p>
        </p:txBody>
      </p:sp>
      <p:sp>
        <p:nvSpPr>
          <p:cNvPr name="TextBox 23" id="23"/>
          <p:cNvSpPr txBox="true"/>
          <p:nvPr/>
        </p:nvSpPr>
        <p:spPr>
          <a:xfrm rot="0">
            <a:off x="12829241" y="2942593"/>
            <a:ext cx="4578430" cy="3903695"/>
          </a:xfrm>
          <a:prstGeom prst="rect">
            <a:avLst/>
          </a:prstGeom>
        </p:spPr>
        <p:txBody>
          <a:bodyPr anchor="t" rtlCol="false" tIns="0" lIns="0" bIns="0" rIns="0">
            <a:spAutoFit/>
          </a:bodyPr>
          <a:lstStyle/>
          <a:p>
            <a:pPr algn="l">
              <a:lnSpc>
                <a:spcPts val="2805"/>
              </a:lnSpc>
            </a:pPr>
            <a:r>
              <a:rPr lang="en-US" sz="2003">
                <a:solidFill>
                  <a:srgbClr val="FFFFFF"/>
                </a:solidFill>
                <a:latin typeface="Open Sans"/>
                <a:ea typeface="Open Sans"/>
                <a:cs typeface="Open Sans"/>
                <a:sym typeface="Open Sans"/>
              </a:rPr>
              <a:t>MONTH 3  (11u)   November</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Dues                                    $2000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Remaining money              $53.30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USSSA Tourney 11/16      -$783.35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USSSA (3-day)  11/9         -$888.00</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PG tourney 11/29 (?)        -$750.00</a:t>
            </a:r>
          </a:p>
          <a:p>
            <a:pPr algn="l">
              <a:lnSpc>
                <a:spcPts val="2805"/>
              </a:lnSpc>
            </a:pPr>
            <a:r>
              <a:rPr lang="en-US" sz="2003">
                <a:solidFill>
                  <a:srgbClr val="FFFFFF"/>
                </a:solidFill>
                <a:latin typeface="Open Sans"/>
                <a:ea typeface="Open Sans"/>
                <a:cs typeface="Open Sans"/>
                <a:sym typeface="Open Sans"/>
              </a:rPr>
              <a:t>-------------------------------------------------------</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Expenses                -$2421.35</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Available                  $2053.30</a:t>
            </a:r>
          </a:p>
          <a:p>
            <a:pPr algn="l">
              <a:lnSpc>
                <a:spcPts val="2805"/>
              </a:lnSpc>
            </a:pPr>
            <a:r>
              <a:rPr lang="en-US" sz="2003">
                <a:solidFill>
                  <a:srgbClr val="FFFFFF"/>
                </a:solidFill>
                <a:latin typeface="Open Sans"/>
                <a:ea typeface="Open Sans"/>
                <a:cs typeface="Open Sans"/>
                <a:sym typeface="Open Sans"/>
              </a:rPr>
              <a:t>-------------------------------------------------------</a:t>
            </a:r>
          </a:p>
          <a:p>
            <a:pPr algn="l" marL="432575" indent="-216288" lvl="1">
              <a:lnSpc>
                <a:spcPts val="2805"/>
              </a:lnSpc>
              <a:buFont typeface="Arial"/>
              <a:buChar char="•"/>
            </a:pPr>
            <a:r>
              <a:rPr lang="en-US" sz="2003">
                <a:solidFill>
                  <a:srgbClr val="FFFFFF"/>
                </a:solidFill>
                <a:latin typeface="Open Sans"/>
                <a:ea typeface="Open Sans"/>
                <a:cs typeface="Open Sans"/>
                <a:sym typeface="Open Sans"/>
              </a:rPr>
              <a:t>Total Remaining                -$368.05</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grpSp>
        <p:nvGrpSpPr>
          <p:cNvPr name="Group 3" id="3"/>
          <p:cNvGrpSpPr>
            <a:grpSpLocks noChangeAspect="true"/>
          </p:cNvGrpSpPr>
          <p:nvPr/>
        </p:nvGrpSpPr>
        <p:grpSpPr>
          <a:xfrm rot="0">
            <a:off x="12795867" y="-3945037"/>
            <a:ext cx="7302630" cy="4973737"/>
            <a:chOff x="0" y="0"/>
            <a:chExt cx="5475623" cy="3729384"/>
          </a:xfrm>
        </p:grpSpPr>
        <p:sp>
          <p:nvSpPr>
            <p:cNvPr name="Freeform 4" id="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6" id="6"/>
          <p:cNvGrpSpPr>
            <a:grpSpLocks noChangeAspect="true"/>
          </p:cNvGrpSpPr>
          <p:nvPr/>
        </p:nvGrpSpPr>
        <p:grpSpPr>
          <a:xfrm rot="0">
            <a:off x="-3405750" y="9258300"/>
            <a:ext cx="7302630" cy="4973737"/>
            <a:chOff x="0" y="0"/>
            <a:chExt cx="5475623" cy="3729384"/>
          </a:xfrm>
        </p:grpSpPr>
        <p:sp>
          <p:nvSpPr>
            <p:cNvPr name="Freeform 7" id="7"/>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9" id="9"/>
          <p:cNvGrpSpPr>
            <a:grpSpLocks noChangeAspect="true"/>
          </p:cNvGrpSpPr>
          <p:nvPr/>
        </p:nvGrpSpPr>
        <p:grpSpPr>
          <a:xfrm rot="0">
            <a:off x="13886346" y="-3945037"/>
            <a:ext cx="7302630" cy="4973737"/>
            <a:chOff x="0" y="0"/>
            <a:chExt cx="5475623" cy="3729384"/>
          </a:xfrm>
        </p:grpSpPr>
        <p:sp>
          <p:nvSpPr>
            <p:cNvPr name="Freeform 10" id="10"/>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2" id="12"/>
          <p:cNvGrpSpPr>
            <a:grpSpLocks noChangeAspect="true"/>
          </p:cNvGrpSpPr>
          <p:nvPr/>
        </p:nvGrpSpPr>
        <p:grpSpPr>
          <a:xfrm rot="0">
            <a:off x="-2315271" y="9258300"/>
            <a:ext cx="7302630" cy="4973737"/>
            <a:chOff x="0" y="0"/>
            <a:chExt cx="5475623" cy="3729384"/>
          </a:xfrm>
        </p:grpSpPr>
        <p:sp>
          <p:nvSpPr>
            <p:cNvPr name="Freeform 13" id="13"/>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5" id="15"/>
          <p:cNvSpPr/>
          <p:nvPr/>
        </p:nvSpPr>
        <p:spPr>
          <a:xfrm flipH="false" flipV="false" rot="0">
            <a:off x="543775" y="442205"/>
            <a:ext cx="17234910" cy="9565375"/>
          </a:xfrm>
          <a:custGeom>
            <a:avLst/>
            <a:gdLst/>
            <a:ahLst/>
            <a:cxnLst/>
            <a:rect r="r" b="b" t="t" l="l"/>
            <a:pathLst>
              <a:path h="9565375" w="17234910">
                <a:moveTo>
                  <a:pt x="0" y="0"/>
                </a:moveTo>
                <a:lnTo>
                  <a:pt x="17234910" y="0"/>
                </a:lnTo>
                <a:lnTo>
                  <a:pt x="17234910" y="9565375"/>
                </a:lnTo>
                <a:lnTo>
                  <a:pt x="0" y="9565375"/>
                </a:lnTo>
                <a:lnTo>
                  <a:pt x="0" y="0"/>
                </a:lnTo>
                <a:close/>
              </a:path>
            </a:pathLst>
          </a:custGeom>
          <a:blipFill>
            <a:blip r:embed="rId3"/>
            <a:stretch>
              <a:fillRect l="0" t="-7" r="0" b="-7"/>
            </a:stretch>
          </a:blipFill>
        </p:spPr>
      </p:sp>
      <p:sp>
        <p:nvSpPr>
          <p:cNvPr name="TextBox 16" id="16"/>
          <p:cNvSpPr txBox="true"/>
          <p:nvPr/>
        </p:nvSpPr>
        <p:spPr>
          <a:xfrm rot="0">
            <a:off x="8110633" y="7057322"/>
            <a:ext cx="1651581" cy="356154"/>
          </a:xfrm>
          <a:prstGeom prst="rect">
            <a:avLst/>
          </a:prstGeom>
        </p:spPr>
        <p:txBody>
          <a:bodyPr anchor="t" rtlCol="false" tIns="0" lIns="0" bIns="0" rIns="0">
            <a:spAutoFit/>
          </a:bodyPr>
          <a:lstStyle/>
          <a:p>
            <a:pPr algn="ctr">
              <a:lnSpc>
                <a:spcPts val="2940"/>
              </a:lnSpc>
            </a:pPr>
            <a:r>
              <a:rPr lang="en-US" sz="2100" b="true">
                <a:solidFill>
                  <a:srgbClr val="272727"/>
                </a:solidFill>
                <a:latin typeface="Montserrat Bold"/>
                <a:ea typeface="Montserrat Bold"/>
                <a:cs typeface="Montserrat Bold"/>
                <a:sym typeface="Montserrat Bold"/>
              </a:rPr>
              <a:t>Join Now</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357540" y="2662077"/>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357540" y="2826776"/>
            <a:ext cx="3845877" cy="4456466"/>
          </a:xfrm>
          <a:prstGeom prst="rect">
            <a:avLst/>
          </a:prstGeom>
        </p:spPr>
        <p:txBody>
          <a:bodyPr anchor="t" rtlCol="false" tIns="0" lIns="0" bIns="0" rIns="0">
            <a:spAutoFit/>
          </a:bodyPr>
          <a:lstStyle/>
          <a:p>
            <a:pPr algn="l">
              <a:lnSpc>
                <a:spcPts val="3922"/>
              </a:lnSpc>
            </a:pPr>
            <a:r>
              <a:rPr lang="en-US" sz="2802">
                <a:solidFill>
                  <a:srgbClr val="FFFFFF"/>
                </a:solidFill>
                <a:latin typeface="Open Sans"/>
                <a:ea typeface="Open Sans"/>
                <a:cs typeface="Open Sans"/>
                <a:sym typeface="Open Sans"/>
              </a:rPr>
              <a:t>Trosky Baseball  (PHX)</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Start up        $450</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Uniforms     $315</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Monthly       $325</a:t>
            </a:r>
          </a:p>
          <a:p>
            <a:pPr algn="l">
              <a:lnSpc>
                <a:spcPts val="3922"/>
              </a:lnSpc>
            </a:pPr>
            <a:r>
              <a:rPr lang="en-US" sz="2802">
                <a:solidFill>
                  <a:srgbClr val="FFFFFF"/>
                </a:solidFill>
                <a:latin typeface="Open Sans"/>
                <a:ea typeface="Open Sans"/>
                <a:cs typeface="Open Sans"/>
                <a:sym typeface="Open Sans"/>
              </a:rPr>
              <a:t>--------------------------------</a:t>
            </a:r>
          </a:p>
          <a:p>
            <a:pPr algn="l">
              <a:lnSpc>
                <a:spcPts val="3922"/>
              </a:lnSpc>
            </a:pPr>
            <a:r>
              <a:rPr lang="en-US" sz="2802">
                <a:solidFill>
                  <a:srgbClr val="FFFFFF"/>
                </a:solidFill>
                <a:latin typeface="Open Sans"/>
                <a:ea typeface="Open Sans"/>
                <a:cs typeface="Open Sans"/>
                <a:sym typeface="Open Sans"/>
              </a:rPr>
              <a:t>5-Star Mafia   (PHX)</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Start up        $430</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Uniform       $240</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Monthly        $250</a:t>
            </a:r>
          </a:p>
        </p:txBody>
      </p:sp>
      <p:sp>
        <p:nvSpPr>
          <p:cNvPr name="TextBox 17" id="17"/>
          <p:cNvSpPr txBox="true"/>
          <p:nvPr/>
        </p:nvSpPr>
        <p:spPr>
          <a:xfrm rot="0">
            <a:off x="1357540" y="1613374"/>
            <a:ext cx="13459815"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COST ANALYSIS OF OTHER TEAMS</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222035" y="7368305"/>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1" id="21"/>
          <p:cNvSpPr/>
          <p:nvPr/>
        </p:nvSpPr>
        <p:spPr>
          <a:xfrm flipH="false" flipV="false" rot="0">
            <a:off x="15470540" y="129009"/>
            <a:ext cx="2604490" cy="2896193"/>
          </a:xfrm>
          <a:custGeom>
            <a:avLst/>
            <a:gdLst/>
            <a:ahLst/>
            <a:cxnLst/>
            <a:rect r="r" b="b" t="t" l="l"/>
            <a:pathLst>
              <a:path h="2896193" w="2604490">
                <a:moveTo>
                  <a:pt x="0" y="0"/>
                </a:moveTo>
                <a:lnTo>
                  <a:pt x="2604491" y="0"/>
                </a:lnTo>
                <a:lnTo>
                  <a:pt x="2604491" y="2896193"/>
                </a:lnTo>
                <a:lnTo>
                  <a:pt x="0" y="2896193"/>
                </a:lnTo>
                <a:lnTo>
                  <a:pt x="0" y="0"/>
                </a:lnTo>
                <a:close/>
              </a:path>
            </a:pathLst>
          </a:custGeom>
          <a:blipFill>
            <a:blip r:embed="rId6"/>
            <a:stretch>
              <a:fillRect l="0" t="0" r="0" b="0"/>
            </a:stretch>
          </a:blipFill>
        </p:spPr>
      </p:sp>
      <p:sp>
        <p:nvSpPr>
          <p:cNvPr name="TextBox 22" id="22"/>
          <p:cNvSpPr txBox="true"/>
          <p:nvPr/>
        </p:nvSpPr>
        <p:spPr>
          <a:xfrm rot="0">
            <a:off x="6280796" y="2826776"/>
            <a:ext cx="4258018" cy="6739203"/>
          </a:xfrm>
          <a:prstGeom prst="rect">
            <a:avLst/>
          </a:prstGeom>
        </p:spPr>
        <p:txBody>
          <a:bodyPr anchor="t" rtlCol="false" tIns="0" lIns="0" bIns="0" rIns="0">
            <a:spAutoFit/>
          </a:bodyPr>
          <a:lstStyle/>
          <a:p>
            <a:pPr algn="l">
              <a:lnSpc>
                <a:spcPts val="3922"/>
              </a:lnSpc>
            </a:pPr>
            <a:r>
              <a:rPr lang="en-US" sz="2802">
                <a:solidFill>
                  <a:srgbClr val="FFFFFF"/>
                </a:solidFill>
                <a:latin typeface="Open Sans"/>
                <a:ea typeface="Open Sans"/>
                <a:cs typeface="Open Sans"/>
                <a:sym typeface="Open Sans"/>
              </a:rPr>
              <a:t>CBA Vegas    (NV)</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Start up         $0</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Uniforms       $145</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Monthly         $65</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Tourneys       $75</a:t>
            </a:r>
          </a:p>
          <a:p>
            <a:pPr algn="l">
              <a:lnSpc>
                <a:spcPts val="2522"/>
              </a:lnSpc>
            </a:pPr>
            <a:r>
              <a:rPr lang="en-US" sz="1802">
                <a:solidFill>
                  <a:srgbClr val="FFFFFF"/>
                </a:solidFill>
                <a:latin typeface="Open Sans"/>
                <a:ea typeface="Open Sans"/>
                <a:cs typeface="Open Sans"/>
                <a:sym typeface="Open Sans"/>
              </a:rPr>
              <a:t>(based on 10 players and $750 fee)</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Estimated     $215</a:t>
            </a:r>
          </a:p>
          <a:p>
            <a:pPr algn="l">
              <a:lnSpc>
                <a:spcPts val="3922"/>
              </a:lnSpc>
            </a:pPr>
            <a:r>
              <a:rPr lang="en-US" sz="2802">
                <a:solidFill>
                  <a:srgbClr val="FFFFFF"/>
                </a:solidFill>
                <a:latin typeface="Open Sans"/>
                <a:ea typeface="Open Sans"/>
                <a:cs typeface="Open Sans"/>
                <a:sym typeface="Open Sans"/>
              </a:rPr>
              <a:t>---------------------------------</a:t>
            </a:r>
          </a:p>
          <a:p>
            <a:pPr algn="l">
              <a:lnSpc>
                <a:spcPts val="3922"/>
              </a:lnSpc>
            </a:pPr>
            <a:r>
              <a:rPr lang="en-US" sz="2802">
                <a:solidFill>
                  <a:srgbClr val="FFFFFF"/>
                </a:solidFill>
                <a:latin typeface="Open Sans"/>
                <a:ea typeface="Open Sans"/>
                <a:cs typeface="Open Sans"/>
                <a:sym typeface="Open Sans"/>
              </a:rPr>
              <a:t>Heavy Hitters (Prescott)</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Paid up front</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Sept-Dec 1 lump sum</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6 tourneys </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Total $650 / 4 months</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=$162.50   </a:t>
            </a:r>
          </a:p>
        </p:txBody>
      </p:sp>
      <p:sp>
        <p:nvSpPr>
          <p:cNvPr name="TextBox 23" id="23"/>
          <p:cNvSpPr txBox="true"/>
          <p:nvPr/>
        </p:nvSpPr>
        <p:spPr>
          <a:xfrm rot="0">
            <a:off x="11624664" y="2826776"/>
            <a:ext cx="4544157" cy="4456466"/>
          </a:xfrm>
          <a:prstGeom prst="rect">
            <a:avLst/>
          </a:prstGeom>
        </p:spPr>
        <p:txBody>
          <a:bodyPr anchor="t" rtlCol="false" tIns="0" lIns="0" bIns="0" rIns="0">
            <a:spAutoFit/>
          </a:bodyPr>
          <a:lstStyle/>
          <a:p>
            <a:pPr algn="l">
              <a:lnSpc>
                <a:spcPts val="3922"/>
              </a:lnSpc>
            </a:pPr>
            <a:r>
              <a:rPr lang="en-US" sz="2802">
                <a:solidFill>
                  <a:srgbClr val="FFFFFF"/>
                </a:solidFill>
                <a:latin typeface="Open Sans"/>
                <a:ea typeface="Open Sans"/>
                <a:cs typeface="Open Sans"/>
                <a:sym typeface="Open Sans"/>
              </a:rPr>
              <a:t>Birdgang   (PHX)</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Start up        $1200 </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Uniforms     included</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Monthly        $375 </a:t>
            </a:r>
          </a:p>
          <a:p>
            <a:pPr algn="l">
              <a:lnSpc>
                <a:spcPts val="3922"/>
              </a:lnSpc>
            </a:pPr>
            <a:r>
              <a:rPr lang="en-US" sz="2802">
                <a:solidFill>
                  <a:srgbClr val="FFFFFF"/>
                </a:solidFill>
                <a:latin typeface="Open Sans"/>
                <a:ea typeface="Open Sans"/>
                <a:cs typeface="Open Sans"/>
                <a:sym typeface="Open Sans"/>
              </a:rPr>
              <a:t>---------------------------------------</a:t>
            </a:r>
          </a:p>
          <a:p>
            <a:pPr algn="l">
              <a:lnSpc>
                <a:spcPts val="3922"/>
              </a:lnSpc>
            </a:pPr>
            <a:r>
              <a:rPr lang="en-US" sz="2802">
                <a:solidFill>
                  <a:srgbClr val="FFFFFF"/>
                </a:solidFill>
                <a:latin typeface="Open Sans"/>
                <a:ea typeface="Open Sans"/>
                <a:cs typeface="Open Sans"/>
                <a:sym typeface="Open Sans"/>
              </a:rPr>
              <a:t>TBT Baseball   (PHX)</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Start up        $250</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Uniforms      $250</a:t>
            </a:r>
          </a:p>
          <a:p>
            <a:pPr algn="l" marL="604962" indent="-302481" lvl="1">
              <a:lnSpc>
                <a:spcPts val="3922"/>
              </a:lnSpc>
              <a:buFont typeface="Arial"/>
              <a:buChar char="•"/>
            </a:pPr>
            <a:r>
              <a:rPr lang="en-US" sz="2802">
                <a:solidFill>
                  <a:srgbClr val="FFFFFF"/>
                </a:solidFill>
                <a:latin typeface="Open Sans"/>
                <a:ea typeface="Open Sans"/>
                <a:cs typeface="Open Sans"/>
                <a:sym typeface="Open Sans"/>
              </a:rPr>
              <a:t>Monthly        $275</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180076"/>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796412" y="3470589"/>
            <a:ext cx="14150050" cy="2462632"/>
          </a:xfrm>
          <a:prstGeom prst="rect">
            <a:avLst/>
          </a:prstGeom>
        </p:spPr>
        <p:txBody>
          <a:bodyPr anchor="t" rtlCol="false" tIns="0" lIns="0" bIns="0" rIns="0">
            <a:spAutoFit/>
          </a:bodyPr>
          <a:lstStyle/>
          <a:p>
            <a:pPr algn="l" marL="603652" indent="-301826" lvl="1">
              <a:lnSpc>
                <a:spcPts val="3914"/>
              </a:lnSpc>
              <a:buFont typeface="Arial"/>
              <a:buChar char="•"/>
            </a:pPr>
            <a:r>
              <a:rPr lang="en-US" sz="2795">
                <a:solidFill>
                  <a:srgbClr val="FFFFFF"/>
                </a:solidFill>
                <a:latin typeface="Open Sans"/>
                <a:ea typeface="Open Sans"/>
                <a:cs typeface="Open Sans"/>
                <a:sym typeface="Open Sans"/>
              </a:rPr>
              <a:t>3 Major Jersey Sponsors:   Anderson Toyota, Big O Tires,  APX Real Estate Group</a:t>
            </a:r>
          </a:p>
          <a:p>
            <a:pPr algn="l" marL="603652" indent="-301826" lvl="1">
              <a:lnSpc>
                <a:spcPts val="3914"/>
              </a:lnSpc>
              <a:buFont typeface="Arial"/>
              <a:buChar char="•"/>
            </a:pPr>
            <a:r>
              <a:rPr lang="en-US" sz="2795">
                <a:solidFill>
                  <a:srgbClr val="FFFFFF"/>
                </a:solidFill>
                <a:latin typeface="Open Sans"/>
                <a:ea typeface="Open Sans"/>
                <a:cs typeface="Open Sans"/>
                <a:sym typeface="Open Sans"/>
              </a:rPr>
              <a:t>Uniform Package covered for all players, Baseball and Softball</a:t>
            </a:r>
          </a:p>
          <a:p>
            <a:pPr algn="l" marL="603652" indent="-301826" lvl="1">
              <a:lnSpc>
                <a:spcPts val="3914"/>
              </a:lnSpc>
              <a:buFont typeface="Arial"/>
              <a:buChar char="•"/>
            </a:pPr>
            <a:r>
              <a:rPr lang="en-US" sz="2795">
                <a:solidFill>
                  <a:srgbClr val="FFFFFF"/>
                </a:solidFill>
                <a:latin typeface="Open Sans"/>
                <a:ea typeface="Open Sans"/>
                <a:cs typeface="Open Sans"/>
                <a:sym typeface="Open Sans"/>
              </a:rPr>
              <a:t>Parents responsible for White and Black pants, Socks, and Belt....TBD</a:t>
            </a:r>
          </a:p>
          <a:p>
            <a:pPr algn="l" marL="603652" indent="-301826" lvl="1">
              <a:lnSpc>
                <a:spcPts val="3914"/>
              </a:lnSpc>
              <a:buFont typeface="Arial"/>
              <a:buChar char="•"/>
            </a:pPr>
            <a:r>
              <a:rPr lang="en-US" sz="2795">
                <a:solidFill>
                  <a:srgbClr val="FFFFFF"/>
                </a:solidFill>
                <a:latin typeface="Open Sans"/>
                <a:ea typeface="Open Sans"/>
                <a:cs typeface="Open Sans"/>
                <a:sym typeface="Open Sans"/>
              </a:rPr>
              <a:t>Individual donations will be added to teams available balance and used at coaches discretion to benefit the whole team. </a:t>
            </a:r>
          </a:p>
        </p:txBody>
      </p:sp>
      <p:sp>
        <p:nvSpPr>
          <p:cNvPr name="Freeform 17" id="17"/>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414767" y="7071563"/>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0" id="20"/>
          <p:cNvSpPr/>
          <p:nvPr/>
        </p:nvSpPr>
        <p:spPr>
          <a:xfrm flipH="false" flipV="false" rot="0">
            <a:off x="15256227" y="293865"/>
            <a:ext cx="2604490" cy="2896193"/>
          </a:xfrm>
          <a:custGeom>
            <a:avLst/>
            <a:gdLst/>
            <a:ahLst/>
            <a:cxnLst/>
            <a:rect r="r" b="b" t="t" l="l"/>
            <a:pathLst>
              <a:path h="2896193" w="2604490">
                <a:moveTo>
                  <a:pt x="0" y="0"/>
                </a:moveTo>
                <a:lnTo>
                  <a:pt x="2604490" y="0"/>
                </a:lnTo>
                <a:lnTo>
                  <a:pt x="2604490" y="2896194"/>
                </a:lnTo>
                <a:lnTo>
                  <a:pt x="0" y="2896194"/>
                </a:lnTo>
                <a:lnTo>
                  <a:pt x="0" y="0"/>
                </a:lnTo>
                <a:close/>
              </a:path>
            </a:pathLst>
          </a:custGeom>
          <a:blipFill>
            <a:blip r:embed="rId6"/>
            <a:stretch>
              <a:fillRect l="0" t="0" r="0" b="0"/>
            </a:stretch>
          </a:blipFill>
        </p:spPr>
      </p:sp>
      <p:sp>
        <p:nvSpPr>
          <p:cNvPr name="Freeform 21" id="21"/>
          <p:cNvSpPr/>
          <p:nvPr/>
        </p:nvSpPr>
        <p:spPr>
          <a:xfrm flipH="false" flipV="false" rot="0">
            <a:off x="13390123" y="6879670"/>
            <a:ext cx="2778698" cy="2682707"/>
          </a:xfrm>
          <a:custGeom>
            <a:avLst/>
            <a:gdLst/>
            <a:ahLst/>
            <a:cxnLst/>
            <a:rect r="r" b="b" t="t" l="l"/>
            <a:pathLst>
              <a:path h="2682707" w="2778698">
                <a:moveTo>
                  <a:pt x="0" y="0"/>
                </a:moveTo>
                <a:lnTo>
                  <a:pt x="2778698" y="0"/>
                </a:lnTo>
                <a:lnTo>
                  <a:pt x="2778698" y="2682707"/>
                </a:lnTo>
                <a:lnTo>
                  <a:pt x="0" y="26827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DONATIONS THIS SEASON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034361"/>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6" id="16"/>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266396" y="7318848"/>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19" id="19"/>
          <p:cNvSpPr/>
          <p:nvPr/>
        </p:nvSpPr>
        <p:spPr>
          <a:xfrm flipH="false" flipV="false" rot="0">
            <a:off x="15388112" y="161980"/>
            <a:ext cx="2604490" cy="2896193"/>
          </a:xfrm>
          <a:custGeom>
            <a:avLst/>
            <a:gdLst/>
            <a:ahLst/>
            <a:cxnLst/>
            <a:rect r="r" b="b" t="t" l="l"/>
            <a:pathLst>
              <a:path h="2896193" w="2604490">
                <a:moveTo>
                  <a:pt x="0" y="0"/>
                </a:moveTo>
                <a:lnTo>
                  <a:pt x="2604491" y="0"/>
                </a:lnTo>
                <a:lnTo>
                  <a:pt x="2604491" y="2896193"/>
                </a:lnTo>
                <a:lnTo>
                  <a:pt x="0" y="2896193"/>
                </a:lnTo>
                <a:lnTo>
                  <a:pt x="0" y="0"/>
                </a:lnTo>
                <a:close/>
              </a:path>
            </a:pathLst>
          </a:custGeom>
          <a:blipFill>
            <a:blip r:embed="rId6"/>
            <a:stretch>
              <a:fillRect l="0" t="0" r="0" b="0"/>
            </a:stretch>
          </a:blipFill>
        </p:spPr>
      </p:sp>
      <p:sp>
        <p:nvSpPr>
          <p:cNvPr name="Freeform 20" id="20"/>
          <p:cNvSpPr/>
          <p:nvPr/>
        </p:nvSpPr>
        <p:spPr>
          <a:xfrm flipH="false" flipV="false" rot="876876">
            <a:off x="12463627" y="4355714"/>
            <a:ext cx="4713035" cy="4378838"/>
          </a:xfrm>
          <a:custGeom>
            <a:avLst/>
            <a:gdLst/>
            <a:ahLst/>
            <a:cxnLst/>
            <a:rect r="r" b="b" t="t" l="l"/>
            <a:pathLst>
              <a:path h="4378838" w="4713035">
                <a:moveTo>
                  <a:pt x="0" y="0"/>
                </a:moveTo>
                <a:lnTo>
                  <a:pt x="4713035" y="0"/>
                </a:lnTo>
                <a:lnTo>
                  <a:pt x="4713035" y="4378838"/>
                </a:lnTo>
                <a:lnTo>
                  <a:pt x="0" y="43788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1648041" y="3310619"/>
            <a:ext cx="14741498" cy="3903486"/>
          </a:xfrm>
          <a:prstGeom prst="rect">
            <a:avLst/>
          </a:prstGeom>
        </p:spPr>
        <p:txBody>
          <a:bodyPr anchor="t" rtlCol="false" tIns="0" lIns="0" bIns="0" rIns="0">
            <a:spAutoFit/>
          </a:bodyPr>
          <a:lstStyle/>
          <a:p>
            <a:pPr algn="l" marL="604951" indent="-302476" lvl="1">
              <a:lnSpc>
                <a:spcPts val="3922"/>
              </a:lnSpc>
              <a:buFont typeface="Arial"/>
              <a:buChar char="•"/>
            </a:pPr>
            <a:r>
              <a:rPr lang="en-US" sz="2801">
                <a:solidFill>
                  <a:srgbClr val="FFFFFF"/>
                </a:solidFill>
                <a:latin typeface="Open Sans"/>
                <a:ea typeface="Open Sans"/>
                <a:cs typeface="Open Sans"/>
                <a:sym typeface="Open Sans"/>
              </a:rPr>
              <a:t>Do Coaches get paid at all?</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Are we paying for coaches hotel rooms out of team funds?</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Why are the fees $25 higher this year?</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Is the extra money to build/open a facility?</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Do coaches kids get a discount?</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Do Board Members get benefits or discounts?</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Are there Sponsorships available?</a:t>
            </a:r>
          </a:p>
          <a:p>
            <a:pPr algn="l" marL="604951" indent="-302476" lvl="1">
              <a:lnSpc>
                <a:spcPts val="3922"/>
              </a:lnSpc>
              <a:buFont typeface="Arial"/>
              <a:buChar char="•"/>
            </a:pPr>
            <a:r>
              <a:rPr lang="en-US" sz="2801">
                <a:solidFill>
                  <a:srgbClr val="FFFFFF"/>
                </a:solidFill>
                <a:latin typeface="Open Sans"/>
                <a:ea typeface="Open Sans"/>
                <a:cs typeface="Open Sans"/>
                <a:sym typeface="Open Sans"/>
              </a:rPr>
              <a:t>Is the grass on the other side always greener?</a:t>
            </a:r>
          </a:p>
        </p:txBody>
      </p:sp>
      <p:sp>
        <p:nvSpPr>
          <p:cNvPr name="TextBox 22" id="22"/>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RUMORS AND FAQ</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3579137" y="2981209"/>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6" id="16"/>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1431718" y="3794529"/>
            <a:ext cx="4607173" cy="4512667"/>
          </a:xfrm>
          <a:custGeom>
            <a:avLst/>
            <a:gdLst/>
            <a:ahLst/>
            <a:cxnLst/>
            <a:rect r="r" b="b" t="t" l="l"/>
            <a:pathLst>
              <a:path h="4512667" w="4607173">
                <a:moveTo>
                  <a:pt x="0" y="0"/>
                </a:moveTo>
                <a:lnTo>
                  <a:pt x="4607172" y="0"/>
                </a:lnTo>
                <a:lnTo>
                  <a:pt x="4607172" y="4512666"/>
                </a:lnTo>
                <a:lnTo>
                  <a:pt x="0" y="4512666"/>
                </a:lnTo>
                <a:lnTo>
                  <a:pt x="0" y="0"/>
                </a:lnTo>
                <a:close/>
              </a:path>
            </a:pathLst>
          </a:custGeom>
          <a:blipFill>
            <a:blip r:embed="rId5"/>
            <a:stretch>
              <a:fillRect l="0" t="0" r="0" b="0"/>
            </a:stretch>
          </a:blipFill>
        </p:spPr>
      </p:sp>
      <p:sp>
        <p:nvSpPr>
          <p:cNvPr name="Freeform 19" id="19"/>
          <p:cNvSpPr/>
          <p:nvPr/>
        </p:nvSpPr>
        <p:spPr>
          <a:xfrm flipH="false" flipV="false" rot="0">
            <a:off x="11370110" y="3982598"/>
            <a:ext cx="3994845" cy="4442268"/>
          </a:xfrm>
          <a:custGeom>
            <a:avLst/>
            <a:gdLst/>
            <a:ahLst/>
            <a:cxnLst/>
            <a:rect r="r" b="b" t="t" l="l"/>
            <a:pathLst>
              <a:path h="4442268" w="3994845">
                <a:moveTo>
                  <a:pt x="0" y="0"/>
                </a:moveTo>
                <a:lnTo>
                  <a:pt x="3994846" y="0"/>
                </a:lnTo>
                <a:lnTo>
                  <a:pt x="3994846" y="4442269"/>
                </a:lnTo>
                <a:lnTo>
                  <a:pt x="0" y="4442269"/>
                </a:lnTo>
                <a:lnTo>
                  <a:pt x="0" y="0"/>
                </a:lnTo>
                <a:close/>
              </a:path>
            </a:pathLst>
          </a:custGeom>
          <a:blipFill>
            <a:blip r:embed="rId6"/>
            <a:stretch>
              <a:fillRect l="0" t="0" r="0" b="0"/>
            </a:stretch>
          </a:blipFill>
        </p:spPr>
      </p:sp>
      <p:sp>
        <p:nvSpPr>
          <p:cNvPr name="Freeform 20" id="20"/>
          <p:cNvSpPr/>
          <p:nvPr/>
        </p:nvSpPr>
        <p:spPr>
          <a:xfrm flipH="false" flipV="false" rot="0">
            <a:off x="7855972" y="3982598"/>
            <a:ext cx="1388680" cy="1350807"/>
          </a:xfrm>
          <a:custGeom>
            <a:avLst/>
            <a:gdLst/>
            <a:ahLst/>
            <a:cxnLst/>
            <a:rect r="r" b="b" t="t" l="l"/>
            <a:pathLst>
              <a:path h="1350807" w="1388680">
                <a:moveTo>
                  <a:pt x="0" y="0"/>
                </a:moveTo>
                <a:lnTo>
                  <a:pt x="1388680" y="0"/>
                </a:lnTo>
                <a:lnTo>
                  <a:pt x="1388680" y="1350807"/>
                </a:lnTo>
                <a:lnTo>
                  <a:pt x="0" y="13508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7513496" y="6029325"/>
            <a:ext cx="2073632" cy="2071040"/>
          </a:xfrm>
          <a:custGeom>
            <a:avLst/>
            <a:gdLst/>
            <a:ahLst/>
            <a:cxnLst/>
            <a:rect r="r" b="b" t="t" l="l"/>
            <a:pathLst>
              <a:path h="2071040" w="2073632">
                <a:moveTo>
                  <a:pt x="0" y="0"/>
                </a:moveTo>
                <a:lnTo>
                  <a:pt x="2073632" y="0"/>
                </a:lnTo>
                <a:lnTo>
                  <a:pt x="2073632" y="2071040"/>
                </a:lnTo>
                <a:lnTo>
                  <a:pt x="0" y="2071040"/>
                </a:lnTo>
                <a:lnTo>
                  <a:pt x="0" y="0"/>
                </a:lnTo>
                <a:close/>
              </a:path>
            </a:pathLst>
          </a:custGeom>
          <a:blipFill>
            <a:blip r:embed="rId9"/>
            <a:stretch>
              <a:fillRect l="0" t="0" r="0" b="0"/>
            </a:stretch>
          </a:blipFill>
        </p:spPr>
      </p:sp>
      <p:sp>
        <p:nvSpPr>
          <p:cNvPr name="TextBox 22" id="22"/>
          <p:cNvSpPr txBox="true"/>
          <p:nvPr/>
        </p:nvSpPr>
        <p:spPr>
          <a:xfrm rot="0">
            <a:off x="3661511" y="193250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OPEN TO YOUR QUESTIONS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grpSp>
        <p:nvGrpSpPr>
          <p:cNvPr name="Group 3" id="3"/>
          <p:cNvGrpSpPr>
            <a:grpSpLocks noChangeAspect="true"/>
          </p:cNvGrpSpPr>
          <p:nvPr/>
        </p:nvGrpSpPr>
        <p:grpSpPr>
          <a:xfrm rot="0">
            <a:off x="12795867" y="-3945037"/>
            <a:ext cx="7302630" cy="4973737"/>
            <a:chOff x="0" y="0"/>
            <a:chExt cx="5475623" cy="3729384"/>
          </a:xfrm>
        </p:grpSpPr>
        <p:sp>
          <p:nvSpPr>
            <p:cNvPr name="Freeform 4" id="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6" id="6"/>
          <p:cNvGrpSpPr>
            <a:grpSpLocks noChangeAspect="true"/>
          </p:cNvGrpSpPr>
          <p:nvPr/>
        </p:nvGrpSpPr>
        <p:grpSpPr>
          <a:xfrm rot="0">
            <a:off x="-3405750" y="9258300"/>
            <a:ext cx="7302630" cy="4973737"/>
            <a:chOff x="0" y="0"/>
            <a:chExt cx="5475623" cy="3729384"/>
          </a:xfrm>
        </p:grpSpPr>
        <p:sp>
          <p:nvSpPr>
            <p:cNvPr name="Freeform 7" id="7"/>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9" id="9"/>
          <p:cNvGrpSpPr>
            <a:grpSpLocks noChangeAspect="true"/>
          </p:cNvGrpSpPr>
          <p:nvPr/>
        </p:nvGrpSpPr>
        <p:grpSpPr>
          <a:xfrm rot="0">
            <a:off x="13886346" y="-3945037"/>
            <a:ext cx="7302630" cy="4973737"/>
            <a:chOff x="0" y="0"/>
            <a:chExt cx="5475623" cy="3729384"/>
          </a:xfrm>
        </p:grpSpPr>
        <p:sp>
          <p:nvSpPr>
            <p:cNvPr name="Freeform 10" id="10"/>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2" id="12"/>
          <p:cNvGrpSpPr>
            <a:grpSpLocks noChangeAspect="true"/>
          </p:cNvGrpSpPr>
          <p:nvPr/>
        </p:nvGrpSpPr>
        <p:grpSpPr>
          <a:xfrm rot="0">
            <a:off x="-2315271" y="9258300"/>
            <a:ext cx="7302630" cy="4973737"/>
            <a:chOff x="0" y="0"/>
            <a:chExt cx="5475623" cy="3729384"/>
          </a:xfrm>
        </p:grpSpPr>
        <p:sp>
          <p:nvSpPr>
            <p:cNvPr name="Freeform 13" id="13"/>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5" id="15"/>
          <p:cNvSpPr/>
          <p:nvPr/>
        </p:nvSpPr>
        <p:spPr>
          <a:xfrm flipH="false" flipV="false" rot="-587378">
            <a:off x="-1041919" y="-161574"/>
            <a:ext cx="7315200" cy="4114800"/>
          </a:xfrm>
          <a:custGeom>
            <a:avLst/>
            <a:gdLst/>
            <a:ahLst/>
            <a:cxnLst/>
            <a:rect r="r" b="b" t="t" l="l"/>
            <a:pathLst>
              <a:path h="4114800" w="7315200">
                <a:moveTo>
                  <a:pt x="0" y="0"/>
                </a:moveTo>
                <a:lnTo>
                  <a:pt x="7315200" y="0"/>
                </a:lnTo>
                <a:lnTo>
                  <a:pt x="73152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897251">
            <a:off x="13344012" y="912578"/>
            <a:ext cx="4890237" cy="4890237"/>
          </a:xfrm>
          <a:custGeom>
            <a:avLst/>
            <a:gdLst/>
            <a:ahLst/>
            <a:cxnLst/>
            <a:rect r="r" b="b" t="t" l="l"/>
            <a:pathLst>
              <a:path h="4890237" w="4890237">
                <a:moveTo>
                  <a:pt x="0" y="0"/>
                </a:moveTo>
                <a:lnTo>
                  <a:pt x="4890237" y="0"/>
                </a:lnTo>
                <a:lnTo>
                  <a:pt x="4890237" y="4890237"/>
                </a:lnTo>
                <a:lnTo>
                  <a:pt x="0" y="4890237"/>
                </a:lnTo>
                <a:lnTo>
                  <a:pt x="0" y="0"/>
                </a:lnTo>
                <a:close/>
              </a:path>
            </a:pathLst>
          </a:custGeom>
          <a:blipFill>
            <a:blip r:embed="rId5"/>
            <a:stretch>
              <a:fillRect l="0" t="0" r="0" b="0"/>
            </a:stretch>
          </a:blipFill>
        </p:spPr>
      </p:sp>
      <p:sp>
        <p:nvSpPr>
          <p:cNvPr name="Freeform 17" id="17"/>
          <p:cNvSpPr/>
          <p:nvPr/>
        </p:nvSpPr>
        <p:spPr>
          <a:xfrm flipH="false" flipV="false" rot="-604180">
            <a:off x="766133" y="6958979"/>
            <a:ext cx="2604490" cy="2896193"/>
          </a:xfrm>
          <a:custGeom>
            <a:avLst/>
            <a:gdLst/>
            <a:ahLst/>
            <a:cxnLst/>
            <a:rect r="r" b="b" t="t" l="l"/>
            <a:pathLst>
              <a:path h="2896193" w="2604490">
                <a:moveTo>
                  <a:pt x="0" y="0"/>
                </a:moveTo>
                <a:lnTo>
                  <a:pt x="2604491" y="0"/>
                </a:lnTo>
                <a:lnTo>
                  <a:pt x="2604491" y="2896194"/>
                </a:lnTo>
                <a:lnTo>
                  <a:pt x="0" y="2896194"/>
                </a:lnTo>
                <a:lnTo>
                  <a:pt x="0" y="0"/>
                </a:lnTo>
                <a:close/>
              </a:path>
            </a:pathLst>
          </a:custGeom>
          <a:blipFill>
            <a:blip r:embed="rId6"/>
            <a:stretch>
              <a:fillRect l="0" t="0" r="0" b="0"/>
            </a:stretch>
          </a:blipFill>
        </p:spPr>
      </p:sp>
      <p:sp>
        <p:nvSpPr>
          <p:cNvPr name="Freeform 18" id="18"/>
          <p:cNvSpPr/>
          <p:nvPr/>
        </p:nvSpPr>
        <p:spPr>
          <a:xfrm flipH="false" flipV="false" rot="0">
            <a:off x="6360119" y="364433"/>
            <a:ext cx="5152610" cy="2226357"/>
          </a:xfrm>
          <a:custGeom>
            <a:avLst/>
            <a:gdLst/>
            <a:ahLst/>
            <a:cxnLst/>
            <a:rect r="r" b="b" t="t" l="l"/>
            <a:pathLst>
              <a:path h="2226357" w="5152610">
                <a:moveTo>
                  <a:pt x="0" y="0"/>
                </a:moveTo>
                <a:lnTo>
                  <a:pt x="5152610" y="0"/>
                </a:lnTo>
                <a:lnTo>
                  <a:pt x="5152610" y="2226357"/>
                </a:lnTo>
                <a:lnTo>
                  <a:pt x="0" y="2226357"/>
                </a:lnTo>
                <a:lnTo>
                  <a:pt x="0" y="0"/>
                </a:lnTo>
                <a:close/>
              </a:path>
            </a:pathLst>
          </a:custGeom>
          <a:blipFill>
            <a:blip r:embed="rId7"/>
            <a:stretch>
              <a:fillRect l="0" t="0" r="0" b="0"/>
            </a:stretch>
          </a:blipFill>
        </p:spPr>
      </p:sp>
      <p:sp>
        <p:nvSpPr>
          <p:cNvPr name="Freeform 19" id="19"/>
          <p:cNvSpPr/>
          <p:nvPr/>
        </p:nvSpPr>
        <p:spPr>
          <a:xfrm flipH="false" flipV="false" rot="508467">
            <a:off x="14885828" y="6931986"/>
            <a:ext cx="2633487" cy="2867660"/>
          </a:xfrm>
          <a:custGeom>
            <a:avLst/>
            <a:gdLst/>
            <a:ahLst/>
            <a:cxnLst/>
            <a:rect r="r" b="b" t="t" l="l"/>
            <a:pathLst>
              <a:path h="2867660" w="2633487">
                <a:moveTo>
                  <a:pt x="0" y="0"/>
                </a:moveTo>
                <a:lnTo>
                  <a:pt x="2633486" y="0"/>
                </a:lnTo>
                <a:lnTo>
                  <a:pt x="2633486" y="2867659"/>
                </a:lnTo>
                <a:lnTo>
                  <a:pt x="0" y="2867659"/>
                </a:lnTo>
                <a:lnTo>
                  <a:pt x="0" y="0"/>
                </a:lnTo>
                <a:close/>
              </a:path>
            </a:pathLst>
          </a:custGeom>
          <a:blipFill>
            <a:blip r:embed="rId8"/>
            <a:stretch>
              <a:fillRect l="0" t="0" r="0" b="0"/>
            </a:stretch>
          </a:blipFill>
        </p:spPr>
      </p:sp>
      <p:sp>
        <p:nvSpPr>
          <p:cNvPr name="TextBox 20" id="20"/>
          <p:cNvSpPr txBox="true"/>
          <p:nvPr/>
        </p:nvSpPr>
        <p:spPr>
          <a:xfrm rot="0">
            <a:off x="3722922" y="3481522"/>
            <a:ext cx="6152200" cy="2001135"/>
          </a:xfrm>
          <a:prstGeom prst="rect">
            <a:avLst/>
          </a:prstGeom>
        </p:spPr>
        <p:txBody>
          <a:bodyPr anchor="t" rtlCol="false" tIns="0" lIns="0" bIns="0" rIns="0">
            <a:spAutoFit/>
          </a:bodyPr>
          <a:lstStyle/>
          <a:p>
            <a:pPr algn="r">
              <a:lnSpc>
                <a:spcPts val="15351"/>
              </a:lnSpc>
            </a:pPr>
            <a:r>
              <a:rPr lang="en-US" b="true" sz="13955">
                <a:solidFill>
                  <a:srgbClr val="FFFFFF"/>
                </a:solidFill>
                <a:latin typeface="Barlow SemiCondensed Bold"/>
                <a:ea typeface="Barlow SemiCondensed Bold"/>
                <a:cs typeface="Barlow SemiCondensed Bold"/>
                <a:sym typeface="Barlow SemiCondensed Bold"/>
              </a:rPr>
              <a:t>THANK</a:t>
            </a:r>
          </a:p>
        </p:txBody>
      </p:sp>
      <p:sp>
        <p:nvSpPr>
          <p:cNvPr name="TextBox 21" id="21"/>
          <p:cNvSpPr txBox="true"/>
          <p:nvPr/>
        </p:nvSpPr>
        <p:spPr>
          <a:xfrm rot="0">
            <a:off x="10172740" y="3481548"/>
            <a:ext cx="4392338" cy="1996513"/>
          </a:xfrm>
          <a:prstGeom prst="rect">
            <a:avLst/>
          </a:prstGeom>
        </p:spPr>
        <p:txBody>
          <a:bodyPr anchor="t" rtlCol="false" tIns="0" lIns="0" bIns="0" rIns="0">
            <a:spAutoFit/>
          </a:bodyPr>
          <a:lstStyle/>
          <a:p>
            <a:pPr algn="l">
              <a:lnSpc>
                <a:spcPts val="15351"/>
              </a:lnSpc>
            </a:pPr>
            <a:r>
              <a:rPr lang="en-US" b="true" sz="13955">
                <a:solidFill>
                  <a:srgbClr val="FF1616"/>
                </a:solidFill>
                <a:latin typeface="Barlow SemiCondensed Bold"/>
                <a:ea typeface="Barlow SemiCondensed Bold"/>
                <a:cs typeface="Barlow SemiCondensed Bold"/>
                <a:sym typeface="Barlow SemiCondensed Bold"/>
              </a:rPr>
              <a:t>YOU</a:t>
            </a:r>
          </a:p>
        </p:txBody>
      </p:sp>
      <p:sp>
        <p:nvSpPr>
          <p:cNvPr name="TextBox 22" id="22"/>
          <p:cNvSpPr txBox="true"/>
          <p:nvPr/>
        </p:nvSpPr>
        <p:spPr>
          <a:xfrm rot="0">
            <a:off x="3722922" y="5797009"/>
            <a:ext cx="10842156" cy="2454275"/>
          </a:xfrm>
          <a:prstGeom prst="rect">
            <a:avLst/>
          </a:prstGeom>
        </p:spPr>
        <p:txBody>
          <a:bodyPr anchor="t" rtlCol="false" tIns="0" lIns="0" bIns="0" rIns="0">
            <a:spAutoFit/>
          </a:bodyPr>
          <a:lstStyle/>
          <a:p>
            <a:pPr algn="ctr">
              <a:lnSpc>
                <a:spcPts val="4900"/>
              </a:lnSpc>
            </a:pPr>
            <a:r>
              <a:rPr lang="en-US" sz="3500">
                <a:solidFill>
                  <a:srgbClr val="FFFFFF"/>
                </a:solidFill>
                <a:latin typeface="Open Sans"/>
                <a:ea typeface="Open Sans"/>
                <a:cs typeface="Open Sans"/>
                <a:sym typeface="Open Sans"/>
              </a:rPr>
              <a:t>We appreciate you taking the time to be here with us.  We are only as good as the people who are a  part of our organization.  We want all parents and kids to be proud to be Havasu Vipers!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180076"/>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6" id="16"/>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414767" y="7071563"/>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19" id="19"/>
          <p:cNvSpPr/>
          <p:nvPr/>
        </p:nvSpPr>
        <p:spPr>
          <a:xfrm flipH="false" flipV="false" rot="0">
            <a:off x="15256227" y="293865"/>
            <a:ext cx="2604490" cy="2896193"/>
          </a:xfrm>
          <a:custGeom>
            <a:avLst/>
            <a:gdLst/>
            <a:ahLst/>
            <a:cxnLst/>
            <a:rect r="r" b="b" t="t" l="l"/>
            <a:pathLst>
              <a:path h="2896193" w="2604490">
                <a:moveTo>
                  <a:pt x="0" y="0"/>
                </a:moveTo>
                <a:lnTo>
                  <a:pt x="2604490" y="0"/>
                </a:lnTo>
                <a:lnTo>
                  <a:pt x="2604490" y="2896194"/>
                </a:lnTo>
                <a:lnTo>
                  <a:pt x="0" y="2896194"/>
                </a:lnTo>
                <a:lnTo>
                  <a:pt x="0" y="0"/>
                </a:lnTo>
                <a:close/>
              </a:path>
            </a:pathLst>
          </a:custGeom>
          <a:blipFill>
            <a:blip r:embed="rId6"/>
            <a:stretch>
              <a:fillRect l="0" t="0" r="0" b="0"/>
            </a:stretch>
          </a:blipFill>
        </p:spPr>
      </p:sp>
      <p:sp>
        <p:nvSpPr>
          <p:cNvPr name="Freeform 20" id="20"/>
          <p:cNvSpPr/>
          <p:nvPr/>
        </p:nvSpPr>
        <p:spPr>
          <a:xfrm flipH="false" flipV="false" rot="0">
            <a:off x="8720048" y="5046024"/>
            <a:ext cx="7253615" cy="4838105"/>
          </a:xfrm>
          <a:custGeom>
            <a:avLst/>
            <a:gdLst/>
            <a:ahLst/>
            <a:cxnLst/>
            <a:rect r="r" b="b" t="t" l="l"/>
            <a:pathLst>
              <a:path h="4838105" w="7253615">
                <a:moveTo>
                  <a:pt x="0" y="0"/>
                </a:moveTo>
                <a:lnTo>
                  <a:pt x="7253615" y="0"/>
                </a:lnTo>
                <a:lnTo>
                  <a:pt x="7253615" y="4838105"/>
                </a:lnTo>
                <a:lnTo>
                  <a:pt x="0" y="4838105"/>
                </a:lnTo>
                <a:lnTo>
                  <a:pt x="0" y="0"/>
                </a:lnTo>
                <a:close/>
              </a:path>
            </a:pathLst>
          </a:custGeom>
          <a:blipFill>
            <a:blip r:embed="rId7"/>
            <a:stretch>
              <a:fillRect l="0" t="0" r="0" b="0"/>
            </a:stretch>
          </a:blipFill>
        </p:spPr>
      </p:sp>
      <p:sp>
        <p:nvSpPr>
          <p:cNvPr name="TextBox 21" id="21"/>
          <p:cNvSpPr txBox="true"/>
          <p:nvPr/>
        </p:nvSpPr>
        <p:spPr>
          <a:xfrm rot="0">
            <a:off x="1796412" y="3461064"/>
            <a:ext cx="13074351" cy="1251585"/>
          </a:xfrm>
          <a:prstGeom prst="rect">
            <a:avLst/>
          </a:prstGeom>
        </p:spPr>
        <p:txBody>
          <a:bodyPr anchor="t" rtlCol="false" tIns="0" lIns="0" bIns="0" rIns="0">
            <a:spAutoFit/>
          </a:bodyPr>
          <a:lstStyle/>
          <a:p>
            <a:pPr algn="l">
              <a:lnSpc>
                <a:spcPts val="5040"/>
              </a:lnSpc>
            </a:pPr>
            <a:r>
              <a:rPr lang="en-US" sz="3600">
                <a:solidFill>
                  <a:srgbClr val="FFFFFF"/>
                </a:solidFill>
                <a:latin typeface="Open Sans"/>
                <a:ea typeface="Open Sans"/>
                <a:cs typeface="Open Sans"/>
                <a:sym typeface="Open Sans"/>
              </a:rPr>
              <a:t>We are excited you’ve decided to join us!  We look forward to making memories that will last a life time.</a:t>
            </a:r>
          </a:p>
        </p:txBody>
      </p:sp>
      <p:sp>
        <p:nvSpPr>
          <p:cNvPr name="TextBox 22" id="22"/>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WELCOME TO THE FAMILY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180076"/>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2933922" y="3461064"/>
            <a:ext cx="12807105" cy="4353017"/>
          </a:xfrm>
          <a:prstGeom prst="rect">
            <a:avLst/>
          </a:prstGeom>
        </p:spPr>
        <p:txBody>
          <a:bodyPr anchor="t" rtlCol="false" tIns="0" lIns="0" bIns="0" rIns="0">
            <a:spAutoFit/>
          </a:bodyPr>
          <a:lstStyle/>
          <a:p>
            <a:pPr algn="l">
              <a:lnSpc>
                <a:spcPts val="4936"/>
              </a:lnSpc>
            </a:pPr>
            <a:r>
              <a:rPr lang="en-US" sz="3526">
                <a:solidFill>
                  <a:srgbClr val="FFFFFF"/>
                </a:solidFill>
                <a:latin typeface="Open Sans"/>
                <a:ea typeface="Open Sans"/>
                <a:cs typeface="Open Sans"/>
                <a:sym typeface="Open Sans"/>
              </a:rPr>
              <a:t>President - Mike Thornhill (Manager 15u)</a:t>
            </a:r>
          </a:p>
          <a:p>
            <a:pPr algn="l">
              <a:lnSpc>
                <a:spcPts val="4936"/>
              </a:lnSpc>
            </a:pPr>
            <a:r>
              <a:rPr lang="en-US" sz="3526">
                <a:solidFill>
                  <a:srgbClr val="FFFFFF"/>
                </a:solidFill>
                <a:latin typeface="Open Sans"/>
                <a:ea typeface="Open Sans"/>
                <a:cs typeface="Open Sans"/>
                <a:sym typeface="Open Sans"/>
              </a:rPr>
              <a:t>Vice President - Scottie Taylor (Coach 13u Black)</a:t>
            </a:r>
          </a:p>
          <a:p>
            <a:pPr algn="l">
              <a:lnSpc>
                <a:spcPts val="4936"/>
              </a:lnSpc>
            </a:pPr>
            <a:r>
              <a:rPr lang="en-US" sz="3526">
                <a:solidFill>
                  <a:srgbClr val="FFFFFF"/>
                </a:solidFill>
                <a:latin typeface="Open Sans"/>
                <a:ea typeface="Open Sans"/>
                <a:cs typeface="Open Sans"/>
                <a:sym typeface="Open Sans"/>
              </a:rPr>
              <a:t>Treasurer - David Meraz (Manager 11u)</a:t>
            </a:r>
          </a:p>
          <a:p>
            <a:pPr algn="l">
              <a:lnSpc>
                <a:spcPts val="4936"/>
              </a:lnSpc>
            </a:pPr>
            <a:r>
              <a:rPr lang="en-US" sz="3526">
                <a:solidFill>
                  <a:srgbClr val="FFFFFF"/>
                </a:solidFill>
                <a:latin typeface="Open Sans"/>
                <a:ea typeface="Open Sans"/>
                <a:cs typeface="Open Sans"/>
                <a:sym typeface="Open Sans"/>
              </a:rPr>
              <a:t>Trustee - Justin Janecek (Manager 13u Black)</a:t>
            </a:r>
          </a:p>
          <a:p>
            <a:pPr algn="l">
              <a:lnSpc>
                <a:spcPts val="4936"/>
              </a:lnSpc>
            </a:pPr>
            <a:r>
              <a:rPr lang="en-US" sz="3526">
                <a:solidFill>
                  <a:srgbClr val="FFFFFF"/>
                </a:solidFill>
                <a:latin typeface="Open Sans"/>
                <a:ea typeface="Open Sans"/>
                <a:cs typeface="Open Sans"/>
                <a:sym typeface="Open Sans"/>
              </a:rPr>
              <a:t>Trustee - Jason Sitzer (Manager 10u Black)</a:t>
            </a:r>
          </a:p>
          <a:p>
            <a:pPr algn="l">
              <a:lnSpc>
                <a:spcPts val="4936"/>
              </a:lnSpc>
            </a:pPr>
            <a:r>
              <a:rPr lang="en-US" sz="3526">
                <a:solidFill>
                  <a:srgbClr val="FFFFFF"/>
                </a:solidFill>
                <a:latin typeface="Open Sans"/>
                <a:ea typeface="Open Sans"/>
                <a:cs typeface="Open Sans"/>
                <a:sym typeface="Open Sans"/>
              </a:rPr>
              <a:t>Trustee - Justin Wilson (13u Coach/Softball Coordinator)</a:t>
            </a:r>
          </a:p>
          <a:p>
            <a:pPr algn="l">
              <a:lnSpc>
                <a:spcPts val="4936"/>
              </a:lnSpc>
            </a:pPr>
          </a:p>
        </p:txBody>
      </p:sp>
      <p:sp>
        <p:nvSpPr>
          <p:cNvPr name="TextBox 17" id="17"/>
          <p:cNvSpPr txBox="true"/>
          <p:nvPr/>
        </p:nvSpPr>
        <p:spPr>
          <a:xfrm rot="0">
            <a:off x="1603680" y="1808637"/>
            <a:ext cx="13459815"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INTRODUCING THE BOARD MEMBERS</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414767" y="7071563"/>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1" id="21"/>
          <p:cNvSpPr/>
          <p:nvPr/>
        </p:nvSpPr>
        <p:spPr>
          <a:xfrm flipH="false" flipV="false" rot="0">
            <a:off x="15256227" y="293865"/>
            <a:ext cx="2604490" cy="2896193"/>
          </a:xfrm>
          <a:custGeom>
            <a:avLst/>
            <a:gdLst/>
            <a:ahLst/>
            <a:cxnLst/>
            <a:rect r="r" b="b" t="t" l="l"/>
            <a:pathLst>
              <a:path h="2896193" w="2604490">
                <a:moveTo>
                  <a:pt x="0" y="0"/>
                </a:moveTo>
                <a:lnTo>
                  <a:pt x="2604490" y="0"/>
                </a:lnTo>
                <a:lnTo>
                  <a:pt x="2604490" y="2896194"/>
                </a:lnTo>
                <a:lnTo>
                  <a:pt x="0" y="2896194"/>
                </a:lnTo>
                <a:lnTo>
                  <a:pt x="0" y="0"/>
                </a:lnTo>
                <a:close/>
              </a:path>
            </a:pathLst>
          </a:custGeom>
          <a:blipFill>
            <a:blip r:embed="rId6"/>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180076"/>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796412" y="3480114"/>
            <a:ext cx="12270686" cy="3591449"/>
          </a:xfrm>
          <a:prstGeom prst="rect">
            <a:avLst/>
          </a:prstGeom>
        </p:spPr>
        <p:txBody>
          <a:bodyPr anchor="t" rtlCol="false" tIns="0" lIns="0" bIns="0" rIns="0">
            <a:spAutoFit/>
          </a:bodyPr>
          <a:lstStyle/>
          <a:p>
            <a:pPr algn="l">
              <a:lnSpc>
                <a:spcPts val="3214"/>
              </a:lnSpc>
            </a:pPr>
            <a:r>
              <a:rPr lang="en-US" sz="2295">
                <a:solidFill>
                  <a:srgbClr val="FFFFFF"/>
                </a:solidFill>
                <a:latin typeface="Open Sans"/>
                <a:ea typeface="Open Sans"/>
                <a:cs typeface="Open Sans"/>
                <a:sym typeface="Open Sans"/>
              </a:rPr>
              <a:t>-Started in 2019 by Mike Thornhill and Gram Messer as a way to get insurance and fields.</a:t>
            </a:r>
          </a:p>
          <a:p>
            <a:pPr algn="l">
              <a:lnSpc>
                <a:spcPts val="3214"/>
              </a:lnSpc>
            </a:pPr>
            <a:r>
              <a:rPr lang="en-US" sz="2295">
                <a:solidFill>
                  <a:srgbClr val="FFFFFF"/>
                </a:solidFill>
                <a:latin typeface="Open Sans"/>
                <a:ea typeface="Open Sans"/>
                <a:cs typeface="Open Sans"/>
                <a:sym typeface="Open Sans"/>
              </a:rPr>
              <a:t>-2020 Mike formed the first actual Vipers team to play in a 9u tournament.</a:t>
            </a:r>
          </a:p>
          <a:p>
            <a:pPr algn="l">
              <a:lnSpc>
                <a:spcPts val="3214"/>
              </a:lnSpc>
            </a:pPr>
            <a:r>
              <a:rPr lang="en-US" sz="2295">
                <a:solidFill>
                  <a:srgbClr val="FFFFFF"/>
                </a:solidFill>
                <a:latin typeface="Open Sans"/>
                <a:ea typeface="Open Sans"/>
                <a:cs typeface="Open Sans"/>
                <a:sym typeface="Open Sans"/>
              </a:rPr>
              <a:t>-Like all new teams, they started slow and did not win many games, but we learned a lot!</a:t>
            </a:r>
          </a:p>
          <a:p>
            <a:pPr algn="l">
              <a:lnSpc>
                <a:spcPts val="3214"/>
              </a:lnSpc>
            </a:pPr>
            <a:r>
              <a:rPr lang="en-US" sz="2295">
                <a:solidFill>
                  <a:srgbClr val="FFFFFF"/>
                </a:solidFill>
                <a:latin typeface="Open Sans"/>
                <a:ea typeface="Open Sans"/>
                <a:cs typeface="Open Sans"/>
                <a:sym typeface="Open Sans"/>
              </a:rPr>
              <a:t>-In Season 2 that original team went 7-18-1 playing in 10u AA at mostly local events.</a:t>
            </a:r>
          </a:p>
          <a:p>
            <a:pPr algn="l">
              <a:lnSpc>
                <a:spcPts val="3214"/>
              </a:lnSpc>
            </a:pPr>
            <a:r>
              <a:rPr lang="en-US" sz="2295">
                <a:solidFill>
                  <a:srgbClr val="FFFFFF"/>
                </a:solidFill>
                <a:latin typeface="Open Sans"/>
                <a:ea typeface="Open Sans"/>
                <a:cs typeface="Open Sans"/>
                <a:sym typeface="Open Sans"/>
              </a:rPr>
              <a:t>-In 2022 Vipers split into 2 teams 10u and 11u. The first season with more than 1 team.</a:t>
            </a:r>
          </a:p>
          <a:p>
            <a:pPr algn="l">
              <a:lnSpc>
                <a:spcPts val="3214"/>
              </a:lnSpc>
            </a:pPr>
            <a:r>
              <a:rPr lang="en-US" sz="2295">
                <a:solidFill>
                  <a:srgbClr val="FFFFFF"/>
                </a:solidFill>
                <a:latin typeface="Open Sans"/>
                <a:ea typeface="Open Sans"/>
                <a:cs typeface="Open Sans"/>
                <a:sym typeface="Open Sans"/>
              </a:rPr>
              <a:t>-In October of 2022 we formed Lake Havasu Vipers as a Not for Profit Corporation. 501c3</a:t>
            </a:r>
          </a:p>
          <a:p>
            <a:pPr algn="l">
              <a:lnSpc>
                <a:spcPts val="3214"/>
              </a:lnSpc>
            </a:pPr>
            <a:r>
              <a:rPr lang="en-US" sz="2295">
                <a:solidFill>
                  <a:srgbClr val="FFFFFF"/>
                </a:solidFill>
                <a:latin typeface="Open Sans"/>
                <a:ea typeface="Open Sans"/>
                <a:cs typeface="Open Sans"/>
                <a:sym typeface="Open Sans"/>
              </a:rPr>
              <a:t>-2023 we fielded 6 teams ranging from 9u up to 13u.</a:t>
            </a:r>
          </a:p>
          <a:p>
            <a:pPr algn="l">
              <a:lnSpc>
                <a:spcPts val="3214"/>
              </a:lnSpc>
            </a:pPr>
            <a:r>
              <a:rPr lang="en-US" sz="2295">
                <a:solidFill>
                  <a:srgbClr val="FFFFFF"/>
                </a:solidFill>
                <a:latin typeface="Open Sans"/>
                <a:ea typeface="Open Sans"/>
                <a:cs typeface="Open Sans"/>
                <a:sym typeface="Open Sans"/>
              </a:rPr>
              <a:t>-This year we have 11 total teams (8 Baseball &amp; 3 Softball) 9u-16u</a:t>
            </a:r>
          </a:p>
          <a:p>
            <a:pPr algn="l">
              <a:lnSpc>
                <a:spcPts val="3214"/>
              </a:lnSpc>
            </a:pPr>
            <a:r>
              <a:rPr lang="en-US" sz="2295">
                <a:solidFill>
                  <a:srgbClr val="FFFFFF"/>
                </a:solidFill>
                <a:latin typeface="Open Sans"/>
                <a:ea typeface="Open Sans"/>
                <a:cs typeface="Open Sans"/>
                <a:sym typeface="Open Sans"/>
              </a:rPr>
              <a:t>-Over 120 kids getting chance to grow by playing baseball at a higher level!</a:t>
            </a:r>
          </a:p>
        </p:txBody>
      </p:sp>
      <p:sp>
        <p:nvSpPr>
          <p:cNvPr name="Freeform 17" id="17"/>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414767" y="7071563"/>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0" id="20"/>
          <p:cNvSpPr/>
          <p:nvPr/>
        </p:nvSpPr>
        <p:spPr>
          <a:xfrm flipH="false" flipV="false" rot="0">
            <a:off x="15256227" y="293865"/>
            <a:ext cx="2604490" cy="2896193"/>
          </a:xfrm>
          <a:custGeom>
            <a:avLst/>
            <a:gdLst/>
            <a:ahLst/>
            <a:cxnLst/>
            <a:rect r="r" b="b" t="t" l="l"/>
            <a:pathLst>
              <a:path h="2896193" w="2604490">
                <a:moveTo>
                  <a:pt x="0" y="0"/>
                </a:moveTo>
                <a:lnTo>
                  <a:pt x="2604490" y="0"/>
                </a:lnTo>
                <a:lnTo>
                  <a:pt x="2604490" y="2896194"/>
                </a:lnTo>
                <a:lnTo>
                  <a:pt x="0" y="2896194"/>
                </a:lnTo>
                <a:lnTo>
                  <a:pt x="0" y="0"/>
                </a:lnTo>
                <a:close/>
              </a:path>
            </a:pathLst>
          </a:custGeom>
          <a:blipFill>
            <a:blip r:embed="rId6"/>
            <a:stretch>
              <a:fillRect l="0" t="0" r="0" b="0"/>
            </a:stretch>
          </a:blipFill>
        </p:spPr>
      </p:sp>
      <p:sp>
        <p:nvSpPr>
          <p:cNvPr name="Freeform 21" id="21"/>
          <p:cNvSpPr/>
          <p:nvPr/>
        </p:nvSpPr>
        <p:spPr>
          <a:xfrm flipH="false" flipV="false" rot="0">
            <a:off x="13390123" y="6879670"/>
            <a:ext cx="2778698" cy="2682707"/>
          </a:xfrm>
          <a:custGeom>
            <a:avLst/>
            <a:gdLst/>
            <a:ahLst/>
            <a:cxnLst/>
            <a:rect r="r" b="b" t="t" l="l"/>
            <a:pathLst>
              <a:path h="2682707" w="2778698">
                <a:moveTo>
                  <a:pt x="0" y="0"/>
                </a:moveTo>
                <a:lnTo>
                  <a:pt x="2778698" y="0"/>
                </a:lnTo>
                <a:lnTo>
                  <a:pt x="2778698" y="2682707"/>
                </a:lnTo>
                <a:lnTo>
                  <a:pt x="0" y="26827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VIPERS BACKGROUND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2857339"/>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466699" y="3324873"/>
            <a:ext cx="15091773" cy="3801764"/>
          </a:xfrm>
          <a:prstGeom prst="rect">
            <a:avLst/>
          </a:prstGeom>
        </p:spPr>
        <p:txBody>
          <a:bodyPr anchor="t" rtlCol="false" tIns="0" lIns="0" bIns="0" rIns="0">
            <a:spAutoFit/>
          </a:bodyPr>
          <a:lstStyle/>
          <a:p>
            <a:pPr algn="l">
              <a:lnSpc>
                <a:spcPts val="3356"/>
              </a:lnSpc>
            </a:pPr>
            <a:r>
              <a:rPr lang="en-US" sz="2397">
                <a:solidFill>
                  <a:srgbClr val="FFFFFF"/>
                </a:solidFill>
                <a:latin typeface="Open Sans"/>
                <a:ea typeface="Open Sans"/>
                <a:cs typeface="Open Sans"/>
                <a:sym typeface="Open Sans"/>
              </a:rPr>
              <a:t>-The success of a season are not measured by our win loss records.  </a:t>
            </a:r>
          </a:p>
          <a:p>
            <a:pPr algn="l">
              <a:lnSpc>
                <a:spcPts val="3356"/>
              </a:lnSpc>
            </a:pPr>
            <a:r>
              <a:rPr lang="en-US" sz="2397">
                <a:solidFill>
                  <a:srgbClr val="FFFFFF"/>
                </a:solidFill>
                <a:latin typeface="Open Sans"/>
                <a:ea typeface="Open Sans"/>
                <a:cs typeface="Open Sans"/>
                <a:sym typeface="Open Sans"/>
              </a:rPr>
              <a:t>-We measure the success of a season by the growth of each individual player and the team as a whole.</a:t>
            </a:r>
          </a:p>
          <a:p>
            <a:pPr algn="l">
              <a:lnSpc>
                <a:spcPts val="3356"/>
              </a:lnSpc>
            </a:pPr>
            <a:r>
              <a:rPr lang="en-US" sz="2397">
                <a:solidFill>
                  <a:srgbClr val="FFFFFF"/>
                </a:solidFill>
                <a:latin typeface="Open Sans"/>
                <a:ea typeface="Open Sans"/>
                <a:cs typeface="Open Sans"/>
                <a:sym typeface="Open Sans"/>
              </a:rPr>
              <a:t>-Growth of the player includes both growth as a player, an athlete, and as a person.</a:t>
            </a:r>
          </a:p>
          <a:p>
            <a:pPr algn="l">
              <a:lnSpc>
                <a:spcPts val="3356"/>
              </a:lnSpc>
            </a:pPr>
            <a:r>
              <a:rPr lang="en-US" sz="2397">
                <a:solidFill>
                  <a:srgbClr val="FFFFFF"/>
                </a:solidFill>
                <a:latin typeface="Open Sans"/>
                <a:ea typeface="Open Sans"/>
                <a:cs typeface="Open Sans"/>
                <a:sym typeface="Open Sans"/>
              </a:rPr>
              <a:t>-Our goal is to get a little better everyday, and have the players want to come back next season.</a:t>
            </a:r>
          </a:p>
          <a:p>
            <a:pPr algn="l">
              <a:lnSpc>
                <a:spcPts val="3356"/>
              </a:lnSpc>
            </a:pPr>
            <a:r>
              <a:rPr lang="en-US" sz="2397">
                <a:solidFill>
                  <a:srgbClr val="FFFFFF"/>
                </a:solidFill>
                <a:latin typeface="Open Sans"/>
                <a:ea typeface="Open Sans"/>
                <a:cs typeface="Open Sans"/>
                <a:sym typeface="Open Sans"/>
              </a:rPr>
              <a:t>-Baseball/Softball is a GAME and we will treat it as such.  Games are supposed to be fun &amp; challenging.</a:t>
            </a:r>
          </a:p>
          <a:p>
            <a:pPr algn="l">
              <a:lnSpc>
                <a:spcPts val="3356"/>
              </a:lnSpc>
            </a:pPr>
            <a:r>
              <a:rPr lang="en-US" sz="2397">
                <a:solidFill>
                  <a:srgbClr val="FFFFFF"/>
                </a:solidFill>
                <a:latin typeface="Open Sans"/>
                <a:ea typeface="Open Sans"/>
                <a:cs typeface="Open Sans"/>
                <a:sym typeface="Open Sans"/>
              </a:rPr>
              <a:t>-Athletes will treat all coaches with respect and they will be treated with respect. </a:t>
            </a:r>
          </a:p>
          <a:p>
            <a:pPr algn="l">
              <a:lnSpc>
                <a:spcPts val="3356"/>
              </a:lnSpc>
            </a:pPr>
            <a:r>
              <a:rPr lang="en-US" sz="2397">
                <a:solidFill>
                  <a:srgbClr val="FFFFFF"/>
                </a:solidFill>
                <a:latin typeface="Open Sans"/>
                <a:ea typeface="Open Sans"/>
                <a:cs typeface="Open Sans"/>
                <a:sym typeface="Open Sans"/>
              </a:rPr>
              <a:t>-Athletes will respect their teammates.  This includes all fellow Vipers and Lady Vipers.</a:t>
            </a:r>
          </a:p>
          <a:p>
            <a:pPr algn="l">
              <a:lnSpc>
                <a:spcPts val="3356"/>
              </a:lnSpc>
            </a:pPr>
            <a:r>
              <a:rPr lang="en-US" sz="2397">
                <a:solidFill>
                  <a:srgbClr val="FFFFFF"/>
                </a:solidFill>
                <a:latin typeface="Open Sans"/>
                <a:ea typeface="Open Sans"/>
                <a:cs typeface="Open Sans"/>
                <a:sym typeface="Open Sans"/>
              </a:rPr>
              <a:t>-There will be no tolerance for bullying or belittling other players.  We all progress at different rates. </a:t>
            </a:r>
          </a:p>
          <a:p>
            <a:pPr algn="l">
              <a:lnSpc>
                <a:spcPts val="3356"/>
              </a:lnSpc>
            </a:pPr>
            <a:r>
              <a:rPr lang="en-US" sz="2397">
                <a:solidFill>
                  <a:srgbClr val="FFFFFF"/>
                </a:solidFill>
                <a:latin typeface="Open Sans"/>
                <a:ea typeface="Open Sans"/>
                <a:cs typeface="Open Sans"/>
                <a:sym typeface="Open Sans"/>
              </a:rPr>
              <a:t>-Emphasis will be placed on having fun!   Baseball is already hard!</a:t>
            </a:r>
          </a:p>
        </p:txBody>
      </p:sp>
      <p:sp>
        <p:nvSpPr>
          <p:cNvPr name="TextBox 17" id="17"/>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SEASON EXPECTATIONS</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315853" y="7285876"/>
            <a:ext cx="2763290" cy="2706607"/>
          </a:xfrm>
          <a:custGeom>
            <a:avLst/>
            <a:gdLst/>
            <a:ahLst/>
            <a:cxnLst/>
            <a:rect r="r" b="b" t="t" l="l"/>
            <a:pathLst>
              <a:path h="2706607" w="2763290">
                <a:moveTo>
                  <a:pt x="0" y="0"/>
                </a:moveTo>
                <a:lnTo>
                  <a:pt x="2763290" y="0"/>
                </a:lnTo>
                <a:lnTo>
                  <a:pt x="2763290" y="2706608"/>
                </a:lnTo>
                <a:lnTo>
                  <a:pt x="0" y="2706608"/>
                </a:lnTo>
                <a:lnTo>
                  <a:pt x="0" y="0"/>
                </a:lnTo>
                <a:close/>
              </a:path>
            </a:pathLst>
          </a:custGeom>
          <a:blipFill>
            <a:blip r:embed="rId5"/>
            <a:stretch>
              <a:fillRect l="0" t="0" r="0" b="0"/>
            </a:stretch>
          </a:blipFill>
        </p:spPr>
      </p:sp>
      <p:sp>
        <p:nvSpPr>
          <p:cNvPr name="Freeform 21" id="21"/>
          <p:cNvSpPr/>
          <p:nvPr/>
        </p:nvSpPr>
        <p:spPr>
          <a:xfrm flipH="false" flipV="false" rot="0">
            <a:off x="15388112" y="161980"/>
            <a:ext cx="2604490" cy="2896193"/>
          </a:xfrm>
          <a:custGeom>
            <a:avLst/>
            <a:gdLst/>
            <a:ahLst/>
            <a:cxnLst/>
            <a:rect r="r" b="b" t="t" l="l"/>
            <a:pathLst>
              <a:path h="2896193" w="2604490">
                <a:moveTo>
                  <a:pt x="0" y="0"/>
                </a:moveTo>
                <a:lnTo>
                  <a:pt x="2604491" y="0"/>
                </a:lnTo>
                <a:lnTo>
                  <a:pt x="2604491" y="2896193"/>
                </a:lnTo>
                <a:lnTo>
                  <a:pt x="0" y="2896193"/>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034361"/>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648041" y="3315348"/>
            <a:ext cx="15260845" cy="3116983"/>
          </a:xfrm>
          <a:prstGeom prst="rect">
            <a:avLst/>
          </a:prstGeom>
        </p:spPr>
        <p:txBody>
          <a:bodyPr anchor="t" rtlCol="false" tIns="0" lIns="0" bIns="0" rIns="0">
            <a:spAutoFit/>
          </a:bodyPr>
          <a:lstStyle/>
          <a:p>
            <a:pPr algn="l">
              <a:lnSpc>
                <a:spcPts val="3547"/>
              </a:lnSpc>
            </a:pPr>
            <a:r>
              <a:rPr lang="en-US" sz="2534">
                <a:solidFill>
                  <a:srgbClr val="FFFFFF"/>
                </a:solidFill>
                <a:latin typeface="Open Sans"/>
                <a:ea typeface="Open Sans"/>
                <a:cs typeface="Open Sans"/>
                <a:sym typeface="Open Sans"/>
              </a:rPr>
              <a:t>-Most teams will practice twice a week. Practices are usually 2 hours long. Occasionally on weekends</a:t>
            </a:r>
          </a:p>
          <a:p>
            <a:pPr algn="l">
              <a:lnSpc>
                <a:spcPts val="3547"/>
              </a:lnSpc>
            </a:pPr>
            <a:r>
              <a:rPr lang="en-US" sz="2534">
                <a:solidFill>
                  <a:srgbClr val="FFFFFF"/>
                </a:solidFill>
                <a:latin typeface="Open Sans"/>
                <a:ea typeface="Open Sans"/>
                <a:cs typeface="Open Sans"/>
                <a:sym typeface="Open Sans"/>
              </a:rPr>
              <a:t>-All practices are considered mandatory as they are essential for growth of the player and the team. </a:t>
            </a:r>
          </a:p>
          <a:p>
            <a:pPr algn="l">
              <a:lnSpc>
                <a:spcPts val="3547"/>
              </a:lnSpc>
            </a:pPr>
            <a:r>
              <a:rPr lang="en-US" sz="2534">
                <a:solidFill>
                  <a:srgbClr val="FFFFFF"/>
                </a:solidFill>
                <a:latin typeface="Open Sans"/>
                <a:ea typeface="Open Sans"/>
                <a:cs typeface="Open Sans"/>
                <a:sym typeface="Open Sans"/>
              </a:rPr>
              <a:t>-Please communicate openly with your teams’ coach if you will be missing any practices. </a:t>
            </a:r>
          </a:p>
          <a:p>
            <a:pPr algn="l">
              <a:lnSpc>
                <a:spcPts val="3547"/>
              </a:lnSpc>
            </a:pPr>
            <a:r>
              <a:rPr lang="en-US" sz="2534">
                <a:solidFill>
                  <a:srgbClr val="FFFFFF"/>
                </a:solidFill>
                <a:latin typeface="Open Sans"/>
                <a:ea typeface="Open Sans"/>
                <a:cs typeface="Open Sans"/>
                <a:sym typeface="Open Sans"/>
              </a:rPr>
              <a:t>-Please don’t miss practice due to transportation issues.  Most families/coaches are willing to help. </a:t>
            </a:r>
          </a:p>
          <a:p>
            <a:pPr algn="l">
              <a:lnSpc>
                <a:spcPts val="3547"/>
              </a:lnSpc>
            </a:pPr>
            <a:r>
              <a:rPr lang="en-US" sz="2534">
                <a:solidFill>
                  <a:srgbClr val="FFFFFF"/>
                </a:solidFill>
                <a:latin typeface="Open Sans"/>
                <a:ea typeface="Open Sans"/>
                <a:cs typeface="Open Sans"/>
                <a:sym typeface="Open Sans"/>
              </a:rPr>
              <a:t>-Team practices are the bare minimum to helping your athlete’s development and future success.</a:t>
            </a:r>
          </a:p>
          <a:p>
            <a:pPr algn="l">
              <a:lnSpc>
                <a:spcPts val="3547"/>
              </a:lnSpc>
            </a:pPr>
            <a:r>
              <a:rPr lang="en-US" sz="2534">
                <a:solidFill>
                  <a:srgbClr val="FFFFFF"/>
                </a:solidFill>
                <a:latin typeface="Open Sans"/>
                <a:ea typeface="Open Sans"/>
                <a:cs typeface="Open Sans"/>
                <a:sym typeface="Open Sans"/>
              </a:rPr>
              <a:t>-Please ask a coach for ideas about what else they can do at home on their own to get better.</a:t>
            </a:r>
          </a:p>
          <a:p>
            <a:pPr algn="l">
              <a:lnSpc>
                <a:spcPts val="3547"/>
              </a:lnSpc>
            </a:pPr>
            <a:r>
              <a:rPr lang="en-US" sz="2534">
                <a:solidFill>
                  <a:srgbClr val="FFFFFF"/>
                </a:solidFill>
                <a:latin typeface="Open Sans"/>
                <a:ea typeface="Open Sans"/>
                <a:cs typeface="Open Sans"/>
                <a:sym typeface="Open Sans"/>
              </a:rPr>
              <a:t>-Or ask about opportunities that are available with other pitching, hitting, fielding coaches in the area. </a:t>
            </a:r>
          </a:p>
        </p:txBody>
      </p:sp>
      <p:sp>
        <p:nvSpPr>
          <p:cNvPr name="TextBox 17" id="17"/>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PRACTICES</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266396" y="7318848"/>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1" id="21"/>
          <p:cNvSpPr/>
          <p:nvPr/>
        </p:nvSpPr>
        <p:spPr>
          <a:xfrm flipH="false" flipV="false" rot="0">
            <a:off x="15388112" y="161980"/>
            <a:ext cx="2604490" cy="2896193"/>
          </a:xfrm>
          <a:custGeom>
            <a:avLst/>
            <a:gdLst/>
            <a:ahLst/>
            <a:cxnLst/>
            <a:rect r="r" b="b" t="t" l="l"/>
            <a:pathLst>
              <a:path h="2896193" w="2604490">
                <a:moveTo>
                  <a:pt x="0" y="0"/>
                </a:moveTo>
                <a:lnTo>
                  <a:pt x="2604491" y="0"/>
                </a:lnTo>
                <a:lnTo>
                  <a:pt x="2604491" y="2896193"/>
                </a:lnTo>
                <a:lnTo>
                  <a:pt x="0" y="2896193"/>
                </a:lnTo>
                <a:lnTo>
                  <a:pt x="0" y="0"/>
                </a:lnTo>
                <a:close/>
              </a:path>
            </a:pathLst>
          </a:custGeom>
          <a:blipFill>
            <a:blip r:embed="rId6"/>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032529"/>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648041" y="3313516"/>
            <a:ext cx="15141230" cy="3525368"/>
          </a:xfrm>
          <a:prstGeom prst="rect">
            <a:avLst/>
          </a:prstGeom>
        </p:spPr>
        <p:txBody>
          <a:bodyPr anchor="t" rtlCol="false" tIns="0" lIns="0" bIns="0" rIns="0">
            <a:spAutoFit/>
          </a:bodyPr>
          <a:lstStyle/>
          <a:p>
            <a:pPr algn="l" marL="539103" indent="-269552" lvl="1">
              <a:lnSpc>
                <a:spcPts val="3495"/>
              </a:lnSpc>
              <a:buFont typeface="Arial"/>
              <a:buChar char="•"/>
            </a:pPr>
            <a:r>
              <a:rPr lang="en-US" sz="2497">
                <a:solidFill>
                  <a:srgbClr val="FFFFFF"/>
                </a:solidFill>
                <a:latin typeface="Open Sans"/>
                <a:ea typeface="Open Sans"/>
                <a:cs typeface="Open Sans"/>
                <a:sym typeface="Open Sans"/>
              </a:rPr>
              <a:t>Common goal for most  teams is to play 2 tournaments per month. (Usually every other weekend)</a:t>
            </a:r>
          </a:p>
          <a:p>
            <a:pPr algn="l" marL="539103" indent="-269552" lvl="1">
              <a:lnSpc>
                <a:spcPts val="3495"/>
              </a:lnSpc>
              <a:buFont typeface="Arial"/>
              <a:buChar char="•"/>
            </a:pPr>
            <a:r>
              <a:rPr lang="en-US" sz="2497">
                <a:solidFill>
                  <a:srgbClr val="FFFFFF"/>
                </a:solidFill>
                <a:latin typeface="Open Sans"/>
                <a:ea typeface="Open Sans"/>
                <a:cs typeface="Open Sans"/>
                <a:sym typeface="Open Sans"/>
              </a:rPr>
              <a:t>Most tournaments are 2 days (Sat &amp; Sun) and are 3 GG. (3 Games Guaranteed)</a:t>
            </a:r>
          </a:p>
          <a:p>
            <a:pPr algn="l" marL="539103" indent="-269552" lvl="1">
              <a:lnSpc>
                <a:spcPts val="3495"/>
              </a:lnSpc>
              <a:buFont typeface="Arial"/>
              <a:buChar char="•"/>
            </a:pPr>
            <a:r>
              <a:rPr lang="en-US" sz="2497">
                <a:solidFill>
                  <a:srgbClr val="FFFFFF"/>
                </a:solidFill>
                <a:latin typeface="Open Sans"/>
                <a:ea typeface="Open Sans"/>
                <a:cs typeface="Open Sans"/>
                <a:sym typeface="Open Sans"/>
              </a:rPr>
              <a:t>Typical 2 day tournament is 2 pool/seeding games on Saturday. Sunday will be Bracket Play.</a:t>
            </a:r>
          </a:p>
          <a:p>
            <a:pPr algn="l" marL="539103" indent="-269552" lvl="1">
              <a:lnSpc>
                <a:spcPts val="3495"/>
              </a:lnSpc>
              <a:buFont typeface="Arial"/>
              <a:buChar char="•"/>
            </a:pPr>
            <a:r>
              <a:rPr lang="en-US" sz="2497">
                <a:solidFill>
                  <a:srgbClr val="FFFFFF"/>
                </a:solidFill>
                <a:latin typeface="Open Sans"/>
                <a:ea typeface="Open Sans"/>
                <a:cs typeface="Open Sans"/>
                <a:sym typeface="Open Sans"/>
              </a:rPr>
              <a:t>Sunday Bracket play will be single elimination. Win to advance, or lose and go home.</a:t>
            </a:r>
          </a:p>
          <a:p>
            <a:pPr algn="l" marL="539103" indent="-269552" lvl="1">
              <a:lnSpc>
                <a:spcPts val="3495"/>
              </a:lnSpc>
              <a:buFont typeface="Arial"/>
              <a:buChar char="•"/>
            </a:pPr>
            <a:r>
              <a:rPr lang="en-US" sz="2497">
                <a:solidFill>
                  <a:srgbClr val="FFFFFF"/>
                </a:solidFill>
                <a:latin typeface="Open Sans"/>
                <a:ea typeface="Open Sans"/>
                <a:cs typeface="Open Sans"/>
                <a:sym typeface="Open Sans"/>
              </a:rPr>
              <a:t>We plan to improve on helping coaches chose the right tournaments for their teams. </a:t>
            </a:r>
          </a:p>
          <a:p>
            <a:pPr algn="l" marL="539103" indent="-269552" lvl="1">
              <a:lnSpc>
                <a:spcPts val="3495"/>
              </a:lnSpc>
              <a:buFont typeface="Arial"/>
              <a:buChar char="•"/>
            </a:pPr>
            <a:r>
              <a:rPr lang="en-US" sz="2497">
                <a:solidFill>
                  <a:srgbClr val="FFFFFF"/>
                </a:solidFill>
                <a:latin typeface="Open Sans"/>
                <a:ea typeface="Open Sans"/>
                <a:cs typeface="Open Sans"/>
                <a:sym typeface="Open Sans"/>
              </a:rPr>
              <a:t>N</a:t>
            </a:r>
            <a:r>
              <a:rPr lang="en-US" sz="2497">
                <a:solidFill>
                  <a:srgbClr val="FFFFFF"/>
                </a:solidFill>
                <a:latin typeface="Open Sans"/>
                <a:ea typeface="Open Sans"/>
                <a:cs typeface="Open Sans"/>
                <a:sym typeface="Open Sans"/>
              </a:rPr>
              <a:t>ot much is learned when you are winning 15-0 or losing 0-15.</a:t>
            </a:r>
          </a:p>
          <a:p>
            <a:pPr algn="l" marL="539103" indent="-269552" lvl="1">
              <a:lnSpc>
                <a:spcPts val="3495"/>
              </a:lnSpc>
              <a:buFont typeface="Arial"/>
              <a:buChar char="•"/>
            </a:pPr>
            <a:r>
              <a:rPr lang="en-US" sz="2497">
                <a:solidFill>
                  <a:srgbClr val="FFFFFF"/>
                </a:solidFill>
                <a:latin typeface="Open Sans"/>
                <a:ea typeface="Open Sans"/>
                <a:cs typeface="Open Sans"/>
                <a:sym typeface="Open Sans"/>
              </a:rPr>
              <a:t>Be prepared to travel inside Mohave County, Phoenix Valley Area, Las Vegas, and maybe more!</a:t>
            </a:r>
          </a:p>
          <a:p>
            <a:pPr algn="l">
              <a:lnSpc>
                <a:spcPts val="3495"/>
              </a:lnSpc>
            </a:pPr>
          </a:p>
        </p:txBody>
      </p:sp>
      <p:sp>
        <p:nvSpPr>
          <p:cNvPr name="TextBox 17" id="17"/>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TOURNAMENTS</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266396" y="7302362"/>
            <a:ext cx="2763290" cy="2706607"/>
          </a:xfrm>
          <a:custGeom>
            <a:avLst/>
            <a:gdLst/>
            <a:ahLst/>
            <a:cxnLst/>
            <a:rect r="r" b="b" t="t" l="l"/>
            <a:pathLst>
              <a:path h="2706607" w="2763290">
                <a:moveTo>
                  <a:pt x="0" y="0"/>
                </a:moveTo>
                <a:lnTo>
                  <a:pt x="2763290" y="0"/>
                </a:lnTo>
                <a:lnTo>
                  <a:pt x="2763290" y="2706607"/>
                </a:lnTo>
                <a:lnTo>
                  <a:pt x="0" y="2706607"/>
                </a:lnTo>
                <a:lnTo>
                  <a:pt x="0" y="0"/>
                </a:lnTo>
                <a:close/>
              </a:path>
            </a:pathLst>
          </a:custGeom>
          <a:blipFill>
            <a:blip r:embed="rId5"/>
            <a:stretch>
              <a:fillRect l="0" t="0" r="0" b="0"/>
            </a:stretch>
          </a:blipFill>
        </p:spPr>
      </p:sp>
      <p:sp>
        <p:nvSpPr>
          <p:cNvPr name="Freeform 21" id="21"/>
          <p:cNvSpPr/>
          <p:nvPr/>
        </p:nvSpPr>
        <p:spPr>
          <a:xfrm flipH="false" flipV="false" rot="0">
            <a:off x="15487026" y="112523"/>
            <a:ext cx="2604490" cy="2896193"/>
          </a:xfrm>
          <a:custGeom>
            <a:avLst/>
            <a:gdLst/>
            <a:ahLst/>
            <a:cxnLst/>
            <a:rect r="r" b="b" t="t" l="l"/>
            <a:pathLst>
              <a:path h="2896193" w="2604490">
                <a:moveTo>
                  <a:pt x="0" y="0"/>
                </a:moveTo>
                <a:lnTo>
                  <a:pt x="2604491" y="0"/>
                </a:lnTo>
                <a:lnTo>
                  <a:pt x="2604491" y="2896193"/>
                </a:lnTo>
                <a:lnTo>
                  <a:pt x="0" y="2896193"/>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049015"/>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TextBox 16" id="16"/>
          <p:cNvSpPr txBox="true"/>
          <p:nvPr/>
        </p:nvSpPr>
        <p:spPr>
          <a:xfrm rot="0">
            <a:off x="1483185" y="3339527"/>
            <a:ext cx="15322572" cy="4655454"/>
          </a:xfrm>
          <a:prstGeom prst="rect">
            <a:avLst/>
          </a:prstGeom>
        </p:spPr>
        <p:txBody>
          <a:bodyPr anchor="t" rtlCol="false" tIns="0" lIns="0" bIns="0" rIns="0">
            <a:spAutoFit/>
          </a:bodyPr>
          <a:lstStyle/>
          <a:p>
            <a:pPr algn="l" marL="517977" indent="-258988" lvl="1">
              <a:lnSpc>
                <a:spcPts val="3358"/>
              </a:lnSpc>
              <a:buFont typeface="Arial"/>
              <a:buChar char="•"/>
            </a:pPr>
            <a:r>
              <a:rPr lang="en-US" sz="2399">
                <a:solidFill>
                  <a:srgbClr val="FFFFFF"/>
                </a:solidFill>
                <a:latin typeface="Open Sans"/>
                <a:ea typeface="Open Sans"/>
                <a:cs typeface="Open Sans"/>
                <a:sym typeface="Open Sans"/>
              </a:rPr>
              <a:t>Respect Coaches and Officials: All or our Coaches and Officials are dedicated to providing a great experience for the players. Please avoid any negative comments towards them, the team, or the other players/parents on the team. Please address any issues you have directly with a coach or official in a private and respectful manner. </a:t>
            </a:r>
          </a:p>
          <a:p>
            <a:pPr algn="l" marL="517977" indent="-258988" lvl="1">
              <a:lnSpc>
                <a:spcPts val="3358"/>
              </a:lnSpc>
              <a:buFont typeface="Arial"/>
              <a:buChar char="•"/>
            </a:pPr>
            <a:r>
              <a:rPr lang="en-US" sz="2399">
                <a:solidFill>
                  <a:srgbClr val="FFFFFF"/>
                </a:solidFill>
                <a:latin typeface="Open Sans"/>
                <a:ea typeface="Open Sans"/>
                <a:cs typeface="Open Sans"/>
                <a:sym typeface="Open Sans"/>
              </a:rPr>
              <a:t>Promote good Sportsmanship: Model this by demonstrating respect for the game, your opponents, and the umpires. Encourage your child to do the same and play with honor and integrity. </a:t>
            </a:r>
          </a:p>
          <a:p>
            <a:pPr algn="l" marL="517977" indent="-258988" lvl="1">
              <a:lnSpc>
                <a:spcPts val="3358"/>
              </a:lnSpc>
              <a:buFont typeface="Arial"/>
              <a:buChar char="•"/>
            </a:pPr>
            <a:r>
              <a:rPr lang="en-US" sz="2399">
                <a:solidFill>
                  <a:srgbClr val="FFFFFF"/>
                </a:solidFill>
                <a:latin typeface="Open Sans"/>
                <a:ea typeface="Open Sans"/>
                <a:cs typeface="Open Sans"/>
                <a:sym typeface="Open Sans"/>
              </a:rPr>
              <a:t>Avoid sideline coaching: Trust the coaches to guide the team. Please refrain from shouting instructions from the bleachers.  Sideline coaching can cause more confusion and anxiety than it helps.  </a:t>
            </a:r>
          </a:p>
          <a:p>
            <a:pPr algn="l" marL="517977" indent="-258988" lvl="1">
              <a:lnSpc>
                <a:spcPts val="3358"/>
              </a:lnSpc>
              <a:buFont typeface="Arial"/>
              <a:buChar char="•"/>
            </a:pPr>
            <a:r>
              <a:rPr lang="en-US" sz="2399">
                <a:solidFill>
                  <a:srgbClr val="FFFFFF"/>
                </a:solidFill>
                <a:latin typeface="Open Sans"/>
                <a:ea typeface="Open Sans"/>
                <a:cs typeface="Open Sans"/>
                <a:sym typeface="Open Sans"/>
              </a:rPr>
              <a:t>Communicate Constructively: If you have questions, feedback, or other concerns please address it with the coach in a constructive and respectful manner. We are all here to support your athlete’s growth and want to address issues promptly.</a:t>
            </a:r>
          </a:p>
        </p:txBody>
      </p:sp>
      <p:sp>
        <p:nvSpPr>
          <p:cNvPr name="TextBox 17" id="17"/>
          <p:cNvSpPr txBox="true"/>
          <p:nvPr/>
        </p:nvSpPr>
        <p:spPr>
          <a:xfrm rot="0">
            <a:off x="1796412" y="1808637"/>
            <a:ext cx="11032829"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PARENT EXPECTATIONS</a:t>
            </a:r>
          </a:p>
        </p:txBody>
      </p:sp>
      <p:sp>
        <p:nvSpPr>
          <p:cNvPr name="Freeform 18" id="18"/>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81264" y="8428247"/>
            <a:ext cx="1694872" cy="1660106"/>
          </a:xfrm>
          <a:custGeom>
            <a:avLst/>
            <a:gdLst/>
            <a:ahLst/>
            <a:cxnLst/>
            <a:rect r="r" b="b" t="t" l="l"/>
            <a:pathLst>
              <a:path h="1660106" w="1694872">
                <a:moveTo>
                  <a:pt x="0" y="0"/>
                </a:moveTo>
                <a:lnTo>
                  <a:pt x="1694872" y="0"/>
                </a:lnTo>
                <a:lnTo>
                  <a:pt x="1694872" y="1660106"/>
                </a:lnTo>
                <a:lnTo>
                  <a:pt x="0" y="1660106"/>
                </a:lnTo>
                <a:lnTo>
                  <a:pt x="0" y="0"/>
                </a:lnTo>
                <a:close/>
              </a:path>
            </a:pathLst>
          </a:custGeom>
          <a:blipFill>
            <a:blip r:embed="rId5"/>
            <a:stretch>
              <a:fillRect l="0" t="0" r="0" b="0"/>
            </a:stretch>
          </a:blipFill>
        </p:spPr>
      </p:sp>
      <p:sp>
        <p:nvSpPr>
          <p:cNvPr name="Freeform 21" id="21"/>
          <p:cNvSpPr/>
          <p:nvPr/>
        </p:nvSpPr>
        <p:spPr>
          <a:xfrm flipH="false" flipV="false" rot="0">
            <a:off x="16268437" y="315476"/>
            <a:ext cx="1773623" cy="1972268"/>
          </a:xfrm>
          <a:custGeom>
            <a:avLst/>
            <a:gdLst/>
            <a:ahLst/>
            <a:cxnLst/>
            <a:rect r="r" b="b" t="t" l="l"/>
            <a:pathLst>
              <a:path h="1972268" w="1773623">
                <a:moveTo>
                  <a:pt x="0" y="0"/>
                </a:moveTo>
                <a:lnTo>
                  <a:pt x="1773623" y="0"/>
                </a:lnTo>
                <a:lnTo>
                  <a:pt x="1773623" y="1972268"/>
                </a:lnTo>
                <a:lnTo>
                  <a:pt x="0" y="1972268"/>
                </a:lnTo>
                <a:lnTo>
                  <a:pt x="0" y="0"/>
                </a:lnTo>
                <a:close/>
              </a:path>
            </a:pathLst>
          </a:custGeom>
          <a:blipFill>
            <a:blip r:embed="rId6"/>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55" r="0" b="-9555"/>
            </a:stretch>
          </a:blipFill>
        </p:spPr>
      </p:sp>
      <p:sp>
        <p:nvSpPr>
          <p:cNvPr name="AutoShape 3" id="3"/>
          <p:cNvSpPr/>
          <p:nvPr/>
        </p:nvSpPr>
        <p:spPr>
          <a:xfrm>
            <a:off x="1796412" y="3049015"/>
            <a:ext cx="9942350" cy="0"/>
          </a:xfrm>
          <a:prstGeom prst="line">
            <a:avLst/>
          </a:prstGeom>
          <a:ln cap="flat" w="47625">
            <a:solidFill>
              <a:srgbClr val="FF1616"/>
            </a:solidFill>
            <a:prstDash val="solid"/>
            <a:headEnd type="none" len="sm" w="sm"/>
            <a:tailEnd type="none" len="sm" w="sm"/>
          </a:ln>
        </p:spPr>
      </p:sp>
      <p:grpSp>
        <p:nvGrpSpPr>
          <p:cNvPr name="Group 4" id="4"/>
          <p:cNvGrpSpPr>
            <a:grpSpLocks noChangeAspect="true"/>
          </p:cNvGrpSpPr>
          <p:nvPr/>
        </p:nvGrpSpPr>
        <p:grpSpPr>
          <a:xfrm rot="0">
            <a:off x="4436132" y="-3945037"/>
            <a:ext cx="7302630" cy="4973737"/>
            <a:chOff x="0" y="0"/>
            <a:chExt cx="5475623" cy="3729384"/>
          </a:xfrm>
        </p:grpSpPr>
        <p:sp>
          <p:nvSpPr>
            <p:cNvPr name="Freeform 5" id="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6" id="6"/>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7" id="7"/>
          <p:cNvGrpSpPr>
            <a:grpSpLocks noChangeAspect="true"/>
          </p:cNvGrpSpPr>
          <p:nvPr/>
        </p:nvGrpSpPr>
        <p:grpSpPr>
          <a:xfrm rot="0">
            <a:off x="5526611" y="-3945037"/>
            <a:ext cx="7302630" cy="4973737"/>
            <a:chOff x="0" y="0"/>
            <a:chExt cx="5475623" cy="3729384"/>
          </a:xfrm>
        </p:grpSpPr>
        <p:sp>
          <p:nvSpPr>
            <p:cNvPr name="Freeform 8" id="8"/>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9" id="9"/>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grpSp>
        <p:nvGrpSpPr>
          <p:cNvPr name="Group 10" id="10"/>
          <p:cNvGrpSpPr>
            <a:grpSpLocks noChangeAspect="true"/>
          </p:cNvGrpSpPr>
          <p:nvPr/>
        </p:nvGrpSpPr>
        <p:grpSpPr>
          <a:xfrm rot="0">
            <a:off x="8866191" y="9258300"/>
            <a:ext cx="7302630" cy="4973737"/>
            <a:chOff x="0" y="0"/>
            <a:chExt cx="5475623" cy="3729384"/>
          </a:xfrm>
        </p:grpSpPr>
        <p:sp>
          <p:nvSpPr>
            <p:cNvPr name="Freeform 11" id="11"/>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p:spPr>
        </p:sp>
        <p:sp>
          <p:nvSpPr>
            <p:cNvPr name="Freeform 12" id="12"/>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FF1616"/>
            </a:solidFill>
            <a:ln w="12700">
              <a:solidFill>
                <a:srgbClr val="000000"/>
              </a:solidFill>
            </a:ln>
          </p:spPr>
        </p:sp>
      </p:grpSp>
      <p:grpSp>
        <p:nvGrpSpPr>
          <p:cNvPr name="Group 13" id="13"/>
          <p:cNvGrpSpPr>
            <a:grpSpLocks noChangeAspect="true"/>
          </p:cNvGrpSpPr>
          <p:nvPr/>
        </p:nvGrpSpPr>
        <p:grpSpPr>
          <a:xfrm rot="0">
            <a:off x="9956670" y="9258300"/>
            <a:ext cx="7302630" cy="4973737"/>
            <a:chOff x="0" y="0"/>
            <a:chExt cx="5475623" cy="3729384"/>
          </a:xfrm>
        </p:grpSpPr>
        <p:sp>
          <p:nvSpPr>
            <p:cNvPr name="Freeform 14" id="14"/>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p:spPr>
        </p:sp>
        <p:sp>
          <p:nvSpPr>
            <p:cNvPr name="Freeform 15" id="15"/>
            <p:cNvSpPr/>
            <p:nvPr/>
          </p:nvSpPr>
          <p:spPr>
            <a:xfrm flipH="false" flipV="false" rot="0">
              <a:off x="0" y="0"/>
              <a:ext cx="5475623" cy="3729384"/>
            </a:xfrm>
            <a:custGeom>
              <a:avLst/>
              <a:gdLst/>
              <a:ahLst/>
              <a:cxnLst/>
              <a:rect r="r" b="b" t="t" l="l"/>
              <a:pathLst>
                <a:path h="3729384" w="5475623">
                  <a:moveTo>
                    <a:pt x="3322462" y="3729384"/>
                  </a:moveTo>
                  <a:lnTo>
                    <a:pt x="0" y="3729384"/>
                  </a:lnTo>
                  <a:lnTo>
                    <a:pt x="2153161" y="0"/>
                  </a:lnTo>
                  <a:lnTo>
                    <a:pt x="5475623" y="0"/>
                  </a:lnTo>
                  <a:lnTo>
                    <a:pt x="3322462" y="3729384"/>
                  </a:lnTo>
                  <a:close/>
                </a:path>
              </a:pathLst>
            </a:custGeom>
            <a:solidFill>
              <a:srgbClr val="AC1929"/>
            </a:solidFill>
            <a:ln w="12700">
              <a:solidFill>
                <a:srgbClr val="000000"/>
              </a:solidFill>
            </a:ln>
          </p:spPr>
        </p:sp>
      </p:grpSp>
      <p:sp>
        <p:nvSpPr>
          <p:cNvPr name="Freeform 16" id="16"/>
          <p:cNvSpPr/>
          <p:nvPr/>
        </p:nvSpPr>
        <p:spPr>
          <a:xfrm flipH="false" flipV="false" rot="0">
            <a:off x="16558472" y="8424867"/>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3735304" y="620649"/>
            <a:ext cx="700828" cy="816102"/>
          </a:xfrm>
          <a:custGeom>
            <a:avLst/>
            <a:gdLst/>
            <a:ahLst/>
            <a:cxnLst/>
            <a:rect r="r" b="b" t="t" l="l"/>
            <a:pathLst>
              <a:path h="816102" w="700828">
                <a:moveTo>
                  <a:pt x="0" y="0"/>
                </a:moveTo>
                <a:lnTo>
                  <a:pt x="700828" y="0"/>
                </a:lnTo>
                <a:lnTo>
                  <a:pt x="700828" y="816102"/>
                </a:lnTo>
                <a:lnTo>
                  <a:pt x="0" y="816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181264" y="8428247"/>
            <a:ext cx="1694872" cy="1660106"/>
          </a:xfrm>
          <a:custGeom>
            <a:avLst/>
            <a:gdLst/>
            <a:ahLst/>
            <a:cxnLst/>
            <a:rect r="r" b="b" t="t" l="l"/>
            <a:pathLst>
              <a:path h="1660106" w="1694872">
                <a:moveTo>
                  <a:pt x="0" y="0"/>
                </a:moveTo>
                <a:lnTo>
                  <a:pt x="1694872" y="0"/>
                </a:lnTo>
                <a:lnTo>
                  <a:pt x="1694872" y="1660106"/>
                </a:lnTo>
                <a:lnTo>
                  <a:pt x="0" y="1660106"/>
                </a:lnTo>
                <a:lnTo>
                  <a:pt x="0" y="0"/>
                </a:lnTo>
                <a:close/>
              </a:path>
            </a:pathLst>
          </a:custGeom>
          <a:blipFill>
            <a:blip r:embed="rId5"/>
            <a:stretch>
              <a:fillRect l="0" t="0" r="0" b="0"/>
            </a:stretch>
          </a:blipFill>
        </p:spPr>
      </p:sp>
      <p:sp>
        <p:nvSpPr>
          <p:cNvPr name="Freeform 19" id="19"/>
          <p:cNvSpPr/>
          <p:nvPr/>
        </p:nvSpPr>
        <p:spPr>
          <a:xfrm flipH="false" flipV="false" rot="0">
            <a:off x="16268437" y="315476"/>
            <a:ext cx="1773623" cy="1972268"/>
          </a:xfrm>
          <a:custGeom>
            <a:avLst/>
            <a:gdLst/>
            <a:ahLst/>
            <a:cxnLst/>
            <a:rect r="r" b="b" t="t" l="l"/>
            <a:pathLst>
              <a:path h="1972268" w="1773623">
                <a:moveTo>
                  <a:pt x="0" y="0"/>
                </a:moveTo>
                <a:lnTo>
                  <a:pt x="1773623" y="0"/>
                </a:lnTo>
                <a:lnTo>
                  <a:pt x="1773623" y="1972268"/>
                </a:lnTo>
                <a:lnTo>
                  <a:pt x="0" y="1972268"/>
                </a:lnTo>
                <a:lnTo>
                  <a:pt x="0" y="0"/>
                </a:lnTo>
                <a:close/>
              </a:path>
            </a:pathLst>
          </a:custGeom>
          <a:blipFill>
            <a:blip r:embed="rId6"/>
            <a:stretch>
              <a:fillRect l="0" t="0" r="0" b="0"/>
            </a:stretch>
          </a:blipFill>
        </p:spPr>
      </p:sp>
      <p:sp>
        <p:nvSpPr>
          <p:cNvPr name="Freeform 20" id="20"/>
          <p:cNvSpPr/>
          <p:nvPr/>
        </p:nvSpPr>
        <p:spPr>
          <a:xfrm flipH="false" flipV="false" rot="-6326346">
            <a:off x="3086851" y="6458913"/>
            <a:ext cx="3301766" cy="3533018"/>
          </a:xfrm>
          <a:custGeom>
            <a:avLst/>
            <a:gdLst/>
            <a:ahLst/>
            <a:cxnLst/>
            <a:rect r="r" b="b" t="t" l="l"/>
            <a:pathLst>
              <a:path h="3533018" w="3301766">
                <a:moveTo>
                  <a:pt x="0" y="0"/>
                </a:moveTo>
                <a:lnTo>
                  <a:pt x="3301766" y="0"/>
                </a:lnTo>
                <a:lnTo>
                  <a:pt x="3301766" y="3533017"/>
                </a:lnTo>
                <a:lnTo>
                  <a:pt x="0" y="35330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1151775">
            <a:off x="10090863" y="7298176"/>
            <a:ext cx="2082228" cy="2447063"/>
          </a:xfrm>
          <a:custGeom>
            <a:avLst/>
            <a:gdLst/>
            <a:ahLst/>
            <a:cxnLst/>
            <a:rect r="r" b="b" t="t" l="l"/>
            <a:pathLst>
              <a:path h="2447063" w="2082228">
                <a:moveTo>
                  <a:pt x="0" y="0"/>
                </a:moveTo>
                <a:lnTo>
                  <a:pt x="2082228" y="0"/>
                </a:lnTo>
                <a:lnTo>
                  <a:pt x="2082228" y="2447063"/>
                </a:lnTo>
                <a:lnTo>
                  <a:pt x="0" y="244706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6879985" y="7262008"/>
            <a:ext cx="743324" cy="721700"/>
          </a:xfrm>
          <a:custGeom>
            <a:avLst/>
            <a:gdLst/>
            <a:ahLst/>
            <a:cxnLst/>
            <a:rect r="r" b="b" t="t" l="l"/>
            <a:pathLst>
              <a:path h="721700" w="743324">
                <a:moveTo>
                  <a:pt x="0" y="0"/>
                </a:moveTo>
                <a:lnTo>
                  <a:pt x="743324" y="0"/>
                </a:lnTo>
                <a:lnTo>
                  <a:pt x="743324" y="721700"/>
                </a:lnTo>
                <a:lnTo>
                  <a:pt x="0" y="7217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0">
            <a:off x="14534938" y="6605080"/>
            <a:ext cx="1885387" cy="2482799"/>
          </a:xfrm>
          <a:custGeom>
            <a:avLst/>
            <a:gdLst/>
            <a:ahLst/>
            <a:cxnLst/>
            <a:rect r="r" b="b" t="t" l="l"/>
            <a:pathLst>
              <a:path h="2482799" w="1885387">
                <a:moveTo>
                  <a:pt x="0" y="0"/>
                </a:moveTo>
                <a:lnTo>
                  <a:pt x="1885387" y="0"/>
                </a:lnTo>
                <a:lnTo>
                  <a:pt x="1885387" y="2482800"/>
                </a:lnTo>
                <a:lnTo>
                  <a:pt x="0" y="2482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4" id="24"/>
          <p:cNvSpPr txBox="true"/>
          <p:nvPr/>
        </p:nvSpPr>
        <p:spPr>
          <a:xfrm rot="0">
            <a:off x="1483185" y="3339527"/>
            <a:ext cx="15322572" cy="3379556"/>
          </a:xfrm>
          <a:prstGeom prst="rect">
            <a:avLst/>
          </a:prstGeom>
        </p:spPr>
        <p:txBody>
          <a:bodyPr anchor="t" rtlCol="false" tIns="0" lIns="0" bIns="0" rIns="0">
            <a:spAutoFit/>
          </a:bodyPr>
          <a:lstStyle/>
          <a:p>
            <a:pPr algn="l" marL="517977" indent="-258988" lvl="1">
              <a:lnSpc>
                <a:spcPts val="3358"/>
              </a:lnSpc>
              <a:buFont typeface="Arial"/>
              <a:buChar char="•"/>
            </a:pPr>
            <a:r>
              <a:rPr lang="en-US" sz="2399">
                <a:solidFill>
                  <a:srgbClr val="FFFFFF"/>
                </a:solidFill>
                <a:latin typeface="Open Sans"/>
                <a:ea typeface="Open Sans"/>
                <a:cs typeface="Open Sans"/>
                <a:sym typeface="Open Sans"/>
              </a:rPr>
              <a:t>Honor the Commitment: Ensure that your child attends practices and games, and is on time and prepared with all necessary equipment. If you have schedule conflicts please contact your coach. </a:t>
            </a:r>
          </a:p>
          <a:p>
            <a:pPr algn="l" marL="517977" indent="-258988" lvl="1">
              <a:lnSpc>
                <a:spcPts val="3358"/>
              </a:lnSpc>
              <a:buFont typeface="Arial"/>
              <a:buChar char="•"/>
            </a:pPr>
            <a:r>
              <a:rPr lang="en-US" sz="2399">
                <a:solidFill>
                  <a:srgbClr val="FFFFFF"/>
                </a:solidFill>
                <a:latin typeface="Open Sans"/>
                <a:ea typeface="Open Sans"/>
                <a:cs typeface="Open Sans"/>
                <a:sym typeface="Open Sans"/>
              </a:rPr>
              <a:t>Enjoy the Experience: Remember that playing baseball is a fun and enriching experience for your child. Enjoy their games, celebrate their achievements, and appreciate the growth and development of your child, and their teammates.  Also, enjoy the travel! Its not 100% about baseball.</a:t>
            </a:r>
          </a:p>
          <a:p>
            <a:pPr algn="l" marL="517977" indent="-258988" lvl="1">
              <a:lnSpc>
                <a:spcPts val="3358"/>
              </a:lnSpc>
              <a:buFont typeface="Arial"/>
              <a:buChar char="•"/>
            </a:pPr>
            <a:r>
              <a:rPr lang="en-US" sz="2399">
                <a:solidFill>
                  <a:srgbClr val="FFFFFF"/>
                </a:solidFill>
                <a:latin typeface="Open Sans"/>
                <a:ea typeface="Open Sans"/>
                <a:cs typeface="Open Sans"/>
                <a:sym typeface="Open Sans"/>
              </a:rPr>
              <a:t>We will play at many beautiful parks and facilities. Some of these places will sell alcohol. If you are going to partake in an alcoholic beverage, please do so responsibly. We as an organization have worked hard to earn a reputation of being respectful.  We intend to keep it that way.  No alcohol at public parks. </a:t>
            </a:r>
          </a:p>
        </p:txBody>
      </p:sp>
      <p:sp>
        <p:nvSpPr>
          <p:cNvPr name="TextBox 25" id="25"/>
          <p:cNvSpPr txBox="true"/>
          <p:nvPr/>
        </p:nvSpPr>
        <p:spPr>
          <a:xfrm rot="0">
            <a:off x="1796412" y="1808637"/>
            <a:ext cx="11811573" cy="1024890"/>
          </a:xfrm>
          <a:prstGeom prst="rect">
            <a:avLst/>
          </a:prstGeom>
        </p:spPr>
        <p:txBody>
          <a:bodyPr anchor="t" rtlCol="false" tIns="0" lIns="0" bIns="0" rIns="0">
            <a:spAutoFit/>
          </a:bodyPr>
          <a:lstStyle/>
          <a:p>
            <a:pPr algn="l">
              <a:lnSpc>
                <a:spcPts val="7920"/>
              </a:lnSpc>
            </a:pPr>
            <a:r>
              <a:rPr lang="en-US" b="true" sz="7200">
                <a:solidFill>
                  <a:srgbClr val="FFFFFF"/>
                </a:solidFill>
                <a:latin typeface="Barlow SemiCondensed Bold"/>
                <a:ea typeface="Barlow SemiCondensed Bold"/>
                <a:cs typeface="Barlow SemiCondensed Bold"/>
                <a:sym typeface="Barlow SemiCondensed Bold"/>
              </a:rPr>
              <a:t>PARENT EXPECTATIONS CONT’D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DAGQbOOqzFQ</dc:identifier>
  <dcterms:modified xsi:type="dcterms:W3CDTF">2011-08-01T06:04:30Z</dcterms:modified>
  <cp:revision>1</cp:revision>
  <dc:title>Vipers Branded PPT Template </dc:title>
</cp:coreProperties>
</file>