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handoutMasterIdLst>
    <p:handoutMasterId r:id="rId21"/>
  </p:handoutMasterIdLst>
  <p:sldIdLst>
    <p:sldId id="364" r:id="rId5"/>
    <p:sldId id="477" r:id="rId6"/>
    <p:sldId id="476" r:id="rId7"/>
    <p:sldId id="282" r:id="rId8"/>
    <p:sldId id="478" r:id="rId9"/>
    <p:sldId id="464" r:id="rId10"/>
    <p:sldId id="465" r:id="rId11"/>
    <p:sldId id="467" r:id="rId12"/>
    <p:sldId id="468" r:id="rId13"/>
    <p:sldId id="469" r:id="rId14"/>
    <p:sldId id="470" r:id="rId15"/>
    <p:sldId id="472" r:id="rId16"/>
    <p:sldId id="473" r:id="rId17"/>
    <p:sldId id="479" r:id="rId18"/>
    <p:sldId id="47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Killian" initials="KK" lastIdx="1" clrIdx="0"/>
  <p:cmAuthor id="2" name="Gibson, Patricia M" initials="GPM" lastIdx="2" clrIdx="1">
    <p:extLst>
      <p:ext uri="{19B8F6BF-5375-455C-9EA6-DF929625EA0E}">
        <p15:presenceInfo xmlns:p15="http://schemas.microsoft.com/office/powerpoint/2012/main" userId="S::PMGibson@sba.gov::8fe00576-c4b5-46e3-b761-0866c31d3d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E7F"/>
    <a:srgbClr val="003F80"/>
    <a:srgbClr val="CC3538"/>
    <a:srgbClr val="007EB4"/>
    <a:srgbClr val="898989"/>
    <a:srgbClr val="000000"/>
    <a:srgbClr val="0091C9"/>
    <a:srgbClr val="168E60"/>
    <a:srgbClr val="F5CD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D26FE7-0AD6-4609-A0EA-C2722260DAF2}" v="9" dt="2020-03-25T14:58:47.7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31" autoAdjust="0"/>
    <p:restoredTop sz="94660"/>
  </p:normalViewPr>
  <p:slideViewPr>
    <p:cSldViewPr snapToGrid="0">
      <p:cViewPr varScale="1">
        <p:scale>
          <a:sx n="81" d="100"/>
          <a:sy n="81" d="100"/>
        </p:scale>
        <p:origin x="168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7062E8F-0327-1B44-880E-F1AFCA2C073C}" type="datetimeFigureOut">
              <a:rPr lang="en-US" smtClean="0"/>
              <a:t>3/24/2020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21A873F-EF5E-994B-9976-428F934A075E}" type="slidenum">
              <a:rPr lang="en-US" smtClean="0"/>
              <a:t>‹#›</a:t>
            </a:fld>
            <a:endParaRPr lang="en-US"/>
          </a:p>
        </p:txBody>
      </p:sp>
    </p:spTree>
    <p:extLst>
      <p:ext uri="{BB962C8B-B14F-4D97-AF65-F5344CB8AC3E}">
        <p14:creationId xmlns:p14="http://schemas.microsoft.com/office/powerpoint/2010/main" val="642620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C0BF4D7-81BE-0B4C-B655-82AD930F9C8A}" type="datetimeFigureOut">
              <a:rPr lang="en-US" smtClean="0"/>
              <a:t>3/24/2020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52140A9-11FD-AB46-B99D-C1331D8D84D1}" type="slidenum">
              <a:rPr lang="en-US" smtClean="0"/>
              <a:t>‹#›</a:t>
            </a:fld>
            <a:endParaRPr lang="en-US"/>
          </a:p>
        </p:txBody>
      </p:sp>
    </p:spTree>
    <p:extLst>
      <p:ext uri="{BB962C8B-B14F-4D97-AF65-F5344CB8AC3E}">
        <p14:creationId xmlns:p14="http://schemas.microsoft.com/office/powerpoint/2010/main" val="76007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2140A9-11FD-AB46-B99D-C1331D8D84D1}" type="slidenum">
              <a:rPr lang="en-US" smtClean="0"/>
              <a:t>1</a:t>
            </a:fld>
            <a:endParaRPr lang="en-US"/>
          </a:p>
        </p:txBody>
      </p:sp>
    </p:spTree>
    <p:extLst>
      <p:ext uri="{BB962C8B-B14F-4D97-AF65-F5344CB8AC3E}">
        <p14:creationId xmlns:p14="http://schemas.microsoft.com/office/powerpoint/2010/main" val="541770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2140A9-11FD-AB46-B99D-C1331D8D84D1}" type="slidenum">
              <a:rPr lang="en-US" smtClean="0"/>
              <a:t>14</a:t>
            </a:fld>
            <a:endParaRPr lang="en-US"/>
          </a:p>
        </p:txBody>
      </p:sp>
    </p:spTree>
    <p:extLst>
      <p:ext uri="{BB962C8B-B14F-4D97-AF65-F5344CB8AC3E}">
        <p14:creationId xmlns:p14="http://schemas.microsoft.com/office/powerpoint/2010/main" val="18771940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A Logo Slid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95312" y="1606513"/>
            <a:ext cx="3353375" cy="3644973"/>
          </a:xfrm>
          <a:prstGeom prst="rect">
            <a:avLst/>
          </a:prstGeom>
        </p:spPr>
      </p:pic>
    </p:spTree>
    <p:extLst>
      <p:ext uri="{BB962C8B-B14F-4D97-AF65-F5344CB8AC3E}">
        <p14:creationId xmlns:p14="http://schemas.microsoft.com/office/powerpoint/2010/main" val="983657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7026"/>
            <a:ext cx="7886700" cy="762528"/>
          </a:xfrm>
        </p:spPr>
        <p:txBody>
          <a:bodyPr/>
          <a:lstStyle/>
          <a:p>
            <a:r>
              <a:rPr lang="en-US"/>
              <a:t>Click to edit Master title style</a:t>
            </a:r>
          </a:p>
        </p:txBody>
      </p:sp>
      <p:sp>
        <p:nvSpPr>
          <p:cNvPr id="3" name="Content Placeholder 2"/>
          <p:cNvSpPr>
            <a:spLocks noGrp="1"/>
          </p:cNvSpPr>
          <p:nvPr>
            <p:ph sz="half" idx="1"/>
          </p:nvPr>
        </p:nvSpPr>
        <p:spPr>
          <a:xfrm>
            <a:off x="628650" y="1568824"/>
            <a:ext cx="3886200" cy="46081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568824"/>
            <a:ext cx="3886200" cy="46081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773E27-9D36-B645-8BBE-7A2B9B52A935}" type="datetime4">
              <a:rPr lang="en-US" smtClean="0"/>
              <a:t>March 24,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917468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73996"/>
            <a:ext cx="7886700" cy="1161770"/>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586908"/>
          </a:xfrm>
        </p:spPr>
        <p:txBody>
          <a:bodyPr anchor="b">
            <a:normAutofit/>
          </a:bodyPr>
          <a:lstStyle>
            <a:lvl1pPr marL="0" indent="0">
              <a:buNone/>
              <a:defRPr sz="2100" b="1">
                <a:solidFill>
                  <a:srgbClr val="898989"/>
                </a:solidFill>
              </a:defRPr>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586908"/>
          </a:xfrm>
        </p:spPr>
        <p:txBody>
          <a:bodyPr anchor="b">
            <a:normAutofit/>
          </a:bodyPr>
          <a:lstStyle>
            <a:lvl1pPr marL="0" indent="0">
              <a:buNone/>
              <a:defRPr sz="2100" b="1">
                <a:solidFill>
                  <a:srgbClr val="898989"/>
                </a:solidFill>
              </a:defRPr>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B1F02B-F0FB-0A4F-BFD9-D3256C53A202}" type="datetime4">
              <a:rPr lang="en-US" smtClean="0"/>
              <a:t>March 24,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965334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B6C03B-1ECF-324C-BC62-0687230E677D}" type="datetime4">
              <a:rPr lang="en-US" smtClean="0"/>
              <a:t>March 24,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137248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2FA99-F507-8E4B-ABBC-A3B8BC89266F}" type="datetime4">
              <a:rPr lang="en-US" smtClean="0"/>
              <a:t>March 24,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AB44B9-F1EC-4F4B-88D4-413245C9CD3E}" type="slidenum">
              <a:rPr lang="en-US" smtClean="0"/>
              <a:t>‹#›</a:t>
            </a:fld>
            <a:endParaRPr lang="en-US"/>
          </a:p>
        </p:txBody>
      </p:sp>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Picture Placeholder 7"/>
          <p:cNvSpPr>
            <a:spLocks noGrp="1"/>
          </p:cNvSpPr>
          <p:nvPr>
            <p:ph type="pic" sz="quarter" idx="13"/>
          </p:nvPr>
        </p:nvSpPr>
        <p:spPr>
          <a:xfrm>
            <a:off x="0" y="0"/>
            <a:ext cx="9144000" cy="6858000"/>
          </a:xfrm>
        </p:spPr>
        <p:txBody>
          <a:bodyPr/>
          <a:lstStyle/>
          <a:p>
            <a:r>
              <a:rPr lang="en-US"/>
              <a:t>Click icon to add picture</a:t>
            </a:r>
          </a:p>
        </p:txBody>
      </p:sp>
    </p:spTree>
    <p:extLst>
      <p:ext uri="{BB962C8B-B14F-4D97-AF65-F5344CB8AC3E}">
        <p14:creationId xmlns:p14="http://schemas.microsoft.com/office/powerpoint/2010/main" val="344943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32"/>
            <a:ext cx="2949178" cy="1224275"/>
          </a:xfrm>
        </p:spPr>
        <p:txBody>
          <a:bodyPr anchor="t">
            <a:normAutofit/>
          </a:bodyPr>
          <a:lstStyle>
            <a:lvl1pPr algn="l">
              <a:defRPr sz="2700"/>
            </a:lvl1pPr>
          </a:lstStyle>
          <a:p>
            <a:r>
              <a:rPr lang="en-US"/>
              <a:t>Click to edit Master title style</a:t>
            </a:r>
          </a:p>
        </p:txBody>
      </p:sp>
      <p:sp>
        <p:nvSpPr>
          <p:cNvPr id="3" name="Content Placeholder 2"/>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211700"/>
            <a:ext cx="2949178" cy="3657288"/>
          </a:xfrm>
        </p:spPr>
        <p:txBody>
          <a:bodyPr/>
          <a:lstStyle>
            <a:lvl1pPr marL="0" indent="0">
              <a:buNone/>
              <a:defRPr sz="1200" b="1">
                <a:solidFill>
                  <a:srgbClr val="898989"/>
                </a:solidFill>
              </a:defRPr>
            </a:lvl1pPr>
            <a:lvl2pPr marL="342875" indent="0">
              <a:buNone/>
              <a:defRPr sz="1050"/>
            </a:lvl2pPr>
            <a:lvl3pPr marL="685749" indent="0">
              <a:buNone/>
              <a:defRPr sz="900"/>
            </a:lvl3pPr>
            <a:lvl4pPr marL="1028624" indent="0">
              <a:buNone/>
              <a:defRPr sz="750"/>
            </a:lvl4pPr>
            <a:lvl5pPr marL="1371498" indent="0">
              <a:buNone/>
              <a:defRPr sz="750"/>
            </a:lvl5pPr>
            <a:lvl6pPr marL="1714373" indent="0">
              <a:buNone/>
              <a:defRPr sz="750"/>
            </a:lvl6pPr>
            <a:lvl7pPr marL="2057246" indent="0">
              <a:buNone/>
              <a:defRPr sz="750"/>
            </a:lvl7pPr>
            <a:lvl8pPr marL="2400120" indent="0">
              <a:buNone/>
              <a:defRPr sz="750"/>
            </a:lvl8pPr>
            <a:lvl9pPr marL="2742995"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0803C8E-ED71-CF4A-92C6-E7239BE1B2FF}" type="datetime4">
              <a:rPr lang="en-US" smtClean="0"/>
              <a:t>March 24,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1399831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987432"/>
            <a:ext cx="4629150" cy="4873625"/>
          </a:xfrm>
        </p:spPr>
        <p:txBody>
          <a:bodyPr/>
          <a:lstStyle>
            <a:lvl1pPr marL="0" indent="0">
              <a:buNone/>
              <a:defRPr sz="2400"/>
            </a:lvl1pPr>
            <a:lvl2pPr marL="342875" indent="0">
              <a:buNone/>
              <a:defRPr sz="2100"/>
            </a:lvl2pPr>
            <a:lvl3pPr marL="685749" indent="0">
              <a:buNone/>
              <a:defRPr sz="1800"/>
            </a:lvl3pPr>
            <a:lvl4pPr marL="1028624" indent="0">
              <a:buNone/>
              <a:defRPr sz="1500"/>
            </a:lvl4pPr>
            <a:lvl5pPr marL="1371498" indent="0">
              <a:buNone/>
              <a:defRPr sz="1500"/>
            </a:lvl5pPr>
            <a:lvl6pPr marL="1714373" indent="0">
              <a:buNone/>
              <a:defRPr sz="1500"/>
            </a:lvl6pPr>
            <a:lvl7pPr marL="2057246" indent="0">
              <a:buNone/>
              <a:defRPr sz="1500"/>
            </a:lvl7pPr>
            <a:lvl8pPr marL="2400120" indent="0">
              <a:buNone/>
              <a:defRPr sz="1500"/>
            </a:lvl8pPr>
            <a:lvl9pPr marL="2742995" indent="0">
              <a:buNone/>
              <a:defRPr sz="1500"/>
            </a:lvl9pPr>
          </a:lstStyle>
          <a:p>
            <a:r>
              <a:rPr lang="en-US"/>
              <a:t>Click icon to add picture</a:t>
            </a:r>
          </a:p>
        </p:txBody>
      </p:sp>
      <p:sp>
        <p:nvSpPr>
          <p:cNvPr id="5" name="Date Placeholder 4"/>
          <p:cNvSpPr>
            <a:spLocks noGrp="1"/>
          </p:cNvSpPr>
          <p:nvPr>
            <p:ph type="dt" sz="half" idx="10"/>
          </p:nvPr>
        </p:nvSpPr>
        <p:spPr/>
        <p:txBody>
          <a:bodyPr/>
          <a:lstStyle/>
          <a:p>
            <a:fld id="{5C63769D-CC2F-864E-9501-A077951EC7AD}" type="datetime4">
              <a:rPr lang="en-US" smtClean="0"/>
              <a:t>March 24,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
        <p:nvSpPr>
          <p:cNvPr id="8" name="Title 1"/>
          <p:cNvSpPr>
            <a:spLocks noGrp="1"/>
          </p:cNvSpPr>
          <p:nvPr>
            <p:ph type="title"/>
          </p:nvPr>
        </p:nvSpPr>
        <p:spPr>
          <a:xfrm>
            <a:off x="629841" y="987432"/>
            <a:ext cx="2949178" cy="1224275"/>
          </a:xfrm>
        </p:spPr>
        <p:txBody>
          <a:bodyPr anchor="t">
            <a:normAutofit/>
          </a:bodyPr>
          <a:lstStyle>
            <a:lvl1pPr algn="l">
              <a:defRPr sz="2700"/>
            </a:lvl1pPr>
          </a:lstStyle>
          <a:p>
            <a:r>
              <a:rPr lang="en-US"/>
              <a:t>Click to edit Master title style</a:t>
            </a:r>
          </a:p>
        </p:txBody>
      </p:sp>
      <p:sp>
        <p:nvSpPr>
          <p:cNvPr id="9" name="Text Placeholder 3"/>
          <p:cNvSpPr>
            <a:spLocks noGrp="1"/>
          </p:cNvSpPr>
          <p:nvPr>
            <p:ph type="body" sz="half" idx="2"/>
          </p:nvPr>
        </p:nvSpPr>
        <p:spPr>
          <a:xfrm>
            <a:off x="629841" y="2211700"/>
            <a:ext cx="2949178" cy="3657288"/>
          </a:xfrm>
        </p:spPr>
        <p:txBody>
          <a:bodyPr/>
          <a:lstStyle>
            <a:lvl1pPr marL="0" indent="0">
              <a:buNone/>
              <a:defRPr sz="1200" b="1">
                <a:solidFill>
                  <a:srgbClr val="898989"/>
                </a:solidFill>
              </a:defRPr>
            </a:lvl1pPr>
            <a:lvl2pPr marL="342875" indent="0">
              <a:buNone/>
              <a:defRPr sz="1050"/>
            </a:lvl2pPr>
            <a:lvl3pPr marL="685749" indent="0">
              <a:buNone/>
              <a:defRPr sz="900"/>
            </a:lvl3pPr>
            <a:lvl4pPr marL="1028624" indent="0">
              <a:buNone/>
              <a:defRPr sz="750"/>
            </a:lvl4pPr>
            <a:lvl5pPr marL="1371498" indent="0">
              <a:buNone/>
              <a:defRPr sz="750"/>
            </a:lvl5pPr>
            <a:lvl6pPr marL="1714373" indent="0">
              <a:buNone/>
              <a:defRPr sz="750"/>
            </a:lvl6pPr>
            <a:lvl7pPr marL="2057246" indent="0">
              <a:buNone/>
              <a:defRPr sz="750"/>
            </a:lvl7pPr>
            <a:lvl8pPr marL="2400120" indent="0">
              <a:buNone/>
              <a:defRPr sz="750"/>
            </a:lvl8pPr>
            <a:lvl9pPr marL="2742995" indent="0">
              <a:buNone/>
              <a:defRPr sz="750"/>
            </a:lvl9pPr>
          </a:lstStyle>
          <a:p>
            <a:pPr lvl="0"/>
            <a:r>
              <a:rPr lang="en-US"/>
              <a:t>Click to edit Master text styles</a:t>
            </a:r>
          </a:p>
        </p:txBody>
      </p:sp>
    </p:spTree>
    <p:extLst>
      <p:ext uri="{BB962C8B-B14F-4D97-AF65-F5344CB8AC3E}">
        <p14:creationId xmlns:p14="http://schemas.microsoft.com/office/powerpoint/2010/main" val="1277003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9F81-772C-4D9C-A628-A06FD1D208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1A4268-AE9C-43E4-9AF5-5446955F10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23EEC-2879-42DC-B3D3-1CB808E221AB}"/>
              </a:ext>
            </a:extLst>
          </p:cNvPr>
          <p:cNvSpPr>
            <a:spLocks noGrp="1"/>
          </p:cNvSpPr>
          <p:nvPr>
            <p:ph type="dt" sz="half" idx="10"/>
          </p:nvPr>
        </p:nvSpPr>
        <p:spPr/>
        <p:txBody>
          <a:bodyPr/>
          <a:lstStyle/>
          <a:p>
            <a:fld id="{D6EDC403-E906-43D7-975F-69F67B30EB54}" type="datetimeFigureOut">
              <a:rPr lang="en-US" smtClean="0"/>
              <a:t>3/24/2020</a:t>
            </a:fld>
            <a:endParaRPr lang="en-US"/>
          </a:p>
        </p:txBody>
      </p:sp>
      <p:sp>
        <p:nvSpPr>
          <p:cNvPr id="5" name="Footer Placeholder 4">
            <a:extLst>
              <a:ext uri="{FF2B5EF4-FFF2-40B4-BE49-F238E27FC236}">
                <a16:creationId xmlns:a16="http://schemas.microsoft.com/office/drawing/2014/main" id="{9BBFDC23-A0D1-400C-871C-73DB6C948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4EFD0-71D3-457E-9254-44CCCED0DF55}"/>
              </a:ext>
            </a:extLst>
          </p:cNvPr>
          <p:cNvSpPr>
            <a:spLocks noGrp="1"/>
          </p:cNvSpPr>
          <p:nvPr>
            <p:ph type="sldNum" sz="quarter" idx="12"/>
          </p:nvPr>
        </p:nvSpPr>
        <p:spPr/>
        <p:txBody>
          <a:bodyPr/>
          <a:lstStyle/>
          <a:p>
            <a:fld id="{71A14D94-EA6D-4964-92BE-3D7D358FD7CC}" type="slidenum">
              <a:rPr lang="en-US" altLang="en-US" smtClean="0"/>
              <a:pPr/>
              <a:t>‹#›</a:t>
            </a:fld>
            <a:endParaRPr lang="en-US" altLang="en-US"/>
          </a:p>
        </p:txBody>
      </p:sp>
    </p:spTree>
    <p:extLst>
      <p:ext uri="{BB962C8B-B14F-4D97-AF65-F5344CB8AC3E}">
        <p14:creationId xmlns:p14="http://schemas.microsoft.com/office/powerpoint/2010/main" val="52134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1 line) - Screen Only">
    <p:bg>
      <p:bgPr>
        <a:solidFill>
          <a:srgbClr val="003E7F"/>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360614"/>
            <a:ext cx="6858000" cy="2387600"/>
          </a:xfrm>
        </p:spPr>
        <p:txBody>
          <a:bodyPr anchor="b">
            <a:normAutofit/>
          </a:bodyPr>
          <a:lstStyle>
            <a:lvl1pPr algn="ctr">
              <a:lnSpc>
                <a:spcPct val="75000"/>
              </a:lnSpc>
              <a:defRPr sz="6000" spc="-225">
                <a:solidFill>
                  <a:schemeClr val="bg1"/>
                </a:solidFill>
              </a:defRPr>
            </a:lvl1pPr>
          </a:lstStyle>
          <a:p>
            <a:r>
              <a:rPr lang="en-US"/>
              <a:t>Click to edit Master title style (1 line)</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8" name="Text Placeholder 7"/>
          <p:cNvSpPr>
            <a:spLocks noGrp="1"/>
          </p:cNvSpPr>
          <p:nvPr>
            <p:ph type="body" sz="quarter" idx="10" hasCustomPrompt="1"/>
          </p:nvPr>
        </p:nvSpPr>
        <p:spPr>
          <a:xfrm>
            <a:off x="1143000" y="3748095"/>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7338" y="692797"/>
            <a:ext cx="2409324" cy="6617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2 lines) - Screen Only">
    <p:bg>
      <p:bgPr>
        <a:solidFill>
          <a:srgbClr val="003E7F"/>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939655"/>
            <a:ext cx="6858000" cy="2387600"/>
          </a:xfrm>
        </p:spPr>
        <p:txBody>
          <a:bodyPr anchor="b">
            <a:normAutofit/>
          </a:bodyPr>
          <a:lstStyle>
            <a:lvl1pPr algn="ctr">
              <a:lnSpc>
                <a:spcPct val="75000"/>
              </a:lnSpc>
              <a:defRPr sz="6000" spc="-225">
                <a:solidFill>
                  <a:schemeClr val="bg1"/>
                </a:solidFill>
              </a:defRPr>
            </a:lvl1pPr>
          </a:lstStyle>
          <a:p>
            <a:r>
              <a:rPr lang="en-US"/>
              <a:t>Click to edit Master title style (2 lines)</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8" name="Text Placeholder 7"/>
          <p:cNvSpPr>
            <a:spLocks noGrp="1"/>
          </p:cNvSpPr>
          <p:nvPr>
            <p:ph type="body" sz="quarter" idx="10" hasCustomPrompt="1"/>
          </p:nvPr>
        </p:nvSpPr>
        <p:spPr>
          <a:xfrm>
            <a:off x="1143000" y="4327262"/>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7338" y="692797"/>
            <a:ext cx="2409324" cy="661760"/>
          </a:xfrm>
          <a:prstGeom prst="rect">
            <a:avLst/>
          </a:prstGeom>
        </p:spPr>
      </p:pic>
    </p:spTree>
    <p:extLst>
      <p:ext uri="{BB962C8B-B14F-4D97-AF65-F5344CB8AC3E}">
        <p14:creationId xmlns:p14="http://schemas.microsoft.com/office/powerpoint/2010/main" val="311184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1 line) - Screen Only">
    <p:bg>
      <p:bgPr>
        <a:solidFill>
          <a:srgbClr val="003E7F"/>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360614"/>
            <a:ext cx="6858000" cy="2387600"/>
          </a:xfrm>
        </p:spPr>
        <p:txBody>
          <a:bodyPr anchor="b">
            <a:normAutofit/>
          </a:bodyPr>
          <a:lstStyle>
            <a:lvl1pPr algn="ctr">
              <a:lnSpc>
                <a:spcPct val="75000"/>
              </a:lnSpc>
              <a:defRPr sz="6000" spc="-225">
                <a:solidFill>
                  <a:srgbClr val="003F80"/>
                </a:solidFill>
              </a:defRPr>
            </a:lvl1pPr>
          </a:lstStyle>
          <a:p>
            <a:r>
              <a:rPr lang="en-US"/>
              <a:t>Click to edit Master title style (1 line)</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rgbClr val="003F80"/>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9" name="Text Placeholder 7"/>
          <p:cNvSpPr>
            <a:spLocks noGrp="1"/>
          </p:cNvSpPr>
          <p:nvPr>
            <p:ph type="body" sz="quarter" idx="10" hasCustomPrompt="1"/>
          </p:nvPr>
        </p:nvSpPr>
        <p:spPr>
          <a:xfrm>
            <a:off x="1143000" y="3748095"/>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8048" y="699244"/>
            <a:ext cx="2407901" cy="66137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03E7F"/>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939655"/>
            <a:ext cx="6858000" cy="2387600"/>
          </a:xfrm>
        </p:spPr>
        <p:txBody>
          <a:bodyPr anchor="b">
            <a:normAutofit/>
          </a:bodyPr>
          <a:lstStyle>
            <a:lvl1pPr algn="ctr">
              <a:lnSpc>
                <a:spcPct val="75000"/>
              </a:lnSpc>
              <a:defRPr sz="6000" spc="-225">
                <a:solidFill>
                  <a:srgbClr val="003F80"/>
                </a:solidFill>
              </a:defRPr>
            </a:lvl1pPr>
          </a:lstStyle>
          <a:p>
            <a:r>
              <a:rPr lang="en-US"/>
              <a:t>Click to edit Master title style (2 lines)</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rgbClr val="003F80"/>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9" name="Text Placeholder 7"/>
          <p:cNvSpPr>
            <a:spLocks noGrp="1"/>
          </p:cNvSpPr>
          <p:nvPr>
            <p:ph type="body" sz="quarter" idx="10" hasCustomPrompt="1"/>
          </p:nvPr>
        </p:nvSpPr>
        <p:spPr>
          <a:xfrm>
            <a:off x="1143000" y="4327262"/>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8048" y="699244"/>
            <a:ext cx="2407901" cy="66137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Chapter Slide - Screen Only">
    <p:bg>
      <p:bgPr>
        <a:solidFill>
          <a:srgbClr val="003E7F"/>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7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122363"/>
            <a:ext cx="6858000" cy="2387600"/>
          </a:xfrm>
        </p:spPr>
        <p:txBody>
          <a:bodyPr anchor="b"/>
          <a:lstStyle>
            <a:lvl1pPr algn="ctr">
              <a:lnSpc>
                <a:spcPts val="4500"/>
              </a:lnSpc>
              <a:defRPr sz="4500">
                <a:solidFill>
                  <a:schemeClr val="bg1"/>
                </a:solidFill>
              </a:defRPr>
            </a:lvl1pPr>
          </a:lstStyle>
          <a:p>
            <a:r>
              <a:rPr lang="en-US"/>
              <a:t>Click to edit Master </a:t>
            </a:r>
            <a:br>
              <a:rPr lang="en-US"/>
            </a:br>
            <a:r>
              <a:rPr lang="en-US"/>
              <a:t>chapter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b="1">
                <a:solidFill>
                  <a:schemeClr val="bg1">
                    <a:lumMod val="85000"/>
                  </a:schemeClr>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Chapter Slide">
    <p:bg>
      <p:bgPr>
        <a:solidFill>
          <a:srgbClr val="003E7F"/>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122363"/>
            <a:ext cx="6858000" cy="2387600"/>
          </a:xfrm>
        </p:spPr>
        <p:txBody>
          <a:bodyPr anchor="b"/>
          <a:lstStyle>
            <a:lvl1pPr algn="ctr">
              <a:lnSpc>
                <a:spcPts val="4500"/>
              </a:lnSpc>
              <a:defRPr sz="4500">
                <a:solidFill>
                  <a:srgbClr val="007EB4"/>
                </a:solidFill>
              </a:defRPr>
            </a:lvl1pPr>
          </a:lstStyle>
          <a:p>
            <a:r>
              <a:rPr lang="en-US"/>
              <a:t>Click to edit Master </a:t>
            </a:r>
            <a:br>
              <a:rPr lang="en-US"/>
            </a:br>
            <a:r>
              <a:rPr lang="en-US"/>
              <a:t>chapter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b="1">
                <a:solidFill>
                  <a:srgbClr val="898989"/>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Chapter Slide Alt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99597" y="1268765"/>
            <a:ext cx="6944810" cy="2237228"/>
          </a:xfrm>
        </p:spPr>
        <p:txBody>
          <a:bodyPr anchor="b"/>
          <a:lstStyle>
            <a:lvl1pPr>
              <a:lnSpc>
                <a:spcPts val="4500"/>
              </a:lnSpc>
              <a:defRPr sz="4500"/>
            </a:lvl1pPr>
          </a:lstStyle>
          <a:p>
            <a:r>
              <a:rPr lang="en-US"/>
              <a:t>Click to edit Master </a:t>
            </a:r>
            <a:br>
              <a:rPr lang="en-US"/>
            </a:br>
            <a:r>
              <a:rPr lang="en-US"/>
              <a:t>chapter style</a:t>
            </a:r>
          </a:p>
        </p:txBody>
      </p:sp>
      <p:sp>
        <p:nvSpPr>
          <p:cNvPr id="3" name="Text Placeholder 2"/>
          <p:cNvSpPr>
            <a:spLocks noGrp="1"/>
          </p:cNvSpPr>
          <p:nvPr>
            <p:ph type="body" idx="1" hasCustomPrompt="1"/>
          </p:nvPr>
        </p:nvSpPr>
        <p:spPr>
          <a:xfrm>
            <a:off x="1103254" y="3613579"/>
            <a:ext cx="6944810" cy="1500187"/>
          </a:xfrm>
        </p:spPr>
        <p:txBody>
          <a:bodyPr/>
          <a:lstStyle>
            <a:lvl1pPr marL="0" indent="0" algn="ctr">
              <a:buNone/>
              <a:defRPr sz="1800" b="1">
                <a:solidFill>
                  <a:schemeClr val="tx1">
                    <a:tint val="75000"/>
                  </a:schemeClr>
                </a:solidFill>
              </a:defRPr>
            </a:lvl1pPr>
            <a:lvl2pPr marL="342875" indent="0">
              <a:buNone/>
              <a:defRPr sz="1500">
                <a:solidFill>
                  <a:schemeClr val="tx1">
                    <a:tint val="75000"/>
                  </a:schemeClr>
                </a:solidFill>
              </a:defRPr>
            </a:lvl2pPr>
            <a:lvl3pPr marL="685749" indent="0">
              <a:buNone/>
              <a:defRPr sz="1350">
                <a:solidFill>
                  <a:schemeClr val="tx1">
                    <a:tint val="75000"/>
                  </a:schemeClr>
                </a:solidFill>
              </a:defRPr>
            </a:lvl3pPr>
            <a:lvl4pPr marL="1028624" indent="0">
              <a:buNone/>
              <a:defRPr sz="1200">
                <a:solidFill>
                  <a:schemeClr val="tx1">
                    <a:tint val="75000"/>
                  </a:schemeClr>
                </a:solidFill>
              </a:defRPr>
            </a:lvl4pPr>
            <a:lvl5pPr marL="1371498" indent="0">
              <a:buNone/>
              <a:defRPr sz="1200">
                <a:solidFill>
                  <a:schemeClr val="tx1">
                    <a:tint val="75000"/>
                  </a:schemeClr>
                </a:solidFill>
              </a:defRPr>
            </a:lvl5pPr>
            <a:lvl6pPr marL="1714373" indent="0">
              <a:buNone/>
              <a:defRPr sz="1200">
                <a:solidFill>
                  <a:schemeClr val="tx1">
                    <a:tint val="75000"/>
                  </a:schemeClr>
                </a:solidFill>
              </a:defRPr>
            </a:lvl6pPr>
            <a:lvl7pPr marL="2057246" indent="0">
              <a:buNone/>
              <a:defRPr sz="1200">
                <a:solidFill>
                  <a:schemeClr val="tx1">
                    <a:tint val="75000"/>
                  </a:schemeClr>
                </a:solidFill>
              </a:defRPr>
            </a:lvl7pPr>
            <a:lvl8pPr marL="2400120" indent="0">
              <a:buNone/>
              <a:defRPr sz="1200">
                <a:solidFill>
                  <a:schemeClr val="tx1">
                    <a:tint val="75000"/>
                  </a:schemeClr>
                </a:solidFill>
              </a:defRPr>
            </a:lvl8pPr>
            <a:lvl9pPr marL="2742995" indent="0">
              <a:buNone/>
              <a:defRPr sz="1200">
                <a:solidFill>
                  <a:schemeClr val="tx1">
                    <a:tint val="75000"/>
                  </a:schemeClr>
                </a:solidFill>
              </a:defRPr>
            </a:lvl9pPr>
          </a:lstStyle>
          <a:p>
            <a:pPr lvl="0"/>
            <a:r>
              <a:rPr lang="en-US"/>
              <a:t>Click to edit Master subtitle style</a:t>
            </a:r>
          </a:p>
        </p:txBody>
      </p:sp>
      <p:sp>
        <p:nvSpPr>
          <p:cNvPr id="4" name="Date Placeholder 3"/>
          <p:cNvSpPr>
            <a:spLocks noGrp="1"/>
          </p:cNvSpPr>
          <p:nvPr>
            <p:ph type="dt" sz="half" idx="10"/>
          </p:nvPr>
        </p:nvSpPr>
        <p:spPr/>
        <p:txBody>
          <a:bodyPr/>
          <a:lstStyle/>
          <a:p>
            <a:fld id="{32719964-A6A4-B040-94EE-59D007E5DCB1}" type="datetime4">
              <a:rPr lang="en-US" smtClean="0"/>
              <a:t>March 24,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64786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 with Subtitle">
    <p:spTree>
      <p:nvGrpSpPr>
        <p:cNvPr id="1" name=""/>
        <p:cNvGrpSpPr/>
        <p:nvPr/>
      </p:nvGrpSpPr>
      <p:grpSpPr>
        <a:xfrm>
          <a:off x="0" y="0"/>
          <a:ext cx="0" cy="0"/>
          <a:chOff x="0" y="0"/>
          <a:chExt cx="0" cy="0"/>
        </a:xfrm>
      </p:grpSpPr>
      <p:sp>
        <p:nvSpPr>
          <p:cNvPr id="2" name="Title 1"/>
          <p:cNvSpPr>
            <a:spLocks noGrp="1"/>
          </p:cNvSpPr>
          <p:nvPr>
            <p:ph type="title"/>
          </p:nvPr>
        </p:nvSpPr>
        <p:spPr>
          <a:xfrm>
            <a:off x="628650" y="368608"/>
            <a:ext cx="7886700" cy="598904"/>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a:xfrm>
            <a:off x="417815" y="6194307"/>
            <a:ext cx="1795815" cy="365125"/>
          </a:xfrm>
        </p:spPr>
        <p:txBody>
          <a:bodyPr/>
          <a:lstStyle/>
          <a:p>
            <a:fld id="{5C63769D-CC2F-864E-9501-A077951EC7AD}" type="datetime4">
              <a:rPr lang="en-US" smtClean="0"/>
              <a:t>March 24, 2020</a:t>
            </a:fld>
            <a:endParaRPr lang="en-US"/>
          </a:p>
        </p:txBody>
      </p:sp>
      <p:sp>
        <p:nvSpPr>
          <p:cNvPr id="9" name="Footer Placeholder 5"/>
          <p:cNvSpPr>
            <a:spLocks noGrp="1"/>
          </p:cNvSpPr>
          <p:nvPr>
            <p:ph type="ftr" sz="quarter" idx="11"/>
          </p:nvPr>
        </p:nvSpPr>
        <p:spPr>
          <a:xfrm>
            <a:off x="3028950" y="6194307"/>
            <a:ext cx="3086100" cy="365125"/>
          </a:xfrm>
        </p:spPr>
        <p:txBody>
          <a:bodyPr/>
          <a:lstStyle/>
          <a:p>
            <a:endParaRPr lang="en-US"/>
          </a:p>
        </p:txBody>
      </p:sp>
      <p:sp>
        <p:nvSpPr>
          <p:cNvPr id="10" name="Slide Number Placeholder 6"/>
          <p:cNvSpPr>
            <a:spLocks noGrp="1"/>
          </p:cNvSpPr>
          <p:nvPr>
            <p:ph type="sldNum" sz="quarter" idx="12"/>
          </p:nvPr>
        </p:nvSpPr>
        <p:spPr>
          <a:xfrm>
            <a:off x="6796510" y="6194307"/>
            <a:ext cx="2057400" cy="365125"/>
          </a:xfrm>
        </p:spPr>
        <p:txBody>
          <a:bodyPr/>
          <a:lstStyle/>
          <a:p>
            <a:fld id="{B1AB44B9-F1EC-4F4B-88D4-413245C9CD3E}" type="slidenum">
              <a:rPr lang="en-US" smtClean="0"/>
              <a:t>‹#›</a:t>
            </a:fld>
            <a:endParaRPr lang="en-US"/>
          </a:p>
        </p:txBody>
      </p:sp>
      <p:sp>
        <p:nvSpPr>
          <p:cNvPr id="11" name="Subtitle 2"/>
          <p:cNvSpPr>
            <a:spLocks noGrp="1"/>
          </p:cNvSpPr>
          <p:nvPr>
            <p:ph type="subTitle" idx="13"/>
          </p:nvPr>
        </p:nvSpPr>
        <p:spPr>
          <a:xfrm>
            <a:off x="628650" y="967512"/>
            <a:ext cx="7886700" cy="696071"/>
          </a:xfrm>
        </p:spPr>
        <p:txBody>
          <a:bodyPr>
            <a:normAutofit/>
          </a:bodyPr>
          <a:lstStyle>
            <a:lvl1pPr marL="0" indent="0" algn="ctr">
              <a:buNone/>
              <a:defRPr sz="1575" b="1">
                <a:solidFill>
                  <a:srgbClr val="898989"/>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extLst>
      <p:ext uri="{BB962C8B-B14F-4D97-AF65-F5344CB8AC3E}">
        <p14:creationId xmlns:p14="http://schemas.microsoft.com/office/powerpoint/2010/main" val="94709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userDrawn="1"/>
        </p:nvGrpSpPr>
        <p:grpSpPr>
          <a:xfrm>
            <a:off x="96552" y="84029"/>
            <a:ext cx="8950896" cy="329742"/>
            <a:chOff x="157803" y="-1075245"/>
            <a:chExt cx="8950896" cy="329742"/>
          </a:xfrm>
        </p:grpSpPr>
        <p:sp>
          <p:nvSpPr>
            <p:cNvPr id="24" name="Rectangle 23"/>
            <p:cNvSpPr/>
            <p:nvPr userDrawn="1"/>
          </p:nvSpPr>
          <p:spPr>
            <a:xfrm rot="5400000">
              <a:off x="4506856" y="-5424296"/>
              <a:ext cx="126396" cy="8824500"/>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26" name="Rectangle 25"/>
            <p:cNvSpPr/>
            <p:nvPr userDrawn="1"/>
          </p:nvSpPr>
          <p:spPr>
            <a:xfrm>
              <a:off x="8982303" y="-1075245"/>
              <a:ext cx="126396" cy="329742"/>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sp>
          <p:nvSpPr>
            <p:cNvPr id="28" name="Rectangle 27"/>
            <p:cNvSpPr/>
            <p:nvPr userDrawn="1"/>
          </p:nvSpPr>
          <p:spPr>
            <a:xfrm>
              <a:off x="157803" y="-1075245"/>
              <a:ext cx="126396" cy="329742"/>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grpSp>
      <p:sp>
        <p:nvSpPr>
          <p:cNvPr id="6" name="Slide Number Placeholder 5"/>
          <p:cNvSpPr>
            <a:spLocks noGrp="1"/>
          </p:cNvSpPr>
          <p:nvPr>
            <p:ph type="sldNum" sz="quarter" idx="4"/>
          </p:nvPr>
        </p:nvSpPr>
        <p:spPr>
          <a:xfrm>
            <a:off x="6796510" y="6194307"/>
            <a:ext cx="2057400" cy="365125"/>
          </a:xfrm>
          <a:prstGeom prst="rect">
            <a:avLst/>
          </a:prstGeom>
        </p:spPr>
        <p:txBody>
          <a:bodyPr vert="horz" lIns="91440" tIns="45720" rIns="91440" bIns="45720" rtlCol="0" anchor="ctr"/>
          <a:lstStyle>
            <a:lvl1pPr algn="r">
              <a:defRPr sz="900">
                <a:solidFill>
                  <a:schemeClr val="tx1">
                    <a:tint val="75000"/>
                  </a:schemeClr>
                </a:solidFill>
                <a:latin typeface="Source Sans Pro" charset="0"/>
                <a:ea typeface="Source Sans Pro" charset="0"/>
                <a:cs typeface="Source Sans Pro" charset="0"/>
              </a:defRPr>
            </a:lvl1pPr>
          </a:lstStyle>
          <a:p>
            <a:fld id="{B1AB44B9-F1EC-4F4B-88D4-413245C9CD3E}" type="slidenum">
              <a:rPr lang="en-US" smtClean="0"/>
              <a:pPr/>
              <a:t>‹#›</a:t>
            </a:fld>
            <a:endParaRPr lang="en-US"/>
          </a:p>
        </p:txBody>
      </p:sp>
      <p:sp>
        <p:nvSpPr>
          <p:cNvPr id="2" name="Title Placeholder 1"/>
          <p:cNvSpPr>
            <a:spLocks noGrp="1"/>
          </p:cNvSpPr>
          <p:nvPr>
            <p:ph type="title"/>
          </p:nvPr>
        </p:nvSpPr>
        <p:spPr>
          <a:xfrm>
            <a:off x="628650" y="367025"/>
            <a:ext cx="7886700" cy="116003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28650" y="1585748"/>
            <a:ext cx="7886700" cy="444651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028950" y="6194307"/>
            <a:ext cx="3086100" cy="365125"/>
          </a:xfrm>
          <a:prstGeom prst="rect">
            <a:avLst/>
          </a:prstGeom>
        </p:spPr>
        <p:txBody>
          <a:bodyPr vert="horz" lIns="91440" tIns="45720" rIns="91440" bIns="45720" rtlCol="0" anchor="ctr"/>
          <a:lstStyle>
            <a:lvl1pPr algn="ctr">
              <a:defRPr sz="900">
                <a:solidFill>
                  <a:schemeClr val="tx1">
                    <a:tint val="75000"/>
                  </a:schemeClr>
                </a:solidFill>
                <a:latin typeface="Source Sans Pro" charset="0"/>
                <a:ea typeface="Source Sans Pro" charset="0"/>
                <a:cs typeface="Source Sans Pro" charset="0"/>
              </a:defRPr>
            </a:lvl1pPr>
          </a:lstStyle>
          <a:p>
            <a:endParaRPr lang="en-US"/>
          </a:p>
        </p:txBody>
      </p:sp>
      <p:sp>
        <p:nvSpPr>
          <p:cNvPr id="4" name="Date Placeholder 3"/>
          <p:cNvSpPr>
            <a:spLocks noGrp="1"/>
          </p:cNvSpPr>
          <p:nvPr userDrawn="1">
            <p:ph type="dt" sz="half" idx="2"/>
          </p:nvPr>
        </p:nvSpPr>
        <p:spPr>
          <a:xfrm>
            <a:off x="419100" y="6194307"/>
            <a:ext cx="1767635" cy="365125"/>
          </a:xfrm>
          <a:prstGeom prst="rect">
            <a:avLst/>
          </a:prstGeom>
        </p:spPr>
        <p:txBody>
          <a:bodyPr vert="horz" lIns="91440" tIns="45720" rIns="91440" bIns="45720" rtlCol="0" anchor="ctr"/>
          <a:lstStyle>
            <a:lvl1pPr algn="l">
              <a:defRPr sz="900">
                <a:solidFill>
                  <a:schemeClr val="tx1">
                    <a:tint val="75000"/>
                  </a:schemeClr>
                </a:solidFill>
                <a:latin typeface="Source Sans Pro" charset="0"/>
                <a:ea typeface="Source Sans Pro" charset="0"/>
                <a:cs typeface="Source Sans Pro" charset="0"/>
              </a:defRPr>
            </a:lvl1pPr>
          </a:lstStyle>
          <a:p>
            <a:fld id="{96B854B8-A2FC-3842-9F94-7A6835489AD3}" type="datetime4">
              <a:rPr lang="en-US" smtClean="0"/>
              <a:pPr/>
              <a:t>March 24, 2020</a:t>
            </a:fld>
            <a:endParaRPr lang="en-US"/>
          </a:p>
        </p:txBody>
      </p:sp>
      <p:sp>
        <p:nvSpPr>
          <p:cNvPr id="17" name="Rectangle 16"/>
          <p:cNvSpPr/>
          <p:nvPr userDrawn="1"/>
        </p:nvSpPr>
        <p:spPr>
          <a:xfrm rot="5400000">
            <a:off x="4651327" y="2502552"/>
            <a:ext cx="126396" cy="8413052"/>
          </a:xfrm>
          <a:prstGeom prst="rect">
            <a:avLst/>
          </a:prstGeom>
          <a:solidFill>
            <a:srgbClr val="CC35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31" name="Rectangle 30"/>
          <p:cNvSpPr/>
          <p:nvPr userDrawn="1"/>
        </p:nvSpPr>
        <p:spPr>
          <a:xfrm>
            <a:off x="8921052" y="6328188"/>
            <a:ext cx="126396" cy="445733"/>
          </a:xfrm>
          <a:custGeom>
            <a:avLst/>
            <a:gdLst>
              <a:gd name="connsiteX0" fmla="*/ 0 w 126396"/>
              <a:gd name="connsiteY0" fmla="*/ 0 h 445733"/>
              <a:gd name="connsiteX1" fmla="*/ 126396 w 126396"/>
              <a:gd name="connsiteY1" fmla="*/ 0 h 445733"/>
              <a:gd name="connsiteX2" fmla="*/ 126396 w 126396"/>
              <a:gd name="connsiteY2" fmla="*/ 445733 h 445733"/>
              <a:gd name="connsiteX3" fmla="*/ 0 w 126396"/>
              <a:gd name="connsiteY3" fmla="*/ 445733 h 445733"/>
              <a:gd name="connsiteX4" fmla="*/ 0 w 126396"/>
              <a:gd name="connsiteY4" fmla="*/ 0 h 445733"/>
              <a:gd name="connsiteX0" fmla="*/ 0 w 126396"/>
              <a:gd name="connsiteY0" fmla="*/ 0 h 445733"/>
              <a:gd name="connsiteX1" fmla="*/ 126396 w 126396"/>
              <a:gd name="connsiteY1" fmla="*/ 0 h 445733"/>
              <a:gd name="connsiteX2" fmla="*/ 123221 w 126396"/>
              <a:gd name="connsiteY2" fmla="*/ 325083 h 445733"/>
              <a:gd name="connsiteX3" fmla="*/ 0 w 126396"/>
              <a:gd name="connsiteY3" fmla="*/ 445733 h 445733"/>
              <a:gd name="connsiteX4" fmla="*/ 0 w 126396"/>
              <a:gd name="connsiteY4" fmla="*/ 0 h 445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396" h="445733">
                <a:moveTo>
                  <a:pt x="0" y="0"/>
                </a:moveTo>
                <a:lnTo>
                  <a:pt x="126396" y="0"/>
                </a:lnTo>
                <a:cubicBezTo>
                  <a:pt x="125338" y="108361"/>
                  <a:pt x="124279" y="216722"/>
                  <a:pt x="123221" y="325083"/>
                </a:cubicBezTo>
                <a:lnTo>
                  <a:pt x="0" y="445733"/>
                </a:lnTo>
                <a:lnTo>
                  <a:pt x="0" y="0"/>
                </a:lnTo>
                <a:close/>
              </a:path>
            </a:pathLst>
          </a:cu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pic>
        <p:nvPicPr>
          <p:cNvPr id="32" name="Picture 31"/>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9997" y="6512421"/>
            <a:ext cx="332145" cy="253885"/>
          </a:xfrm>
          <a:prstGeom prst="rect">
            <a:avLst/>
          </a:prstGeom>
        </p:spPr>
      </p:pic>
    </p:spTree>
    <p:extLst>
      <p:ext uri="{BB962C8B-B14F-4D97-AF65-F5344CB8AC3E}">
        <p14:creationId xmlns:p14="http://schemas.microsoft.com/office/powerpoint/2010/main" val="145296608"/>
      </p:ext>
    </p:extLst>
  </p:cSld>
  <p:clrMap bg1="lt1" tx1="dk1" bg2="lt2" tx2="dk2" accent1="accent1" accent2="accent2" accent3="accent3" accent4="accent4" accent5="accent5" accent6="accent6" hlink="hlink" folHlink="folHlink"/>
  <p:sldLayoutIdLst>
    <p:sldLayoutId id="2147483663" r:id="rId1"/>
    <p:sldLayoutId id="2147483666" r:id="rId2"/>
    <p:sldLayoutId id="2147483649" r:id="rId3"/>
    <p:sldLayoutId id="2147483668" r:id="rId4"/>
    <p:sldLayoutId id="2147483667" r:id="rId5"/>
    <p:sldLayoutId id="2147483662" r:id="rId6"/>
    <p:sldLayoutId id="2147483665" r:id="rId7"/>
    <p:sldLayoutId id="2147483651" r:id="rId8"/>
    <p:sldLayoutId id="2147483650" r:id="rId9"/>
    <p:sldLayoutId id="2147483652" r:id="rId10"/>
    <p:sldLayoutId id="2147483653" r:id="rId11"/>
    <p:sldLayoutId id="2147483654" r:id="rId12"/>
    <p:sldLayoutId id="2147483655" r:id="rId13"/>
    <p:sldLayoutId id="2147483656" r:id="rId14"/>
    <p:sldLayoutId id="2147483657" r:id="rId15"/>
    <p:sldLayoutId id="2147483669" r:id="rId16"/>
  </p:sldLayoutIdLst>
  <p:hf hdr="0" ftr="0" dt="0"/>
  <p:txStyles>
    <p:titleStyle>
      <a:lvl1pPr algn="ctr" defTabSz="685749" rtl="0" eaLnBrk="1" latinLnBrk="0" hangingPunct="1">
        <a:lnSpc>
          <a:spcPct val="90000"/>
        </a:lnSpc>
        <a:spcBef>
          <a:spcPct val="0"/>
        </a:spcBef>
        <a:buNone/>
        <a:defRPr sz="2700" b="1" i="0" kern="1200" spc="-75" baseline="0">
          <a:solidFill>
            <a:srgbClr val="003F80"/>
          </a:solidFill>
          <a:latin typeface="Source Sans Pro" charset="0"/>
          <a:ea typeface="Source Sans Pro" charset="0"/>
          <a:cs typeface="Source Sans Pro" charset="0"/>
        </a:defRPr>
      </a:lvl1pPr>
    </p:titleStyle>
    <p:bodyStyle>
      <a:lvl1pPr marL="171438" indent="-171438" algn="l" defTabSz="685749" rtl="0" eaLnBrk="1" latinLnBrk="0" hangingPunct="1">
        <a:lnSpc>
          <a:spcPct val="90000"/>
        </a:lnSpc>
        <a:spcBef>
          <a:spcPts val="750"/>
        </a:spcBef>
        <a:buFont typeface="Arial"/>
        <a:buChar char="•"/>
        <a:defRPr sz="2100" kern="1200">
          <a:solidFill>
            <a:schemeClr val="tx1"/>
          </a:solidFill>
          <a:latin typeface="Source Sans Pro" charset="0"/>
          <a:ea typeface="Source Sans Pro" charset="0"/>
          <a:cs typeface="Source Sans Pro" charset="0"/>
        </a:defRPr>
      </a:lvl1pPr>
      <a:lvl2pPr marL="514313" indent="-171438" algn="l" defTabSz="685749" rtl="0" eaLnBrk="1" latinLnBrk="0" hangingPunct="1">
        <a:lnSpc>
          <a:spcPct val="90000"/>
        </a:lnSpc>
        <a:spcBef>
          <a:spcPts val="375"/>
        </a:spcBef>
        <a:buFont typeface="Arial"/>
        <a:buChar char="•"/>
        <a:defRPr sz="1800" kern="1200">
          <a:solidFill>
            <a:schemeClr val="tx1"/>
          </a:solidFill>
          <a:latin typeface="Source Sans Pro" charset="0"/>
          <a:ea typeface="Source Sans Pro" charset="0"/>
          <a:cs typeface="Source Sans Pro" charset="0"/>
        </a:defRPr>
      </a:lvl2pPr>
      <a:lvl3pPr marL="857186" indent="-171438" algn="l" defTabSz="685749" rtl="0" eaLnBrk="1" latinLnBrk="0" hangingPunct="1">
        <a:lnSpc>
          <a:spcPct val="90000"/>
        </a:lnSpc>
        <a:spcBef>
          <a:spcPts val="375"/>
        </a:spcBef>
        <a:buFont typeface="Arial"/>
        <a:buChar char="•"/>
        <a:defRPr sz="1500" kern="1200">
          <a:solidFill>
            <a:schemeClr val="tx1"/>
          </a:solidFill>
          <a:latin typeface="Source Sans Pro" charset="0"/>
          <a:ea typeface="Source Sans Pro" charset="0"/>
          <a:cs typeface="Source Sans Pro" charset="0"/>
        </a:defRPr>
      </a:lvl3pPr>
      <a:lvl4pPr marL="1200060"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4pPr>
      <a:lvl5pPr marL="1542935"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49" rtl="0" eaLnBrk="1" latinLnBrk="0" hangingPunct="1">
        <a:defRPr sz="1350" kern="1200">
          <a:solidFill>
            <a:schemeClr val="tx1"/>
          </a:solidFill>
          <a:latin typeface="+mn-lt"/>
          <a:ea typeface="+mn-ea"/>
          <a:cs typeface="+mn-cs"/>
        </a:defRPr>
      </a:lvl1pPr>
      <a:lvl2pPr marL="342875" algn="l" defTabSz="685749" rtl="0" eaLnBrk="1" latinLnBrk="0" hangingPunct="1">
        <a:defRPr sz="1350" kern="1200">
          <a:solidFill>
            <a:schemeClr val="tx1"/>
          </a:solidFill>
          <a:latin typeface="+mn-lt"/>
          <a:ea typeface="+mn-ea"/>
          <a:cs typeface="+mn-cs"/>
        </a:defRPr>
      </a:lvl2pPr>
      <a:lvl3pPr marL="685749" algn="l" defTabSz="685749" rtl="0" eaLnBrk="1" latinLnBrk="0" hangingPunct="1">
        <a:defRPr sz="1350" kern="1200">
          <a:solidFill>
            <a:schemeClr val="tx1"/>
          </a:solidFill>
          <a:latin typeface="+mn-lt"/>
          <a:ea typeface="+mn-ea"/>
          <a:cs typeface="+mn-cs"/>
        </a:defRPr>
      </a:lvl3pPr>
      <a:lvl4pPr marL="1028624" algn="l" defTabSz="685749" rtl="0" eaLnBrk="1" latinLnBrk="0" hangingPunct="1">
        <a:defRPr sz="1350" kern="1200">
          <a:solidFill>
            <a:schemeClr val="tx1"/>
          </a:solidFill>
          <a:latin typeface="+mn-lt"/>
          <a:ea typeface="+mn-ea"/>
          <a:cs typeface="+mn-cs"/>
        </a:defRPr>
      </a:lvl4pPr>
      <a:lvl5pPr marL="1371498" algn="l" defTabSz="685749" rtl="0" eaLnBrk="1" latinLnBrk="0" hangingPunct="1">
        <a:defRPr sz="1350" kern="1200">
          <a:solidFill>
            <a:schemeClr val="tx1"/>
          </a:solidFill>
          <a:latin typeface="+mn-lt"/>
          <a:ea typeface="+mn-ea"/>
          <a:cs typeface="+mn-cs"/>
        </a:defRPr>
      </a:lvl5pPr>
      <a:lvl6pPr marL="1714373" algn="l" defTabSz="685749" rtl="0" eaLnBrk="1" latinLnBrk="0" hangingPunct="1">
        <a:defRPr sz="1350" kern="1200">
          <a:solidFill>
            <a:schemeClr val="tx1"/>
          </a:solidFill>
          <a:latin typeface="+mn-lt"/>
          <a:ea typeface="+mn-ea"/>
          <a:cs typeface="+mn-cs"/>
        </a:defRPr>
      </a:lvl6pPr>
      <a:lvl7pPr marL="2057246" algn="l" defTabSz="685749" rtl="0" eaLnBrk="1" latinLnBrk="0" hangingPunct="1">
        <a:defRPr sz="1350" kern="1200">
          <a:solidFill>
            <a:schemeClr val="tx1"/>
          </a:solidFill>
          <a:latin typeface="+mn-lt"/>
          <a:ea typeface="+mn-ea"/>
          <a:cs typeface="+mn-cs"/>
        </a:defRPr>
      </a:lvl7pPr>
      <a:lvl8pPr marL="2400120" algn="l" defTabSz="685749" rtl="0" eaLnBrk="1" latinLnBrk="0" hangingPunct="1">
        <a:defRPr sz="1350" kern="1200">
          <a:solidFill>
            <a:schemeClr val="tx1"/>
          </a:solidFill>
          <a:latin typeface="+mn-lt"/>
          <a:ea typeface="+mn-ea"/>
          <a:cs typeface="+mn-cs"/>
        </a:defRPr>
      </a:lvl8pPr>
      <a:lvl9pPr marL="2742995" algn="l" defTabSz="68574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disasterloan.sba.gov/ela/" TargetMode="Externa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hyperlink" Target="http://www.irs.gov/" TargetMode="Externa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B607B814-B978-AF44-8392-493048142B3E}"/>
              </a:ext>
            </a:extLst>
          </p:cNvPr>
          <p:cNvSpPr txBox="1">
            <a:spLocks/>
          </p:cNvSpPr>
          <p:nvPr/>
        </p:nvSpPr>
        <p:spPr>
          <a:xfrm>
            <a:off x="5165901" y="4259143"/>
            <a:ext cx="3674248" cy="931367"/>
          </a:xfrm>
          <a:prstGeom prst="rect">
            <a:avLst/>
          </a:prstGeom>
        </p:spPr>
        <p:txBody>
          <a:bodyPr vert="horz" lIns="51435" tIns="25718" rIns="51435" bIns="25718" rtlCol="0">
            <a:normAutofit/>
          </a:bodyPr>
          <a:lstStyle>
            <a:lvl1pPr marL="0" indent="0" algn="ctr" defTabSz="914400" rtl="0" eaLnBrk="1" latinLnBrk="0" hangingPunct="1">
              <a:lnSpc>
                <a:spcPct val="90000"/>
              </a:lnSpc>
              <a:spcBef>
                <a:spcPts val="1000"/>
              </a:spcBef>
              <a:buFont typeface="Arial"/>
              <a:buNone/>
              <a:defRPr sz="2400" kern="1200">
                <a:solidFill>
                  <a:schemeClr val="bg1">
                    <a:lumMod val="65000"/>
                  </a:schemeClr>
                </a:solidFill>
                <a:latin typeface="Arial" charset="0"/>
                <a:ea typeface="Arial" charset="0"/>
                <a:cs typeface="Arial"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Arial" charset="0"/>
                <a:ea typeface="Arial" charset="0"/>
                <a:cs typeface="Arial" charset="0"/>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Arial" charset="0"/>
                <a:ea typeface="Arial" charset="0"/>
                <a:cs typeface="Arial" charset="0"/>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Arial" charset="0"/>
                <a:ea typeface="Arial" charset="0"/>
                <a:cs typeface="Arial" charset="0"/>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Arial" charset="0"/>
                <a:ea typeface="Arial" charset="0"/>
                <a:cs typeface="Arial"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en-US" sz="1350" dirty="0">
              <a:solidFill>
                <a:schemeClr val="bg1"/>
              </a:solidFill>
            </a:endParaRPr>
          </a:p>
        </p:txBody>
      </p:sp>
    </p:spTree>
    <p:extLst>
      <p:ext uri="{BB962C8B-B14F-4D97-AF65-F5344CB8AC3E}">
        <p14:creationId xmlns:p14="http://schemas.microsoft.com/office/powerpoint/2010/main" val="2339006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AB368-9D94-4E75-B9BB-9826ACADB9B1}"/>
              </a:ext>
            </a:extLst>
          </p:cNvPr>
          <p:cNvSpPr>
            <a:spLocks noGrp="1"/>
          </p:cNvSpPr>
          <p:nvPr>
            <p:ph type="title"/>
          </p:nvPr>
        </p:nvSpPr>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43C4F186-874E-434A-80EC-8E51A97E2EBB}"/>
              </a:ext>
            </a:extLst>
          </p:cNvPr>
          <p:cNvSpPr>
            <a:spLocks noGrp="1"/>
          </p:cNvSpPr>
          <p:nvPr>
            <p:ph idx="1"/>
          </p:nvPr>
        </p:nvSpPr>
        <p:spPr>
          <a:xfrm>
            <a:off x="628650" y="1216404"/>
            <a:ext cx="6988554" cy="5503177"/>
          </a:xfrm>
        </p:spPr>
        <p:txBody>
          <a:bodyPr>
            <a:normAutofit/>
          </a:bodyPr>
          <a:lstStyle/>
          <a:p>
            <a:pPr marL="0" indent="0">
              <a:lnSpc>
                <a:spcPct val="100000"/>
              </a:lnSpc>
              <a:spcBef>
                <a:spcPts val="0"/>
              </a:spcBef>
              <a:spcAft>
                <a:spcPts val="600"/>
              </a:spcAft>
              <a:buFont typeface="Wingdings" panose="05000000000000000000" pitchFamily="2" charset="2"/>
              <a:buNone/>
            </a:pPr>
            <a:r>
              <a:rPr lang="en-US" altLang="en-US" sz="2000" b="1" dirty="0">
                <a:solidFill>
                  <a:srgbClr val="003E7F"/>
                </a:solidFill>
                <a:latin typeface="Source Sans Pro" panose="020B0503030403020204" pitchFamily="34" charset="0"/>
                <a:ea typeface="Source Sans Pro" panose="020B0503030403020204" pitchFamily="34" charset="0"/>
              </a:rPr>
              <a:t>What are the collateral requirements?</a:t>
            </a:r>
          </a:p>
          <a:p>
            <a:pPr marL="228600" lvl="1" indent="-228600">
              <a:lnSpc>
                <a:spcPct val="100000"/>
              </a:lnSpc>
              <a:spcBef>
                <a:spcPts val="0"/>
              </a:spcBef>
              <a:spcAft>
                <a:spcPts val="600"/>
              </a:spcAft>
              <a:buFontTx/>
              <a:buChar char="•"/>
            </a:pPr>
            <a:r>
              <a:rPr lang="en-US" altLang="en-US" sz="2000" dirty="0">
                <a:solidFill>
                  <a:srgbClr val="003E7F"/>
                </a:solidFill>
                <a:latin typeface="Source Sans Pro" panose="020B0503030403020204" pitchFamily="34" charset="0"/>
                <a:ea typeface="Source Sans Pro" panose="020B0503030403020204" pitchFamily="34" charset="0"/>
              </a:rPr>
              <a:t>Economic Injury Disaster Loans over $25,000 require collateral</a:t>
            </a:r>
          </a:p>
          <a:p>
            <a:pPr marL="228600" lvl="1" indent="-228600">
              <a:lnSpc>
                <a:spcPct val="100000"/>
              </a:lnSpc>
              <a:spcBef>
                <a:spcPts val="0"/>
              </a:spcBef>
              <a:spcAft>
                <a:spcPts val="600"/>
              </a:spcAft>
              <a:buFontTx/>
              <a:buChar char="•"/>
            </a:pPr>
            <a:r>
              <a:rPr lang="en-US" altLang="en-US" sz="2000" dirty="0">
                <a:solidFill>
                  <a:srgbClr val="003E7F"/>
                </a:solidFill>
                <a:latin typeface="Source Sans Pro" panose="020B0503030403020204" pitchFamily="34" charset="0"/>
                <a:ea typeface="Source Sans Pro" panose="020B0503030403020204" pitchFamily="34" charset="0"/>
              </a:rPr>
              <a:t>Real estate as collateral if available</a:t>
            </a:r>
          </a:p>
          <a:p>
            <a:pPr marL="228600" lvl="1" indent="-228600">
              <a:lnSpc>
                <a:spcPct val="100000"/>
              </a:lnSpc>
              <a:spcBef>
                <a:spcPts val="0"/>
              </a:spcBef>
              <a:spcAft>
                <a:spcPts val="600"/>
              </a:spcAft>
              <a:buFontTx/>
              <a:buChar char="•"/>
            </a:pPr>
            <a:r>
              <a:rPr lang="en-US" altLang="en-US" sz="2000" dirty="0">
                <a:solidFill>
                  <a:srgbClr val="003E7F"/>
                </a:solidFill>
                <a:latin typeface="Source Sans Pro" panose="020B0503030403020204" pitchFamily="34" charset="0"/>
                <a:ea typeface="Source Sans Pro" panose="020B0503030403020204" pitchFamily="34" charset="0"/>
              </a:rPr>
              <a:t>SBA will not decline a loan for lack of collateral, </a:t>
            </a:r>
            <a:br>
              <a:rPr lang="en-US" altLang="en-US" sz="2000" dirty="0">
                <a:solidFill>
                  <a:srgbClr val="003E7F"/>
                </a:solidFill>
                <a:latin typeface="Source Sans Pro" panose="020B0503030403020204" pitchFamily="34" charset="0"/>
                <a:ea typeface="Source Sans Pro" panose="020B0503030403020204" pitchFamily="34" charset="0"/>
              </a:rPr>
            </a:br>
            <a:r>
              <a:rPr lang="en-US" altLang="en-US" sz="2000" dirty="0">
                <a:solidFill>
                  <a:srgbClr val="003E7F"/>
                </a:solidFill>
                <a:latin typeface="Source Sans Pro" panose="020B0503030403020204" pitchFamily="34" charset="0"/>
                <a:ea typeface="Source Sans Pro" panose="020B0503030403020204" pitchFamily="34" charset="0"/>
              </a:rPr>
              <a:t>but requires borrowers to pledge what is available</a:t>
            </a:r>
          </a:p>
          <a:p>
            <a:pPr marL="0" indent="0">
              <a:lnSpc>
                <a:spcPct val="100000"/>
              </a:lnSpc>
              <a:spcBef>
                <a:spcPts val="0"/>
              </a:spcBef>
              <a:spcAft>
                <a:spcPts val="600"/>
              </a:spcAft>
              <a:buFont typeface="Wingdings" panose="05000000000000000000" pitchFamily="2" charset="2"/>
              <a:buNone/>
            </a:pPr>
            <a:endParaRPr lang="en-US" altLang="en-US" sz="2000" b="1" dirty="0">
              <a:solidFill>
                <a:srgbClr val="003E7F"/>
              </a:solidFill>
              <a:latin typeface="Source Sans Pro" panose="020B0503030403020204" pitchFamily="34" charset="0"/>
              <a:ea typeface="Source Sans Pro" panose="020B0503030403020204" pitchFamily="34" charset="0"/>
            </a:endParaRPr>
          </a:p>
          <a:p>
            <a:pPr marL="0" indent="0">
              <a:buNone/>
            </a:pPr>
            <a:r>
              <a:rPr lang="en-US" altLang="en-US" sz="2000" b="1" dirty="0">
                <a:solidFill>
                  <a:srgbClr val="003E7F"/>
                </a:solidFill>
                <a:latin typeface="Source Sans Pro" panose="020B0503030403020204" pitchFamily="34" charset="0"/>
                <a:ea typeface="Source Sans Pro" panose="020B0503030403020204" pitchFamily="34" charset="0"/>
              </a:rPr>
              <a:t>Important information</a:t>
            </a:r>
          </a:p>
          <a:p>
            <a:pPr>
              <a:lnSpc>
                <a:spcPct val="100000"/>
              </a:lnSpc>
            </a:pPr>
            <a:r>
              <a:rPr lang="en-US" altLang="en-US" sz="2000" dirty="0">
                <a:solidFill>
                  <a:srgbClr val="003E7F"/>
                </a:solidFill>
                <a:latin typeface="Source Sans Pro" panose="020B0503030403020204" pitchFamily="34" charset="0"/>
                <a:ea typeface="Source Sans Pro" panose="020B0503030403020204" pitchFamily="34" charset="0"/>
              </a:rPr>
              <a:t>Apply online: </a:t>
            </a:r>
            <a:r>
              <a:rPr lang="en-US" sz="2000" u="sng" dirty="0">
                <a:solidFill>
                  <a:srgbClr val="003E7F"/>
                </a:solidFill>
                <a:latin typeface="Source Sans Pro" panose="020B0503030403020204" pitchFamily="34" charset="0"/>
                <a:ea typeface="Source Sans Pro" panose="020B0503030403020204" pitchFamily="34" charset="0"/>
                <a:hlinkClick r:id="rId2">
                  <a:extLst>
                    <a:ext uri="{A12FA001-AC4F-418D-AE19-62706E023703}">
                      <ahyp:hlinkClr xmlns:ahyp="http://schemas.microsoft.com/office/drawing/2018/hyperlinkcolor" val="tx"/>
                    </a:ext>
                  </a:extLst>
                </a:hlinkClick>
              </a:rPr>
              <a:t>DisasterLoan.sba.gov</a:t>
            </a:r>
            <a:r>
              <a:rPr lang="en-US" sz="2000" dirty="0">
                <a:solidFill>
                  <a:srgbClr val="003E7F"/>
                </a:solidFill>
                <a:latin typeface="Source Sans Pro" panose="020B0503030403020204" pitchFamily="34" charset="0"/>
                <a:ea typeface="Source Sans Pro" panose="020B0503030403020204" pitchFamily="34" charset="0"/>
              </a:rPr>
              <a:t> (Not through </a:t>
            </a:r>
            <a:r>
              <a:rPr lang="en-US" altLang="en-US" sz="2000" dirty="0">
                <a:solidFill>
                  <a:srgbClr val="003E7F"/>
                </a:solidFill>
                <a:latin typeface="Source Sans Pro" panose="020B0503030403020204" pitchFamily="34" charset="0"/>
                <a:ea typeface="Source Sans Pro" panose="020B0503030403020204" pitchFamily="34" charset="0"/>
              </a:rPr>
              <a:t>a bank)</a:t>
            </a:r>
          </a:p>
          <a:p>
            <a:pPr>
              <a:lnSpc>
                <a:spcPct val="100000"/>
              </a:lnSpc>
            </a:pPr>
            <a:r>
              <a:rPr lang="en-US" altLang="en-US" sz="2000" dirty="0">
                <a:solidFill>
                  <a:srgbClr val="003E7F"/>
                </a:solidFill>
                <a:latin typeface="Source Sans Pro" panose="020B0503030403020204" pitchFamily="34" charset="0"/>
                <a:ea typeface="Source Sans Pro" panose="020B0503030403020204" pitchFamily="34" charset="0"/>
              </a:rPr>
              <a:t>No cost to apply</a:t>
            </a:r>
          </a:p>
          <a:p>
            <a:pPr>
              <a:lnSpc>
                <a:spcPct val="100000"/>
              </a:lnSpc>
            </a:pPr>
            <a:r>
              <a:rPr lang="en-US" altLang="en-US" sz="2000" dirty="0">
                <a:solidFill>
                  <a:srgbClr val="003E7F"/>
                </a:solidFill>
                <a:latin typeface="Source Sans Pro" panose="020B0503030403020204" pitchFamily="34" charset="0"/>
                <a:ea typeface="Source Sans Pro" panose="020B0503030403020204" pitchFamily="34" charset="0"/>
              </a:rPr>
              <a:t>No obligation to take the loan if offered</a:t>
            </a:r>
          </a:p>
          <a:p>
            <a:pPr>
              <a:lnSpc>
                <a:spcPct val="100000"/>
              </a:lnSpc>
            </a:pPr>
            <a:r>
              <a:rPr lang="en-US" sz="2000" dirty="0">
                <a:solidFill>
                  <a:srgbClr val="003E7F"/>
                </a:solidFill>
                <a:latin typeface="Source Sans Pro" panose="020B0503030403020204" pitchFamily="34" charset="0"/>
                <a:ea typeface="Source Sans Pro" panose="020B0503030403020204" pitchFamily="34" charset="0"/>
              </a:rPr>
              <a:t>Applicants qualify for an EIDL for the Coronavirus (COVID-19) disaster even if they have an existing SBA Disaster Loan</a:t>
            </a:r>
          </a:p>
          <a:p>
            <a:pPr lvl="1">
              <a:lnSpc>
                <a:spcPct val="100000"/>
              </a:lnSpc>
            </a:pPr>
            <a:r>
              <a:rPr lang="en-US" sz="1700" dirty="0">
                <a:solidFill>
                  <a:srgbClr val="003E7F"/>
                </a:solidFill>
                <a:latin typeface="Source Sans Pro" panose="020B0503030403020204" pitchFamily="34" charset="0"/>
                <a:ea typeface="Source Sans Pro" panose="020B0503030403020204" pitchFamily="34" charset="0"/>
              </a:rPr>
              <a:t>Loans cannot be consolidated</a:t>
            </a:r>
          </a:p>
        </p:txBody>
      </p:sp>
      <p:sp>
        <p:nvSpPr>
          <p:cNvPr id="4" name="Slide Number Placeholder 3">
            <a:extLst>
              <a:ext uri="{FF2B5EF4-FFF2-40B4-BE49-F238E27FC236}">
                <a16:creationId xmlns:a16="http://schemas.microsoft.com/office/drawing/2014/main" id="{7AABF95B-ACC9-4E65-8B8B-F9F5533D0C74}"/>
              </a:ext>
            </a:extLst>
          </p:cNvPr>
          <p:cNvSpPr>
            <a:spLocks noGrp="1"/>
          </p:cNvSpPr>
          <p:nvPr>
            <p:ph type="sldNum" sz="quarter" idx="12"/>
          </p:nvPr>
        </p:nvSpPr>
        <p:spPr/>
        <p:txBody>
          <a:bodyPr/>
          <a:lstStyle/>
          <a:p>
            <a:fld id="{71A14D94-EA6D-4964-92BE-3D7D358FD7CC}" type="slidenum">
              <a:rPr lang="en-US" altLang="en-US" smtClean="0"/>
              <a:pPr/>
              <a:t>10</a:t>
            </a:fld>
            <a:endParaRPr lang="en-US" altLang="en-US"/>
          </a:p>
        </p:txBody>
      </p:sp>
      <p:pic>
        <p:nvPicPr>
          <p:cNvPr id="5" name="Picture 4">
            <a:extLst>
              <a:ext uri="{FF2B5EF4-FFF2-40B4-BE49-F238E27FC236}">
                <a16:creationId xmlns:a16="http://schemas.microsoft.com/office/drawing/2014/main" id="{3E4609D9-C9DB-49E1-9E6F-7BCA09C3A51D}"/>
              </a:ext>
            </a:extLst>
          </p:cNvPr>
          <p:cNvPicPr>
            <a:picLocks noChangeAspect="1"/>
          </p:cNvPicPr>
          <p:nvPr/>
        </p:nvPicPr>
        <p:blipFill>
          <a:blip r:embed="rId3"/>
          <a:stretch>
            <a:fillRect/>
          </a:stretch>
        </p:blipFill>
        <p:spPr>
          <a:xfrm>
            <a:off x="6217753" y="1058364"/>
            <a:ext cx="2636157" cy="2636157"/>
          </a:xfrm>
          <a:prstGeom prst="rect">
            <a:avLst/>
          </a:prstGeom>
        </p:spPr>
      </p:pic>
    </p:spTree>
    <p:extLst>
      <p:ext uri="{BB962C8B-B14F-4D97-AF65-F5344CB8AC3E}">
        <p14:creationId xmlns:p14="http://schemas.microsoft.com/office/powerpoint/2010/main" val="2681840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AB368-9D94-4E75-B9BB-9826ACADB9B1}"/>
              </a:ext>
            </a:extLst>
          </p:cNvPr>
          <p:cNvSpPr>
            <a:spLocks noGrp="1"/>
          </p:cNvSpPr>
          <p:nvPr>
            <p:ph type="title"/>
          </p:nvPr>
        </p:nvSpPr>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43C4F186-874E-434A-80EC-8E51A97E2EBB}"/>
              </a:ext>
            </a:extLst>
          </p:cNvPr>
          <p:cNvSpPr>
            <a:spLocks noGrp="1"/>
          </p:cNvSpPr>
          <p:nvPr>
            <p:ph idx="1"/>
          </p:nvPr>
        </p:nvSpPr>
        <p:spPr>
          <a:xfrm>
            <a:off x="628650" y="1233181"/>
            <a:ext cx="6988554" cy="5025005"/>
          </a:xfrm>
        </p:spPr>
        <p:txBody>
          <a:bodyPr>
            <a:normAutofit/>
          </a:bodyPr>
          <a:lstStyle/>
          <a:p>
            <a:pPr marL="0" indent="0">
              <a:lnSpc>
                <a:spcPct val="100000"/>
              </a:lnSpc>
              <a:spcBef>
                <a:spcPts val="0"/>
              </a:spcBef>
              <a:spcAft>
                <a:spcPts val="600"/>
              </a:spcAft>
              <a:buFont typeface="Wingdings" panose="05000000000000000000" pitchFamily="2" charset="2"/>
              <a:buNone/>
            </a:pPr>
            <a:r>
              <a:rPr lang="en-US" altLang="en-US" sz="2000" b="1" dirty="0">
                <a:solidFill>
                  <a:srgbClr val="003E7F"/>
                </a:solidFill>
                <a:latin typeface="Source Sans Pro" panose="020B0503030403020204" pitchFamily="34" charset="0"/>
                <a:ea typeface="Source Sans Pro" panose="020B0503030403020204" pitchFamily="34" charset="0"/>
              </a:rPr>
              <a:t>Ineligible Entities:  </a:t>
            </a:r>
          </a:p>
          <a:p>
            <a:pPr>
              <a:lnSpc>
                <a:spcPct val="100000"/>
              </a:lnSpc>
              <a:spcBef>
                <a:spcPts val="0"/>
              </a:spcBef>
              <a:spcAft>
                <a:spcPts val="600"/>
              </a:spcAft>
              <a:buFont typeface="Arial" panose="020B0604020202020204" pitchFamily="34" charset="0"/>
              <a:buChar char="•"/>
              <a:defRPr/>
            </a:pPr>
            <a:r>
              <a:rPr lang="en-US" altLang="en-US" sz="2000" dirty="0">
                <a:solidFill>
                  <a:srgbClr val="003E7F"/>
                </a:solidFill>
                <a:latin typeface="Source Sans Pro" panose="020B0503030403020204" pitchFamily="34" charset="0"/>
                <a:ea typeface="Source Sans Pro" panose="020B0503030403020204" pitchFamily="34" charset="0"/>
              </a:rPr>
              <a:t>Agricultural Enterprises </a:t>
            </a:r>
          </a:p>
          <a:p>
            <a:pPr lvl="1">
              <a:lnSpc>
                <a:spcPct val="100000"/>
              </a:lnSpc>
              <a:spcBef>
                <a:spcPts val="0"/>
              </a:spcBef>
              <a:spcAft>
                <a:spcPts val="600"/>
              </a:spcAft>
              <a:buFont typeface="Arial" panose="020B0604020202020204" pitchFamily="34" charset="0"/>
              <a:buChar char="•"/>
              <a:defRPr/>
            </a:pPr>
            <a:r>
              <a:rPr lang="en-US" altLang="en-US" sz="1700" dirty="0">
                <a:solidFill>
                  <a:srgbClr val="003E7F"/>
                </a:solidFill>
                <a:latin typeface="Source Sans Pro" panose="020B0503030403020204" pitchFamily="34" charset="0"/>
                <a:ea typeface="Source Sans Pro" panose="020B0503030403020204" pitchFamily="34" charset="0"/>
              </a:rPr>
              <a:t>If primary activity of the business (including its affiliates) is as defined in Section 18(b)(1) of the Small Business Act, neither the business nor its affiliates are eligible for EIDL assistance.</a:t>
            </a:r>
          </a:p>
          <a:p>
            <a:pPr>
              <a:lnSpc>
                <a:spcPct val="100000"/>
              </a:lnSpc>
              <a:spcBef>
                <a:spcPts val="0"/>
              </a:spcBef>
              <a:spcAft>
                <a:spcPts val="600"/>
              </a:spcAft>
              <a:buFont typeface="Arial" panose="020B0604020202020204" pitchFamily="34" charset="0"/>
              <a:buChar char="•"/>
              <a:defRPr/>
            </a:pPr>
            <a:r>
              <a:rPr lang="en-US" altLang="en-US" sz="2000" dirty="0">
                <a:solidFill>
                  <a:srgbClr val="003E7F"/>
                </a:solidFill>
                <a:latin typeface="Source Sans Pro" panose="020B0503030403020204" pitchFamily="34" charset="0"/>
                <a:ea typeface="Source Sans Pro" panose="020B0503030403020204" pitchFamily="34" charset="0"/>
              </a:rPr>
              <a:t>Religious Organizations </a:t>
            </a:r>
          </a:p>
          <a:p>
            <a:pPr>
              <a:lnSpc>
                <a:spcPct val="100000"/>
              </a:lnSpc>
              <a:spcBef>
                <a:spcPts val="0"/>
              </a:spcBef>
              <a:spcAft>
                <a:spcPts val="600"/>
              </a:spcAft>
              <a:buFont typeface="Arial" panose="020B0604020202020204" pitchFamily="34" charset="0"/>
              <a:buChar char="•"/>
              <a:defRPr/>
            </a:pPr>
            <a:r>
              <a:rPr lang="en-US" altLang="en-US" sz="2000" dirty="0">
                <a:solidFill>
                  <a:srgbClr val="003E7F"/>
                </a:solidFill>
                <a:latin typeface="Source Sans Pro" panose="020B0503030403020204" pitchFamily="34" charset="0"/>
                <a:ea typeface="Source Sans Pro" panose="020B0503030403020204" pitchFamily="34" charset="0"/>
              </a:rPr>
              <a:t>Charitable Organizations </a:t>
            </a:r>
          </a:p>
          <a:p>
            <a:pPr>
              <a:lnSpc>
                <a:spcPct val="100000"/>
              </a:lnSpc>
              <a:spcBef>
                <a:spcPts val="0"/>
              </a:spcBef>
              <a:spcAft>
                <a:spcPts val="600"/>
              </a:spcAft>
              <a:buFont typeface="Arial" panose="020B0604020202020204" pitchFamily="34" charset="0"/>
              <a:buChar char="•"/>
              <a:defRPr/>
            </a:pPr>
            <a:r>
              <a:rPr lang="en-US" altLang="en-US" sz="2000" dirty="0">
                <a:solidFill>
                  <a:srgbClr val="003E7F"/>
                </a:solidFill>
                <a:latin typeface="Source Sans Pro" panose="020B0503030403020204" pitchFamily="34" charset="0"/>
                <a:ea typeface="Source Sans Pro" panose="020B0503030403020204" pitchFamily="34" charset="0"/>
              </a:rPr>
              <a:t>Gambling Concerns or organizations that derive more that 1/3</a:t>
            </a:r>
            <a:r>
              <a:rPr lang="en-US" altLang="en-US" sz="2000" baseline="30000" dirty="0">
                <a:solidFill>
                  <a:srgbClr val="003E7F"/>
                </a:solidFill>
                <a:latin typeface="Source Sans Pro" panose="020B0503030403020204" pitchFamily="34" charset="0"/>
                <a:ea typeface="Source Sans Pro" panose="020B0503030403020204" pitchFamily="34" charset="0"/>
              </a:rPr>
              <a:t>rd</a:t>
            </a:r>
            <a:r>
              <a:rPr lang="en-US" altLang="en-US" sz="2000" dirty="0">
                <a:solidFill>
                  <a:srgbClr val="003E7F"/>
                </a:solidFill>
                <a:latin typeface="Source Sans Pro" panose="020B0503030403020204" pitchFamily="34" charset="0"/>
                <a:ea typeface="Source Sans Pro" panose="020B0503030403020204" pitchFamily="34" charset="0"/>
              </a:rPr>
              <a:t> of their annual gross revenue from legal gambling activities</a:t>
            </a:r>
          </a:p>
          <a:p>
            <a:pPr>
              <a:lnSpc>
                <a:spcPct val="100000"/>
              </a:lnSpc>
              <a:spcBef>
                <a:spcPts val="0"/>
              </a:spcBef>
              <a:spcAft>
                <a:spcPts val="600"/>
              </a:spcAft>
              <a:buFont typeface="Arial" panose="020B0604020202020204" pitchFamily="34" charset="0"/>
              <a:buChar char="•"/>
              <a:defRPr/>
            </a:pPr>
            <a:r>
              <a:rPr lang="en-US" altLang="en-US" sz="2000" dirty="0">
                <a:solidFill>
                  <a:srgbClr val="003E7F"/>
                </a:solidFill>
                <a:latin typeface="Source Sans Pro" panose="020B0503030403020204" pitchFamily="34" charset="0"/>
                <a:ea typeface="Source Sans Pro" panose="020B0503030403020204" pitchFamily="34" charset="0"/>
              </a:rPr>
              <a:t>Casinos &amp; Racetracks</a:t>
            </a:r>
          </a:p>
        </p:txBody>
      </p:sp>
      <p:sp>
        <p:nvSpPr>
          <p:cNvPr id="4" name="Slide Number Placeholder 3">
            <a:extLst>
              <a:ext uri="{FF2B5EF4-FFF2-40B4-BE49-F238E27FC236}">
                <a16:creationId xmlns:a16="http://schemas.microsoft.com/office/drawing/2014/main" id="{7AABF95B-ACC9-4E65-8B8B-F9F5533D0C74}"/>
              </a:ext>
            </a:extLst>
          </p:cNvPr>
          <p:cNvSpPr>
            <a:spLocks noGrp="1"/>
          </p:cNvSpPr>
          <p:nvPr>
            <p:ph type="sldNum" sz="quarter" idx="12"/>
          </p:nvPr>
        </p:nvSpPr>
        <p:spPr/>
        <p:txBody>
          <a:bodyPr/>
          <a:lstStyle/>
          <a:p>
            <a:fld id="{71A14D94-EA6D-4964-92BE-3D7D358FD7CC}" type="slidenum">
              <a:rPr lang="en-US" altLang="en-US" smtClean="0"/>
              <a:pPr/>
              <a:t>11</a:t>
            </a:fld>
            <a:endParaRPr lang="en-US" altLang="en-US"/>
          </a:p>
        </p:txBody>
      </p:sp>
    </p:spTree>
    <p:extLst>
      <p:ext uri="{BB962C8B-B14F-4D97-AF65-F5344CB8AC3E}">
        <p14:creationId xmlns:p14="http://schemas.microsoft.com/office/powerpoint/2010/main" val="11484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5A17-105E-4201-9DF8-8FD43237B480}"/>
              </a:ext>
            </a:extLst>
          </p:cNvPr>
          <p:cNvSpPr>
            <a:spLocks noGrp="1"/>
          </p:cNvSpPr>
          <p:nvPr>
            <p:ph type="title"/>
          </p:nvPr>
        </p:nvSpPr>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3AD563F7-02EE-47EE-9FBD-D09EC826ADAD}"/>
              </a:ext>
            </a:extLst>
          </p:cNvPr>
          <p:cNvSpPr>
            <a:spLocks noGrp="1"/>
          </p:cNvSpPr>
          <p:nvPr>
            <p:ph idx="1"/>
          </p:nvPr>
        </p:nvSpPr>
        <p:spPr>
          <a:xfrm>
            <a:off x="628650" y="1373063"/>
            <a:ext cx="7886700" cy="4975245"/>
          </a:xfrm>
        </p:spPr>
        <p:txBody>
          <a:bodyPr>
            <a:normAutofit/>
          </a:bodyPr>
          <a:lstStyle/>
          <a:p>
            <a:pPr>
              <a:lnSpc>
                <a:spcPct val="125000"/>
              </a:lnSpc>
              <a:spcBef>
                <a:spcPct val="20000"/>
              </a:spcBef>
              <a:buClr>
                <a:srgbClr val="465CBA"/>
              </a:buClr>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Completed SBA loan application (SBA Form 5)</a:t>
            </a:r>
          </a:p>
          <a:p>
            <a:pPr>
              <a:lnSpc>
                <a:spcPct val="125000"/>
              </a:lnSpc>
              <a:spcBef>
                <a:spcPct val="20000"/>
              </a:spcBef>
              <a:buClr>
                <a:srgbClr val="465CBA"/>
              </a:buClr>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Tax Information Authorization (IRS Form 4506T)</a:t>
            </a:r>
          </a:p>
          <a:p>
            <a:pPr marL="342875" lvl="1" indent="0">
              <a:lnSpc>
                <a:spcPct val="125000"/>
              </a:lnSpc>
              <a:spcBef>
                <a:spcPct val="20000"/>
              </a:spcBef>
              <a:buClr>
                <a:srgbClr val="465CBA"/>
              </a:buClr>
              <a:buSzPct val="100000"/>
              <a:buNone/>
              <a:defRPr/>
            </a:pPr>
            <a:r>
              <a:rPr lang="en-US" kern="0" dirty="0">
                <a:solidFill>
                  <a:srgbClr val="003E7F"/>
                </a:solidFill>
                <a:latin typeface="Source Sans Pro" panose="020B0503030403020204" pitchFamily="34" charset="0"/>
                <a:ea typeface="Source Sans Pro" panose="020B0503030403020204" pitchFamily="34" charset="0"/>
              </a:rPr>
              <a:t>Available through online application or at </a:t>
            </a:r>
            <a:r>
              <a:rPr lang="en-US" kern="0" dirty="0">
                <a:solidFill>
                  <a:srgbClr val="003E7F"/>
                </a:solidFill>
                <a:latin typeface="Source Sans Pro" panose="020B0503030403020204" pitchFamily="34" charset="0"/>
                <a:ea typeface="Source Sans Pro" panose="020B0503030403020204" pitchFamily="34" charset="0"/>
                <a:hlinkClick r:id="rId2">
                  <a:extLst>
                    <a:ext uri="{A12FA001-AC4F-418D-AE19-62706E023703}">
                      <ahyp:hlinkClr xmlns:ahyp="http://schemas.microsoft.com/office/drawing/2018/hyperlinkcolor" val="tx"/>
                    </a:ext>
                  </a:extLst>
                </a:hlinkClick>
              </a:rPr>
              <a:t>IRS.gov </a:t>
            </a:r>
            <a:endParaRPr lang="en-US" kern="0" dirty="0">
              <a:solidFill>
                <a:srgbClr val="003E7F"/>
              </a:solidFill>
              <a:latin typeface="Source Sans Pro" panose="020B0503030403020204" pitchFamily="34" charset="0"/>
              <a:ea typeface="Source Sans Pro" panose="020B0503030403020204" pitchFamily="34" charset="0"/>
            </a:endParaRPr>
          </a:p>
          <a:p>
            <a:pPr>
              <a:lnSpc>
                <a:spcPct val="125000"/>
              </a:lnSpc>
              <a:spcBef>
                <a:spcPct val="20000"/>
              </a:spcBef>
              <a:buClr>
                <a:srgbClr val="465CBA"/>
              </a:buClr>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Most recent Federal Income Tax Return </a:t>
            </a:r>
          </a:p>
          <a:p>
            <a:pPr lvl="1">
              <a:lnSpc>
                <a:spcPct val="125000"/>
              </a:lnSpc>
              <a:spcBef>
                <a:spcPct val="20000"/>
              </a:spcBef>
              <a:buClr>
                <a:srgbClr val="465CBA"/>
              </a:buClr>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For principals, general partners or managing member, and affiliates</a:t>
            </a:r>
          </a:p>
          <a:p>
            <a:pPr lvl="1">
              <a:lnSpc>
                <a:spcPct val="125000"/>
              </a:lnSpc>
              <a:spcBef>
                <a:spcPct val="20000"/>
              </a:spcBef>
              <a:buClr>
                <a:srgbClr val="465CBA"/>
              </a:buClr>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Including all schedules</a:t>
            </a:r>
          </a:p>
          <a:p>
            <a:pPr>
              <a:lnSpc>
                <a:spcPct val="125000"/>
              </a:lnSpc>
              <a:spcBef>
                <a:spcPct val="20000"/>
              </a:spcBef>
              <a:buClr>
                <a:srgbClr val="465CBA"/>
              </a:buClr>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Schedule of Liabilities (SBA Form 2202)</a:t>
            </a:r>
          </a:p>
          <a:p>
            <a:pPr>
              <a:lnSpc>
                <a:spcPct val="125000"/>
              </a:lnSpc>
              <a:spcBef>
                <a:spcPct val="20000"/>
              </a:spcBef>
              <a:buClr>
                <a:srgbClr val="465CBA"/>
              </a:buClr>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Personal Financial Statement (SBA Form 413)</a:t>
            </a:r>
          </a:p>
          <a:p>
            <a:pPr marL="0" indent="0" algn="ctr">
              <a:buNone/>
            </a:pPr>
            <a:endParaRPr lang="en-US" b="1" i="1" kern="0" dirty="0">
              <a:solidFill>
                <a:srgbClr val="007EB4"/>
              </a:solidFill>
              <a:latin typeface="Source Sans Pro" panose="020B0503030403020204" pitchFamily="34" charset="0"/>
              <a:ea typeface="Source Sans Pro" panose="020B0503030403020204" pitchFamily="34" charset="0"/>
            </a:endParaRPr>
          </a:p>
          <a:p>
            <a:pPr marL="0" indent="0" algn="ctr">
              <a:buNone/>
            </a:pPr>
            <a:r>
              <a:rPr lang="en-US" b="1" i="1" kern="0" dirty="0">
                <a:solidFill>
                  <a:srgbClr val="007EB4"/>
                </a:solidFill>
                <a:latin typeface="Source Sans Pro" panose="020B0503030403020204" pitchFamily="34" charset="0"/>
                <a:ea typeface="Source Sans Pro" panose="020B0503030403020204" pitchFamily="34" charset="0"/>
              </a:rPr>
              <a:t>Filing electronically is easiest, fastest and most accurate </a:t>
            </a:r>
          </a:p>
          <a:p>
            <a:pPr marL="0" indent="0">
              <a:buNone/>
            </a:pPr>
            <a:endParaRPr lang="en-US" dirty="0"/>
          </a:p>
        </p:txBody>
      </p:sp>
      <p:sp>
        <p:nvSpPr>
          <p:cNvPr id="4" name="Slide Number Placeholder 3">
            <a:extLst>
              <a:ext uri="{FF2B5EF4-FFF2-40B4-BE49-F238E27FC236}">
                <a16:creationId xmlns:a16="http://schemas.microsoft.com/office/drawing/2014/main" id="{7ED08529-CFF4-466B-B9D3-164E3D119B7D}"/>
              </a:ext>
            </a:extLst>
          </p:cNvPr>
          <p:cNvSpPr>
            <a:spLocks noGrp="1"/>
          </p:cNvSpPr>
          <p:nvPr>
            <p:ph type="sldNum" sz="quarter" idx="12"/>
          </p:nvPr>
        </p:nvSpPr>
        <p:spPr/>
        <p:txBody>
          <a:bodyPr/>
          <a:lstStyle/>
          <a:p>
            <a:fld id="{71A14D94-EA6D-4964-92BE-3D7D358FD7CC}" type="slidenum">
              <a:rPr lang="en-US" altLang="en-US" smtClean="0"/>
              <a:pPr/>
              <a:t>12</a:t>
            </a:fld>
            <a:endParaRPr lang="en-US" altLang="en-US"/>
          </a:p>
        </p:txBody>
      </p:sp>
      <p:sp>
        <p:nvSpPr>
          <p:cNvPr id="5" name="TextBox 4">
            <a:extLst>
              <a:ext uri="{FF2B5EF4-FFF2-40B4-BE49-F238E27FC236}">
                <a16:creationId xmlns:a16="http://schemas.microsoft.com/office/drawing/2014/main" id="{1ECAF1D0-81E5-44CC-83E9-932D579C4C7B}"/>
              </a:ext>
            </a:extLst>
          </p:cNvPr>
          <p:cNvSpPr txBox="1"/>
          <p:nvPr/>
        </p:nvSpPr>
        <p:spPr>
          <a:xfrm>
            <a:off x="944880" y="863128"/>
            <a:ext cx="7254240" cy="461665"/>
          </a:xfrm>
          <a:prstGeom prst="rect">
            <a:avLst/>
          </a:prstGeom>
          <a:noFill/>
        </p:spPr>
        <p:txBody>
          <a:bodyPr wrap="square" rtlCol="0">
            <a:spAutoFit/>
          </a:bodyPr>
          <a:lstStyle/>
          <a:p>
            <a:pPr algn="ctr"/>
            <a:r>
              <a:rPr lang="en-US" sz="2400" b="1">
                <a:solidFill>
                  <a:srgbClr val="CC3538"/>
                </a:solidFill>
                <a:latin typeface="Source Sans Pro" panose="020B0503030403020204" pitchFamily="34" charset="0"/>
                <a:ea typeface="Source Sans Pro" panose="020B0503030403020204" pitchFamily="34" charset="0"/>
              </a:rPr>
              <a:t>Information Required</a:t>
            </a:r>
          </a:p>
        </p:txBody>
      </p:sp>
    </p:spTree>
    <p:extLst>
      <p:ext uri="{BB962C8B-B14F-4D97-AF65-F5344CB8AC3E}">
        <p14:creationId xmlns:p14="http://schemas.microsoft.com/office/powerpoint/2010/main" val="4267231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AEBFF-542E-4475-BED8-DDF9F96FB507}"/>
              </a:ext>
            </a:extLst>
          </p:cNvPr>
          <p:cNvSpPr>
            <a:spLocks noGrp="1"/>
          </p:cNvSpPr>
          <p:nvPr>
            <p:ph type="title"/>
          </p:nvPr>
        </p:nvSpPr>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504F9963-366E-4DB4-A848-7E8E632A7F85}"/>
              </a:ext>
            </a:extLst>
          </p:cNvPr>
          <p:cNvSpPr>
            <a:spLocks noGrp="1"/>
          </p:cNvSpPr>
          <p:nvPr>
            <p:ph idx="1"/>
          </p:nvPr>
        </p:nvSpPr>
        <p:spPr>
          <a:xfrm>
            <a:off x="628650" y="1259135"/>
            <a:ext cx="7886700" cy="5316516"/>
          </a:xfrm>
        </p:spPr>
        <p:txBody>
          <a:bodyPr>
            <a:normAutofit/>
          </a:bodyPr>
          <a:lstStyle/>
          <a:p>
            <a:pPr marL="0" indent="0">
              <a:lnSpc>
                <a:spcPct val="100000"/>
              </a:lnSpc>
              <a:spcBef>
                <a:spcPts val="0"/>
              </a:spcBef>
              <a:spcAft>
                <a:spcPts val="600"/>
              </a:spcAft>
              <a:buSzPct val="100000"/>
              <a:buNone/>
              <a:defRPr/>
            </a:pPr>
            <a:endParaRPr lang="en-US" b="1" kern="0" dirty="0">
              <a:solidFill>
                <a:srgbClr val="007EB4"/>
              </a:solidFill>
              <a:latin typeface="Source Sans Pro" panose="020B0503030403020204" pitchFamily="34" charset="0"/>
              <a:ea typeface="Source Sans Pro" panose="020B0503030403020204" pitchFamily="34" charset="0"/>
            </a:endParaRPr>
          </a:p>
          <a:p>
            <a:pPr marL="0" indent="0">
              <a:lnSpc>
                <a:spcPct val="100000"/>
              </a:lnSpc>
              <a:spcBef>
                <a:spcPts val="0"/>
              </a:spcBef>
              <a:spcAft>
                <a:spcPts val="600"/>
              </a:spcAft>
              <a:buSzPct val="100000"/>
              <a:buNone/>
              <a:defRPr/>
            </a:pPr>
            <a:endParaRPr lang="en-US" b="1" kern="0" dirty="0">
              <a:solidFill>
                <a:srgbClr val="007EB4"/>
              </a:solidFill>
              <a:latin typeface="Source Sans Pro" panose="020B0503030403020204" pitchFamily="34" charset="0"/>
              <a:ea typeface="Source Sans Pro" panose="020B0503030403020204" pitchFamily="34" charset="0"/>
            </a:endParaRPr>
          </a:p>
          <a:p>
            <a:pPr marL="0" indent="0">
              <a:lnSpc>
                <a:spcPct val="100000"/>
              </a:lnSpc>
              <a:spcBef>
                <a:spcPts val="0"/>
              </a:spcBef>
              <a:spcAft>
                <a:spcPts val="600"/>
              </a:spcAft>
              <a:buSzPct val="100000"/>
              <a:buNone/>
              <a:defRPr/>
            </a:pPr>
            <a:r>
              <a:rPr lang="en-US" b="1" kern="0" dirty="0">
                <a:solidFill>
                  <a:srgbClr val="007EB4"/>
                </a:solidFill>
                <a:latin typeface="Source Sans Pro" panose="020B0503030403020204" pitchFamily="34" charset="0"/>
                <a:ea typeface="Source Sans Pro" panose="020B0503030403020204" pitchFamily="34" charset="0"/>
              </a:rPr>
              <a:t>Additional information may be requested:</a:t>
            </a:r>
          </a:p>
          <a:p>
            <a:pPr marL="0" indent="0">
              <a:lnSpc>
                <a:spcPct val="100000"/>
              </a:lnSpc>
              <a:spcBef>
                <a:spcPts val="0"/>
              </a:spcBef>
              <a:spcAft>
                <a:spcPts val="600"/>
              </a:spcAft>
              <a:buSzPct val="100000"/>
              <a:buNone/>
              <a:defRPr/>
            </a:pPr>
            <a:endParaRPr lang="en-US" kern="0" dirty="0">
              <a:solidFill>
                <a:srgbClr val="003E7F"/>
              </a:solidFill>
              <a:latin typeface="Source Sans Pro" panose="020B0503030403020204" pitchFamily="34" charset="0"/>
              <a:ea typeface="Source Sans Pro" panose="020B0503030403020204" pitchFamily="34" charset="0"/>
            </a:endParaRPr>
          </a:p>
          <a:p>
            <a:pPr marL="0" indent="0">
              <a:lnSpc>
                <a:spcPct val="100000"/>
              </a:lnSpc>
              <a:spcBef>
                <a:spcPts val="0"/>
              </a:spcBef>
              <a:spcAft>
                <a:spcPts val="600"/>
              </a:spcAft>
              <a:buSzPct val="100000"/>
              <a:buNone/>
              <a:defRPr/>
            </a:pPr>
            <a:r>
              <a:rPr lang="en-US" kern="0" dirty="0">
                <a:solidFill>
                  <a:srgbClr val="003E7F"/>
                </a:solidFill>
                <a:latin typeface="Source Sans Pro" panose="020B0503030403020204" pitchFamily="34" charset="0"/>
                <a:ea typeface="Source Sans Pro" panose="020B0503030403020204" pitchFamily="34" charset="0"/>
              </a:rPr>
              <a:t>If most recent Federal income tax return not yet filed:</a:t>
            </a:r>
          </a:p>
          <a:p>
            <a:pPr lvl="1">
              <a:lnSpc>
                <a:spcPct val="100000"/>
              </a:lnSpc>
              <a:spcBef>
                <a:spcPts val="0"/>
              </a:spcBef>
              <a:spcAft>
                <a:spcPts val="600"/>
              </a:spcAft>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Year-end profit &amp; loss statement </a:t>
            </a:r>
          </a:p>
          <a:p>
            <a:pPr lvl="1">
              <a:lnSpc>
                <a:spcPct val="100000"/>
              </a:lnSpc>
              <a:spcBef>
                <a:spcPts val="0"/>
              </a:spcBef>
              <a:spcAft>
                <a:spcPts val="600"/>
              </a:spcAft>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Balance sheet</a:t>
            </a:r>
          </a:p>
          <a:p>
            <a:pPr>
              <a:lnSpc>
                <a:spcPct val="100000"/>
              </a:lnSpc>
              <a:spcBef>
                <a:spcPts val="0"/>
              </a:spcBef>
              <a:spcAft>
                <a:spcPts val="600"/>
              </a:spcAft>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Current year-to-date profit &amp; loss statement </a:t>
            </a:r>
          </a:p>
          <a:p>
            <a:pPr>
              <a:lnSpc>
                <a:spcPct val="100000"/>
              </a:lnSpc>
              <a:spcBef>
                <a:spcPts val="0"/>
              </a:spcBef>
              <a:spcAft>
                <a:spcPts val="600"/>
              </a:spcAft>
              <a:buSzPct val="100000"/>
              <a:buFont typeface="Wingdings" panose="05000000000000000000" pitchFamily="2" charset="2"/>
              <a:buChar char="q"/>
              <a:defRPr/>
            </a:pPr>
            <a:r>
              <a:rPr lang="en-US" kern="0" dirty="0">
                <a:solidFill>
                  <a:srgbClr val="003E7F"/>
                </a:solidFill>
                <a:latin typeface="Source Sans Pro" panose="020B0503030403020204" pitchFamily="34" charset="0"/>
                <a:ea typeface="Source Sans Pro" panose="020B0503030403020204" pitchFamily="34" charset="0"/>
              </a:rPr>
              <a:t>Additional Filing Requirements (SBA Form 1368) providing monthly sales figures.</a:t>
            </a:r>
          </a:p>
          <a:p>
            <a:pPr marL="0" marR="0" indent="0" algn="just">
              <a:lnSpc>
                <a:spcPct val="100000"/>
              </a:lnSpc>
              <a:spcBef>
                <a:spcPts val="0"/>
              </a:spcBef>
              <a:spcAft>
                <a:spcPts val="600"/>
              </a:spcAft>
              <a:buNone/>
            </a:pPr>
            <a:endParaRPr lang="en-US" dirty="0">
              <a:solidFill>
                <a:srgbClr val="000000"/>
              </a:solidFill>
              <a:latin typeface="Source Sans Pro" panose="020B0503030403020204" pitchFamily="34" charset="0"/>
              <a:ea typeface="Source Sans Pro" panose="020B0503030403020204" pitchFamily="34" charset="0"/>
            </a:endParaRPr>
          </a:p>
          <a:p>
            <a:pPr marL="0" indent="0">
              <a:lnSpc>
                <a:spcPct val="100000"/>
              </a:lnSpc>
              <a:spcBef>
                <a:spcPts val="0"/>
              </a:spcBef>
              <a:spcAft>
                <a:spcPts val="600"/>
              </a:spcAft>
              <a:buSzPct val="100000"/>
              <a:buNone/>
              <a:defRPr/>
            </a:pPr>
            <a:endParaRPr lang="en-US" kern="0" dirty="0">
              <a:solidFill>
                <a:srgbClr val="000000"/>
              </a:solidFill>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CCBF0A3C-D8D8-4320-B391-2BAC48434D9E}"/>
              </a:ext>
            </a:extLst>
          </p:cNvPr>
          <p:cNvSpPr>
            <a:spLocks noGrp="1"/>
          </p:cNvSpPr>
          <p:nvPr>
            <p:ph type="sldNum" sz="quarter" idx="12"/>
          </p:nvPr>
        </p:nvSpPr>
        <p:spPr/>
        <p:txBody>
          <a:bodyPr/>
          <a:lstStyle/>
          <a:p>
            <a:fld id="{71A14D94-EA6D-4964-92BE-3D7D358FD7CC}" type="slidenum">
              <a:rPr lang="en-US" altLang="en-US" smtClean="0"/>
              <a:pPr/>
              <a:t>13</a:t>
            </a:fld>
            <a:endParaRPr lang="en-US" altLang="en-US"/>
          </a:p>
        </p:txBody>
      </p:sp>
      <p:sp>
        <p:nvSpPr>
          <p:cNvPr id="5" name="TextBox 4">
            <a:extLst>
              <a:ext uri="{FF2B5EF4-FFF2-40B4-BE49-F238E27FC236}">
                <a16:creationId xmlns:a16="http://schemas.microsoft.com/office/drawing/2014/main" id="{B80AEF9C-17A8-4828-94F6-AD97B0CF4101}"/>
              </a:ext>
            </a:extLst>
          </p:cNvPr>
          <p:cNvSpPr txBox="1"/>
          <p:nvPr/>
        </p:nvSpPr>
        <p:spPr>
          <a:xfrm>
            <a:off x="944880" y="863128"/>
            <a:ext cx="7254240" cy="461665"/>
          </a:xfrm>
          <a:prstGeom prst="rect">
            <a:avLst/>
          </a:prstGeom>
          <a:noFill/>
        </p:spPr>
        <p:txBody>
          <a:bodyPr wrap="square" rtlCol="0">
            <a:spAutoFit/>
          </a:bodyPr>
          <a:lstStyle/>
          <a:p>
            <a:pPr algn="ctr"/>
            <a:r>
              <a:rPr lang="en-US" sz="2400" b="1">
                <a:solidFill>
                  <a:srgbClr val="CC3538"/>
                </a:solidFill>
                <a:latin typeface="Source Sans Pro" panose="020B0503030403020204" pitchFamily="34" charset="0"/>
                <a:ea typeface="Source Sans Pro" panose="020B0503030403020204" pitchFamily="34" charset="0"/>
              </a:rPr>
              <a:t>Additional Filing Requirements</a:t>
            </a:r>
          </a:p>
        </p:txBody>
      </p:sp>
    </p:spTree>
    <p:extLst>
      <p:ext uri="{BB962C8B-B14F-4D97-AF65-F5344CB8AC3E}">
        <p14:creationId xmlns:p14="http://schemas.microsoft.com/office/powerpoint/2010/main" val="3728821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3A987-DC9A-44EE-A4C0-07E0C005D5ED}"/>
              </a:ext>
            </a:extLst>
          </p:cNvPr>
          <p:cNvSpPr>
            <a:spLocks noGrp="1"/>
          </p:cNvSpPr>
          <p:nvPr>
            <p:ph type="title"/>
          </p:nvPr>
        </p:nvSpPr>
        <p:spPr/>
        <p:txBody>
          <a:bodyPr>
            <a:normAutofit/>
          </a:bodyPr>
          <a:lstStyle/>
          <a:p>
            <a:r>
              <a:rPr lang="en-US" sz="5400" dirty="0"/>
              <a:t>BEST PRACTICES </a:t>
            </a:r>
          </a:p>
        </p:txBody>
      </p:sp>
      <p:sp>
        <p:nvSpPr>
          <p:cNvPr id="3" name="Slide Number Placeholder 2">
            <a:extLst>
              <a:ext uri="{FF2B5EF4-FFF2-40B4-BE49-F238E27FC236}">
                <a16:creationId xmlns:a16="http://schemas.microsoft.com/office/drawing/2014/main" id="{27A33D30-3EC1-4E72-B31D-914804CF0052}"/>
              </a:ext>
            </a:extLst>
          </p:cNvPr>
          <p:cNvSpPr>
            <a:spLocks noGrp="1"/>
          </p:cNvSpPr>
          <p:nvPr>
            <p:ph type="sldNum" sz="quarter" idx="12"/>
          </p:nvPr>
        </p:nvSpPr>
        <p:spPr/>
        <p:txBody>
          <a:bodyPr/>
          <a:lstStyle/>
          <a:p>
            <a:fld id="{B1AB44B9-F1EC-4F4B-88D4-413245C9CD3E}" type="slidenum">
              <a:rPr lang="en-US" smtClean="0"/>
              <a:t>14</a:t>
            </a:fld>
            <a:endParaRPr lang="en-US"/>
          </a:p>
        </p:txBody>
      </p:sp>
      <p:sp>
        <p:nvSpPr>
          <p:cNvPr id="4" name="TextBox 3">
            <a:extLst>
              <a:ext uri="{FF2B5EF4-FFF2-40B4-BE49-F238E27FC236}">
                <a16:creationId xmlns:a16="http://schemas.microsoft.com/office/drawing/2014/main" id="{BF4CDFB7-5D07-4875-927A-D4B9CF6F9C17}"/>
              </a:ext>
            </a:extLst>
          </p:cNvPr>
          <p:cNvSpPr txBox="1"/>
          <p:nvPr/>
        </p:nvSpPr>
        <p:spPr>
          <a:xfrm>
            <a:off x="248740" y="1166440"/>
            <a:ext cx="8646520" cy="5324535"/>
          </a:xfrm>
          <a:prstGeom prst="rect">
            <a:avLst/>
          </a:prstGeom>
          <a:noFill/>
        </p:spPr>
        <p:txBody>
          <a:bodyPr wrap="square" rtlCol="0">
            <a:spAutoFit/>
          </a:bodyPr>
          <a:lstStyle/>
          <a:p>
            <a:r>
              <a:rPr lang="en-US" sz="2000" dirty="0"/>
              <a:t>Going old school lenders are using couriers to get blue ink signatures.</a:t>
            </a:r>
          </a:p>
          <a:p>
            <a:endParaRPr lang="en-US" sz="2000" dirty="0"/>
          </a:p>
          <a:p>
            <a:r>
              <a:rPr lang="en-US" sz="2000" dirty="0"/>
              <a:t>Curb service, stores that are allowed to be open are using curb service to provide products.  Using gloves, transit box, and empty your transit box outside have all been good tips for business’s and the community.</a:t>
            </a:r>
          </a:p>
          <a:p>
            <a:endParaRPr lang="en-US" sz="2000" dirty="0"/>
          </a:p>
          <a:p>
            <a:r>
              <a:rPr lang="en-US" sz="2000" dirty="0"/>
              <a:t>Using TA time to help apply for disaster loan.</a:t>
            </a:r>
          </a:p>
          <a:p>
            <a:endParaRPr lang="en-US" sz="2000" dirty="0"/>
          </a:p>
          <a:p>
            <a:r>
              <a:rPr lang="en-US" sz="2000" dirty="0" err="1"/>
              <a:t>Ebay</a:t>
            </a:r>
            <a:r>
              <a:rPr lang="en-US" sz="2000" dirty="0"/>
              <a:t> and other E sales is a great way to keep income flowing.</a:t>
            </a:r>
          </a:p>
          <a:p>
            <a:endParaRPr lang="en-US" sz="2000" dirty="0"/>
          </a:p>
          <a:p>
            <a:r>
              <a:rPr lang="en-US" sz="2000" dirty="0"/>
              <a:t>Many colleges have online courses and they are FREE, so those that can’t be open can sharpen some business skills.</a:t>
            </a:r>
          </a:p>
          <a:p>
            <a:endParaRPr lang="en-US" sz="2000" dirty="0"/>
          </a:p>
          <a:p>
            <a:r>
              <a:rPr lang="en-US" sz="2000" dirty="0"/>
              <a:t>Assist in filing taxes, even with the filing date moved to July refunds are a great source of cash.</a:t>
            </a:r>
          </a:p>
          <a:p>
            <a:endParaRPr lang="en-US" sz="2000" dirty="0"/>
          </a:p>
          <a:p>
            <a:r>
              <a:rPr lang="en-US" sz="2000" dirty="0"/>
              <a:t>Type in your solutions!</a:t>
            </a:r>
          </a:p>
        </p:txBody>
      </p:sp>
    </p:spTree>
    <p:extLst>
      <p:ext uri="{BB962C8B-B14F-4D97-AF65-F5344CB8AC3E}">
        <p14:creationId xmlns:p14="http://schemas.microsoft.com/office/powerpoint/2010/main" val="2946334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6DE09-FE44-4FB1-9489-9EBF6A6505B4}"/>
              </a:ext>
            </a:extLst>
          </p:cNvPr>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70453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FB9AA-B688-4068-A8CC-8F416E91FCE8}"/>
              </a:ext>
            </a:extLst>
          </p:cNvPr>
          <p:cNvSpPr>
            <a:spLocks noGrp="1"/>
          </p:cNvSpPr>
          <p:nvPr>
            <p:ph type="ctrTitle"/>
          </p:nvPr>
        </p:nvSpPr>
        <p:spPr/>
        <p:txBody>
          <a:bodyPr/>
          <a:lstStyle/>
          <a:p>
            <a:r>
              <a:rPr lang="en-US" dirty="0"/>
              <a:t>March Mission Lender call</a:t>
            </a:r>
          </a:p>
        </p:txBody>
      </p:sp>
      <p:sp>
        <p:nvSpPr>
          <p:cNvPr id="4" name="Text Placeholder 3">
            <a:extLst>
              <a:ext uri="{FF2B5EF4-FFF2-40B4-BE49-F238E27FC236}">
                <a16:creationId xmlns:a16="http://schemas.microsoft.com/office/drawing/2014/main" id="{DBC5E5CE-E81B-475C-8267-DB97BAC8466D}"/>
              </a:ext>
            </a:extLst>
          </p:cNvPr>
          <p:cNvSpPr>
            <a:spLocks noGrp="1"/>
          </p:cNvSpPr>
          <p:nvPr>
            <p:ph type="body" sz="quarter" idx="10"/>
          </p:nvPr>
        </p:nvSpPr>
        <p:spPr/>
        <p:txBody>
          <a:bodyPr/>
          <a:lstStyle/>
          <a:p>
            <a:r>
              <a:rPr lang="en-US" dirty="0"/>
              <a:t>Updates and Best Practices</a:t>
            </a:r>
          </a:p>
        </p:txBody>
      </p:sp>
    </p:spTree>
    <p:extLst>
      <p:ext uri="{BB962C8B-B14F-4D97-AF65-F5344CB8AC3E}">
        <p14:creationId xmlns:p14="http://schemas.microsoft.com/office/powerpoint/2010/main" val="218125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5468D-E373-4A4E-BD70-8191B4074A62}"/>
              </a:ext>
            </a:extLst>
          </p:cNvPr>
          <p:cNvSpPr>
            <a:spLocks noGrp="1"/>
          </p:cNvSpPr>
          <p:nvPr>
            <p:ph type="title"/>
          </p:nvPr>
        </p:nvSpPr>
        <p:spPr/>
        <p:txBody>
          <a:bodyPr>
            <a:no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6C388187-A08D-44CB-807F-A0E0536C07B1}"/>
              </a:ext>
            </a:extLst>
          </p:cNvPr>
          <p:cNvSpPr>
            <a:spLocks noGrp="1"/>
          </p:cNvSpPr>
          <p:nvPr>
            <p:ph idx="1"/>
          </p:nvPr>
        </p:nvSpPr>
        <p:spPr>
          <a:xfrm>
            <a:off x="628650" y="1697164"/>
            <a:ext cx="5756900" cy="4335094"/>
          </a:xfrm>
        </p:spPr>
        <p:txBody>
          <a:bodyPr>
            <a:normAutofit/>
          </a:bodyPr>
          <a:lstStyle/>
          <a:p>
            <a:pPr marL="0" indent="0">
              <a:buNone/>
            </a:pPr>
            <a:r>
              <a:rPr lang="en-US" dirty="0">
                <a:solidFill>
                  <a:srgbClr val="003E7F"/>
                </a:solidFill>
                <a:latin typeface="Source Sans Pro" panose="020B0503030403020204" pitchFamily="34" charset="0"/>
                <a:ea typeface="Source Sans Pro" panose="020B0503030403020204" pitchFamily="34" charset="0"/>
              </a:rPr>
              <a:t>The U.S. Small Business Administration (SBA) is offering designated states and territories low-interest federal disaster loans for working capital to small businesses suffering substantial economic injury as a result of the Coronavirus (COVID-19).</a:t>
            </a:r>
            <a:endParaRPr lang="en-US" altLang="en-US" dirty="0">
              <a:solidFill>
                <a:srgbClr val="003E7F"/>
              </a:solidFill>
              <a:latin typeface="Source Sans Pro" panose="020B0503030403020204" pitchFamily="34" charset="0"/>
              <a:ea typeface="Source Sans Pro" panose="020B0503030403020204" pitchFamily="34" charset="0"/>
            </a:endParaRPr>
          </a:p>
          <a:p>
            <a:pPr marL="0" indent="0">
              <a:buNone/>
            </a:pPr>
            <a:r>
              <a:rPr lang="en-US" altLang="en-US" dirty="0">
                <a:solidFill>
                  <a:srgbClr val="003E7F"/>
                </a:solidFill>
                <a:latin typeface="Source Sans Pro" panose="020B0503030403020204" pitchFamily="34" charset="0"/>
                <a:ea typeface="Source Sans Pro" panose="020B0503030403020204" pitchFamily="34" charset="0"/>
              </a:rPr>
              <a:t>Upon a request received from a state’s or territory’s Governor, SBA will issue under its own authority an Economic Injury Disaster Loan declaration*</a:t>
            </a:r>
          </a:p>
          <a:p>
            <a:pPr marL="0" indent="0">
              <a:buNone/>
            </a:pPr>
            <a:endParaRPr lang="en-US" altLang="en-US" sz="1400" i="1" dirty="0">
              <a:solidFill>
                <a:srgbClr val="003E7F"/>
              </a:solidFill>
              <a:latin typeface="Source Sans Pro" panose="020B0503030403020204" pitchFamily="34" charset="0"/>
              <a:ea typeface="Source Sans Pro" panose="020B0503030403020204" pitchFamily="34" charset="0"/>
            </a:endParaRPr>
          </a:p>
          <a:p>
            <a:pPr marL="0" indent="0">
              <a:buNone/>
            </a:pPr>
            <a:endParaRPr lang="en-US" altLang="en-US" sz="1400" i="1" dirty="0">
              <a:solidFill>
                <a:srgbClr val="003E7F"/>
              </a:solidFill>
              <a:latin typeface="Source Sans Pro" panose="020B0503030403020204" pitchFamily="34" charset="0"/>
              <a:ea typeface="Source Sans Pro" panose="020B0503030403020204" pitchFamily="34" charset="0"/>
            </a:endParaRPr>
          </a:p>
          <a:p>
            <a:pPr marL="0" indent="0">
              <a:buNone/>
            </a:pPr>
            <a:r>
              <a:rPr lang="en-US" altLang="en-US" sz="1400" i="1" dirty="0">
                <a:solidFill>
                  <a:srgbClr val="003E7F"/>
                </a:solidFill>
                <a:latin typeface="Source Sans Pro" panose="020B0503030403020204" pitchFamily="34" charset="0"/>
                <a:ea typeface="Source Sans Pro" panose="020B0503030403020204" pitchFamily="34" charset="0"/>
              </a:rPr>
              <a:t>*As provided by the Coronavirus Preparedness and Response Supplement Appropriations Act that was recently signed by the President.</a:t>
            </a:r>
          </a:p>
        </p:txBody>
      </p:sp>
      <p:sp>
        <p:nvSpPr>
          <p:cNvPr id="4" name="Slide Number Placeholder 3">
            <a:extLst>
              <a:ext uri="{FF2B5EF4-FFF2-40B4-BE49-F238E27FC236}">
                <a16:creationId xmlns:a16="http://schemas.microsoft.com/office/drawing/2014/main" id="{E87657C1-020E-4C73-BF3A-7ED6939EDAC2}"/>
              </a:ext>
            </a:extLst>
          </p:cNvPr>
          <p:cNvSpPr>
            <a:spLocks noGrp="1"/>
          </p:cNvSpPr>
          <p:nvPr>
            <p:ph type="sldNum" sz="quarter" idx="12"/>
          </p:nvPr>
        </p:nvSpPr>
        <p:spPr/>
        <p:txBody>
          <a:bodyPr/>
          <a:lstStyle/>
          <a:p>
            <a:fld id="{B1AB44B9-F1EC-4F4B-88D4-413245C9CD3E}" type="slidenum">
              <a:rPr lang="en-US" smtClean="0"/>
              <a:t>3</a:t>
            </a:fld>
            <a:endParaRPr lang="en-US"/>
          </a:p>
        </p:txBody>
      </p:sp>
      <p:sp>
        <p:nvSpPr>
          <p:cNvPr id="6" name="TextBox 5">
            <a:extLst>
              <a:ext uri="{FF2B5EF4-FFF2-40B4-BE49-F238E27FC236}">
                <a16:creationId xmlns:a16="http://schemas.microsoft.com/office/drawing/2014/main" id="{6FCB49F9-EE0D-4E2D-9893-1B6054F6E311}"/>
              </a:ext>
            </a:extLst>
          </p:cNvPr>
          <p:cNvSpPr txBox="1">
            <a:spLocks noChangeArrowheads="1"/>
          </p:cNvSpPr>
          <p:nvPr/>
        </p:nvSpPr>
        <p:spPr bwMode="auto">
          <a:xfrm>
            <a:off x="6019800" y="4822282"/>
            <a:ext cx="329131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rgbClr val="545555"/>
                </a:solidFill>
                <a:latin typeface="Arial" panose="020B0604020202020204" pitchFamily="34" charset="0"/>
                <a:ea typeface="ＭＳ Ｐゴシック" panose="020B0600070205080204" pitchFamily="34" charset="-128"/>
              </a:defRPr>
            </a:lvl1pPr>
            <a:lvl2pPr marL="742950" indent="-285750" eaLnBrk="0" hangingPunct="0">
              <a:defRPr sz="2000">
                <a:solidFill>
                  <a:srgbClr val="545555"/>
                </a:solidFill>
                <a:latin typeface="Arial" panose="020B0604020202020204" pitchFamily="34" charset="0"/>
                <a:ea typeface="ＭＳ Ｐゴシック" panose="020B0600070205080204" pitchFamily="34" charset="-128"/>
              </a:defRPr>
            </a:lvl2pPr>
            <a:lvl3pPr marL="1143000" indent="-228600" eaLnBrk="0" hangingPunct="0">
              <a:defRPr sz="2000">
                <a:solidFill>
                  <a:srgbClr val="545555"/>
                </a:solidFill>
                <a:latin typeface="Arial" panose="020B0604020202020204" pitchFamily="34" charset="0"/>
                <a:ea typeface="ＭＳ Ｐゴシック" panose="020B0600070205080204" pitchFamily="34" charset="-128"/>
              </a:defRPr>
            </a:lvl3pPr>
            <a:lvl4pPr marL="1600200" indent="-228600" eaLnBrk="0" hangingPunct="0">
              <a:defRPr sz="2000">
                <a:solidFill>
                  <a:srgbClr val="545555"/>
                </a:solidFill>
                <a:latin typeface="Arial" panose="020B0604020202020204" pitchFamily="34" charset="0"/>
                <a:ea typeface="ＭＳ Ｐゴシック" panose="020B0600070205080204" pitchFamily="34" charset="-128"/>
              </a:defRPr>
            </a:lvl4pPr>
            <a:lvl5pPr marL="2057400" indent="-228600" eaLnBrk="0" hangingPunct="0">
              <a:defRPr sz="2000">
                <a:solidFill>
                  <a:srgbClr val="545555"/>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9pPr>
          </a:lstStyle>
          <a:p>
            <a:pPr algn="ctr"/>
            <a:r>
              <a:rPr lang="en-US" altLang="en-US" sz="1600" b="1" i="1">
                <a:solidFill>
                  <a:schemeClr val="tx1"/>
                </a:solidFill>
                <a:latin typeface="Source Sans Pro" panose="020B0503030403020204" pitchFamily="34" charset="0"/>
                <a:ea typeface="Source Sans Pro" panose="020B0503030403020204" pitchFamily="34" charset="0"/>
              </a:rPr>
              <a:t>Administrator Jovita Carranza</a:t>
            </a:r>
          </a:p>
        </p:txBody>
      </p:sp>
      <p:pic>
        <p:nvPicPr>
          <p:cNvPr id="7" name="Picture 6">
            <a:extLst>
              <a:ext uri="{FF2B5EF4-FFF2-40B4-BE49-F238E27FC236}">
                <a16:creationId xmlns:a16="http://schemas.microsoft.com/office/drawing/2014/main" id="{33CE8905-8A65-46FE-A434-794B3521690F}"/>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6385550" y="1647476"/>
            <a:ext cx="2499360" cy="3124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07832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4E4E-CB49-423F-85BC-1B4617B54166}"/>
              </a:ext>
            </a:extLst>
          </p:cNvPr>
          <p:cNvSpPr>
            <a:spLocks noGrp="1"/>
          </p:cNvSpPr>
          <p:nvPr>
            <p:ph type="title"/>
          </p:nvPr>
        </p:nvSpPr>
        <p:spPr/>
        <p:txBody>
          <a:bodyPr/>
          <a:lstStyle/>
          <a:p>
            <a:r>
              <a:rPr lang="en-US" dirty="0"/>
              <a:t>What can you do with the microloan program</a:t>
            </a:r>
          </a:p>
        </p:txBody>
      </p:sp>
      <p:sp>
        <p:nvSpPr>
          <p:cNvPr id="3" name="Content Placeholder 2">
            <a:extLst>
              <a:ext uri="{FF2B5EF4-FFF2-40B4-BE49-F238E27FC236}">
                <a16:creationId xmlns:a16="http://schemas.microsoft.com/office/drawing/2014/main" id="{EF946AB9-526C-497D-BB64-C14A834B6305}"/>
              </a:ext>
            </a:extLst>
          </p:cNvPr>
          <p:cNvSpPr>
            <a:spLocks noGrp="1"/>
          </p:cNvSpPr>
          <p:nvPr>
            <p:ph idx="1"/>
          </p:nvPr>
        </p:nvSpPr>
        <p:spPr/>
        <p:txBody>
          <a:bodyPr>
            <a:normAutofit/>
          </a:bodyPr>
          <a:lstStyle/>
          <a:p>
            <a:r>
              <a:rPr lang="en-US" dirty="0"/>
              <a:t>Microloans can be deferred up to 6 months no payments but cannot exceed 7 years…..yes 7 years we had a rule change.</a:t>
            </a:r>
          </a:p>
          <a:p>
            <a:endParaRPr lang="en-US" dirty="0"/>
          </a:p>
          <a:p>
            <a:r>
              <a:rPr lang="en-US" dirty="0"/>
              <a:t>If Microloan is in deferment you MUST still report in MPERS by pushing the “no change” button and provide a quick statement.</a:t>
            </a:r>
          </a:p>
          <a:p>
            <a:pPr marL="0" indent="0">
              <a:buNone/>
            </a:pPr>
            <a:endParaRPr lang="en-US" dirty="0"/>
          </a:p>
          <a:p>
            <a:r>
              <a:rPr lang="en-US" dirty="0"/>
              <a:t>You as a lender can request for a deferment in payment on your SBA loan for 6 months.</a:t>
            </a:r>
          </a:p>
          <a:p>
            <a:endParaRPr lang="en-US" dirty="0"/>
          </a:p>
          <a:p>
            <a:r>
              <a:rPr lang="en-US" dirty="0"/>
              <a:t>Microloans can be used as a interim disaster relief loan BUT you must have language on the note that states that was the loan purpose.</a:t>
            </a:r>
          </a:p>
          <a:p>
            <a:endParaRPr lang="en-US" dirty="0"/>
          </a:p>
          <a:p>
            <a:endParaRPr lang="en-US" dirty="0"/>
          </a:p>
        </p:txBody>
      </p:sp>
      <p:sp>
        <p:nvSpPr>
          <p:cNvPr id="4" name="Slide Number Placeholder 3">
            <a:extLst>
              <a:ext uri="{FF2B5EF4-FFF2-40B4-BE49-F238E27FC236}">
                <a16:creationId xmlns:a16="http://schemas.microsoft.com/office/drawing/2014/main" id="{A8E799B8-285D-4989-8260-0A3EBF292C12}"/>
              </a:ext>
            </a:extLst>
          </p:cNvPr>
          <p:cNvSpPr>
            <a:spLocks noGrp="1"/>
          </p:cNvSpPr>
          <p:nvPr>
            <p:ph type="sldNum" sz="quarter" idx="12"/>
          </p:nvPr>
        </p:nvSpPr>
        <p:spPr/>
        <p:txBody>
          <a:bodyPr/>
          <a:lstStyle/>
          <a:p>
            <a:fld id="{B1AB44B9-F1EC-4F4B-88D4-413245C9CD3E}" type="slidenum">
              <a:rPr lang="en-US" smtClean="0"/>
              <a:t>4</a:t>
            </a:fld>
            <a:endParaRPr lang="en-US"/>
          </a:p>
        </p:txBody>
      </p:sp>
    </p:spTree>
    <p:extLst>
      <p:ext uri="{BB962C8B-B14F-4D97-AF65-F5344CB8AC3E}">
        <p14:creationId xmlns:p14="http://schemas.microsoft.com/office/powerpoint/2010/main" val="276814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47F4F-A6FD-4629-A888-07913A89A0C0}"/>
              </a:ext>
            </a:extLst>
          </p:cNvPr>
          <p:cNvSpPr>
            <a:spLocks noGrp="1"/>
          </p:cNvSpPr>
          <p:nvPr>
            <p:ph type="title"/>
          </p:nvPr>
        </p:nvSpPr>
        <p:spPr/>
        <p:txBody>
          <a:bodyPr>
            <a:normAutofit fontScale="90000"/>
          </a:bodyPr>
          <a:lstStyle/>
          <a:p>
            <a:r>
              <a:rPr lang="en-US" sz="6000" dirty="0"/>
              <a:t>UPDATES and REMINDERS</a:t>
            </a:r>
          </a:p>
        </p:txBody>
      </p:sp>
      <p:sp>
        <p:nvSpPr>
          <p:cNvPr id="3" name="Slide Number Placeholder 2">
            <a:extLst>
              <a:ext uri="{FF2B5EF4-FFF2-40B4-BE49-F238E27FC236}">
                <a16:creationId xmlns:a16="http://schemas.microsoft.com/office/drawing/2014/main" id="{3351DE57-A7AE-460A-9741-28282861F31D}"/>
              </a:ext>
            </a:extLst>
          </p:cNvPr>
          <p:cNvSpPr>
            <a:spLocks noGrp="1"/>
          </p:cNvSpPr>
          <p:nvPr>
            <p:ph type="sldNum" sz="quarter" idx="12"/>
          </p:nvPr>
        </p:nvSpPr>
        <p:spPr/>
        <p:txBody>
          <a:bodyPr/>
          <a:lstStyle/>
          <a:p>
            <a:fld id="{B1AB44B9-F1EC-4F4B-88D4-413245C9CD3E}" type="slidenum">
              <a:rPr lang="en-US" smtClean="0"/>
              <a:t>5</a:t>
            </a:fld>
            <a:endParaRPr lang="en-US"/>
          </a:p>
        </p:txBody>
      </p:sp>
      <p:sp>
        <p:nvSpPr>
          <p:cNvPr id="5" name="TextBox 4">
            <a:extLst>
              <a:ext uri="{FF2B5EF4-FFF2-40B4-BE49-F238E27FC236}">
                <a16:creationId xmlns:a16="http://schemas.microsoft.com/office/drawing/2014/main" id="{FD570F2E-8C63-49AF-A6BF-4CAF71AA4CD2}"/>
              </a:ext>
            </a:extLst>
          </p:cNvPr>
          <p:cNvSpPr txBox="1"/>
          <p:nvPr/>
        </p:nvSpPr>
        <p:spPr>
          <a:xfrm>
            <a:off x="961534" y="1734532"/>
            <a:ext cx="7553816" cy="6740307"/>
          </a:xfrm>
          <a:prstGeom prst="rect">
            <a:avLst/>
          </a:prstGeom>
          <a:noFill/>
        </p:spPr>
        <p:txBody>
          <a:bodyPr wrap="square" rtlCol="0">
            <a:spAutoFit/>
          </a:bodyPr>
          <a:lstStyle/>
          <a:p>
            <a:r>
              <a:rPr lang="en-US" dirty="0"/>
              <a:t>Please be aware that providing a microloan as an interim loan does not guarantee that the SBA disaster loan will be approved.</a:t>
            </a:r>
          </a:p>
          <a:p>
            <a:endParaRPr lang="en-US" dirty="0"/>
          </a:p>
          <a:p>
            <a:r>
              <a:rPr lang="en-US" dirty="0"/>
              <a:t>Please submit your grant applications. We are trying to get you monies as fast as possible and delaying the grant end date will not help that goal.</a:t>
            </a:r>
          </a:p>
          <a:p>
            <a:endParaRPr lang="en-US" dirty="0"/>
          </a:p>
          <a:p>
            <a:r>
              <a:rPr lang="en-US" dirty="0"/>
              <a:t>AEO, OFN and CAMEO are providing webinars and best practice forums and needed information for your organizations.</a:t>
            </a:r>
          </a:p>
          <a:p>
            <a:endParaRPr lang="en-US" dirty="0"/>
          </a:p>
          <a:p>
            <a:r>
              <a:rPr lang="en-US" dirty="0"/>
              <a:t>We still require blue ink on the NOTE but all grant forms can be E signed.</a:t>
            </a:r>
          </a:p>
          <a:p>
            <a:endParaRPr lang="en-US" dirty="0"/>
          </a:p>
          <a:p>
            <a:r>
              <a:rPr lang="en-US" dirty="0"/>
              <a:t>End of the quarter is coming please update MPERS ASAP, this is important it is grant review season and if MPERS is not updated it will delay your grant funds.</a:t>
            </a:r>
          </a:p>
          <a:p>
            <a:endParaRPr lang="en-US" dirty="0"/>
          </a:p>
          <a:p>
            <a:r>
              <a:rPr lang="en-US" dirty="0"/>
              <a:t>As of April 2</a:t>
            </a:r>
            <a:r>
              <a:rPr lang="en-US" baseline="30000" dirty="0"/>
              <a:t>nd</a:t>
            </a:r>
            <a:r>
              <a:rPr lang="en-US" dirty="0"/>
              <a:t> we will no longer be under the 1/55</a:t>
            </a:r>
            <a:r>
              <a:rPr lang="en-US" baseline="30000" dirty="0"/>
              <a:t>th</a:t>
            </a:r>
            <a:r>
              <a:rPr lang="en-US" dirty="0"/>
              <a:t> rule so please send in your loan request for approval, yet another reason why MPERS must be updated.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46650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C690E-9DDC-4B7D-9592-24A0CF7172FC}"/>
              </a:ext>
            </a:extLst>
          </p:cNvPr>
          <p:cNvSpPr>
            <a:spLocks noGrp="1"/>
          </p:cNvSpPr>
          <p:nvPr>
            <p:ph type="title"/>
          </p:nvPr>
        </p:nvSpPr>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6E489571-920B-427D-9299-652F81825180}"/>
              </a:ext>
            </a:extLst>
          </p:cNvPr>
          <p:cNvSpPr>
            <a:spLocks noGrp="1"/>
          </p:cNvSpPr>
          <p:nvPr>
            <p:ph idx="1"/>
          </p:nvPr>
        </p:nvSpPr>
        <p:spPr>
          <a:xfrm>
            <a:off x="628650" y="1583253"/>
            <a:ext cx="7886700" cy="696072"/>
          </a:xfrm>
        </p:spPr>
        <p:txBody>
          <a:bodyPr>
            <a:normAutofit lnSpcReduction="10000"/>
          </a:bodyPr>
          <a:lstStyle/>
          <a:p>
            <a:pPr marL="342900" lvl="0" indent="-342900">
              <a:buFont typeface="+mj-lt"/>
              <a:buAutoNum type="arabicPeriod"/>
            </a:pPr>
            <a:r>
              <a:rPr lang="en-US" sz="2400" b="1" dirty="0">
                <a:solidFill>
                  <a:srgbClr val="003E7F"/>
                </a:solidFill>
              </a:rPr>
              <a:t>Faster, Easier Qualification Process for States Seeking SBA Disaster Assistance. </a:t>
            </a:r>
            <a:endParaRPr lang="en-US" sz="2100" dirty="0">
              <a:solidFill>
                <a:srgbClr val="003E7F"/>
              </a:solidFill>
            </a:endParaRPr>
          </a:p>
        </p:txBody>
      </p:sp>
      <p:sp>
        <p:nvSpPr>
          <p:cNvPr id="4" name="Slide Number Placeholder 3">
            <a:extLst>
              <a:ext uri="{FF2B5EF4-FFF2-40B4-BE49-F238E27FC236}">
                <a16:creationId xmlns:a16="http://schemas.microsoft.com/office/drawing/2014/main" id="{2A0D614B-4398-423F-96D6-179B7064C444}"/>
              </a:ext>
            </a:extLst>
          </p:cNvPr>
          <p:cNvSpPr>
            <a:spLocks noGrp="1"/>
          </p:cNvSpPr>
          <p:nvPr>
            <p:ph type="sldNum" sz="quarter" idx="12"/>
          </p:nvPr>
        </p:nvSpPr>
        <p:spPr/>
        <p:txBody>
          <a:bodyPr/>
          <a:lstStyle/>
          <a:p>
            <a:fld id="{B1AB44B9-F1EC-4F4B-88D4-413245C9CD3E}" type="slidenum">
              <a:rPr lang="en-US" smtClean="0"/>
              <a:t>6</a:t>
            </a:fld>
            <a:endParaRPr lang="en-US"/>
          </a:p>
        </p:txBody>
      </p:sp>
      <p:sp>
        <p:nvSpPr>
          <p:cNvPr id="5" name="Subtitle 4">
            <a:extLst>
              <a:ext uri="{FF2B5EF4-FFF2-40B4-BE49-F238E27FC236}">
                <a16:creationId xmlns:a16="http://schemas.microsoft.com/office/drawing/2014/main" id="{ADE502D4-F0DC-4677-9EBD-8344123181BC}"/>
              </a:ext>
            </a:extLst>
          </p:cNvPr>
          <p:cNvSpPr>
            <a:spLocks noGrp="1"/>
          </p:cNvSpPr>
          <p:nvPr>
            <p:ph type="subTitle" idx="13"/>
          </p:nvPr>
        </p:nvSpPr>
        <p:spPr>
          <a:xfrm>
            <a:off x="628650" y="901061"/>
            <a:ext cx="7886700" cy="342344"/>
          </a:xfrm>
        </p:spPr>
        <p:txBody>
          <a:bodyPr>
            <a:normAutofit fontScale="92500" lnSpcReduction="20000"/>
          </a:bodyPr>
          <a:lstStyle/>
          <a:p>
            <a:r>
              <a:rPr lang="en-US" sz="2400">
                <a:solidFill>
                  <a:srgbClr val="CC3538"/>
                </a:solidFill>
              </a:rPr>
              <a:t>Revised Criteria (as of March 17, 2020)</a:t>
            </a:r>
          </a:p>
        </p:txBody>
      </p:sp>
      <p:sp>
        <p:nvSpPr>
          <p:cNvPr id="6" name="Content Placeholder 2">
            <a:extLst>
              <a:ext uri="{FF2B5EF4-FFF2-40B4-BE49-F238E27FC236}">
                <a16:creationId xmlns:a16="http://schemas.microsoft.com/office/drawing/2014/main" id="{FED8C652-6ED0-4E2C-8B23-2FAA1A64CEC4}"/>
              </a:ext>
            </a:extLst>
          </p:cNvPr>
          <p:cNvSpPr txBox="1">
            <a:spLocks/>
          </p:cNvSpPr>
          <p:nvPr/>
        </p:nvSpPr>
        <p:spPr>
          <a:xfrm>
            <a:off x="601400" y="3873434"/>
            <a:ext cx="7886700" cy="757290"/>
          </a:xfrm>
          <a:prstGeom prst="rect">
            <a:avLst/>
          </a:prstGeom>
        </p:spPr>
        <p:txBody>
          <a:bodyPr vert="horz" lIns="91440" tIns="45720" rIns="91440" bIns="45720" rtlCol="0">
            <a:normAutofit/>
          </a:bodyPr>
          <a:lstStyle>
            <a:lvl1pPr marL="171438" indent="-171438" algn="l" defTabSz="685749" rtl="0" eaLnBrk="1" latinLnBrk="0" hangingPunct="1">
              <a:lnSpc>
                <a:spcPct val="90000"/>
              </a:lnSpc>
              <a:spcBef>
                <a:spcPts val="750"/>
              </a:spcBef>
              <a:buFont typeface="Arial"/>
              <a:buChar char="•"/>
              <a:defRPr sz="2100" kern="1200">
                <a:solidFill>
                  <a:schemeClr val="tx1"/>
                </a:solidFill>
                <a:latin typeface="Source Sans Pro" charset="0"/>
                <a:ea typeface="Source Sans Pro" charset="0"/>
                <a:cs typeface="Source Sans Pro" charset="0"/>
              </a:defRPr>
            </a:lvl1pPr>
            <a:lvl2pPr marL="514313" indent="-171438" algn="l" defTabSz="685749" rtl="0" eaLnBrk="1" latinLnBrk="0" hangingPunct="1">
              <a:lnSpc>
                <a:spcPct val="90000"/>
              </a:lnSpc>
              <a:spcBef>
                <a:spcPts val="375"/>
              </a:spcBef>
              <a:buFont typeface="Arial"/>
              <a:buChar char="•"/>
              <a:defRPr sz="1800" kern="1200">
                <a:solidFill>
                  <a:schemeClr val="tx1"/>
                </a:solidFill>
                <a:latin typeface="Source Sans Pro" charset="0"/>
                <a:ea typeface="Source Sans Pro" charset="0"/>
                <a:cs typeface="Source Sans Pro" charset="0"/>
              </a:defRPr>
            </a:lvl2pPr>
            <a:lvl3pPr marL="857186" indent="-171438" algn="l" defTabSz="685749" rtl="0" eaLnBrk="1" latinLnBrk="0" hangingPunct="1">
              <a:lnSpc>
                <a:spcPct val="90000"/>
              </a:lnSpc>
              <a:spcBef>
                <a:spcPts val="375"/>
              </a:spcBef>
              <a:buFont typeface="Arial"/>
              <a:buChar char="•"/>
              <a:defRPr sz="1500" kern="1200">
                <a:solidFill>
                  <a:schemeClr val="tx1"/>
                </a:solidFill>
                <a:latin typeface="Source Sans Pro" charset="0"/>
                <a:ea typeface="Source Sans Pro" charset="0"/>
                <a:cs typeface="Source Sans Pro" charset="0"/>
              </a:defRPr>
            </a:lvl3pPr>
            <a:lvl4pPr marL="1200060"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4pPr>
            <a:lvl5pPr marL="1542935"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457200" indent="-457200">
              <a:buAutoNum type="arabicPeriod" startAt="2"/>
            </a:pPr>
            <a:r>
              <a:rPr lang="en-US" sz="2400" b="1" dirty="0">
                <a:solidFill>
                  <a:srgbClr val="003E7F"/>
                </a:solidFill>
              </a:rPr>
              <a:t>Expanded, Statewide Access to SBA Disaster Assistance Loans for Small Businesses.     </a:t>
            </a:r>
          </a:p>
          <a:p>
            <a:pPr marL="0" indent="0">
              <a:buNone/>
            </a:pPr>
            <a:endParaRPr lang="en-US" sz="2400" b="1" dirty="0"/>
          </a:p>
        </p:txBody>
      </p:sp>
      <p:graphicFrame>
        <p:nvGraphicFramePr>
          <p:cNvPr id="7" name="Table 7">
            <a:extLst>
              <a:ext uri="{FF2B5EF4-FFF2-40B4-BE49-F238E27FC236}">
                <a16:creationId xmlns:a16="http://schemas.microsoft.com/office/drawing/2014/main" id="{9FC04DE8-22FF-494A-BF1E-3B6EF63E1C46}"/>
              </a:ext>
            </a:extLst>
          </p:cNvPr>
          <p:cNvGraphicFramePr>
            <a:graphicFrameLocks noGrp="1"/>
          </p:cNvGraphicFramePr>
          <p:nvPr>
            <p:extLst>
              <p:ext uri="{D42A27DB-BD31-4B8C-83A1-F6EECF244321}">
                <p14:modId xmlns:p14="http://schemas.microsoft.com/office/powerpoint/2010/main" val="3262651853"/>
              </p:ext>
            </p:extLst>
          </p:nvPr>
        </p:nvGraphicFramePr>
        <p:xfrm>
          <a:off x="700509" y="2281821"/>
          <a:ext cx="7688482" cy="1315720"/>
        </p:xfrm>
        <a:graphic>
          <a:graphicData uri="http://schemas.openxmlformats.org/drawingml/2006/table">
            <a:tbl>
              <a:tblPr firstRow="1" bandRow="1">
                <a:tableStyleId>{17292A2E-F333-43FB-9621-5CBBE7FDCDCB}</a:tableStyleId>
              </a:tblPr>
              <a:tblGrid>
                <a:gridCol w="3844241">
                  <a:extLst>
                    <a:ext uri="{9D8B030D-6E8A-4147-A177-3AD203B41FA5}">
                      <a16:colId xmlns:a16="http://schemas.microsoft.com/office/drawing/2014/main" val="834969212"/>
                    </a:ext>
                  </a:extLst>
                </a:gridCol>
                <a:gridCol w="3844241">
                  <a:extLst>
                    <a:ext uri="{9D8B030D-6E8A-4147-A177-3AD203B41FA5}">
                      <a16:colId xmlns:a16="http://schemas.microsoft.com/office/drawing/2014/main" val="2985674662"/>
                    </a:ext>
                  </a:extLst>
                </a:gridCol>
              </a:tblGrid>
              <a:tr h="370840">
                <a:tc>
                  <a:txBody>
                    <a:bodyPr/>
                    <a:lstStyle/>
                    <a:p>
                      <a:pPr algn="ctr"/>
                      <a:r>
                        <a:rPr lang="en-US">
                          <a:latin typeface="Source Sans Pro" panose="020B0503030403020204" pitchFamily="34" charset="0"/>
                          <a:ea typeface="Source Sans Pro" panose="020B0503030403020204" pitchFamily="34" charset="0"/>
                        </a:rPr>
                        <a:t>Historically</a:t>
                      </a:r>
                    </a:p>
                  </a:txBody>
                  <a:tcPr/>
                </a:tc>
                <a:tc>
                  <a:txBody>
                    <a:bodyPr/>
                    <a:lstStyle/>
                    <a:p>
                      <a:pPr algn="ctr"/>
                      <a:r>
                        <a:rPr lang="en-US">
                          <a:latin typeface="Source Sans Pro" panose="020B0503030403020204" pitchFamily="34" charset="0"/>
                          <a:ea typeface="Source Sans Pro" panose="020B0503030403020204" pitchFamily="34" charset="0"/>
                        </a:rPr>
                        <a:t>Revised</a:t>
                      </a:r>
                    </a:p>
                  </a:txBody>
                  <a:tcPr/>
                </a:tc>
                <a:extLst>
                  <a:ext uri="{0D108BD9-81ED-4DB2-BD59-A6C34878D82A}">
                    <a16:rowId xmlns:a16="http://schemas.microsoft.com/office/drawing/2014/main" val="4240649215"/>
                  </a:ext>
                </a:extLst>
              </a:tr>
              <a:tr h="370840">
                <a:tc>
                  <a:txBody>
                    <a:bodyPr/>
                    <a:lstStyle/>
                    <a:p>
                      <a:r>
                        <a:rPr lang="en-US" sz="1400" kern="1200">
                          <a:solidFill>
                            <a:schemeClr val="tx1"/>
                          </a:solidFill>
                          <a:effectLst/>
                          <a:latin typeface="Source Sans Pro" panose="020B0503030403020204" pitchFamily="34" charset="0"/>
                          <a:ea typeface="Source Sans Pro" panose="020B0503030403020204" pitchFamily="34" charset="0"/>
                          <a:cs typeface="+mn-cs"/>
                        </a:rPr>
                        <a:t>At least five small businesses have suffered substantial economic injury as a result of a disaster with at least one business located </a:t>
                      </a:r>
                      <a:r>
                        <a:rPr lang="en-US" sz="1400" b="1" kern="1200">
                          <a:solidFill>
                            <a:schemeClr val="tx1"/>
                          </a:solidFill>
                          <a:effectLst/>
                          <a:latin typeface="Source Sans Pro" panose="020B0503030403020204" pitchFamily="34" charset="0"/>
                          <a:ea typeface="Source Sans Pro" panose="020B0503030403020204" pitchFamily="34" charset="0"/>
                          <a:cs typeface="+mn-cs"/>
                        </a:rPr>
                        <a:t>in each declared county/parish</a:t>
                      </a:r>
                      <a:r>
                        <a:rPr lang="en-US" sz="1400" kern="1200">
                          <a:solidFill>
                            <a:schemeClr val="tx1"/>
                          </a:solidFill>
                          <a:effectLst/>
                          <a:latin typeface="Source Sans Pro" panose="020B0503030403020204" pitchFamily="34" charset="0"/>
                          <a:ea typeface="Source Sans Pro" panose="020B0503030403020204" pitchFamily="34" charset="0"/>
                          <a:cs typeface="+mn-cs"/>
                        </a:rPr>
                        <a:t>. </a:t>
                      </a:r>
                      <a:endParaRPr lang="en-US" sz="1400">
                        <a:latin typeface="Source Sans Pro" panose="020B0503030403020204" pitchFamily="34" charset="0"/>
                        <a:ea typeface="Source Sans Pro" panose="020B0503030403020204" pitchFamily="34" charset="0"/>
                      </a:endParaRPr>
                    </a:p>
                  </a:txBody>
                  <a:tcPr/>
                </a:tc>
                <a:tc>
                  <a:txBody>
                    <a:bodyPr/>
                    <a:lstStyle/>
                    <a:p>
                      <a:r>
                        <a:rPr lang="en-US" sz="1400" b="0" kern="1200">
                          <a:solidFill>
                            <a:schemeClr val="tx1"/>
                          </a:solidFill>
                          <a:effectLst/>
                          <a:latin typeface="Source Sans Pro" panose="020B0503030403020204" pitchFamily="34" charset="0"/>
                          <a:ea typeface="Source Sans Pro" panose="020B0503030403020204" pitchFamily="34" charset="0"/>
                          <a:cs typeface="+mn-cs"/>
                        </a:rPr>
                        <a:t>Only required to certify that at least five small businesses </a:t>
                      </a:r>
                      <a:r>
                        <a:rPr lang="en-US" sz="1400" b="1" kern="1200">
                          <a:solidFill>
                            <a:schemeClr val="tx1"/>
                          </a:solidFill>
                          <a:effectLst/>
                          <a:latin typeface="Source Sans Pro" panose="020B0503030403020204" pitchFamily="34" charset="0"/>
                          <a:ea typeface="Source Sans Pro" panose="020B0503030403020204" pitchFamily="34" charset="0"/>
                          <a:cs typeface="+mn-cs"/>
                        </a:rPr>
                        <a:t>within the state/territory </a:t>
                      </a:r>
                      <a:r>
                        <a:rPr lang="en-US" sz="1400" b="0" kern="1200">
                          <a:solidFill>
                            <a:schemeClr val="tx1"/>
                          </a:solidFill>
                          <a:effectLst/>
                          <a:latin typeface="Source Sans Pro" panose="020B0503030403020204" pitchFamily="34" charset="0"/>
                          <a:ea typeface="Source Sans Pro" panose="020B0503030403020204" pitchFamily="34" charset="0"/>
                          <a:cs typeface="+mn-cs"/>
                        </a:rPr>
                        <a:t>have suffered substantial economic injury, regardless of where those businesses are located.</a:t>
                      </a:r>
                      <a:endParaRPr lang="en-US" sz="1400" b="0">
                        <a:latin typeface="Source Sans Pro" panose="020B0503030403020204" pitchFamily="34" charset="0"/>
                        <a:ea typeface="Source Sans Pro" panose="020B0503030403020204" pitchFamily="34" charset="0"/>
                      </a:endParaRPr>
                    </a:p>
                  </a:txBody>
                  <a:tcPr/>
                </a:tc>
                <a:extLst>
                  <a:ext uri="{0D108BD9-81ED-4DB2-BD59-A6C34878D82A}">
                    <a16:rowId xmlns:a16="http://schemas.microsoft.com/office/drawing/2014/main" val="3569357797"/>
                  </a:ext>
                </a:extLst>
              </a:tr>
            </a:tbl>
          </a:graphicData>
        </a:graphic>
      </p:graphicFrame>
      <p:graphicFrame>
        <p:nvGraphicFramePr>
          <p:cNvPr id="9" name="Table 7">
            <a:extLst>
              <a:ext uri="{FF2B5EF4-FFF2-40B4-BE49-F238E27FC236}">
                <a16:creationId xmlns:a16="http://schemas.microsoft.com/office/drawing/2014/main" id="{39F10A63-C7EA-4643-86D6-0DCBCD34C955}"/>
              </a:ext>
            </a:extLst>
          </p:cNvPr>
          <p:cNvGraphicFramePr>
            <a:graphicFrameLocks noGrp="1"/>
          </p:cNvGraphicFramePr>
          <p:nvPr>
            <p:extLst>
              <p:ext uri="{D42A27DB-BD31-4B8C-83A1-F6EECF244321}">
                <p14:modId xmlns:p14="http://schemas.microsoft.com/office/powerpoint/2010/main" val="1096843223"/>
              </p:ext>
            </p:extLst>
          </p:nvPr>
        </p:nvGraphicFramePr>
        <p:xfrm>
          <a:off x="727759" y="4646420"/>
          <a:ext cx="7688482" cy="1079500"/>
        </p:xfrm>
        <a:graphic>
          <a:graphicData uri="http://schemas.openxmlformats.org/drawingml/2006/table">
            <a:tbl>
              <a:tblPr firstRow="1" bandRow="1">
                <a:tableStyleId>{17292A2E-F333-43FB-9621-5CBBE7FDCDCB}</a:tableStyleId>
              </a:tblPr>
              <a:tblGrid>
                <a:gridCol w="3844241">
                  <a:extLst>
                    <a:ext uri="{9D8B030D-6E8A-4147-A177-3AD203B41FA5}">
                      <a16:colId xmlns:a16="http://schemas.microsoft.com/office/drawing/2014/main" val="834969212"/>
                    </a:ext>
                  </a:extLst>
                </a:gridCol>
                <a:gridCol w="3844241">
                  <a:extLst>
                    <a:ext uri="{9D8B030D-6E8A-4147-A177-3AD203B41FA5}">
                      <a16:colId xmlns:a16="http://schemas.microsoft.com/office/drawing/2014/main" val="2985674662"/>
                    </a:ext>
                  </a:extLst>
                </a:gridCol>
              </a:tblGrid>
              <a:tr h="370840">
                <a:tc>
                  <a:txBody>
                    <a:bodyPr/>
                    <a:lstStyle/>
                    <a:p>
                      <a:pPr algn="ctr"/>
                      <a:r>
                        <a:rPr lang="en-US">
                          <a:latin typeface="Source Sans Pro" panose="020B0503030403020204" pitchFamily="34" charset="0"/>
                          <a:ea typeface="Source Sans Pro" panose="020B0503030403020204" pitchFamily="34" charset="0"/>
                        </a:rPr>
                        <a:t>Historically</a:t>
                      </a:r>
                    </a:p>
                  </a:txBody>
                  <a:tcPr/>
                </a:tc>
                <a:tc>
                  <a:txBody>
                    <a:bodyPr/>
                    <a:lstStyle/>
                    <a:p>
                      <a:pPr algn="ctr"/>
                      <a:r>
                        <a:rPr lang="en-US">
                          <a:latin typeface="Source Sans Pro" panose="020B0503030403020204" pitchFamily="34" charset="0"/>
                          <a:ea typeface="Source Sans Pro" panose="020B0503030403020204" pitchFamily="34" charset="0"/>
                        </a:rPr>
                        <a:t>Revised</a:t>
                      </a:r>
                    </a:p>
                  </a:txBody>
                  <a:tcPr/>
                </a:tc>
                <a:extLst>
                  <a:ext uri="{0D108BD9-81ED-4DB2-BD59-A6C34878D82A}">
                    <a16:rowId xmlns:a16="http://schemas.microsoft.com/office/drawing/2014/main" val="4240649215"/>
                  </a:ext>
                </a:extLst>
              </a:tr>
              <a:tr h="370840">
                <a:tc>
                  <a:txBody>
                    <a:bodyPr/>
                    <a:lstStyle/>
                    <a:p>
                      <a:pPr marL="0" marR="0" lvl="0" indent="0" algn="l" defTabSz="685749" rtl="0" eaLnBrk="1" fontAlgn="auto" latinLnBrk="0" hangingPunct="1">
                        <a:lnSpc>
                          <a:spcPct val="100000"/>
                        </a:lnSpc>
                        <a:spcBef>
                          <a:spcPts val="0"/>
                        </a:spcBef>
                        <a:spcAft>
                          <a:spcPts val="0"/>
                        </a:spcAft>
                        <a:buClrTx/>
                        <a:buSzTx/>
                        <a:buFontTx/>
                        <a:buNone/>
                        <a:tabLst/>
                        <a:defRPr/>
                      </a:pPr>
                      <a:r>
                        <a:rPr lang="en-US" sz="1350" kern="1200">
                          <a:solidFill>
                            <a:schemeClr val="tx1"/>
                          </a:solidFill>
                          <a:effectLst/>
                          <a:latin typeface="Source Sans Pro" panose="020B0503030403020204" pitchFamily="34" charset="0"/>
                          <a:ea typeface="Source Sans Pro" panose="020B0503030403020204" pitchFamily="34" charset="0"/>
                          <a:cs typeface="+mn-cs"/>
                        </a:rPr>
                        <a:t>SBA disaster assistance loans only available to small businesses within counties identified as disaster areas by a Governor. </a:t>
                      </a:r>
                    </a:p>
                  </a:txBody>
                  <a:tcPr/>
                </a:tc>
                <a:tc>
                  <a:txBody>
                    <a:bodyPr/>
                    <a:lstStyle/>
                    <a:p>
                      <a:r>
                        <a:rPr lang="en-US" sz="1350" b="0" kern="1200">
                          <a:solidFill>
                            <a:schemeClr val="tx1"/>
                          </a:solidFill>
                          <a:effectLst/>
                          <a:latin typeface="Source Sans Pro" panose="020B0503030403020204" pitchFamily="34" charset="0"/>
                          <a:ea typeface="Source Sans Pro" panose="020B0503030403020204" pitchFamily="34" charset="0"/>
                          <a:cs typeface="+mn-cs"/>
                        </a:rPr>
                        <a:t>Economic Injury Loans related to Coronavirus will be available </a:t>
                      </a:r>
                      <a:r>
                        <a:rPr lang="en-US" sz="1350" b="1" i="1" kern="1200">
                          <a:solidFill>
                            <a:schemeClr val="tx1"/>
                          </a:solidFill>
                          <a:effectLst/>
                          <a:latin typeface="Source Sans Pro" panose="020B0503030403020204" pitchFamily="34" charset="0"/>
                          <a:ea typeface="Source Sans Pro" panose="020B0503030403020204" pitchFamily="34" charset="0"/>
                          <a:cs typeface="+mn-cs"/>
                        </a:rPr>
                        <a:t>statewide</a:t>
                      </a:r>
                      <a:r>
                        <a:rPr lang="en-US" sz="1350" b="0" kern="1200">
                          <a:solidFill>
                            <a:schemeClr val="tx1"/>
                          </a:solidFill>
                          <a:effectLst/>
                          <a:latin typeface="Source Sans Pro" panose="020B0503030403020204" pitchFamily="34" charset="0"/>
                          <a:ea typeface="Source Sans Pro" panose="020B0503030403020204" pitchFamily="34" charset="0"/>
                          <a:cs typeface="+mn-cs"/>
                        </a:rPr>
                        <a:t> following an economic injury declaration by the Governor. </a:t>
                      </a:r>
                      <a:endParaRPr lang="en-US" b="0">
                        <a:latin typeface="Source Sans Pro" panose="020B0503030403020204" pitchFamily="34" charset="0"/>
                        <a:ea typeface="Source Sans Pro" panose="020B0503030403020204" pitchFamily="34" charset="0"/>
                      </a:endParaRPr>
                    </a:p>
                  </a:txBody>
                  <a:tcPr/>
                </a:tc>
                <a:extLst>
                  <a:ext uri="{0D108BD9-81ED-4DB2-BD59-A6C34878D82A}">
                    <a16:rowId xmlns:a16="http://schemas.microsoft.com/office/drawing/2014/main" val="3569357797"/>
                  </a:ext>
                </a:extLst>
              </a:tr>
            </a:tbl>
          </a:graphicData>
        </a:graphic>
      </p:graphicFrame>
    </p:spTree>
    <p:extLst>
      <p:ext uri="{BB962C8B-B14F-4D97-AF65-F5344CB8AC3E}">
        <p14:creationId xmlns:p14="http://schemas.microsoft.com/office/powerpoint/2010/main" val="1636689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C97DF-2900-481C-9AF1-DC58EBB3F553}"/>
              </a:ext>
            </a:extLst>
          </p:cNvPr>
          <p:cNvSpPr>
            <a:spLocks noGrp="1"/>
          </p:cNvSpPr>
          <p:nvPr>
            <p:ph type="title"/>
          </p:nvPr>
        </p:nvSpPr>
        <p:spPr>
          <a:xfrm>
            <a:off x="628650" y="367025"/>
            <a:ext cx="7886700" cy="585475"/>
          </a:xfrm>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3C072DC4-B0FB-4DF3-9B98-DB71B892B914}"/>
              </a:ext>
            </a:extLst>
          </p:cNvPr>
          <p:cNvSpPr>
            <a:spLocks noGrp="1"/>
          </p:cNvSpPr>
          <p:nvPr>
            <p:ph idx="1"/>
          </p:nvPr>
        </p:nvSpPr>
        <p:spPr>
          <a:xfrm>
            <a:off x="533400" y="1200355"/>
            <a:ext cx="7981950" cy="4825758"/>
          </a:xfrm>
        </p:spPr>
        <p:txBody>
          <a:bodyPr>
            <a:normAutofit/>
          </a:bodyPr>
          <a:lstStyle/>
          <a:p>
            <a:pPr marL="0" indent="0">
              <a:buFont typeface="Wingdings" panose="05000000000000000000" pitchFamily="2" charset="2"/>
              <a:buNone/>
              <a:defRPr/>
            </a:pPr>
            <a:r>
              <a:rPr lang="en-US" altLang="en-US" sz="2400" b="1" dirty="0">
                <a:solidFill>
                  <a:srgbClr val="003E7F"/>
                </a:solidFill>
                <a:latin typeface="Source Sans Pro" panose="020B0503030403020204" pitchFamily="34" charset="0"/>
                <a:ea typeface="Source Sans Pro" panose="020B0503030403020204" pitchFamily="34" charset="0"/>
              </a:rPr>
              <a:t>What businesses are eligible to apply?</a:t>
            </a:r>
          </a:p>
          <a:p>
            <a:pPr>
              <a:defRPr/>
            </a:pPr>
            <a:r>
              <a:rPr lang="en-US" altLang="en-US" sz="2400" dirty="0">
                <a:solidFill>
                  <a:srgbClr val="003E7F"/>
                </a:solidFill>
                <a:latin typeface="Source Sans Pro" panose="020B0503030403020204" pitchFamily="34" charset="0"/>
                <a:ea typeface="Source Sans Pro" panose="020B0503030403020204" pitchFamily="34" charset="0"/>
              </a:rPr>
              <a:t>Small businesses, agricultural cooperatives                                  &amp; aquaculture businesses </a:t>
            </a:r>
          </a:p>
          <a:p>
            <a:pPr>
              <a:defRPr/>
            </a:pPr>
            <a:r>
              <a:rPr lang="en-US" altLang="en-US" sz="2400" dirty="0">
                <a:solidFill>
                  <a:srgbClr val="003E7F"/>
                </a:solidFill>
                <a:latin typeface="Source Sans Pro" panose="020B0503030403020204" pitchFamily="34" charset="0"/>
                <a:ea typeface="Source Sans Pro" panose="020B0503030403020204" pitchFamily="34" charset="0"/>
              </a:rPr>
              <a:t>Most private non-profit organizations</a:t>
            </a:r>
          </a:p>
          <a:p>
            <a:pPr marL="0" indent="0">
              <a:buFont typeface="Wingdings" panose="05000000000000000000" pitchFamily="2" charset="2"/>
              <a:buNone/>
              <a:defRPr/>
            </a:pPr>
            <a:r>
              <a:rPr lang="en-US" sz="2400" b="1" dirty="0">
                <a:solidFill>
                  <a:srgbClr val="003E7F"/>
                </a:solidFill>
                <a:latin typeface="Source Sans Pro" panose="020B0503030403020204" pitchFamily="34" charset="0"/>
                <a:ea typeface="Source Sans Pro" panose="020B0503030403020204" pitchFamily="34" charset="0"/>
              </a:rPr>
              <a:t>Includes:</a:t>
            </a:r>
          </a:p>
          <a:p>
            <a:pPr>
              <a:buFont typeface="Arial" panose="020B0604020202020204" pitchFamily="34" charset="0"/>
              <a:buChar char="•"/>
              <a:defRPr/>
            </a:pPr>
            <a:r>
              <a:rPr lang="en-US" sz="2400" dirty="0">
                <a:solidFill>
                  <a:srgbClr val="003E7F"/>
                </a:solidFill>
                <a:latin typeface="Source Sans Pro" panose="020B0503030403020204" pitchFamily="34" charset="0"/>
                <a:ea typeface="Source Sans Pro" panose="020B0503030403020204" pitchFamily="34" charset="0"/>
              </a:rPr>
              <a:t>Businesses directly affected by the disaster</a:t>
            </a:r>
          </a:p>
          <a:p>
            <a:pPr>
              <a:buFont typeface="Arial" panose="020B0604020202020204" pitchFamily="34" charset="0"/>
              <a:buChar char="•"/>
              <a:defRPr/>
            </a:pPr>
            <a:r>
              <a:rPr lang="en-US" sz="2400" dirty="0">
                <a:solidFill>
                  <a:srgbClr val="003E7F"/>
                </a:solidFill>
                <a:latin typeface="Source Sans Pro" panose="020B0503030403020204" pitchFamily="34" charset="0"/>
                <a:ea typeface="Source Sans Pro" panose="020B0503030403020204" pitchFamily="34" charset="0"/>
              </a:rPr>
              <a:t>Businesses offering services directly related to the businesses in the declaration</a:t>
            </a:r>
          </a:p>
          <a:p>
            <a:pPr>
              <a:buFont typeface="Arial" panose="020B0604020202020204" pitchFamily="34" charset="0"/>
              <a:buChar char="•"/>
              <a:defRPr/>
            </a:pPr>
            <a:r>
              <a:rPr lang="en-US" sz="2400" dirty="0">
                <a:solidFill>
                  <a:srgbClr val="003E7F"/>
                </a:solidFill>
                <a:latin typeface="Source Sans Pro" panose="020B0503030403020204" pitchFamily="34" charset="0"/>
                <a:ea typeface="Source Sans Pro" panose="020B0503030403020204" pitchFamily="34" charset="0"/>
              </a:rPr>
              <a:t>Other businesses indirectly related the industry that are likely to be harmed by losses in their community</a:t>
            </a:r>
          </a:p>
        </p:txBody>
      </p:sp>
      <p:sp>
        <p:nvSpPr>
          <p:cNvPr id="4" name="Slide Number Placeholder 3">
            <a:extLst>
              <a:ext uri="{FF2B5EF4-FFF2-40B4-BE49-F238E27FC236}">
                <a16:creationId xmlns:a16="http://schemas.microsoft.com/office/drawing/2014/main" id="{6E630F37-7C5C-4A6C-A208-A56EC71C8AC4}"/>
              </a:ext>
            </a:extLst>
          </p:cNvPr>
          <p:cNvSpPr>
            <a:spLocks noGrp="1"/>
          </p:cNvSpPr>
          <p:nvPr>
            <p:ph type="sldNum" sz="quarter" idx="12"/>
          </p:nvPr>
        </p:nvSpPr>
        <p:spPr/>
        <p:txBody>
          <a:bodyPr/>
          <a:lstStyle/>
          <a:p>
            <a:fld id="{71A14D94-EA6D-4964-92BE-3D7D358FD7CC}" type="slidenum">
              <a:rPr lang="en-US" altLang="en-US" smtClean="0"/>
              <a:pPr/>
              <a:t>7</a:t>
            </a:fld>
            <a:endParaRPr lang="en-US" altLang="en-US"/>
          </a:p>
        </p:txBody>
      </p:sp>
      <p:pic>
        <p:nvPicPr>
          <p:cNvPr id="7" name="Picture 6">
            <a:extLst>
              <a:ext uri="{FF2B5EF4-FFF2-40B4-BE49-F238E27FC236}">
                <a16:creationId xmlns:a16="http://schemas.microsoft.com/office/drawing/2014/main" id="{99B6E9A9-5EC4-458B-9F82-D6DCAF0C8EEC}"/>
              </a:ext>
            </a:extLst>
          </p:cNvPr>
          <p:cNvPicPr>
            <a:picLocks noChangeAspect="1"/>
          </p:cNvPicPr>
          <p:nvPr/>
        </p:nvPicPr>
        <p:blipFill>
          <a:blip r:embed="rId2"/>
          <a:stretch>
            <a:fillRect/>
          </a:stretch>
        </p:blipFill>
        <p:spPr>
          <a:xfrm>
            <a:off x="6578601" y="1155667"/>
            <a:ext cx="1936750" cy="1936750"/>
          </a:xfrm>
          <a:prstGeom prst="rect">
            <a:avLst/>
          </a:prstGeom>
        </p:spPr>
      </p:pic>
    </p:spTree>
    <p:extLst>
      <p:ext uri="{BB962C8B-B14F-4D97-AF65-F5344CB8AC3E}">
        <p14:creationId xmlns:p14="http://schemas.microsoft.com/office/powerpoint/2010/main" val="3404546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89079-5287-4BE3-857A-6863AC608906}"/>
              </a:ext>
            </a:extLst>
          </p:cNvPr>
          <p:cNvSpPr>
            <a:spLocks noGrp="1"/>
          </p:cNvSpPr>
          <p:nvPr>
            <p:ph type="title"/>
          </p:nvPr>
        </p:nvSpPr>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FB85BBF9-72C3-4599-BF0D-433690BBC173}"/>
              </a:ext>
            </a:extLst>
          </p:cNvPr>
          <p:cNvSpPr>
            <a:spLocks noGrp="1"/>
          </p:cNvSpPr>
          <p:nvPr>
            <p:ph idx="1"/>
          </p:nvPr>
        </p:nvSpPr>
        <p:spPr>
          <a:xfrm>
            <a:off x="628650" y="1585748"/>
            <a:ext cx="7886700" cy="4802352"/>
          </a:xfrm>
        </p:spPr>
        <p:txBody>
          <a:bodyPr>
            <a:normAutofit fontScale="85000" lnSpcReduction="20000"/>
          </a:bodyPr>
          <a:lstStyle/>
          <a:p>
            <a:pPr marL="0" indent="0">
              <a:lnSpc>
                <a:spcPct val="120000"/>
              </a:lnSpc>
              <a:spcBef>
                <a:spcPts val="0"/>
              </a:spcBef>
              <a:spcAft>
                <a:spcPts val="600"/>
              </a:spcAft>
              <a:buNone/>
              <a:defRPr/>
            </a:pPr>
            <a:r>
              <a:rPr lang="en-US" altLang="en-US" sz="2800" b="1" dirty="0">
                <a:solidFill>
                  <a:srgbClr val="003E7F"/>
                </a:solidFill>
                <a:latin typeface="Source Sans Pro" panose="020B0503030403020204" pitchFamily="34" charset="0"/>
                <a:ea typeface="Source Sans Pro" panose="020B0503030403020204" pitchFamily="34" charset="0"/>
              </a:rPr>
              <a:t>Credit History</a:t>
            </a:r>
          </a:p>
          <a:p>
            <a:pPr marL="0" indent="0">
              <a:lnSpc>
                <a:spcPct val="120000"/>
              </a:lnSpc>
              <a:spcBef>
                <a:spcPts val="0"/>
              </a:spcBef>
              <a:spcAft>
                <a:spcPts val="600"/>
              </a:spcAft>
              <a:buNone/>
              <a:defRPr/>
            </a:pPr>
            <a:r>
              <a:rPr lang="en-US" altLang="en-US" sz="2800" dirty="0">
                <a:solidFill>
                  <a:srgbClr val="003E7F"/>
                </a:solidFill>
                <a:latin typeface="Source Sans Pro" panose="020B0503030403020204" pitchFamily="34" charset="0"/>
                <a:ea typeface="Source Sans Pro" panose="020B0503030403020204" pitchFamily="34" charset="0"/>
              </a:rPr>
              <a:t>Applicants must have a credit history acceptable                       to the SBA.</a:t>
            </a:r>
          </a:p>
          <a:p>
            <a:pPr marL="0" indent="0">
              <a:lnSpc>
                <a:spcPct val="120000"/>
              </a:lnSpc>
              <a:spcBef>
                <a:spcPts val="0"/>
              </a:spcBef>
              <a:spcAft>
                <a:spcPts val="600"/>
              </a:spcAft>
              <a:buNone/>
              <a:defRPr/>
            </a:pPr>
            <a:r>
              <a:rPr lang="en-US" altLang="en-US" sz="2800" b="1" dirty="0">
                <a:solidFill>
                  <a:srgbClr val="003E7F"/>
                </a:solidFill>
                <a:latin typeface="Source Sans Pro" panose="020B0503030403020204" pitchFamily="34" charset="0"/>
                <a:ea typeface="Source Sans Pro" panose="020B0503030403020204" pitchFamily="34" charset="0"/>
              </a:rPr>
              <a:t>Repayment </a:t>
            </a:r>
          </a:p>
          <a:p>
            <a:pPr marL="0" indent="0">
              <a:lnSpc>
                <a:spcPct val="120000"/>
              </a:lnSpc>
              <a:spcBef>
                <a:spcPts val="0"/>
              </a:spcBef>
              <a:spcAft>
                <a:spcPts val="600"/>
              </a:spcAft>
              <a:buNone/>
              <a:defRPr/>
            </a:pPr>
            <a:r>
              <a:rPr lang="en-US" altLang="en-US" sz="2800" dirty="0">
                <a:solidFill>
                  <a:srgbClr val="003E7F"/>
                </a:solidFill>
                <a:latin typeface="Source Sans Pro" panose="020B0503030403020204" pitchFamily="34" charset="0"/>
                <a:ea typeface="Source Sans Pro" panose="020B0503030403020204" pitchFamily="34" charset="0"/>
              </a:rPr>
              <a:t>SBA must determine that the applicant business has the ability to repay the disaster loan.</a:t>
            </a:r>
          </a:p>
          <a:p>
            <a:pPr marL="0" indent="0">
              <a:lnSpc>
                <a:spcPct val="120000"/>
              </a:lnSpc>
              <a:spcBef>
                <a:spcPts val="0"/>
              </a:spcBef>
              <a:spcAft>
                <a:spcPts val="600"/>
              </a:spcAft>
              <a:buNone/>
              <a:defRPr/>
            </a:pPr>
            <a:r>
              <a:rPr lang="en-US" altLang="en-US" sz="2800" b="1" dirty="0">
                <a:solidFill>
                  <a:srgbClr val="003E7F"/>
                </a:solidFill>
                <a:latin typeface="Source Sans Pro" panose="020B0503030403020204" pitchFamily="34" charset="0"/>
                <a:ea typeface="Source Sans Pro" panose="020B0503030403020204" pitchFamily="34" charset="0"/>
              </a:rPr>
              <a:t>Eligibility</a:t>
            </a:r>
          </a:p>
          <a:p>
            <a:pPr marL="0" indent="0">
              <a:lnSpc>
                <a:spcPct val="120000"/>
              </a:lnSpc>
              <a:spcBef>
                <a:spcPts val="0"/>
              </a:spcBef>
              <a:spcAft>
                <a:spcPts val="600"/>
              </a:spcAft>
              <a:buNone/>
              <a:defRPr/>
            </a:pPr>
            <a:r>
              <a:rPr lang="en-US" altLang="en-US" sz="2800" dirty="0">
                <a:solidFill>
                  <a:srgbClr val="003E7F"/>
                </a:solidFill>
                <a:latin typeface="Source Sans Pro" panose="020B0503030403020204" pitchFamily="34" charset="0"/>
                <a:ea typeface="Source Sans Pro" panose="020B0503030403020204" pitchFamily="34" charset="0"/>
              </a:rPr>
              <a:t>Applicant business must be physically located in a declared state and suffered working capital losses due to the coronavirus pandemic; not due to a downturn in the economy or other reasons.</a:t>
            </a:r>
            <a:endParaRPr lang="en-US" altLang="en-US" sz="2800" dirty="0">
              <a:solidFill>
                <a:srgbClr val="003E7F"/>
              </a:solidFill>
              <a:latin typeface="Source Sans Pro" panose="020B0503030403020204" pitchFamily="34" charset="0"/>
              <a:ea typeface="Source Sans Pro" panose="020B0503030403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1BECFB9-1F75-45B6-8C05-5C6566C69FF5}"/>
              </a:ext>
            </a:extLst>
          </p:cNvPr>
          <p:cNvSpPr>
            <a:spLocks noGrp="1"/>
          </p:cNvSpPr>
          <p:nvPr>
            <p:ph type="sldNum" sz="quarter" idx="12"/>
          </p:nvPr>
        </p:nvSpPr>
        <p:spPr/>
        <p:txBody>
          <a:bodyPr/>
          <a:lstStyle/>
          <a:p>
            <a:fld id="{B1AB44B9-F1EC-4F4B-88D4-413245C9CD3E}" type="slidenum">
              <a:rPr lang="en-US" smtClean="0"/>
              <a:t>8</a:t>
            </a:fld>
            <a:endParaRPr lang="en-US"/>
          </a:p>
        </p:txBody>
      </p:sp>
      <p:sp>
        <p:nvSpPr>
          <p:cNvPr id="5" name="Subtitle 4">
            <a:extLst>
              <a:ext uri="{FF2B5EF4-FFF2-40B4-BE49-F238E27FC236}">
                <a16:creationId xmlns:a16="http://schemas.microsoft.com/office/drawing/2014/main" id="{72B42E2E-DC7A-42BA-AF55-C6988D4D079A}"/>
              </a:ext>
            </a:extLst>
          </p:cNvPr>
          <p:cNvSpPr>
            <a:spLocks noGrp="1"/>
          </p:cNvSpPr>
          <p:nvPr>
            <p:ph type="subTitle" idx="13"/>
          </p:nvPr>
        </p:nvSpPr>
        <p:spPr/>
        <p:txBody>
          <a:bodyPr>
            <a:normAutofit/>
          </a:bodyPr>
          <a:lstStyle/>
          <a:p>
            <a:r>
              <a:rPr lang="en-US" sz="2400">
                <a:solidFill>
                  <a:srgbClr val="CC3538"/>
                </a:solidFill>
              </a:rPr>
              <a:t>Criteria for Loan Approval</a:t>
            </a:r>
          </a:p>
        </p:txBody>
      </p:sp>
      <p:pic>
        <p:nvPicPr>
          <p:cNvPr id="7" name="Picture 6">
            <a:extLst>
              <a:ext uri="{FF2B5EF4-FFF2-40B4-BE49-F238E27FC236}">
                <a16:creationId xmlns:a16="http://schemas.microsoft.com/office/drawing/2014/main" id="{E0CA2C56-7567-4D6E-8709-6D995A283EA2}"/>
              </a:ext>
            </a:extLst>
          </p:cNvPr>
          <p:cNvPicPr>
            <a:picLocks noChangeAspect="1"/>
          </p:cNvPicPr>
          <p:nvPr/>
        </p:nvPicPr>
        <p:blipFill>
          <a:blip r:embed="rId2"/>
          <a:stretch>
            <a:fillRect/>
          </a:stretch>
        </p:blipFill>
        <p:spPr>
          <a:xfrm>
            <a:off x="6765430" y="1290380"/>
            <a:ext cx="2203450" cy="2203450"/>
          </a:xfrm>
          <a:prstGeom prst="rect">
            <a:avLst/>
          </a:prstGeom>
        </p:spPr>
      </p:pic>
    </p:spTree>
    <p:extLst>
      <p:ext uri="{BB962C8B-B14F-4D97-AF65-F5344CB8AC3E}">
        <p14:creationId xmlns:p14="http://schemas.microsoft.com/office/powerpoint/2010/main" val="365941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AB368-9D94-4E75-B9BB-9826ACADB9B1}"/>
              </a:ext>
            </a:extLst>
          </p:cNvPr>
          <p:cNvSpPr>
            <a:spLocks noGrp="1"/>
          </p:cNvSpPr>
          <p:nvPr>
            <p:ph type="title"/>
          </p:nvPr>
        </p:nvSpPr>
        <p:spPr/>
        <p:txBody>
          <a:bodyPr>
            <a:normAutofit/>
          </a:bodyPr>
          <a:lstStyle/>
          <a:p>
            <a:r>
              <a:rPr lang="en-US" sz="3600" dirty="0"/>
              <a:t>Economic Injury Disaster Loans (EIDL)</a:t>
            </a:r>
          </a:p>
        </p:txBody>
      </p:sp>
      <p:sp>
        <p:nvSpPr>
          <p:cNvPr id="3" name="Content Placeholder 2">
            <a:extLst>
              <a:ext uri="{FF2B5EF4-FFF2-40B4-BE49-F238E27FC236}">
                <a16:creationId xmlns:a16="http://schemas.microsoft.com/office/drawing/2014/main" id="{43C4F186-874E-434A-80EC-8E51A97E2EBB}"/>
              </a:ext>
            </a:extLst>
          </p:cNvPr>
          <p:cNvSpPr>
            <a:spLocks noGrp="1"/>
          </p:cNvSpPr>
          <p:nvPr>
            <p:ph idx="1"/>
          </p:nvPr>
        </p:nvSpPr>
        <p:spPr>
          <a:xfrm>
            <a:off x="628650" y="1233181"/>
            <a:ext cx="7886700" cy="5025005"/>
          </a:xfrm>
        </p:spPr>
        <p:txBody>
          <a:bodyPr>
            <a:normAutofit fontScale="92500" lnSpcReduction="10000"/>
          </a:bodyPr>
          <a:lstStyle/>
          <a:p>
            <a:pPr marL="0" marR="0" indent="0">
              <a:lnSpc>
                <a:spcPct val="100000"/>
              </a:lnSpc>
              <a:spcBef>
                <a:spcPts val="0"/>
              </a:spcBef>
              <a:spcAft>
                <a:spcPts val="600"/>
              </a:spcAft>
              <a:buNone/>
            </a:pPr>
            <a:r>
              <a:rPr lang="en-US" sz="2200" b="1"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How much can a business borrow?</a:t>
            </a:r>
          </a:p>
          <a:p>
            <a:pPr>
              <a:lnSpc>
                <a:spcPct val="100000"/>
              </a:lnSpc>
              <a:spcBef>
                <a:spcPts val="0"/>
              </a:spcBef>
              <a:spcAft>
                <a:spcPts val="600"/>
              </a:spcAft>
            </a:pPr>
            <a:r>
              <a:rPr lang="en-US" sz="22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Eligible entities may qualify for loans up to $2 million.  </a:t>
            </a:r>
          </a:p>
          <a:p>
            <a:pPr>
              <a:lnSpc>
                <a:spcPct val="100000"/>
              </a:lnSpc>
              <a:spcBef>
                <a:spcPts val="0"/>
              </a:spcBef>
              <a:spcAft>
                <a:spcPts val="600"/>
              </a:spcAft>
            </a:pPr>
            <a:r>
              <a:rPr lang="en-US" sz="22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Interest rates: </a:t>
            </a:r>
          </a:p>
          <a:p>
            <a:pPr lvl="1">
              <a:lnSpc>
                <a:spcPct val="100000"/>
              </a:lnSpc>
              <a:spcBef>
                <a:spcPts val="0"/>
              </a:spcBef>
              <a:spcAft>
                <a:spcPts val="600"/>
              </a:spcAft>
            </a:pPr>
            <a:r>
              <a:rPr lang="en-US" sz="19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3.75 percent for small businesses </a:t>
            </a:r>
          </a:p>
          <a:p>
            <a:pPr lvl="1">
              <a:lnSpc>
                <a:spcPct val="100000"/>
              </a:lnSpc>
              <a:spcBef>
                <a:spcPts val="0"/>
              </a:spcBef>
              <a:spcAft>
                <a:spcPts val="600"/>
              </a:spcAft>
            </a:pPr>
            <a:r>
              <a:rPr lang="en-US" sz="19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2.75 percent for nonprofit organizations </a:t>
            </a:r>
          </a:p>
          <a:p>
            <a:pPr>
              <a:lnSpc>
                <a:spcPct val="100000"/>
              </a:lnSpc>
              <a:spcBef>
                <a:spcPts val="0"/>
              </a:spcBef>
              <a:spcAft>
                <a:spcPts val="600"/>
              </a:spcAft>
            </a:pPr>
            <a:r>
              <a:rPr lang="en-US" sz="22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Terms up to 30 years.  </a:t>
            </a:r>
          </a:p>
          <a:p>
            <a:pPr>
              <a:lnSpc>
                <a:spcPct val="100000"/>
              </a:lnSpc>
              <a:spcBef>
                <a:spcPts val="0"/>
              </a:spcBef>
              <a:spcAft>
                <a:spcPts val="600"/>
              </a:spcAft>
            </a:pPr>
            <a:r>
              <a:rPr lang="en-US" sz="22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Eligibility for these working capital loans are based on:</a:t>
            </a:r>
          </a:p>
          <a:p>
            <a:pPr lvl="1">
              <a:lnSpc>
                <a:spcPct val="100000"/>
              </a:lnSpc>
              <a:spcBef>
                <a:spcPts val="0"/>
              </a:spcBef>
              <a:spcAft>
                <a:spcPts val="600"/>
              </a:spcAft>
            </a:pPr>
            <a:r>
              <a:rPr lang="en-US" sz="19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Size &amp; type of business (must be a small business) </a:t>
            </a:r>
          </a:p>
          <a:p>
            <a:pPr lvl="1">
              <a:lnSpc>
                <a:spcPct val="100000"/>
              </a:lnSpc>
              <a:spcBef>
                <a:spcPts val="0"/>
              </a:spcBef>
              <a:spcAft>
                <a:spcPts val="600"/>
              </a:spcAft>
            </a:pPr>
            <a:r>
              <a:rPr lang="en-US" sz="19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Business’ financial resources</a:t>
            </a:r>
          </a:p>
          <a:p>
            <a:pPr marL="0" marR="0" indent="0">
              <a:lnSpc>
                <a:spcPct val="100000"/>
              </a:lnSpc>
              <a:spcBef>
                <a:spcPts val="0"/>
              </a:spcBef>
              <a:spcAft>
                <a:spcPts val="600"/>
              </a:spcAft>
              <a:buNone/>
            </a:pPr>
            <a:r>
              <a:rPr lang="en-US" sz="2200" b="1"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How can loan funds be used?</a:t>
            </a:r>
          </a:p>
          <a:p>
            <a:pPr>
              <a:lnSpc>
                <a:spcPct val="100000"/>
              </a:lnSpc>
              <a:spcBef>
                <a:spcPts val="0"/>
              </a:spcBef>
              <a:spcAft>
                <a:spcPts val="600"/>
              </a:spcAft>
            </a:pPr>
            <a:r>
              <a:rPr lang="en-US" sz="22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Working capital loans </a:t>
            </a:r>
          </a:p>
          <a:p>
            <a:pPr>
              <a:lnSpc>
                <a:spcPct val="100000"/>
              </a:lnSpc>
              <a:spcBef>
                <a:spcPts val="0"/>
              </a:spcBef>
              <a:spcAft>
                <a:spcPts val="600"/>
              </a:spcAft>
            </a:pPr>
            <a:r>
              <a:rPr lang="en-US" sz="22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Pay fixed debts, payroll, accounts payable, and other bills that could have been paid had the disaster not occurred</a:t>
            </a:r>
          </a:p>
          <a:p>
            <a:pPr>
              <a:lnSpc>
                <a:spcPct val="100000"/>
              </a:lnSpc>
              <a:spcBef>
                <a:spcPts val="0"/>
              </a:spcBef>
              <a:spcAft>
                <a:spcPts val="600"/>
              </a:spcAft>
            </a:pPr>
            <a:r>
              <a:rPr lang="en-US" sz="2200" dirty="0">
                <a:solidFill>
                  <a:srgbClr val="003E7F"/>
                </a:solidFill>
                <a:latin typeface="Source Sans Pro" panose="020B0503030403020204" pitchFamily="34" charset="0"/>
                <a:ea typeface="Calibri" panose="020F0502020204030204" pitchFamily="34" charset="0"/>
                <a:cs typeface="Times New Roman" panose="02020603050405020304" pitchFamily="18" charset="0"/>
              </a:rPr>
              <a:t>Not intended to replace lost sales/profits or for expansion</a:t>
            </a:r>
          </a:p>
        </p:txBody>
      </p:sp>
      <p:sp>
        <p:nvSpPr>
          <p:cNvPr id="4" name="Slide Number Placeholder 3">
            <a:extLst>
              <a:ext uri="{FF2B5EF4-FFF2-40B4-BE49-F238E27FC236}">
                <a16:creationId xmlns:a16="http://schemas.microsoft.com/office/drawing/2014/main" id="{7AABF95B-ACC9-4E65-8B8B-F9F5533D0C74}"/>
              </a:ext>
            </a:extLst>
          </p:cNvPr>
          <p:cNvSpPr>
            <a:spLocks noGrp="1"/>
          </p:cNvSpPr>
          <p:nvPr>
            <p:ph type="sldNum" sz="quarter" idx="12"/>
          </p:nvPr>
        </p:nvSpPr>
        <p:spPr/>
        <p:txBody>
          <a:bodyPr/>
          <a:lstStyle/>
          <a:p>
            <a:fld id="{71A14D94-EA6D-4964-92BE-3D7D358FD7CC}" type="slidenum">
              <a:rPr lang="en-US" altLang="en-US" smtClean="0"/>
              <a:pPr/>
              <a:t>9</a:t>
            </a:fld>
            <a:endParaRPr lang="en-US" altLang="en-US"/>
          </a:p>
        </p:txBody>
      </p:sp>
      <p:pic>
        <p:nvPicPr>
          <p:cNvPr id="21" name="Picture 20">
            <a:extLst>
              <a:ext uri="{FF2B5EF4-FFF2-40B4-BE49-F238E27FC236}">
                <a16:creationId xmlns:a16="http://schemas.microsoft.com/office/drawing/2014/main" id="{78B62AE3-CEAA-47FF-AC74-3080AB14607B}"/>
              </a:ext>
            </a:extLst>
          </p:cNvPr>
          <p:cNvPicPr>
            <a:picLocks noChangeAspect="1"/>
          </p:cNvPicPr>
          <p:nvPr/>
        </p:nvPicPr>
        <p:blipFill>
          <a:blip r:embed="rId2"/>
          <a:stretch>
            <a:fillRect/>
          </a:stretch>
        </p:blipFill>
        <p:spPr>
          <a:xfrm>
            <a:off x="6217753" y="1155666"/>
            <a:ext cx="2636157" cy="2636157"/>
          </a:xfrm>
          <a:prstGeom prst="rect">
            <a:avLst/>
          </a:prstGeom>
        </p:spPr>
      </p:pic>
    </p:spTree>
    <p:extLst>
      <p:ext uri="{BB962C8B-B14F-4D97-AF65-F5344CB8AC3E}">
        <p14:creationId xmlns:p14="http://schemas.microsoft.com/office/powerpoint/2010/main" val="1724404416"/>
      </p:ext>
    </p:extLst>
  </p:cSld>
  <p:clrMapOvr>
    <a:masterClrMapping/>
  </p:clrMapOvr>
</p:sld>
</file>

<file path=ppt/theme/theme1.xml><?xml version="1.0" encoding="utf-8"?>
<a:theme xmlns:a="http://schemas.openxmlformats.org/drawingml/2006/main" name="Office Theme">
  <a:themeElements>
    <a:clrScheme name="Custom 1">
      <a:dk1>
        <a:srgbClr val="1B1E29"/>
      </a:dk1>
      <a:lt1>
        <a:srgbClr val="FFFFFF"/>
      </a:lt1>
      <a:dk2>
        <a:srgbClr val="002E6D"/>
      </a:dk2>
      <a:lt2>
        <a:srgbClr val="007DBC"/>
      </a:lt2>
      <a:accent1>
        <a:srgbClr val="969696"/>
      </a:accent1>
      <a:accent2>
        <a:srgbClr val="197E4E"/>
      </a:accent2>
      <a:accent3>
        <a:srgbClr val="F1C400"/>
      </a:accent3>
      <a:accent4>
        <a:srgbClr val="7AC5EB"/>
      </a:accent4>
      <a:accent5>
        <a:srgbClr val="CC0000"/>
      </a:accent5>
      <a:accent6>
        <a:srgbClr val="FFFFFF"/>
      </a:accent6>
      <a:hlink>
        <a:srgbClr val="007DBC"/>
      </a:hlink>
      <a:folHlink>
        <a:srgbClr val="7AC5EB"/>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A-Template-4x3" id="{10B8EB85-0603-6C4A-B199-97FFBF5C934D}" vid="{C65D1D54-2505-3642-821A-0245DDC064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466AA85BDE3F48ABB4F1D082619694" ma:contentTypeVersion="13" ma:contentTypeDescription="Create a new document." ma:contentTypeScope="" ma:versionID="32a00e1b704d59aaf1df5e7683b241ed">
  <xsd:schema xmlns:xsd="http://www.w3.org/2001/XMLSchema" xmlns:xs="http://www.w3.org/2001/XMLSchema" xmlns:p="http://schemas.microsoft.com/office/2006/metadata/properties" xmlns:ns1="http://schemas.microsoft.com/sharepoint/v3" xmlns:ns3="a5c5adb2-92de-4d6a-b399-bb7854583617" xmlns:ns4="314c003f-c740-4217-8cde-d6fbda156418" targetNamespace="http://schemas.microsoft.com/office/2006/metadata/properties" ma:root="true" ma:fieldsID="7176cf641f40222fa395640a6a9079a7" ns1:_="" ns3:_="" ns4:_="">
    <xsd:import namespace="http://schemas.microsoft.com/sharepoint/v3"/>
    <xsd:import namespace="a5c5adb2-92de-4d6a-b399-bb7854583617"/>
    <xsd:import namespace="314c003f-c740-4217-8cde-d6fbda156418"/>
    <xsd:element name="properties">
      <xsd:complexType>
        <xsd:sequence>
          <xsd:element name="documentManagement">
            <xsd:complexType>
              <xsd:all>
                <xsd:element ref="ns3:MediaServiceMetadata" minOccurs="0"/>
                <xsd:element ref="ns3:MediaServiceFastMetadata" minOccurs="0"/>
                <xsd:element ref="ns3:MediaServiceDateTaken" minOccurs="0"/>
                <xsd:element ref="ns1:_ip_UnifiedCompliancePolicyProperties" minOccurs="0"/>
                <xsd:element ref="ns1:_ip_UnifiedCompliancePolicyUIActio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c5adb2-92de-4d6a-b399-bb78545836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4c003f-c740-4217-8cde-d6fbda15641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B00DA0-421A-45B4-B627-A11A61619807}">
  <ds:schemaRefs>
    <ds:schemaRef ds:uri="http://purl.org/dc/terms/"/>
    <ds:schemaRef ds:uri="http://schemas.microsoft.com/office/2006/documentManagement/types"/>
    <ds:schemaRef ds:uri="a5c5adb2-92de-4d6a-b399-bb7854583617"/>
    <ds:schemaRef ds:uri="http://schemas.microsoft.com/office/2006/metadata/properties"/>
    <ds:schemaRef ds:uri="http://purl.org/dc/elements/1.1/"/>
    <ds:schemaRef ds:uri="http://schemas.microsoft.com/office/infopath/2007/PartnerControls"/>
    <ds:schemaRef ds:uri="http://purl.org/dc/dcmitype/"/>
    <ds:schemaRef ds:uri="http://schemas.openxmlformats.org/package/2006/metadata/core-properties"/>
    <ds:schemaRef ds:uri="314c003f-c740-4217-8cde-d6fbda156418"/>
    <ds:schemaRef ds:uri="http://schemas.microsoft.com/sharepoint/v3"/>
    <ds:schemaRef ds:uri="http://www.w3.org/XML/1998/namespace"/>
  </ds:schemaRefs>
</ds:datastoreItem>
</file>

<file path=customXml/itemProps2.xml><?xml version="1.0" encoding="utf-8"?>
<ds:datastoreItem xmlns:ds="http://schemas.openxmlformats.org/officeDocument/2006/customXml" ds:itemID="{1F679C71-29D5-41E8-AD55-6F5D555EA3DA}">
  <ds:schemaRefs>
    <ds:schemaRef ds:uri="http://schemas.microsoft.com/sharepoint/v3/contenttype/forms"/>
  </ds:schemaRefs>
</ds:datastoreItem>
</file>

<file path=customXml/itemProps3.xml><?xml version="1.0" encoding="utf-8"?>
<ds:datastoreItem xmlns:ds="http://schemas.openxmlformats.org/officeDocument/2006/customXml" ds:itemID="{A1D7C1F5-45EC-4984-9B5F-CC26A20071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5c5adb2-92de-4d6a-b399-bb7854583617"/>
    <ds:schemaRef ds:uri="314c003f-c740-4217-8cde-d6fbda1564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SBA (4x3)</Template>
  <TotalTime>1624</TotalTime>
  <Words>1147</Words>
  <Application>Microsoft Office PowerPoint</Application>
  <PresentationFormat>On-screen Show (4:3)</PresentationFormat>
  <Paragraphs>149</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Source Sans Pro</vt:lpstr>
      <vt:lpstr>Wingdings</vt:lpstr>
      <vt:lpstr>Office Theme</vt:lpstr>
      <vt:lpstr>PowerPoint Presentation</vt:lpstr>
      <vt:lpstr>March Mission Lender call</vt:lpstr>
      <vt:lpstr>Economic Injury Disaster Loans (EIDL)</vt:lpstr>
      <vt:lpstr>What can you do with the microloan program</vt:lpstr>
      <vt:lpstr>UPDATES and REMINDERS</vt:lpstr>
      <vt:lpstr>Economic Injury Disaster Loans (EIDL)</vt:lpstr>
      <vt:lpstr>Economic Injury Disaster Loans (EIDL)</vt:lpstr>
      <vt:lpstr>Economic Injury Disaster Loans (EIDL)</vt:lpstr>
      <vt:lpstr>Economic Injury Disaster Loans (EIDL)</vt:lpstr>
      <vt:lpstr>Economic Injury Disaster Loans (EIDL)</vt:lpstr>
      <vt:lpstr>Economic Injury Disaster Loans (EIDL)</vt:lpstr>
      <vt:lpstr>Economic Injury Disaster Loans (EIDL)</vt:lpstr>
      <vt:lpstr>Economic Injury Disaster Loans (EIDL)</vt:lpstr>
      <vt:lpstr>BEST PRACTICES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Gibson, Patricia M</dc:creator>
  <cp:lastModifiedBy>Webb, James C.</cp:lastModifiedBy>
  <cp:revision>6</cp:revision>
  <cp:lastPrinted>2020-03-19T17:43:33Z</cp:lastPrinted>
  <dcterms:created xsi:type="dcterms:W3CDTF">2020-03-18T16:47:45Z</dcterms:created>
  <dcterms:modified xsi:type="dcterms:W3CDTF">2020-03-25T17:37:44Z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0x01010053466AA85BDE3F48ABB4F1D082619694</vt:lpwstr>
  </property>
</Properties>
</file>