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Source Code Pro"/>
      <p:regular r:id="rId21"/>
      <p:bold r:id="rId22"/>
      <p:italic r:id="rId23"/>
      <p:boldItalic r:id="rId24"/>
    </p:embeddedFont>
    <p:embeddedFont>
      <p:font typeface="Pacifico"/>
      <p:regular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SourceCodePro-bold.fntdata"/><Relationship Id="rId21" Type="http://schemas.openxmlformats.org/officeDocument/2006/relationships/font" Target="fonts/SourceCodePro-regular.fntdata"/><Relationship Id="rId24" Type="http://schemas.openxmlformats.org/officeDocument/2006/relationships/font" Target="fonts/SourceCodePro-boldItalic.fntdata"/><Relationship Id="rId23" Type="http://schemas.openxmlformats.org/officeDocument/2006/relationships/font" Target="fonts/SourceCodePr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regular.fntdata"/><Relationship Id="rId25" Type="http://schemas.openxmlformats.org/officeDocument/2006/relationships/font" Target="fonts/Pacifico-regular.fntdata"/><Relationship Id="rId27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0d1f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0d1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6f80d1ff_0_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6f80d1f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4a7e5e9b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4a7e5e9b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0d1ff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0d1f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80d1f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80d1f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80d1ff_0_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80d1f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80d1ff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80d1f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6f80d1ff_0_3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6f80d1f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4a7e5e9b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4a7e5e9b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4b239f57d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4b239f57d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4a7e5e9b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4a7e5e9b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klimbrick1@pvamu.ed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lmmagoti@pvamu.edu" TargetMode="External"/><Relationship Id="rId4" Type="http://schemas.openxmlformats.org/officeDocument/2006/relationships/hyperlink" Target="mailto:slhays@pvamu.edu" TargetMode="External"/><Relationship Id="rId5" Type="http://schemas.openxmlformats.org/officeDocument/2006/relationships/hyperlink" Target="mailto:pespates@pvamu.edu" TargetMode="External"/><Relationship Id="rId6" Type="http://schemas.openxmlformats.org/officeDocument/2006/relationships/hyperlink" Target="mailto:denoel-barrs@pvamu.edu" TargetMode="External"/><Relationship Id="rId7" Type="http://schemas.openxmlformats.org/officeDocument/2006/relationships/hyperlink" Target="mailto:mnwilliams@pvam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0" y="0"/>
            <a:ext cx="9144000" cy="3398100"/>
          </a:xfrm>
          <a:prstGeom prst="rect">
            <a:avLst/>
          </a:prstGeom>
          <a:solidFill>
            <a:schemeClr val="accent3"/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PVSNA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our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Informational Meeting!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DATE: SEPTEMBER 28, 2021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TIME: 18:00</a:t>
            </a:r>
            <a:endParaRPr sz="2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Joining!</a:t>
            </a:r>
            <a:endParaRPr/>
          </a:p>
        </p:txBody>
      </p:sp>
      <p:sp>
        <p:nvSpPr>
          <p:cNvPr id="129" name="Google Shape;129;p22"/>
          <p:cNvSpPr txBox="1"/>
          <p:nvPr>
            <p:ph idx="2" type="body"/>
          </p:nvPr>
        </p:nvSpPr>
        <p:spPr>
          <a:xfrm>
            <a:off x="4939500" y="210700"/>
            <a:ext cx="3929100" cy="4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40000" lnSpcReduction="20000"/>
          </a:bodyPr>
          <a:lstStyle/>
          <a:p>
            <a:pPr indent="0" lvl="0" marL="457200" marR="152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4">
                <a:solidFill>
                  <a:srgbClr val="FF0000"/>
                </a:solidFill>
                <a:highlight>
                  <a:srgbClr val="FFFFFF"/>
                </a:highlight>
              </a:rPr>
              <a:t>OFFICE HOURS:</a:t>
            </a:r>
            <a:endParaRPr b="1" sz="2664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457200" marR="152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85">
                <a:solidFill>
                  <a:srgbClr val="FF0000"/>
                </a:solidFill>
                <a:highlight>
                  <a:srgbClr val="FFFFFF"/>
                </a:highlight>
              </a:rPr>
              <a:t>Monday: </a:t>
            </a:r>
            <a:r>
              <a:rPr b="1" lang="en" sz="3585">
                <a:solidFill>
                  <a:srgbClr val="5E5E5E"/>
                </a:solidFill>
                <a:highlight>
                  <a:srgbClr val="FFFFFF"/>
                </a:highlight>
              </a:rPr>
              <a:t>Mikayla (10:00-11:00) Karrington (10:00-12:00) Keyshon (12:00-2:00)</a:t>
            </a:r>
            <a:endParaRPr b="1" sz="3585">
              <a:solidFill>
                <a:srgbClr val="5E5E5E"/>
              </a:solidFill>
              <a:highlight>
                <a:srgbClr val="FFFFFF"/>
              </a:highlight>
            </a:endParaRPr>
          </a:p>
          <a:p>
            <a:pPr indent="0" lvl="0" marL="457200" marR="152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85">
              <a:solidFill>
                <a:srgbClr val="5E5E5E"/>
              </a:solidFill>
              <a:highlight>
                <a:srgbClr val="FFFFFF"/>
              </a:highlight>
            </a:endParaRPr>
          </a:p>
          <a:p>
            <a:pPr indent="0" lvl="0" marL="457200" marR="152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85">
                <a:solidFill>
                  <a:srgbClr val="FF0000"/>
                </a:solidFill>
                <a:highlight>
                  <a:srgbClr val="FFFFFF"/>
                </a:highlight>
              </a:rPr>
              <a:t>Tuesday:</a:t>
            </a:r>
            <a:r>
              <a:rPr b="1" lang="en" sz="3585">
                <a:solidFill>
                  <a:srgbClr val="5E5E5E"/>
                </a:solidFill>
                <a:highlight>
                  <a:srgbClr val="FFFFFF"/>
                </a:highlight>
              </a:rPr>
              <a:t> Elexius (3:20-5:00)</a:t>
            </a:r>
            <a:endParaRPr b="1" sz="3585">
              <a:solidFill>
                <a:srgbClr val="5E5E5E"/>
              </a:solidFill>
              <a:highlight>
                <a:srgbClr val="FFFFFF"/>
              </a:highlight>
            </a:endParaRPr>
          </a:p>
          <a:p>
            <a:pPr indent="0" lvl="0" marL="457200" marR="152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85">
              <a:solidFill>
                <a:srgbClr val="5E5E5E"/>
              </a:solidFill>
              <a:highlight>
                <a:srgbClr val="FFFFFF"/>
              </a:highlight>
            </a:endParaRPr>
          </a:p>
          <a:p>
            <a:pPr indent="0" lvl="0" marL="457200" marR="152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85">
                <a:solidFill>
                  <a:srgbClr val="FF0000"/>
                </a:solidFill>
                <a:highlight>
                  <a:srgbClr val="FFFFFF"/>
                </a:highlight>
              </a:rPr>
              <a:t>Wednesday:</a:t>
            </a:r>
            <a:r>
              <a:rPr b="1" lang="en" sz="3585">
                <a:solidFill>
                  <a:srgbClr val="5E5E5E"/>
                </a:solidFill>
                <a:highlight>
                  <a:srgbClr val="FFFFFF"/>
                </a:highlight>
              </a:rPr>
              <a:t> Mikayla (12:00-2:00) Amaria (1:00-3:00)</a:t>
            </a:r>
            <a:endParaRPr b="1" sz="3585">
              <a:solidFill>
                <a:srgbClr val="5E5E5E"/>
              </a:solidFill>
              <a:highlight>
                <a:srgbClr val="FFFFFF"/>
              </a:highlight>
            </a:endParaRPr>
          </a:p>
          <a:p>
            <a:pPr indent="0" lvl="0" marL="457200" marR="152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85">
              <a:solidFill>
                <a:srgbClr val="5E5E5E"/>
              </a:solidFill>
              <a:highlight>
                <a:srgbClr val="FFFFFF"/>
              </a:highlight>
            </a:endParaRPr>
          </a:p>
          <a:p>
            <a:pPr indent="0" lvl="0" marL="457200" marR="152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85">
                <a:solidFill>
                  <a:srgbClr val="FF0000"/>
                </a:solidFill>
                <a:highlight>
                  <a:srgbClr val="FFFFFF"/>
                </a:highlight>
              </a:rPr>
              <a:t>Thursday:</a:t>
            </a:r>
            <a:r>
              <a:rPr b="1" lang="en" sz="3585">
                <a:solidFill>
                  <a:srgbClr val="5E5E5E"/>
                </a:solidFill>
                <a:highlight>
                  <a:srgbClr val="FFFFFF"/>
                </a:highlight>
              </a:rPr>
              <a:t> Elexius (3:20-5:00)</a:t>
            </a:r>
            <a:endParaRPr b="1" sz="3585">
              <a:solidFill>
                <a:srgbClr val="5E5E5E"/>
              </a:solidFill>
              <a:highlight>
                <a:srgbClr val="FFFFFF"/>
              </a:highlight>
            </a:endParaRPr>
          </a:p>
          <a:p>
            <a:pPr indent="0" lvl="0" marL="457200" marR="152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85">
              <a:solidFill>
                <a:srgbClr val="5E5E5E"/>
              </a:solidFill>
              <a:highlight>
                <a:srgbClr val="FFFFFF"/>
              </a:highlight>
            </a:endParaRPr>
          </a:p>
          <a:p>
            <a:pPr indent="0" lvl="0" marL="457200" marR="152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85">
                <a:solidFill>
                  <a:srgbClr val="FF0000"/>
                </a:solidFill>
                <a:highlight>
                  <a:srgbClr val="FFFFFF"/>
                </a:highlight>
              </a:rPr>
              <a:t>Friday:</a:t>
            </a:r>
            <a:r>
              <a:rPr b="1" lang="en" sz="3585">
                <a:solidFill>
                  <a:srgbClr val="5E5E5E"/>
                </a:solidFill>
                <a:highlight>
                  <a:srgbClr val="FFFFFF"/>
                </a:highlight>
              </a:rPr>
              <a:t> Mikayla (10:00-11:00) </a:t>
            </a:r>
            <a:endParaRPr b="1" sz="3585">
              <a:solidFill>
                <a:srgbClr val="5E5E5E"/>
              </a:solidFill>
              <a:highlight>
                <a:srgbClr val="FFFFFF"/>
              </a:highlight>
            </a:endParaRPr>
          </a:p>
          <a:p>
            <a:pPr indent="0" lvl="0" marL="457200" marR="152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85">
                <a:solidFill>
                  <a:srgbClr val="5E5E5E"/>
                </a:solidFill>
                <a:highlight>
                  <a:srgbClr val="FFFFFF"/>
                </a:highlight>
              </a:rPr>
              <a:t>Amaria (1:00-3:00)</a:t>
            </a:r>
            <a:endParaRPr b="1" sz="3585">
              <a:solidFill>
                <a:srgbClr val="5E5E5E"/>
              </a:solidFill>
              <a:highlight>
                <a:srgbClr val="FFFFFF"/>
              </a:highlight>
            </a:endParaRPr>
          </a:p>
          <a:p>
            <a:pPr indent="0" lvl="0" marL="457200" marR="152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85">
                <a:solidFill>
                  <a:srgbClr val="FF0000"/>
                </a:solidFill>
                <a:highlight>
                  <a:srgbClr val="FFFFFF"/>
                </a:highlight>
              </a:rPr>
              <a:t>Saturday-Sunday: CLOSED</a:t>
            </a:r>
            <a:endParaRPr b="1" sz="3585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/>
        </p:nvSpPr>
        <p:spPr>
          <a:xfrm>
            <a:off x="0" y="1397350"/>
            <a:ext cx="9144000" cy="217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3342"/>
              </a:buClr>
              <a:buSzPts val="4800"/>
              <a:buFont typeface="Calibri"/>
              <a:buNone/>
            </a:pPr>
            <a:r>
              <a:rPr b="1" lang="en" sz="4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IF YOU HAVE ANY QUESTIONS, PLEASE FEEL FREE TO ASK THEM NOW!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137025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Educational Board Officers: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2253125" y="2900700"/>
            <a:ext cx="22458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User experience</a:t>
            </a:r>
            <a:endParaRPr sz="30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709825" y="2596750"/>
            <a:ext cx="1506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Physical Computing</a:t>
            </a:r>
            <a:endParaRPr sz="18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715250" y="818000"/>
            <a:ext cx="57135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rPr>
              <a:t>President: </a:t>
            </a:r>
            <a:r>
              <a:rPr lang="en" sz="1800">
                <a:latin typeface="Pacifico"/>
                <a:ea typeface="Pacifico"/>
                <a:cs typeface="Pacifico"/>
                <a:sym typeface="Pacifico"/>
              </a:rPr>
              <a:t>Keyshon Limbrick</a:t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rPr>
              <a:t>Vice President:</a:t>
            </a:r>
            <a:r>
              <a:rPr lang="en" sz="1800">
                <a:latin typeface="Pacifico"/>
                <a:ea typeface="Pacifico"/>
                <a:cs typeface="Pacifico"/>
                <a:sym typeface="Pacifico"/>
              </a:rPr>
              <a:t> Tatyana Barnett</a:t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rPr>
              <a:t>Secretary:</a:t>
            </a:r>
            <a:r>
              <a:rPr lang="en" sz="1800">
                <a:latin typeface="Pacifico"/>
                <a:ea typeface="Pacifico"/>
                <a:cs typeface="Pacifico"/>
                <a:sym typeface="Pacifico"/>
              </a:rPr>
              <a:t> Elexius Potier</a:t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rPr>
              <a:t>Treasurer:</a:t>
            </a:r>
            <a:r>
              <a:rPr lang="en" sz="1800">
                <a:latin typeface="Pacifico"/>
                <a:ea typeface="Pacifico"/>
                <a:cs typeface="Pacifico"/>
                <a:sym typeface="Pacifico"/>
              </a:rPr>
              <a:t> Jada Sinisterra</a:t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rPr>
              <a:t>Community Service:</a:t>
            </a:r>
            <a:r>
              <a:rPr lang="en" sz="1800">
                <a:latin typeface="Pacifico"/>
                <a:ea typeface="Pacifico"/>
                <a:cs typeface="Pacifico"/>
                <a:sym typeface="Pacifico"/>
              </a:rPr>
              <a:t> Amaria Lockhart</a:t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rPr>
              <a:t>Historian:</a:t>
            </a:r>
            <a:r>
              <a:rPr lang="en" sz="1800">
                <a:latin typeface="Pacifico"/>
                <a:ea typeface="Pacifico"/>
                <a:cs typeface="Pacifico"/>
                <a:sym typeface="Pacifico"/>
              </a:rPr>
              <a:t> Anisah Hassan</a:t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rPr>
              <a:t>Parliamentarian</a:t>
            </a:r>
            <a:r>
              <a:rPr lang="en" sz="18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rPr>
              <a:t>:</a:t>
            </a:r>
            <a:r>
              <a:rPr lang="en" sz="1800">
                <a:latin typeface="Pacifico"/>
                <a:ea typeface="Pacifico"/>
                <a:cs typeface="Pacifico"/>
                <a:sym typeface="Pacifico"/>
              </a:rPr>
              <a:t> Mikayla Jones</a:t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rPr>
              <a:t>Website Coordinator:</a:t>
            </a:r>
            <a:r>
              <a:rPr lang="en" sz="1800">
                <a:latin typeface="Pacifico"/>
                <a:ea typeface="Pacifico"/>
                <a:cs typeface="Pacifico"/>
                <a:sym typeface="Pacifico"/>
              </a:rPr>
              <a:t> Karrington Golightly</a:t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About PVSNA!</a:t>
            </a:r>
            <a:endParaRPr sz="3900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228600" marR="22860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5E5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b="1" lang="en" sz="2747">
                <a:solidFill>
                  <a:srgbClr val="5E5E5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Prairie View Student Nurses Association is an organization for pre-nursing students and a chapter of the National Student Nurses Association.</a:t>
            </a:r>
            <a:r>
              <a:rPr lang="en" sz="2747">
                <a:solidFill>
                  <a:srgbClr val="5E5E5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endParaRPr sz="2747">
              <a:solidFill>
                <a:srgbClr val="5E5E5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228600" marR="22860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47">
                <a:solidFill>
                  <a:srgbClr val="5E5E5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It is an academic service organization that prepares our members for involvement in the medical field and leadership opportunities after graduation.  </a:t>
            </a:r>
            <a:endParaRPr b="1" sz="2747">
              <a:solidFill>
                <a:srgbClr val="5E5E5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228600" marR="22860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47">
                <a:solidFill>
                  <a:srgbClr val="5E5E5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2747">
                <a:solidFill>
                  <a:srgbClr val="5E5E5E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Our mission is to make the community, state, and nation a better place through collaborative empowerment.</a:t>
            </a:r>
            <a:endParaRPr b="1" sz="2747">
              <a:solidFill>
                <a:srgbClr val="5E5E5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228600" marR="22860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E5E5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0" y="1549250"/>
            <a:ext cx="9144000" cy="20823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join PVSNA?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Instructions: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618199"/>
            <a:ext cx="3034800" cy="33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048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3342"/>
              </a:buClr>
              <a:buSzPct val="100000"/>
              <a:buFont typeface="Arial"/>
              <a:buAutoNum type="arabicPeriod"/>
            </a:pPr>
            <a:r>
              <a:rPr lang="en" sz="2000">
                <a:solidFill>
                  <a:srgbClr val="2F3342"/>
                </a:solidFill>
                <a:latin typeface="Aharoni"/>
                <a:ea typeface="Aharoni"/>
                <a:cs typeface="Aharoni"/>
                <a:sym typeface="Aharoni"/>
              </a:rPr>
              <a:t>Go to PVSNA.org</a:t>
            </a:r>
            <a:endParaRPr sz="1600">
              <a:solidFill>
                <a:srgbClr val="2F33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3342"/>
              </a:buClr>
              <a:buSzPct val="100000"/>
              <a:buFont typeface="Arial"/>
              <a:buAutoNum type="arabicPeriod"/>
            </a:pPr>
            <a:r>
              <a:rPr lang="en" sz="2000">
                <a:solidFill>
                  <a:srgbClr val="2F3342"/>
                </a:solidFill>
                <a:latin typeface="Aharoni"/>
                <a:ea typeface="Aharoni"/>
                <a:cs typeface="Aharoni"/>
                <a:sym typeface="Aharoni"/>
              </a:rPr>
              <a:t> Click on the MEMBERSHIP tab. </a:t>
            </a:r>
            <a:endParaRPr sz="1600">
              <a:solidFill>
                <a:srgbClr val="2F33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3342"/>
              </a:buClr>
              <a:buSzPct val="100000"/>
              <a:buFont typeface="Arial"/>
              <a:buAutoNum type="arabicPeriod"/>
            </a:pPr>
            <a:r>
              <a:rPr lang="en" sz="2000">
                <a:solidFill>
                  <a:srgbClr val="2F3342"/>
                </a:solidFill>
                <a:latin typeface="Aharoni"/>
                <a:ea typeface="Aharoni"/>
                <a:cs typeface="Aharoni"/>
                <a:sym typeface="Aharoni"/>
              </a:rPr>
              <a:t>Click the NSNA link.</a:t>
            </a:r>
            <a:endParaRPr sz="1600">
              <a:solidFill>
                <a:srgbClr val="2F33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3342"/>
              </a:buClr>
              <a:buSzPct val="100000"/>
              <a:buFont typeface="Arial"/>
              <a:buAutoNum type="arabicPeriod"/>
            </a:pPr>
            <a:r>
              <a:rPr lang="en" sz="2000">
                <a:solidFill>
                  <a:srgbClr val="2F3342"/>
                </a:solidFill>
                <a:latin typeface="Aharoni"/>
                <a:ea typeface="Aharoni"/>
                <a:cs typeface="Aharoni"/>
                <a:sym typeface="Aharoni"/>
              </a:rPr>
              <a:t>Pay your National Dues.</a:t>
            </a:r>
            <a:endParaRPr sz="1600">
              <a:solidFill>
                <a:srgbClr val="2F33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3342"/>
              </a:buClr>
              <a:buSzPct val="100000"/>
              <a:buFont typeface="Arial"/>
              <a:buAutoNum type="arabicPeriod"/>
            </a:pPr>
            <a:r>
              <a:rPr lang="en" sz="2000">
                <a:solidFill>
                  <a:srgbClr val="2F3342"/>
                </a:solidFill>
                <a:latin typeface="Aharoni"/>
                <a:ea typeface="Aharoni"/>
                <a:cs typeface="Aharoni"/>
                <a:sym typeface="Aharoni"/>
              </a:rPr>
              <a:t>Go to the SHOP tab.</a:t>
            </a:r>
            <a:endParaRPr sz="1600">
              <a:solidFill>
                <a:srgbClr val="2F33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F3342"/>
              </a:buClr>
              <a:buSzPct val="100000"/>
              <a:buFont typeface="Arial"/>
              <a:buAutoNum type="arabicPeriod"/>
            </a:pPr>
            <a:r>
              <a:rPr lang="en" sz="2000">
                <a:solidFill>
                  <a:srgbClr val="2F3342"/>
                </a:solidFill>
                <a:latin typeface="Aharoni"/>
                <a:ea typeface="Aharoni"/>
                <a:cs typeface="Aharoni"/>
                <a:sym typeface="Aharoni"/>
              </a:rPr>
              <a:t>Click Local Dues and follow the listed instructions.</a:t>
            </a:r>
            <a:endParaRPr sz="1600">
              <a:solidFill>
                <a:srgbClr val="2F33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Open Chromebook laptop computer"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975" y="697325"/>
            <a:ext cx="5591976" cy="33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9600" y="1052025"/>
            <a:ext cx="4128425" cy="1711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18"/>
          <p:cNvCxnSpPr/>
          <p:nvPr/>
        </p:nvCxnSpPr>
        <p:spPr>
          <a:xfrm>
            <a:off x="433425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p18"/>
          <p:cNvCxnSpPr/>
          <p:nvPr/>
        </p:nvCxnSpPr>
        <p:spPr>
          <a:xfrm>
            <a:off x="4941300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18"/>
          <p:cNvSpPr txBox="1"/>
          <p:nvPr>
            <p:ph idx="4294967295" type="body"/>
          </p:nvPr>
        </p:nvSpPr>
        <p:spPr>
          <a:xfrm>
            <a:off x="315300" y="3181850"/>
            <a:ext cx="85134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Tutoring and HESI Tutoring TBA</a:t>
            </a:r>
            <a:endParaRPr b="1" sz="2100"/>
          </a:p>
        </p:txBody>
      </p:sp>
      <p:sp>
        <p:nvSpPr>
          <p:cNvPr id="98" name="Google Shape;98;p18"/>
          <p:cNvSpPr txBox="1"/>
          <p:nvPr>
            <p:ph idx="4294967295" type="body"/>
          </p:nvPr>
        </p:nvSpPr>
        <p:spPr>
          <a:xfrm>
            <a:off x="315307" y="3811275"/>
            <a:ext cx="85134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/>
              <a:t>Regular and Hesi </a:t>
            </a:r>
            <a:r>
              <a:rPr lang="en" sz="1900"/>
              <a:t>Tutoring</a:t>
            </a:r>
            <a:r>
              <a:rPr lang="en" sz="1900"/>
              <a:t> will be located on the third floor of the John B. Coleman Library.</a:t>
            </a:r>
            <a:endParaRPr sz="19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425" y="199925"/>
            <a:ext cx="38910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425" y="2124950"/>
            <a:ext cx="1851925" cy="89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1750" y="2124938"/>
            <a:ext cx="1782675" cy="89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6288" y="260925"/>
            <a:ext cx="3681025" cy="29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2541750" y="4549600"/>
            <a:ext cx="425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Please contact Mrs. Williams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0" y="0"/>
            <a:ext cx="4572000" cy="2868000"/>
          </a:xfrm>
          <a:prstGeom prst="rect">
            <a:avLst/>
          </a:prstGeom>
          <a:solidFill>
            <a:schemeClr val="accent3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Announcements</a:t>
            </a:r>
            <a:endParaRPr/>
          </a:p>
        </p:txBody>
      </p:sp>
      <p:sp>
        <p:nvSpPr>
          <p:cNvPr id="109" name="Google Shape;109;p19"/>
          <p:cNvSpPr txBox="1"/>
          <p:nvPr>
            <p:ph idx="1" type="subTitle"/>
          </p:nvPr>
        </p:nvSpPr>
        <p:spPr>
          <a:xfrm>
            <a:off x="0" y="2868000"/>
            <a:ext cx="4572000" cy="22755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 to PVSNA to purchase Photo Packages for </a:t>
            </a:r>
            <a:r>
              <a:rPr lang="en">
                <a:solidFill>
                  <a:srgbClr val="FF0000"/>
                </a:solidFill>
                <a:highlight>
                  <a:schemeClr val="lt1"/>
                </a:highlight>
              </a:rPr>
              <a:t>White Coat participates.</a:t>
            </a:r>
            <a:endParaRPr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Applications for </a:t>
            </a:r>
            <a:r>
              <a:rPr lang="en">
                <a:solidFill>
                  <a:srgbClr val="FF0000"/>
                </a:solidFill>
              </a:rPr>
              <a:t>Spring 2022</a:t>
            </a:r>
            <a:r>
              <a:rPr lang="en"/>
              <a:t> are still being reviewed. Please be patient and continue to check your emails for any updates regarding that information.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0" y="0"/>
            <a:ext cx="4572000" cy="2868000"/>
          </a:xfrm>
          <a:prstGeom prst="rect">
            <a:avLst/>
          </a:prstGeom>
          <a:solidFill>
            <a:schemeClr val="accent3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Mister &amp; Miss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PVSNA </a:t>
            </a:r>
            <a:endParaRPr/>
          </a:p>
        </p:txBody>
      </p:sp>
      <p:sp>
        <p:nvSpPr>
          <p:cNvPr id="116" name="Google Shape;116;p20"/>
          <p:cNvSpPr txBox="1"/>
          <p:nvPr>
            <p:ph idx="1" type="subTitle"/>
          </p:nvPr>
        </p:nvSpPr>
        <p:spPr>
          <a:xfrm>
            <a:off x="0" y="2868000"/>
            <a:ext cx="4572000" cy="22755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 are from October 5-8</a:t>
            </a:r>
            <a:endParaRPr/>
          </a:p>
        </p:txBody>
      </p:sp>
      <p:sp>
        <p:nvSpPr>
          <p:cNvPr id="117" name="Google Shape;117;p20"/>
          <p:cNvSpPr txBox="1"/>
          <p:nvPr>
            <p:ph idx="2" type="body"/>
          </p:nvPr>
        </p:nvSpPr>
        <p:spPr>
          <a:xfrm>
            <a:off x="4939500" y="5514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Requirements :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3.0 GPA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Must have been in PVSNA for a full year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Must write a short Essay on why you are running for the title and what changes will you help under your reign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Applications must be filled out via Google Document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Must be in attendance on October 19th’s meeting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Applications should be emailed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klimbrick1@pvamu.edu</a:t>
            </a: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solidFill>
            <a:schemeClr val="accent3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ADVISOR’S</a:t>
            </a: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632100" y="1623600"/>
            <a:ext cx="7981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Source Code Pro"/>
                <a:ea typeface="Source Code Pro"/>
                <a:cs typeface="Source Code Pro"/>
                <a:sym typeface="Source Code Pro"/>
              </a:rPr>
              <a:t>LaKisha Magoti </a:t>
            </a:r>
            <a:r>
              <a:rPr lang="en" sz="2600" u="sng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lmmagoti@pvamu.edu</a:t>
            </a:r>
            <a:endParaRPr sz="2600"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Source Code Pro"/>
                <a:ea typeface="Source Code Pro"/>
                <a:cs typeface="Source Code Pro"/>
                <a:sym typeface="Source Code Pro"/>
              </a:rPr>
              <a:t>Shawn Hays </a:t>
            </a:r>
            <a:r>
              <a:rPr lang="en" sz="2600" u="sng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slhays@pvamu.edu</a:t>
            </a:r>
            <a:endParaRPr sz="2600"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Source Code Pro"/>
                <a:ea typeface="Source Code Pro"/>
                <a:cs typeface="Source Code Pro"/>
                <a:sym typeface="Source Code Pro"/>
              </a:rPr>
              <a:t>Phyllis Spates </a:t>
            </a:r>
            <a:r>
              <a:rPr lang="en" sz="2600" u="sng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pespates@pvamu.edu</a:t>
            </a:r>
            <a:endParaRPr sz="2600"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Source Code Pro"/>
                <a:ea typeface="Source Code Pro"/>
                <a:cs typeface="Source Code Pro"/>
                <a:sym typeface="Source Code Pro"/>
              </a:rPr>
              <a:t>Dena Noel-Barrs </a:t>
            </a:r>
            <a:r>
              <a:rPr lang="en" sz="2600" u="sng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denoel-barrs@pvamu.edu</a:t>
            </a:r>
            <a:endParaRPr sz="2600"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Source Code Pro"/>
                <a:ea typeface="Source Code Pro"/>
                <a:cs typeface="Source Code Pro"/>
                <a:sym typeface="Source Code Pro"/>
              </a:rPr>
              <a:t>Margie Williams </a:t>
            </a:r>
            <a:r>
              <a:rPr lang="en" sz="2600" u="sng">
                <a:solidFill>
                  <a:schemeClr val="accent3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mnwilliams@pvamu.edu</a:t>
            </a:r>
            <a:endParaRPr sz="2600">
              <a:solidFill>
                <a:schemeClr val="accent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