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65" r:id="rId4"/>
    <p:sldId id="279" r:id="rId5"/>
    <p:sldId id="283" r:id="rId6"/>
    <p:sldId id="259" r:id="rId7"/>
    <p:sldId id="258" r:id="rId8"/>
    <p:sldId id="272" r:id="rId9"/>
    <p:sldId id="274" r:id="rId10"/>
    <p:sldId id="275" r:id="rId11"/>
    <p:sldId id="284" r:id="rId12"/>
    <p:sldId id="271" r:id="rId13"/>
    <p:sldId id="277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46" autoAdjust="0"/>
  </p:normalViewPr>
  <p:slideViewPr>
    <p:cSldViewPr snapToGrid="0">
      <p:cViewPr varScale="1">
        <p:scale>
          <a:sx n="102" d="100"/>
          <a:sy n="102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96A6-4A25-4439-9DD3-5BA384C4103F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257B1-93DC-4E62-9963-29F9C774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9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257B1-93DC-4E62-9963-29F9C774C4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7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C757-6180-4E61-966F-8992B0B58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74818-E19C-4D7C-95E9-B9A7F2B79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B239D-1BE5-422B-91D7-B313FF125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E50A-C1D3-46EC-890B-C8AD28B4E4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1603C-3BF4-4489-8447-187F10DB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A5D1C-4358-434C-8035-3F135F69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DB0E-7D60-40BD-8D33-F6E71A0A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8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5A09-F900-49D0-8613-B0E9E747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3C592-2C56-4BD7-AD19-E82D8D2D4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F5A3-2815-4E22-886C-5BFEB958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E50A-C1D3-46EC-890B-C8AD28B4E4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563D9-9F40-4ABE-8618-2BD2F158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898AA-00C1-47DD-AE3D-4D1F0C13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DB0E-7D60-40BD-8D33-F6E71A0A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6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867935-F3FF-4A87-AEE0-AC8A63E3B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82070-D259-40BC-B691-F4A5E811A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57CEF-3F46-4256-AC63-C92B6822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E50A-C1D3-46EC-890B-C8AD28B4E4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5116E-A945-418E-8531-C092A53C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AD98-F8E8-4DDD-8998-E12ADBAE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DB0E-7D60-40BD-8D33-F6E71A0A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0726-4D12-404E-8EA5-37D686D4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9CDD6-52E7-4906-AC81-2C7D432BF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116B-F265-4A79-9828-4611FAD2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E50A-C1D3-46EC-890B-C8AD28B4E4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87B27-E8C2-4A77-9FE8-7C1B7956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2E4D-2F2D-4DDF-A1F9-122FDA7A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DB0E-7D60-40BD-8D33-F6E71A0A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8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607B-3AA3-45A6-B47B-08537756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9EA1C-076F-4CFC-937D-BB156A4D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57DE-B16A-4F24-8A3A-EEAF4227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E50A-C1D3-46EC-890B-C8AD28B4E4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EABF3-4A6F-4E40-9A14-677A8A86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F8C60-F282-45B5-8655-7D138B46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DB0E-7D60-40BD-8D33-F6E71A0A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9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4872-B66C-4E83-AAF7-5B58C226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0E1B5-938B-4AC5-97D0-6D200F7AC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E168-F47C-4BA2-AAC3-FB3A0186D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37F23-939F-496B-B098-AB64FDA9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E50A-C1D3-46EC-890B-C8AD28B4E4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D301F-1D75-490D-A09C-1C7E26B0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A7585-3AAA-46F6-9994-02AB9190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DB0E-7D60-40BD-8D33-F6E71A0A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5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3E69-966E-4F96-B4C5-61B486CC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7DD3-5E5F-42F7-B74E-1DB705FC7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B5412-6908-496B-9DD7-843BB81FA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95C82-2717-47FB-BFD5-29DCBDB71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F1618-4D49-4233-846F-E649972D5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97D8A-69BB-4C8E-8803-DB4E8C20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E50A-C1D3-46EC-890B-C8AD28B4E4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0E1DD-12EE-47BB-9739-EBC833EF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6C9CC-8659-4152-851C-3C829508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DB0E-7D60-40BD-8D33-F6E71A0A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7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F0B5-2ADD-435F-A677-6539BF5F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3EBCC-DA36-440D-9B82-3D7D326F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E50A-C1D3-46EC-890B-C8AD28B4E4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14894-B3A4-4F16-B9E6-9D4A094A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B0EBB-56BA-4674-9B99-F55ED40A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DB0E-7D60-40BD-8D33-F6E71A0A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460BF-D635-4E47-AFBF-6FD00C4B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E50A-C1D3-46EC-890B-C8AD28B4E4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3A51A-E1B9-47AC-BFC6-5977EB4B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2737E-D369-4683-8A0C-622BD369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DB0E-7D60-40BD-8D33-F6E71A0A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8BF0-CAB7-42D4-A651-EE14178C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F6CB-88E7-47D4-A4C1-0F7E2D204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0A209-1AF3-4113-9AFF-820C61F5A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224BC-7FBC-411D-A80F-8C0243B9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E50A-C1D3-46EC-890B-C8AD28B4E4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A9B4A-F732-495E-94D0-05361451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CC792-74BA-408B-9840-F160148E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DB0E-7D60-40BD-8D33-F6E71A0A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2227-5FED-4EEE-873B-86C1C685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3B24F-C5E2-4B34-8656-D90572E4D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ACFB2-9DC8-4A65-8205-642B76D0D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C4D57-33DD-458F-A651-E326B94C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E50A-C1D3-46EC-890B-C8AD28B4E4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DB465-2C87-4CD6-895F-6DA1B6F9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04E26-4FFD-4224-B4B3-15EFDCB6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DB0E-7D60-40BD-8D33-F6E71A0A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63ACE-2642-4F5D-9CD4-F1DD325F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C273F-087C-445E-860D-DC805DB73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750AA-BA1A-4FA4-B031-7F5371CD1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9E50A-C1D3-46EC-890B-C8AD28B4E4B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ED632-E859-47B6-B569-179FB5A1D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88D88-0603-452F-9A0C-27B7B2936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DB0E-7D60-40BD-8D33-F6E71A0A1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2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606188/water-wave-drip-sea-beach-wave-structure-river-head-lak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606188/water-wave-drip-sea-beach-wave-structure-river-head-lak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63492591-F2D1-412B-9F35-7876C9611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t="14295" r="-1" b="107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6E1F9-5875-4201-9877-EE0CF9845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44" y="4754880"/>
            <a:ext cx="11137392" cy="9326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ighlight>
                  <a:srgbClr val="FFFF00"/>
                </a:highlight>
                <a:latin typeface="Ink Free" panose="03080402000500000000" pitchFamily="66" charset="0"/>
              </a:rPr>
              <a:t>Welcome Province VIII Daughters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CF6D4-A65C-40A5-95B9-7282BADB2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9240" y="7424928"/>
            <a:ext cx="9144000" cy="42062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48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oral&#10;&#10;Description automatically generated">
            <a:extLst>
              <a:ext uri="{FF2B5EF4-FFF2-40B4-BE49-F238E27FC236}">
                <a16:creationId xmlns:a16="http://schemas.microsoft.com/office/drawing/2014/main" id="{5E78CC42-5991-4514-BB86-0FEA73284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728" b="18022"/>
          <a:stretch/>
        </p:blipFill>
        <p:spPr>
          <a:xfrm>
            <a:off x="-168422" y="46037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9D3B7-6794-45BF-BF74-393CEA19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37" y="4603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Creating a </a:t>
            </a:r>
            <a:r>
              <a:rPr lang="en-US" b="1" dirty="0">
                <a:solidFill>
                  <a:srgbClr val="002060"/>
                </a:solidFill>
                <a:highlight>
                  <a:srgbClr val="C0C0C0"/>
                </a:highlight>
                <a:latin typeface="Ink Free" panose="03080402000500000000" pitchFamily="66" charset="0"/>
              </a:rPr>
              <a:t>FLOWING </a:t>
            </a:r>
            <a:r>
              <a:rPr lang="en-US" b="1" dirty="0">
                <a:solidFill>
                  <a:srgbClr val="002060"/>
                </a:solidFill>
                <a:highlight>
                  <a:srgbClr val="C0C0C0"/>
                </a:highlight>
              </a:rPr>
              <a:t> </a:t>
            </a:r>
            <a:r>
              <a:rPr lang="en-US" b="1" dirty="0">
                <a:solidFill>
                  <a:srgbClr val="002060"/>
                </a:solidFill>
                <a:highlight>
                  <a:srgbClr val="C0C0C0"/>
                </a:highlight>
                <a:latin typeface="Ink Free" panose="03080402000500000000" pitchFamily="66" charset="0"/>
              </a:rPr>
              <a:t>River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in your chapter.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F02D-F095-4C8E-A0B6-08BC63C44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373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Ink Free" panose="03080402000500000000" pitchFamily="66" charset="0"/>
              </a:rPr>
              <a:t>Does your chapter have a flowing river of sisters willing to serve? ….    Or is the flow more like a </a:t>
            </a:r>
            <a:r>
              <a:rPr lang="en-US" sz="2000" b="1" dirty="0">
                <a:solidFill>
                  <a:srgbClr val="FFFFFF"/>
                </a:solidFill>
                <a:latin typeface="Ink Free" panose="03080402000500000000" pitchFamily="66" charset="0"/>
              </a:rPr>
              <a:t>trickle</a:t>
            </a:r>
            <a:r>
              <a:rPr lang="en-US" sz="3000" b="1" dirty="0">
                <a:solidFill>
                  <a:srgbClr val="FFFFFF"/>
                </a:solidFill>
                <a:latin typeface="Ink Free" panose="03080402000500000000" pitchFamily="66" charset="0"/>
              </a:rPr>
              <a:t>?</a:t>
            </a:r>
          </a:p>
          <a:p>
            <a:endParaRPr lang="en-US" sz="3000" b="1" dirty="0">
              <a:solidFill>
                <a:srgbClr val="FFFFFF"/>
              </a:solidFill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highlight>
                  <a:srgbClr val="000000"/>
                </a:highlight>
                <a:latin typeface="Ink Free" panose="03080402000500000000" pitchFamily="66" charset="0"/>
              </a:rPr>
              <a:t>                      Encourage the FLOW of Growth. ..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Ink Free" panose="03080402000500000000" pitchFamily="66" charset="0"/>
              </a:rPr>
              <a:t>     Give new members a task right away.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Ink Free" panose="03080402000500000000" pitchFamily="66" charset="0"/>
              </a:rPr>
              <a:t>     Every sister is part of the team. You are not alone!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Ink Free" panose="03080402000500000000" pitchFamily="66" charset="0"/>
              </a:rPr>
              <a:t>     Recognize excellence and achievements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Ink Free" panose="03080402000500000000" pitchFamily="66" charset="0"/>
              </a:rPr>
              <a:t>     Great resource:    </a:t>
            </a:r>
            <a:r>
              <a:rPr lang="en-US" b="1" dirty="0">
                <a:solidFill>
                  <a:srgbClr val="FFFFFF"/>
                </a:solidFill>
                <a:latin typeface="Ink Free" panose="03080402000500000000" pitchFamily="66" charset="0"/>
              </a:rPr>
              <a:t>www.doknational.org</a:t>
            </a:r>
          </a:p>
        </p:txBody>
      </p:sp>
    </p:spTree>
    <p:extLst>
      <p:ext uri="{BB962C8B-B14F-4D97-AF65-F5344CB8AC3E}">
        <p14:creationId xmlns:p14="http://schemas.microsoft.com/office/powerpoint/2010/main" val="32856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ral&#10;&#10;Description automatically generated">
            <a:extLst>
              <a:ext uri="{FF2B5EF4-FFF2-40B4-BE49-F238E27FC236}">
                <a16:creationId xmlns:a16="http://schemas.microsoft.com/office/drawing/2014/main" id="{5E78CC42-5991-4514-BB86-0FEA73284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728" b="18022"/>
          <a:stretch/>
        </p:blipFill>
        <p:spPr>
          <a:xfrm>
            <a:off x="-168422" y="46037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9D3B7-6794-45BF-BF74-393CEA1992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-126841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2B222-CA97-4223-B3FC-2546E8978BA8}"/>
              </a:ext>
            </a:extLst>
          </p:cNvPr>
          <p:cNvSpPr txBox="1"/>
          <p:nvPr/>
        </p:nvSpPr>
        <p:spPr>
          <a:xfrm>
            <a:off x="168442" y="297125"/>
            <a:ext cx="74515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</a:rPr>
              <a:t>Sandi Lanzarotta </a:t>
            </a:r>
          </a:p>
          <a:p>
            <a:pPr algn="ctr"/>
            <a:r>
              <a:rPr lang="en-US" sz="2800" dirty="0"/>
              <a:t>has some real - life stories to share.</a:t>
            </a:r>
            <a:br>
              <a:rPr lang="en-US" sz="2800" dirty="0"/>
            </a:br>
            <a:r>
              <a:rPr lang="en-US" sz="2800" dirty="0"/>
              <a:t>How each of our unique gifts can be used </a:t>
            </a:r>
          </a:p>
          <a:p>
            <a:pPr algn="ctr"/>
            <a:r>
              <a:rPr lang="en-US" sz="2800" dirty="0"/>
              <a:t>in service to the order</a:t>
            </a:r>
            <a:r>
              <a:rPr lang="en-US" sz="2800" b="1" u="sng" dirty="0">
                <a:solidFill>
                  <a:srgbClr val="00B0F0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00B0F0"/>
              </a:solidFill>
            </a:endParaRPr>
          </a:p>
          <a:p>
            <a:pPr algn="ctr"/>
            <a:r>
              <a:rPr lang="en-US" sz="3200" b="1" dirty="0">
                <a:solidFill>
                  <a:srgbClr val="00B0F0"/>
                </a:solidFill>
              </a:rPr>
              <a:t>Your Gifts can create the      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</a:rPr>
              <a:t>GUSHING, FLOWING river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</a:rPr>
              <a:t> in your chapter &amp; Diocese!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8B3335-91FD-424B-AF52-3D1792584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45" y="4964338"/>
            <a:ext cx="2668361" cy="12469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B882EE-2ED5-4B8A-A099-4C8559BF6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907" y="-2108553"/>
            <a:ext cx="2932430" cy="21886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57F4DB-86DA-4865-8DE1-003B8377942C}"/>
              </a:ext>
            </a:extLst>
          </p:cNvPr>
          <p:cNvSpPr txBox="1"/>
          <p:nvPr/>
        </p:nvSpPr>
        <p:spPr>
          <a:xfrm>
            <a:off x="8020786" y="1184529"/>
            <a:ext cx="36019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Teaching</a:t>
            </a:r>
          </a:p>
          <a:p>
            <a:r>
              <a:rPr lang="en-US" sz="4400" dirty="0"/>
              <a:t>Helps</a:t>
            </a:r>
          </a:p>
          <a:p>
            <a:r>
              <a:rPr lang="en-US" sz="4400" dirty="0"/>
              <a:t>Mercy</a:t>
            </a:r>
          </a:p>
          <a:p>
            <a:r>
              <a:rPr lang="en-US" sz="4400" dirty="0"/>
              <a:t>Hospitality</a:t>
            </a:r>
          </a:p>
          <a:p>
            <a:r>
              <a:rPr lang="en-US" sz="4400" dirty="0"/>
              <a:t>Craftsmanship</a:t>
            </a:r>
          </a:p>
          <a:p>
            <a:r>
              <a:rPr lang="en-US" sz="4400" dirty="0"/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92450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D3C5B-4413-4F29-99A5-DB68715DF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48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78542C-D961-414F-A821-80AFCBAE148A}"/>
              </a:ext>
            </a:extLst>
          </p:cNvPr>
          <p:cNvSpPr txBox="1"/>
          <p:nvPr/>
        </p:nvSpPr>
        <p:spPr>
          <a:xfrm>
            <a:off x="1395662" y="271582"/>
            <a:ext cx="8927433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Help Me to Say "Yes"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"I am afraid of saying 'Yes,' Lord.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 will you take me?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am afraid of drawing the longer straw,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am afraid of signing my name to an unread agreement,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am afraid of the 'yes' that entails other 'yeses.' </a:t>
            </a:r>
          </a:p>
          <a:p>
            <a:pPr marL="0" marR="0"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yet I am not at peace.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pursue me, Lord, you besiege me.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seek out the din for fear of hearing you, but in a moment of silence you slip through.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turn from the road, for I have caught sight of you, but at the end of the path you are there awaiting me.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 shall I hide? I meet you everywhere.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it then impossible to escape you? </a:t>
            </a:r>
          </a:p>
          <a:p>
            <a:pPr marL="0" marR="0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Michael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Quoist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7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31170-2402-4622-9880-1BFE9CD1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424" y="679931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“Being a Daughter ,</a:t>
            </a: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 Who You Are</a:t>
            </a:r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 something you do."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DF8F1-CE94-45D8-90BB-7E006F67D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7452" y="4158662"/>
            <a:ext cx="6755141" cy="185548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3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many facets of the gift, </a:t>
            </a:r>
          </a:p>
          <a:p>
            <a:pPr algn="ctr"/>
            <a:r>
              <a:rPr lang="en-US" sz="3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 you recognize in yourself?</a:t>
            </a:r>
          </a:p>
          <a:p>
            <a:pPr algn="ctr"/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27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D3C5B-4413-4F29-99A5-DB68715DF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948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05DFDA-8B93-46EA-83AD-B817178D3DB2}"/>
              </a:ext>
            </a:extLst>
          </p:cNvPr>
          <p:cNvSpPr txBox="1"/>
          <p:nvPr/>
        </p:nvSpPr>
        <p:spPr>
          <a:xfrm>
            <a:off x="407068" y="243512"/>
            <a:ext cx="112014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Say 'Yes,'</a:t>
            </a:r>
            <a:b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need your 'yes' as I needed Mary's 'yes' to come to earth,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it is I who must do your work,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I who must live in your family,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I who must be in your neighborhood, and not you.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it is my look that penetrates, and not yours,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 words that carry weight, and not yours,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 life that transforms, and not yours.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Give all to me, abandon all to me.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need your 'yes' to be united with you and to come down to earth,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need your 'yes' to continue saving the world! </a:t>
            </a:r>
          </a:p>
          <a:p>
            <a:pPr marR="0"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Lord, I am afraid of your demands, but who can resist you?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your Kingdom may come and not mine,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your will may be done and not mine,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Help me to say 'Yes.' " </a:t>
            </a:r>
          </a:p>
        </p:txBody>
      </p:sp>
    </p:spTree>
    <p:extLst>
      <p:ext uri="{BB962C8B-B14F-4D97-AF65-F5344CB8AC3E}">
        <p14:creationId xmlns:p14="http://schemas.microsoft.com/office/powerpoint/2010/main" val="340797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C42575-9992-4AA2-B9C9-EE2B08C3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164"/>
            <a:ext cx="12327038" cy="7378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AF7931-42DE-4726-8426-95087099A438}"/>
              </a:ext>
            </a:extLst>
          </p:cNvPr>
          <p:cNvSpPr txBox="1"/>
          <p:nvPr/>
        </p:nvSpPr>
        <p:spPr>
          <a:xfrm>
            <a:off x="1391982" y="1024187"/>
            <a:ext cx="883989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8:15 Zoom Waiting Room open </a:t>
            </a:r>
            <a:endParaRPr lang="en-US" b="1" dirty="0">
              <a:latin typeface="Ink Free" panose="03080402000500000000" pitchFamily="66" charset="0"/>
            </a:endParaRPr>
          </a:p>
          <a:p>
            <a:r>
              <a:rPr lang="en-US" b="1" dirty="0">
                <a:latin typeface="Ink Free" panose="03080402000500000000" pitchFamily="66" charset="0"/>
              </a:rPr>
              <a:t>       Barbara Shreve- Moderator</a:t>
            </a:r>
          </a:p>
          <a:p>
            <a:r>
              <a:rPr lang="en-US" b="1" dirty="0">
                <a:latin typeface="Ink Free" panose="03080402000500000000" pitchFamily="66" charset="0"/>
              </a:rPr>
              <a:t>       </a:t>
            </a:r>
          </a:p>
          <a:p>
            <a:r>
              <a:rPr lang="en-US" dirty="0"/>
              <a:t>         </a:t>
            </a:r>
            <a:r>
              <a:rPr lang="en-US" dirty="0">
                <a:latin typeface="+mj-lt"/>
              </a:rPr>
              <a:t>Opening Prayers  and Welcome - </a:t>
            </a:r>
            <a:r>
              <a:rPr lang="en-US" sz="1600" b="1" dirty="0" err="1">
                <a:latin typeface="Ink Free" panose="03080402000500000000" pitchFamily="66" charset="0"/>
              </a:rPr>
              <a:t>Ane</a:t>
            </a:r>
            <a:r>
              <a:rPr lang="en-US" sz="1600" b="1" dirty="0">
                <a:latin typeface="Ink Free" panose="03080402000500000000" pitchFamily="66" charset="0"/>
              </a:rPr>
              <a:t> </a:t>
            </a:r>
            <a:r>
              <a:rPr lang="en-US" sz="1600" b="1" dirty="0" err="1">
                <a:latin typeface="Ink Free" panose="03080402000500000000" pitchFamily="66" charset="0"/>
              </a:rPr>
              <a:t>Deister</a:t>
            </a:r>
            <a:r>
              <a:rPr lang="en-US" sz="1600" b="1" dirty="0">
                <a:latin typeface="Ink Free" panose="03080402000500000000" pitchFamily="66" charset="0"/>
              </a:rPr>
              <a:t> and The Rev. Canon Beatrice “Cookie” Clarke</a:t>
            </a:r>
          </a:p>
          <a:p>
            <a:endParaRPr lang="en-US" sz="1600" dirty="0"/>
          </a:p>
          <a:p>
            <a:r>
              <a:rPr lang="en-US" dirty="0"/>
              <a:t>          </a:t>
            </a:r>
            <a:r>
              <a:rPr lang="en-US" dirty="0">
                <a:latin typeface="+mj-lt"/>
              </a:rPr>
              <a:t>Annual Business Meeting- </a:t>
            </a:r>
            <a:r>
              <a:rPr lang="en-US" b="1" dirty="0" err="1">
                <a:latin typeface="Ink Free" panose="03080402000500000000" pitchFamily="66" charset="0"/>
              </a:rPr>
              <a:t>Ane</a:t>
            </a:r>
            <a:r>
              <a:rPr lang="en-US" b="1" dirty="0">
                <a:latin typeface="Ink Free" panose="03080402000500000000" pitchFamily="66" charset="0"/>
              </a:rPr>
              <a:t> </a:t>
            </a:r>
            <a:r>
              <a:rPr lang="en-US" b="1" dirty="0" err="1">
                <a:latin typeface="Ink Free" panose="03080402000500000000" pitchFamily="66" charset="0"/>
              </a:rPr>
              <a:t>Deister</a:t>
            </a:r>
            <a:r>
              <a:rPr lang="en-US" b="1" dirty="0">
                <a:latin typeface="Ink Free" panose="03080402000500000000" pitchFamily="66" charset="0"/>
              </a:rPr>
              <a:t> Province VIII President</a:t>
            </a:r>
            <a:endParaRPr lang="en-US" sz="2400" dirty="0">
              <a:latin typeface="+mj-lt"/>
            </a:endParaRPr>
          </a:p>
          <a:p>
            <a:endParaRPr lang="en-US" sz="2400" dirty="0"/>
          </a:p>
          <a:p>
            <a:r>
              <a:rPr lang="en-US" dirty="0">
                <a:latin typeface="+mj-lt"/>
              </a:rPr>
              <a:t>         How to Choose a Spiritual Book </a:t>
            </a:r>
            <a:r>
              <a:rPr lang="en-US" dirty="0"/>
              <a:t>– </a:t>
            </a:r>
            <a:r>
              <a:rPr lang="en-US" b="1" dirty="0">
                <a:latin typeface="Ink Free" panose="03080402000500000000" pitchFamily="66" charset="0"/>
              </a:rPr>
              <a:t>Kathryn Bunch </a:t>
            </a:r>
          </a:p>
          <a:p>
            <a:r>
              <a:rPr lang="en-US" dirty="0">
                <a:latin typeface="+mj-lt"/>
              </a:rPr>
              <a:t>          </a:t>
            </a:r>
          </a:p>
          <a:p>
            <a:r>
              <a:rPr lang="en-US" dirty="0">
                <a:latin typeface="+mj-lt"/>
              </a:rPr>
              <a:t>         Visio Divina- </a:t>
            </a:r>
            <a:r>
              <a:rPr lang="en-US" b="1" dirty="0">
                <a:latin typeface="Ink Free" panose="03080402000500000000" pitchFamily="66" charset="0"/>
              </a:rPr>
              <a:t>Carolyn Hoffmann</a:t>
            </a:r>
          </a:p>
          <a:p>
            <a:r>
              <a:rPr lang="en-US" sz="1800" dirty="0"/>
              <a:t>                                                                      </a:t>
            </a:r>
            <a:r>
              <a:rPr lang="en-US" sz="2400" dirty="0">
                <a:latin typeface="+mj-lt"/>
              </a:rPr>
              <a:t>BREAK for 10 minutes</a:t>
            </a:r>
          </a:p>
          <a:p>
            <a:endParaRPr lang="en-US" sz="2400" dirty="0"/>
          </a:p>
          <a:p>
            <a:r>
              <a:rPr lang="en-US" dirty="0"/>
              <a:t>        </a:t>
            </a:r>
            <a:r>
              <a:rPr lang="en-US" dirty="0">
                <a:latin typeface="+mj-lt"/>
              </a:rPr>
              <a:t>Our 7-Fold Gift. Empowering us to Serve the Order</a:t>
            </a:r>
            <a:r>
              <a:rPr lang="en-US" b="1" dirty="0">
                <a:latin typeface="+mj-lt"/>
              </a:rPr>
              <a:t>: </a:t>
            </a:r>
            <a:r>
              <a:rPr lang="en-US" b="1" dirty="0">
                <a:latin typeface="Ink Free" panose="03080402000500000000" pitchFamily="66" charset="0"/>
              </a:rPr>
              <a:t>Susan O’Brien</a:t>
            </a:r>
          </a:p>
          <a:p>
            <a:r>
              <a:rPr lang="en-US" b="1" dirty="0">
                <a:latin typeface="Ink Free" panose="03080402000500000000" pitchFamily="66" charset="0"/>
              </a:rPr>
              <a:t>            Susan Bray- Anderson,  Sandi Lanzarotta</a:t>
            </a:r>
          </a:p>
          <a:p>
            <a:endParaRPr lang="en-US" b="1" dirty="0">
              <a:latin typeface="Ink Free" panose="03080402000500000000" pitchFamily="66" charset="0"/>
            </a:endParaRPr>
          </a:p>
          <a:p>
            <a:r>
              <a:rPr lang="en-US" dirty="0"/>
              <a:t>        Conclusion- </a:t>
            </a:r>
            <a:r>
              <a:rPr lang="en-US" b="1" dirty="0" err="1">
                <a:latin typeface="Ink Free" panose="03080402000500000000" pitchFamily="66" charset="0"/>
              </a:rPr>
              <a:t>Ane</a:t>
            </a:r>
            <a:r>
              <a:rPr lang="en-US" b="1" dirty="0">
                <a:latin typeface="Ink Free" panose="03080402000500000000" pitchFamily="66" charset="0"/>
              </a:rPr>
              <a:t> </a:t>
            </a:r>
            <a:r>
              <a:rPr lang="en-US" b="1" dirty="0" err="1">
                <a:latin typeface="Ink Free" panose="03080402000500000000" pitchFamily="66" charset="0"/>
              </a:rPr>
              <a:t>Deister</a:t>
            </a:r>
            <a:endParaRPr lang="en-US" b="1" dirty="0">
              <a:latin typeface="Ink Free" panose="03080402000500000000" pitchFamily="66" charset="0"/>
            </a:endParaRPr>
          </a:p>
          <a:p>
            <a:r>
              <a:rPr lang="en-US" dirty="0">
                <a:latin typeface="+mj-lt"/>
              </a:rPr>
              <a:t>           Lift High the Cross </a:t>
            </a:r>
          </a:p>
          <a:p>
            <a:r>
              <a:rPr lang="en-US" dirty="0">
                <a:latin typeface="+mj-lt"/>
              </a:rPr>
              <a:t>           Benediction - </a:t>
            </a:r>
            <a:r>
              <a:rPr lang="en-US" sz="1800" b="1" dirty="0">
                <a:latin typeface="Ink Free" panose="03080402000500000000" pitchFamily="66" charset="0"/>
              </a:rPr>
              <a:t>The Rev. Canon Beatrice “Cookie” Clarke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A4F0B-8F71-4548-BA16-F4BA8F94D638}"/>
              </a:ext>
            </a:extLst>
          </p:cNvPr>
          <p:cNvSpPr txBox="1"/>
          <p:nvPr/>
        </p:nvSpPr>
        <p:spPr>
          <a:xfrm>
            <a:off x="1704622" y="654855"/>
            <a:ext cx="843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Our 7-Fold Gift. Empowering us to Serve the Order</a:t>
            </a:r>
          </a:p>
        </p:txBody>
      </p:sp>
    </p:spTree>
    <p:extLst>
      <p:ext uri="{BB962C8B-B14F-4D97-AF65-F5344CB8AC3E}">
        <p14:creationId xmlns:p14="http://schemas.microsoft.com/office/powerpoint/2010/main" val="197052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21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1" name="Freeform: Shape 25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27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: Shape 32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Freeform: Shape 33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231170-2402-4622-9880-1BFE9CD1CA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8821" y="852090"/>
            <a:ext cx="5186842" cy="51538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“Being a Daughter ,</a:t>
            </a:r>
            <a:br>
              <a:rPr lang="en-US" sz="6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6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 Who You Are, </a:t>
            </a:r>
            <a:br>
              <a:rPr lang="en-US" sz="6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6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 something you do."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39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6" name="Freeform: Shape 40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42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58" name="Freeform: Shape 43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44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45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1" name="Freeform: Shape 46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003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DA3C26-51C1-4834-B327-4A68EC52A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68580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9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E27E-0A66-42BB-85FB-AE688976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359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1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The 7 Fold Gift IN A Nutshell.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68894-BBE3-4CF1-B008-E2115EAC5B2D}"/>
              </a:ext>
            </a:extLst>
          </p:cNvPr>
          <p:cNvSpPr txBox="1"/>
          <p:nvPr/>
        </p:nvSpPr>
        <p:spPr>
          <a:xfrm>
            <a:off x="1433469" y="1690688"/>
            <a:ext cx="9325062" cy="5680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effectLst/>
              </a:rPr>
              <a:t>WISDOM illumines the mind and instills an attraction to God.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effectLst/>
              </a:rPr>
              <a:t>UNDERSTANDING is the Aha!!! Moment 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/>
              <a:t>COUNSEL </a:t>
            </a:r>
            <a:r>
              <a:rPr lang="en-US" sz="2400" b="1" dirty="0">
                <a:effectLst/>
              </a:rPr>
              <a:t>functions as a sort of supernatural intuition, to illuminate the will of God. 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effectLst/>
              </a:rPr>
              <a:t>FORTITUDE- is often called might. It makes us rise above our lukewarm nature.</a:t>
            </a:r>
            <a:endParaRPr lang="en-US" sz="24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effectLst/>
              </a:rPr>
              <a:t> KNOWLEDGE reveals to us the mysterious significance of what we read in the bible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effectLst/>
              </a:rPr>
              <a:t>SPIRIT OF TRUE GODLINESS- To understand completely the significance that God is our Father that we are his beloved Daughters, with a desire to please him. (Piety)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effectLst/>
              </a:rPr>
              <a:t>HOLY FEAR is  ADORATION OF Our Lord.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3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705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E90241-6722-42BF-8435-19EB540E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cs typeface="Calibri Light"/>
              </a:rPr>
              <a:t>We pray.</a:t>
            </a:r>
            <a:br>
              <a:rPr lang="en-US" sz="2400" b="1" dirty="0">
                <a:solidFill>
                  <a:srgbClr val="FFFFFF"/>
                </a:solidFill>
                <a:cs typeface="Calibri Light"/>
              </a:rPr>
            </a:br>
            <a:r>
              <a:rPr lang="en-US" sz="2400" b="1" dirty="0">
                <a:solidFill>
                  <a:srgbClr val="FFFFFF"/>
                </a:solidFill>
                <a:cs typeface="Calibri Light"/>
              </a:rPr>
              <a:t> "Pour out upon us the</a:t>
            </a:r>
            <a:br>
              <a:rPr lang="en-US" sz="2400" b="1" dirty="0">
                <a:cs typeface="Calibri Light"/>
              </a:rPr>
            </a:br>
            <a:r>
              <a:rPr lang="en-US" sz="2400" b="1" dirty="0">
                <a:solidFill>
                  <a:srgbClr val="FFFFFF"/>
                </a:solidFill>
                <a:cs typeface="Calibri Light"/>
              </a:rPr>
              <a:t>Sevenfold GIFT</a:t>
            </a:r>
            <a:br>
              <a:rPr lang="en-US" sz="2400" b="1" dirty="0">
                <a:solidFill>
                  <a:srgbClr val="FFFFFF"/>
                </a:solidFill>
                <a:cs typeface="Calibri Light"/>
              </a:rPr>
            </a:br>
            <a:r>
              <a:rPr lang="en-US" sz="2400" b="1" dirty="0">
                <a:solidFill>
                  <a:srgbClr val="FFFFFF"/>
                </a:solidFill>
                <a:cs typeface="Calibri Light"/>
              </a:rPr>
              <a:t> of the Holy Spirit"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B25F5-E083-46B4-8610-09D7B74D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8876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Calibri"/>
              </a:rPr>
              <a:t>What gift are we asking for?</a:t>
            </a:r>
          </a:p>
          <a:p>
            <a:endParaRPr lang="en-US" sz="3200" dirty="0">
              <a:solidFill>
                <a:srgbClr val="000000"/>
              </a:solidFill>
              <a:cs typeface="Calibri"/>
            </a:endParaRPr>
          </a:p>
          <a:p>
            <a:r>
              <a:rPr lang="en-US" sz="3200" dirty="0">
                <a:solidFill>
                  <a:srgbClr val="000000"/>
                </a:solidFill>
                <a:cs typeface="Calibri"/>
              </a:rPr>
              <a:t>What is included?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cs typeface="Calibri"/>
            </a:endParaRPr>
          </a:p>
          <a:p>
            <a:r>
              <a:rPr lang="en-US" sz="3200" dirty="0">
                <a:solidFill>
                  <a:srgbClr val="000000"/>
                </a:solidFill>
                <a:cs typeface="Calibri"/>
              </a:rPr>
              <a:t>How will I use it?</a:t>
            </a:r>
          </a:p>
          <a:p>
            <a:endParaRPr lang="en-US" sz="3200" dirty="0">
              <a:solidFill>
                <a:srgbClr val="000000"/>
              </a:solidFill>
              <a:cs typeface="Calibri"/>
            </a:endParaRPr>
          </a:p>
          <a:p>
            <a:r>
              <a:rPr lang="en-US" sz="3200" dirty="0">
                <a:solidFill>
                  <a:srgbClr val="000000"/>
                </a:solidFill>
                <a:cs typeface="Calibri"/>
              </a:rPr>
              <a:t>When should I use it?</a:t>
            </a:r>
          </a:p>
          <a:p>
            <a:endParaRPr lang="en-US" sz="3200" dirty="0">
              <a:solidFill>
                <a:srgbClr val="000000"/>
              </a:solidFill>
              <a:cs typeface="Calibri"/>
            </a:endParaRPr>
          </a:p>
          <a:p>
            <a:r>
              <a:rPr lang="en-US" sz="3200" dirty="0">
                <a:solidFill>
                  <a:srgbClr val="000000"/>
                </a:solidFill>
                <a:cs typeface="Calibri"/>
              </a:rPr>
              <a:t>Am I willing to share it with others?</a:t>
            </a:r>
          </a:p>
        </p:txBody>
      </p:sp>
    </p:spTree>
    <p:extLst>
      <p:ext uri="{BB962C8B-B14F-4D97-AF65-F5344CB8AC3E}">
        <p14:creationId xmlns:p14="http://schemas.microsoft.com/office/powerpoint/2010/main" val="110295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349FE-0758-4C0B-97F0-E8505AEE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602673"/>
            <a:ext cx="5561938" cy="25135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Strategic Plan Goal #4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C5EF9-94BB-41EF-A41B-2A6AA1BEF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2882" y="3424444"/>
            <a:ext cx="5561938" cy="21785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solidFill>
                  <a:srgbClr val="FFFFFF"/>
                </a:solidFill>
                <a:cs typeface="Calibri"/>
              </a:rPr>
              <a:t>Raise up and MENTOR</a:t>
            </a:r>
          </a:p>
          <a:p>
            <a:r>
              <a:rPr lang="en-US" sz="4000" b="1" dirty="0">
                <a:solidFill>
                  <a:srgbClr val="FFFFFF"/>
                </a:solidFill>
                <a:cs typeface="Calibri"/>
              </a:rPr>
              <a:t>Daughters for Service </a:t>
            </a:r>
          </a:p>
          <a:p>
            <a:r>
              <a:rPr lang="en-US" sz="4000" b="1" dirty="0">
                <a:solidFill>
                  <a:srgbClr val="FFFFFF"/>
                </a:solidFill>
                <a:cs typeface="Calibri"/>
              </a:rPr>
              <a:t>to the Order.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5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F3F4-1383-41C4-AC02-16F7E254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179"/>
            <a:ext cx="10515600" cy="16255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The purpose of the sevenfold gift is to impact the lives of those God sends us to. To reach the world with the Gospel of Jesus Christ…in our chapter &amp; Diocese and in the world…..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DA63A-1BDB-4BE3-926B-ED811A77D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117" y="2133600"/>
            <a:ext cx="10515600" cy="4381149"/>
          </a:xfrm>
        </p:spPr>
        <p:txBody>
          <a:bodyPr>
            <a:norm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The Question is…    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Why do we say “no”? 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Why not say….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“I can do that…with God’s help.”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0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674A86-C656-4126-B5CB-21791C6E7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485" r="981" b="1"/>
          <a:stretch/>
        </p:blipFill>
        <p:spPr>
          <a:xfrm>
            <a:off x="370763" y="347665"/>
            <a:ext cx="1782894" cy="178289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6304B-5613-4FEC-9F9F-0A9DD6342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9134"/>
          <a:stretch/>
        </p:blipFill>
        <p:spPr>
          <a:xfrm>
            <a:off x="855332" y="1960183"/>
            <a:ext cx="2224752" cy="1890815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42DE69-BF1B-415F-AC74-1CD7586F9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8325"/>
          <a:stretch/>
        </p:blipFill>
        <p:spPr>
          <a:xfrm>
            <a:off x="94038" y="4371218"/>
            <a:ext cx="2059619" cy="176607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0" name="Picture 19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C317FF-29AD-440C-A3AB-9F0097A1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427" y="347665"/>
            <a:ext cx="8130714" cy="1454051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rgbClr val="000000"/>
                </a:solidFill>
              </a:rPr>
              <a:t>What To Do... ?</a:t>
            </a:r>
            <a:br>
              <a:rPr lang="en-US" sz="3300" dirty="0">
                <a:solidFill>
                  <a:srgbClr val="000000"/>
                </a:solidFill>
              </a:rPr>
            </a:br>
            <a:r>
              <a:rPr lang="en-US" sz="3300" dirty="0">
                <a:solidFill>
                  <a:srgbClr val="000000"/>
                </a:solidFill>
              </a:rPr>
              <a:t>To Say,  “YES.”      </a:t>
            </a:r>
            <a:br>
              <a:rPr lang="en-US" sz="3300" dirty="0">
                <a:solidFill>
                  <a:srgbClr val="000000"/>
                </a:solidFill>
              </a:rPr>
            </a:br>
            <a:r>
              <a:rPr lang="en-US" sz="3300" dirty="0">
                <a:solidFill>
                  <a:srgbClr val="000000"/>
                </a:solidFill>
              </a:rPr>
              <a:t> </a:t>
            </a:r>
            <a:r>
              <a:rPr lang="en-US" sz="3300" b="1" dirty="0">
                <a:solidFill>
                  <a:srgbClr val="000000"/>
                </a:solidFill>
              </a:rPr>
              <a:t>The ANSWER is….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B2355-C2C9-4831-8012-5C16662AB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589" y="1801716"/>
            <a:ext cx="7519737" cy="5140505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PRAY. PRAY. PRAY. first!</a:t>
            </a:r>
          </a:p>
          <a:p>
            <a:r>
              <a:rPr lang="en-US" sz="3600" dirty="0">
                <a:solidFill>
                  <a:srgbClr val="000000"/>
                </a:solidFill>
              </a:rPr>
              <a:t>Ask more informational questions.</a:t>
            </a:r>
          </a:p>
          <a:p>
            <a:r>
              <a:rPr lang="en-US" sz="3600" dirty="0">
                <a:solidFill>
                  <a:srgbClr val="000000"/>
                </a:solidFill>
              </a:rPr>
              <a:t>Pray again.</a:t>
            </a:r>
          </a:p>
          <a:p>
            <a:r>
              <a:rPr lang="en-US" sz="3600" dirty="0">
                <a:solidFill>
                  <a:srgbClr val="000000"/>
                </a:solidFill>
              </a:rPr>
              <a:t>Know your resources. Who can help me?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Know that you are not alone. The Holy Spirit and others will gladly help you.</a:t>
            </a:r>
          </a:p>
          <a:p>
            <a:r>
              <a:rPr lang="en-US" sz="3600" dirty="0">
                <a:solidFill>
                  <a:srgbClr val="000000"/>
                </a:solidFill>
              </a:rPr>
              <a:t>Prayer of Thanksgiving for God’s help.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0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933</Words>
  <Application>Microsoft Office PowerPoint</Application>
  <PresentationFormat>Widescreen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Ink Free</vt:lpstr>
      <vt:lpstr>Times New Roman</vt:lpstr>
      <vt:lpstr>Wingdings</vt:lpstr>
      <vt:lpstr>Office Theme</vt:lpstr>
      <vt:lpstr>Welcome Province VIII Daughters</vt:lpstr>
      <vt:lpstr>PowerPoint Presentation</vt:lpstr>
      <vt:lpstr>“Being a Daughter , is Who You Are,  not something you do."</vt:lpstr>
      <vt:lpstr>PowerPoint Presentation</vt:lpstr>
      <vt:lpstr>The 7 Fold Gift IN A Nutshell.</vt:lpstr>
      <vt:lpstr>We pray.  "Pour out upon us the Sevenfold GIFT  of the Holy Spirit"</vt:lpstr>
      <vt:lpstr>Strategic Plan Goal #4</vt:lpstr>
      <vt:lpstr>The purpose of the sevenfold gift is to impact the lives of those God sends us to. To reach the world with the Gospel of Jesus Christ…in our chapter &amp; Diocese and in the world…..</vt:lpstr>
      <vt:lpstr>What To Do... ? To Say,  “YES.”        The ANSWER is….</vt:lpstr>
      <vt:lpstr>Creating a FLOWING  River in your chapter.</vt:lpstr>
      <vt:lpstr>.</vt:lpstr>
      <vt:lpstr>PowerPoint Presentation</vt:lpstr>
      <vt:lpstr> “Being a Daughter , is Who You Are,  not something you do."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Province VIII Daughters</dc:title>
  <dc:creator>Susan BRAY</dc:creator>
  <cp:lastModifiedBy>Sandi Lanzarotta</cp:lastModifiedBy>
  <cp:revision>3</cp:revision>
  <dcterms:created xsi:type="dcterms:W3CDTF">2020-08-27T23:39:44Z</dcterms:created>
  <dcterms:modified xsi:type="dcterms:W3CDTF">2020-08-29T01:06:43Z</dcterms:modified>
</cp:coreProperties>
</file>