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5" r:id="rId2"/>
    <p:sldId id="308" r:id="rId3"/>
    <p:sldId id="320" r:id="rId4"/>
    <p:sldId id="324" r:id="rId5"/>
    <p:sldId id="319" r:id="rId6"/>
    <p:sldId id="321" r:id="rId7"/>
    <p:sldId id="313" r:id="rId8"/>
    <p:sldId id="314" r:id="rId9"/>
    <p:sldId id="317" r:id="rId10"/>
    <p:sldId id="325" r:id="rId11"/>
    <p:sldId id="326"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Hoffmann" initials="CH" lastIdx="1" clrIdx="0">
    <p:extLst>
      <p:ext uri="{19B8F6BF-5375-455C-9EA6-DF929625EA0E}">
        <p15:presenceInfo xmlns:p15="http://schemas.microsoft.com/office/powerpoint/2012/main" userId="a59344fb577a3a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A9FB0-A399-4DB2-8C49-27441A912D39}" v="20" dt="2020-08-17T21:45:00.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6" autoAdjust="0"/>
    <p:restoredTop sz="86370" autoAdjust="0"/>
  </p:normalViewPr>
  <p:slideViewPr>
    <p:cSldViewPr snapToGrid="0">
      <p:cViewPr varScale="1">
        <p:scale>
          <a:sx n="78" d="100"/>
          <a:sy n="78" d="100"/>
        </p:scale>
        <p:origin x="120" y="198"/>
      </p:cViewPr>
      <p:guideLst>
        <p:guide orient="horz" pos="2160"/>
        <p:guide pos="3840"/>
      </p:guideLst>
    </p:cSldViewPr>
  </p:slideViewPr>
  <p:outlineViewPr>
    <p:cViewPr>
      <p:scale>
        <a:sx n="33" d="100"/>
        <a:sy n="33" d="100"/>
      </p:scale>
      <p:origin x="0" y="-342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4" d="100"/>
          <a:sy n="94" d="100"/>
        </p:scale>
        <p:origin x="198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Hoffmann" userId="a59344fb577a3a6c" providerId="LiveId" clId="{8DBA9FB0-A399-4DB2-8C49-27441A912D39}"/>
    <pc:docChg chg="modSld modNotesMaster modHandout">
      <pc:chgData name="Carolyn Hoffmann" userId="a59344fb577a3a6c" providerId="LiveId" clId="{8DBA9FB0-A399-4DB2-8C49-27441A912D39}" dt="2020-08-17T21:45:00.473" v="22" actId="20577"/>
      <pc:docMkLst>
        <pc:docMk/>
      </pc:docMkLst>
      <pc:sldChg chg="modSp modNotes">
        <pc:chgData name="Carolyn Hoffmann" userId="a59344fb577a3a6c" providerId="LiveId" clId="{8DBA9FB0-A399-4DB2-8C49-27441A912D39}" dt="2020-08-17T21:40:45.981" v="9" actId="20577"/>
        <pc:sldMkLst>
          <pc:docMk/>
          <pc:sldMk cId="2808920126" sldId="265"/>
        </pc:sldMkLst>
        <pc:spChg chg="mod">
          <ac:chgData name="Carolyn Hoffmann" userId="a59344fb577a3a6c" providerId="LiveId" clId="{8DBA9FB0-A399-4DB2-8C49-27441A912D39}" dt="2020-08-17T21:40:45.981" v="9" actId="20577"/>
          <ac:spMkLst>
            <pc:docMk/>
            <pc:sldMk cId="2808920126" sldId="265"/>
            <ac:spMk id="3" creationId="{00000000-0000-0000-0000-000000000000}"/>
          </ac:spMkLst>
        </pc:spChg>
      </pc:sldChg>
      <pc:sldChg chg="modSp modNotes">
        <pc:chgData name="Carolyn Hoffmann" userId="a59344fb577a3a6c" providerId="LiveId" clId="{8DBA9FB0-A399-4DB2-8C49-27441A912D39}" dt="2020-08-17T21:45:00.473" v="22" actId="20577"/>
        <pc:sldMkLst>
          <pc:docMk/>
          <pc:sldMk cId="78171731" sldId="313"/>
        </pc:sldMkLst>
        <pc:spChg chg="mod">
          <ac:chgData name="Carolyn Hoffmann" userId="a59344fb577a3a6c" providerId="LiveId" clId="{8DBA9FB0-A399-4DB2-8C49-27441A912D39}" dt="2020-08-17T21:45:00.473" v="22" actId="20577"/>
          <ac:spMkLst>
            <pc:docMk/>
            <pc:sldMk cId="78171731" sldId="313"/>
            <ac:spMk id="18" creationId="{C6D2350B-72E4-436C-8BC1-F6AFDD8AFED0}"/>
          </ac:spMkLst>
        </pc:spChg>
      </pc:sldChg>
      <pc:sldChg chg="modSp">
        <pc:chgData name="Carolyn Hoffmann" userId="a59344fb577a3a6c" providerId="LiveId" clId="{8DBA9FB0-A399-4DB2-8C49-27441A912D39}" dt="2020-08-17T21:42:52.817" v="21" actId="20577"/>
        <pc:sldMkLst>
          <pc:docMk/>
          <pc:sldMk cId="1334975726" sldId="320"/>
        </pc:sldMkLst>
        <pc:spChg chg="mod">
          <ac:chgData name="Carolyn Hoffmann" userId="a59344fb577a3a6c" providerId="LiveId" clId="{8DBA9FB0-A399-4DB2-8C49-27441A912D39}" dt="2020-08-17T21:42:52.817" v="21" actId="20577"/>
          <ac:spMkLst>
            <pc:docMk/>
            <pc:sldMk cId="1334975726" sldId="320"/>
            <ac:spMk id="4" creationId="{90E6C6F1-0521-481E-B3B2-479985B993E3}"/>
          </ac:spMkLst>
        </pc:spChg>
      </pc:sldChg>
      <pc:sldChg chg="modNotes">
        <pc:chgData name="Carolyn Hoffmann" userId="a59344fb577a3a6c" providerId="LiveId" clId="{8DBA9FB0-A399-4DB2-8C49-27441A912D39}" dt="2020-08-16T20:41:05.552" v="4"/>
        <pc:sldMkLst>
          <pc:docMk/>
          <pc:sldMk cId="54273760" sldId="324"/>
        </pc:sldMkLst>
      </pc:sldChg>
      <pc:sldChg chg="mod modShow">
        <pc:chgData name="Carolyn Hoffmann" userId="a59344fb577a3a6c" providerId="LiveId" clId="{8DBA9FB0-A399-4DB2-8C49-27441A912D39}" dt="2020-08-16T21:13:43.116" v="5" actId="729"/>
        <pc:sldMkLst>
          <pc:docMk/>
          <pc:sldMk cId="815552017" sldId="32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8-10T14:56:39"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58788"/>
          </a:xfrm>
          <a:prstGeom prst="rect">
            <a:avLst/>
          </a:prstGeom>
        </p:spPr>
        <p:txBody>
          <a:bodyPr vert="horz" lIns="91428" tIns="45714" rIns="91428" bIns="45714" rtlCol="0"/>
          <a:lstStyle>
            <a:lvl1pPr algn="l">
              <a:defRPr sz="1200"/>
            </a:lvl1pPr>
          </a:lstStyle>
          <a:p>
            <a:endParaRPr dirty="0"/>
          </a:p>
        </p:txBody>
      </p:sp>
      <p:sp>
        <p:nvSpPr>
          <p:cNvPr id="3" name="Date Placeholder 2"/>
          <p:cNvSpPr>
            <a:spLocks noGrp="1"/>
          </p:cNvSpPr>
          <p:nvPr>
            <p:ph type="dt" sz="quarter" idx="1"/>
          </p:nvPr>
        </p:nvSpPr>
        <p:spPr>
          <a:xfrm>
            <a:off x="3884614" y="2"/>
            <a:ext cx="2971800" cy="458788"/>
          </a:xfrm>
          <a:prstGeom prst="rect">
            <a:avLst/>
          </a:prstGeom>
        </p:spPr>
        <p:txBody>
          <a:bodyPr vert="horz" lIns="91428" tIns="45714" rIns="91428" bIns="45714" rtlCol="0"/>
          <a:lstStyle>
            <a:lvl1pPr algn="r">
              <a:defRPr sz="1200"/>
            </a:lvl1pPr>
          </a:lstStyle>
          <a:p>
            <a:fld id="{D0CC69C6-EE0B-4D8B-9C71-C36EFED094F2}" type="datetimeFigureOut">
              <a:rPr lang="en-US"/>
              <a:t>8/17/2020</a:t>
            </a:fld>
            <a:endParaRPr dirty="0"/>
          </a:p>
        </p:txBody>
      </p:sp>
      <p:sp>
        <p:nvSpPr>
          <p:cNvPr id="4" name="Footer Placeholder 3"/>
          <p:cNvSpPr>
            <a:spLocks noGrp="1"/>
          </p:cNvSpPr>
          <p:nvPr>
            <p:ph type="ftr" sz="quarter" idx="2"/>
          </p:nvPr>
        </p:nvSpPr>
        <p:spPr>
          <a:xfrm>
            <a:off x="1" y="8685213"/>
            <a:ext cx="2971800" cy="458787"/>
          </a:xfrm>
          <a:prstGeom prst="rect">
            <a:avLst/>
          </a:prstGeom>
        </p:spPr>
        <p:txBody>
          <a:bodyPr vert="horz" lIns="91428" tIns="45714" rIns="91428" bIns="45714" rtlCol="0" anchor="b"/>
          <a:lstStyle>
            <a:lvl1pPr algn="l">
              <a:defRPr sz="1200"/>
            </a:lvl1pPr>
          </a:lstStyle>
          <a:p>
            <a:endParaRPr dirty="0"/>
          </a:p>
        </p:txBody>
      </p:sp>
      <p:sp>
        <p:nvSpPr>
          <p:cNvPr id="5" name="Slide Number Placeholder 4"/>
          <p:cNvSpPr>
            <a:spLocks noGrp="1"/>
          </p:cNvSpPr>
          <p:nvPr>
            <p:ph type="sldNum" sz="quarter" idx="3"/>
          </p:nvPr>
        </p:nvSpPr>
        <p:spPr>
          <a:xfrm>
            <a:off x="3884614" y="8685213"/>
            <a:ext cx="2971800" cy="458787"/>
          </a:xfrm>
          <a:prstGeom prst="rect">
            <a:avLst/>
          </a:prstGeom>
        </p:spPr>
        <p:txBody>
          <a:bodyPr vert="horz" lIns="91428" tIns="45714" rIns="91428" bIns="45714" rtlCol="0" anchor="b"/>
          <a:lstStyle>
            <a:lvl1pPr algn="r">
              <a:defRPr sz="1200"/>
            </a:lvl1pPr>
          </a:lstStyle>
          <a:p>
            <a:fld id="{C60DD202-58A1-4ABD-B068-DFFCA0C44EAC}" type="slidenum">
              <a:rPr/>
              <a:t>‹#›</a:t>
            </a:fld>
            <a:endParaRPr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28" tIns="45714" rIns="91428" bIns="45714" rtlCol="0"/>
          <a:lstStyle>
            <a:lvl1pPr algn="l">
              <a:defRPr sz="1200"/>
            </a:lvl1pPr>
          </a:lstStyle>
          <a:p>
            <a:endParaRPr dirty="0"/>
          </a:p>
        </p:txBody>
      </p:sp>
      <p:sp>
        <p:nvSpPr>
          <p:cNvPr id="3" name="Date Placeholder 2"/>
          <p:cNvSpPr>
            <a:spLocks noGrp="1"/>
          </p:cNvSpPr>
          <p:nvPr>
            <p:ph type="dt" idx="1"/>
          </p:nvPr>
        </p:nvSpPr>
        <p:spPr>
          <a:xfrm>
            <a:off x="3884614" y="0"/>
            <a:ext cx="2971800" cy="457200"/>
          </a:xfrm>
          <a:prstGeom prst="rect">
            <a:avLst/>
          </a:prstGeom>
        </p:spPr>
        <p:txBody>
          <a:bodyPr vert="horz" lIns="91428" tIns="45714" rIns="91428" bIns="45714" rtlCol="0"/>
          <a:lstStyle>
            <a:lvl1pPr algn="r">
              <a:defRPr sz="1200"/>
            </a:lvl1pPr>
          </a:lstStyle>
          <a:p>
            <a:fld id="{3ABD2D7A-D230-4F91-BD59-0A39C2703BA8}" type="datetimeFigureOut">
              <a:rPr lang="en-US"/>
              <a:t>8/17/2020</a:t>
            </a:fld>
            <a:endParaRPr dirty="0"/>
          </a:p>
        </p:txBody>
      </p:sp>
      <p:sp>
        <p:nvSpPr>
          <p:cNvPr id="4" name="Slide Image Placeholder 3"/>
          <p:cNvSpPr>
            <a:spLocks noGrp="1" noRot="1" noChangeAspect="1"/>
          </p:cNvSpPr>
          <p:nvPr>
            <p:ph type="sldImg" idx="2"/>
          </p:nvPr>
        </p:nvSpPr>
        <p:spPr>
          <a:xfrm>
            <a:off x="382588" y="685800"/>
            <a:ext cx="6094412" cy="3429000"/>
          </a:xfrm>
          <a:prstGeom prst="rect">
            <a:avLst/>
          </a:prstGeom>
          <a:noFill/>
          <a:ln w="12700">
            <a:solidFill>
              <a:prstClr val="black"/>
            </a:solidFill>
          </a:ln>
        </p:spPr>
        <p:txBody>
          <a:bodyPr vert="horz" lIns="91428" tIns="45714" rIns="91428" bIns="45714"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8" tIns="45714" rIns="91428" bIns="457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685213"/>
            <a:ext cx="2971800" cy="457200"/>
          </a:xfrm>
          <a:prstGeom prst="rect">
            <a:avLst/>
          </a:prstGeom>
        </p:spPr>
        <p:txBody>
          <a:bodyPr vert="horz" lIns="91428" tIns="45714" rIns="91428" bIns="45714" rtlCol="0" anchor="b"/>
          <a:lstStyle>
            <a:lvl1pPr algn="l">
              <a:defRPr sz="1200"/>
            </a:lvl1pPr>
          </a:lstStyle>
          <a:p>
            <a:endParaRPr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28" tIns="45714" rIns="91428" bIns="45714"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1887583"/>
          </a:xfrm>
        </p:spPr>
        <p:txBody>
          <a:bodyPr/>
          <a:lstStyle/>
          <a:p>
            <a:r>
              <a:rPr lang="en-US" sz="1600" b="1" dirty="0"/>
              <a:t>I’m going to lead a prayer exercise called praying an Icon.  Please relax and get comfortable.</a:t>
            </a:r>
          </a:p>
          <a:p>
            <a:endParaRPr lang="en-US" sz="1600" b="1" dirty="0"/>
          </a:p>
          <a:p>
            <a:r>
              <a:rPr lang="en-US" sz="1600" b="1" dirty="0"/>
              <a:t>Praying an Icon is a contemplative practice where we slow down to pray and pay attention to God</a:t>
            </a:r>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437696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Now, I’d like you to picture yourself sitting at the empty space at the table.</a:t>
            </a:r>
          </a:p>
          <a:p>
            <a:endParaRPr lang="en-US" sz="1600" b="1" dirty="0"/>
          </a:p>
          <a:p>
            <a:r>
              <a:rPr lang="en-US" sz="1600" b="1" dirty="0"/>
              <a:t>Look at each part of the Trinity in your mind’s eye. </a:t>
            </a:r>
          </a:p>
          <a:p>
            <a:endParaRPr lang="en-US" sz="1600" b="1" dirty="0"/>
          </a:p>
          <a:p>
            <a:r>
              <a:rPr lang="en-US" sz="1600" b="1" dirty="0"/>
              <a:t>You might feel drawn to one, and slightly uncomfortable with another.</a:t>
            </a:r>
          </a:p>
          <a:p>
            <a:endParaRPr lang="en-US" sz="1600" b="1" dirty="0"/>
          </a:p>
          <a:p>
            <a:r>
              <a:rPr lang="en-US" sz="1600" b="1" dirty="0"/>
              <a:t>I’ll give you some time to quietly sit and get a sense of how you feel in the presence of the Trinity.</a:t>
            </a:r>
          </a:p>
          <a:p>
            <a:endParaRPr lang="en-US" sz="1600" b="1" dirty="0"/>
          </a:p>
          <a:p>
            <a:r>
              <a:rPr lang="en-US" sz="1600" b="1" dirty="0"/>
              <a:t>Try to understand your feelings about each one.</a:t>
            </a:r>
          </a:p>
          <a:p>
            <a:endParaRPr lang="en-US" sz="1600" b="1" dirty="0"/>
          </a:p>
          <a:p>
            <a:r>
              <a:rPr lang="en-US" sz="1600" b="1" dirty="0"/>
              <a:t>Wait upon the Lord.</a:t>
            </a:r>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dirty="0"/>
          </a:p>
        </p:txBody>
      </p:sp>
    </p:spTree>
    <p:extLst>
      <p:ext uri="{BB962C8B-B14F-4D97-AF65-F5344CB8AC3E}">
        <p14:creationId xmlns:p14="http://schemas.microsoft.com/office/powerpoint/2010/main" val="117806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11</a:t>
            </a:fld>
            <a:endParaRPr lang="en-US" dirty="0"/>
          </a:p>
        </p:txBody>
      </p:sp>
    </p:spTree>
    <p:extLst>
      <p:ext uri="{BB962C8B-B14F-4D97-AF65-F5344CB8AC3E}">
        <p14:creationId xmlns:p14="http://schemas.microsoft.com/office/powerpoint/2010/main" val="223498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Icons were used in the early Christian world for teaching scripture stories as well as theology.  You see, back then, the Bible wasn’t accessible to everyone.  There weren’t many copies and those printed were in Greek, Hebrew and Latin.  Only the priests and rich people had access to them.  So, people began writing Icons.  They say writing, instead of painting, because they are meant to be read.</a:t>
            </a:r>
          </a:p>
          <a:p>
            <a:endParaRPr lang="en-US" sz="1600" b="1" dirty="0"/>
          </a:p>
          <a:p>
            <a:r>
              <a:rPr lang="en-US" sz="1600" b="1" dirty="0"/>
              <a:t>The Icon above, the “Joyful” Mother of God Icon, was written in 1795 in Moscow, most likely at a monastery.  This icon on this slide would be painted exactly like the original icon.  In fact, this icon was painted about the year 2000, 200 years after the original was painted, and again in a Russian monastery.</a:t>
            </a:r>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dirty="0"/>
          </a:p>
        </p:txBody>
      </p:sp>
    </p:spTree>
    <p:extLst>
      <p:ext uri="{BB962C8B-B14F-4D97-AF65-F5344CB8AC3E}">
        <p14:creationId xmlns:p14="http://schemas.microsoft.com/office/powerpoint/2010/main" val="201940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When I first saw icons, I thought they were just really ugly religious art.  Then I learned that the reason they were ugly to me is because they use a different kind of perspective than we are used to.  In most artwork the vanishing point is back behind the painting, drawing you in.  In icons, the vanishing point is out behind you, including you in the picture.</a:t>
            </a:r>
          </a:p>
          <a:p>
            <a:endParaRPr lang="en-US" sz="1600" b="1" dirty="0"/>
          </a:p>
          <a:p>
            <a:r>
              <a:rPr lang="en-US" sz="1600" b="1" dirty="0"/>
              <a:t>The Transfiguration Icon you are looking at was written in 1403 by Theophanes the Greek who was the teacher of Andrei Rublev, who wrote “The Trinity” we will look at next.  Christ, gleaming in white, draws together the past (Moses and Elijah), the present (the three disciples), and the future…the disciples who we are also called to be.</a:t>
            </a:r>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dirty="0"/>
          </a:p>
        </p:txBody>
      </p:sp>
    </p:spTree>
    <p:extLst>
      <p:ext uri="{BB962C8B-B14F-4D97-AF65-F5344CB8AC3E}">
        <p14:creationId xmlns:p14="http://schemas.microsoft.com/office/powerpoint/2010/main" val="378842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1"/>
            <a:ext cx="5486400" cy="3429000"/>
          </a:xfrm>
        </p:spPr>
        <p:txBody>
          <a:bodyPr/>
          <a:lstStyle/>
          <a:p>
            <a:endParaRPr lang="en-US" sz="1600" dirty="0"/>
          </a:p>
          <a:p>
            <a:endParaRPr lang="en-US" sz="1600" dirty="0"/>
          </a:p>
          <a:p>
            <a:r>
              <a:rPr lang="en-US" sz="1600" b="1" dirty="0"/>
              <a:t>Our church, Trinity Episcopal Cathedral, in Reno, NV, had an art exhibit 4 years ago in 2016.  Included in this exhibit where new icons that were untraditional and recently written icons that were shown together.</a:t>
            </a:r>
          </a:p>
          <a:p>
            <a:endParaRPr lang="en-US" sz="1600" b="1" dirty="0"/>
          </a:p>
          <a:p>
            <a:r>
              <a:rPr lang="en-US" sz="1600" b="1" dirty="0"/>
              <a:t>The untraditional icons were assembled and painted by Russian-born artist, Ludmila </a:t>
            </a:r>
            <a:r>
              <a:rPr lang="en-US" sz="1600" b="1" dirty="0" err="1"/>
              <a:t>Pawlowska</a:t>
            </a:r>
            <a:r>
              <a:rPr lang="en-US" sz="1600" b="1" dirty="0"/>
              <a:t>.  She called the show Icons in Transformation.  Included in the show where traditional icons, such as the two in the center aisle of this photo.  They were created in a Russian Monastery as a copy of the original icon. </a:t>
            </a:r>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dirty="0"/>
          </a:p>
        </p:txBody>
      </p:sp>
    </p:spTree>
    <p:extLst>
      <p:ext uri="{BB962C8B-B14F-4D97-AF65-F5344CB8AC3E}">
        <p14:creationId xmlns:p14="http://schemas.microsoft.com/office/powerpoint/2010/main" val="365336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Here is an example of an image that I found on the internet.  It shows the Holy Spirit as a dove.  Radiating from the dove you will see the Gift of the Holy Spirit.  The gift is broken into seven rays of light.  The plants on the ground are thriving and healthy under this light.  The clouds are rolled back, and the dove is healing the earth.</a:t>
            </a:r>
          </a:p>
          <a:p>
            <a:endParaRPr lang="en-US" sz="1600" b="1" dirty="0"/>
          </a:p>
          <a:p>
            <a:r>
              <a:rPr lang="en-US" sz="1600" b="1" dirty="0"/>
              <a:t>Now, that’s what I got out of the image.  The Divine Reading that this image portrays is Isaiah 11: 1-3, and you see that it is written on the slide, the gift of the Holy Spirit; Wisdom, Understanding, Counsel, Strength, Knowledge, Might, and Fear of the Lord.</a:t>
            </a:r>
          </a:p>
          <a:p>
            <a:endParaRPr lang="en-US" sz="1600" b="1" dirty="0"/>
          </a:p>
          <a:p>
            <a:r>
              <a:rPr lang="en-US" sz="1600" b="1" dirty="0"/>
              <a:t>Both the image and the words say the same thing.</a:t>
            </a:r>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dirty="0"/>
          </a:p>
        </p:txBody>
      </p:sp>
    </p:spTree>
    <p:extLst>
      <p:ext uri="{BB962C8B-B14F-4D97-AF65-F5344CB8AC3E}">
        <p14:creationId xmlns:p14="http://schemas.microsoft.com/office/powerpoint/2010/main" val="266823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Here’s an icon from Genesis 18, The Oaks of Mamre story.  This is Rublev’s Trinity.  You can see the three visitors sitting here at the table with the Oak of Mamre in the background.  But it also teaches the theology of the Trinity. </a:t>
            </a:r>
          </a:p>
          <a:p>
            <a:endParaRPr lang="en-US" sz="1400" b="1" dirty="0"/>
          </a:p>
          <a:p>
            <a:r>
              <a:rPr lang="en-US" sz="1400" b="1" dirty="0"/>
              <a:t> Let me read to you about the picture as you look at it.  In Rublev’s icon painting he depicts the three heavenly visitors sitting at a table with a cup placed before them on the table.  The figures represent left to right the Father, Son and Holy Spirit.  </a:t>
            </a:r>
          </a:p>
          <a:p>
            <a:endParaRPr lang="en-US" sz="1400" b="1" dirty="0"/>
          </a:p>
          <a:p>
            <a:r>
              <a:rPr lang="en-US" sz="1400" b="1" dirty="0"/>
              <a:t>Others had painted this Biblical story, but in the year 1400, Rublev was the first to paint only the three angelic figures and to make them of equal size.  Rublev depicts the three as One Lord.  Each holds a rod in his left hand, symbolizing their equality.  Each wears a cloak of blue, the color of divinity, and the face of each is exactly the same, depicting their oneness.</a:t>
            </a:r>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dirty="0"/>
          </a:p>
        </p:txBody>
      </p:sp>
    </p:spTree>
    <p:extLst>
      <p:ext uri="{BB962C8B-B14F-4D97-AF65-F5344CB8AC3E}">
        <p14:creationId xmlns:p14="http://schemas.microsoft.com/office/powerpoint/2010/main" val="399521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US" sz="1600" b="1" dirty="0"/>
              <a:t>The Father is like the figure on the left of the Trinity Icon.  </a:t>
            </a:r>
          </a:p>
          <a:p>
            <a:endParaRPr lang="en-US" sz="1600" b="1" dirty="0"/>
          </a:p>
          <a:p>
            <a:r>
              <a:rPr lang="en-US" sz="1600" b="1" dirty="0"/>
              <a:t>His divinely blue tunic is cloaked in a color that is light and almost transparent because he is the hidden Creator.  </a:t>
            </a:r>
          </a:p>
          <a:p>
            <a:endParaRPr lang="en-US" sz="1600" b="1" dirty="0"/>
          </a:p>
          <a:p>
            <a:r>
              <a:rPr lang="en-US" sz="1600" b="1" dirty="0"/>
              <a:t>With his right hand he blesses the Son – he is pleased with the sacrifice he will make.</a:t>
            </a:r>
          </a:p>
          <a:p>
            <a:endParaRPr lang="en-US" sz="1600" b="1" dirty="0"/>
          </a:p>
          <a:p>
            <a:r>
              <a:rPr lang="en-US" sz="1600" b="1" dirty="0"/>
              <a:t>His head is the only one that is lifted high and yet his gaze is turned to the other two figures.</a:t>
            </a:r>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dirty="0"/>
          </a:p>
        </p:txBody>
      </p:sp>
    </p:spTree>
    <p:extLst>
      <p:ext uri="{BB962C8B-B14F-4D97-AF65-F5344CB8AC3E}">
        <p14:creationId xmlns:p14="http://schemas.microsoft.com/office/powerpoint/2010/main" val="122659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The Son is portrayed in the middle figure of the Trinity Icon.</a:t>
            </a:r>
          </a:p>
          <a:p>
            <a:endParaRPr lang="en-US" sz="1600" b="1" dirty="0"/>
          </a:p>
          <a:p>
            <a:r>
              <a:rPr lang="en-US" sz="1600" b="1" dirty="0"/>
              <a:t>He wears both the blue of divinity and the reddish purple of royal priesthood.  </a:t>
            </a:r>
          </a:p>
          <a:p>
            <a:endParaRPr lang="en-US" sz="1600" b="1" dirty="0"/>
          </a:p>
          <a:p>
            <a:r>
              <a:rPr lang="en-US" sz="1600" b="1" dirty="0"/>
              <a:t>He is the King who descends to serve as priest to the people he created and to become part of them.</a:t>
            </a:r>
          </a:p>
          <a:p>
            <a:endParaRPr lang="en-US" sz="1600" b="1" dirty="0"/>
          </a:p>
          <a:p>
            <a:r>
              <a:rPr lang="en-US" sz="1600" b="1" dirty="0"/>
              <a:t>With his hand he blesses the cup he is to drink, accepting his readiness to sacrifice himself for humanity</a:t>
            </a:r>
          </a:p>
          <a:p>
            <a:endParaRPr lang="en-US" sz="1600" b="1" dirty="0"/>
          </a:p>
          <a:p>
            <a:r>
              <a:rPr lang="en-US" sz="1600" b="1" dirty="0"/>
              <a:t>His head is bowed in submission to the Father on the left.</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dirty="0"/>
          </a:p>
        </p:txBody>
      </p:sp>
    </p:spTree>
    <p:extLst>
      <p:ext uri="{BB962C8B-B14F-4D97-AF65-F5344CB8AC3E}">
        <p14:creationId xmlns:p14="http://schemas.microsoft.com/office/powerpoint/2010/main" val="358041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The Holy Spirit is indicated in the figure on the right of the Trinity Icon.</a:t>
            </a:r>
          </a:p>
          <a:p>
            <a:endParaRPr lang="en-US" sz="1600" b="1" dirty="0"/>
          </a:p>
          <a:p>
            <a:r>
              <a:rPr lang="en-US" sz="1600" b="1" dirty="0"/>
              <a:t>Over his divinely blue tunic he wears a cloak of green, symbolizing life and regeneration.  </a:t>
            </a:r>
          </a:p>
          <a:p>
            <a:endParaRPr lang="en-US" sz="1600" b="1" dirty="0"/>
          </a:p>
          <a:p>
            <a:r>
              <a:rPr lang="en-US" sz="1600" b="1" dirty="0"/>
              <a:t>His hand is resting on the table next to the cup, suggesting that he will be with the Son as he carries out his mission.</a:t>
            </a:r>
          </a:p>
          <a:p>
            <a:endParaRPr lang="en-US" sz="1600" b="1" dirty="0"/>
          </a:p>
          <a:p>
            <a:r>
              <a:rPr lang="en-US" sz="1600" b="1" dirty="0"/>
              <a:t>His head is inclined toward the Father and the Son. </a:t>
            </a:r>
          </a:p>
          <a:p>
            <a:endParaRPr lang="en-US" sz="1600" b="1" dirty="0"/>
          </a:p>
          <a:p>
            <a:r>
              <a:rPr lang="en-US" sz="1600" b="1" dirty="0"/>
              <a:t>His gaze is toward the open space at the table where you are invited to sit.</a:t>
            </a:r>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dirty="0"/>
          </a:p>
        </p:txBody>
      </p:sp>
    </p:spTree>
    <p:extLst>
      <p:ext uri="{BB962C8B-B14F-4D97-AF65-F5344CB8AC3E}">
        <p14:creationId xmlns:p14="http://schemas.microsoft.com/office/powerpoint/2010/main" val="2559670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3319" cy="6857942"/>
          </a:xfrm>
          <a:prstGeom prst="rect">
            <a:avLst/>
          </a:prstGeom>
        </p:spPr>
      </p:pic>
      <p:sp>
        <p:nvSpPr>
          <p:cNvPr id="8" name="Rectangle 7"/>
          <p:cNvSpPr/>
          <p:nvPr/>
        </p:nvSpPr>
        <p:spPr>
          <a:xfrm>
            <a:off x="6095999" y="0"/>
            <a:ext cx="457320"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dirty="0"/>
          </a:p>
        </p:txBody>
      </p:sp>
      <p:sp>
        <p:nvSpPr>
          <p:cNvPr id="2" name="Title 1"/>
          <p:cNvSpPr>
            <a:spLocks noGrp="1"/>
          </p:cNvSpPr>
          <p:nvPr>
            <p:ph type="ctrTitle"/>
          </p:nvPr>
        </p:nvSpPr>
        <p:spPr>
          <a:xfrm>
            <a:off x="7010639" y="1600200"/>
            <a:ext cx="4573192" cy="3733800"/>
          </a:xfrm>
        </p:spPr>
        <p:txBody>
          <a:bodyPr anchor="b">
            <a:normAutofit/>
          </a:bodyPr>
          <a:lstStyle>
            <a:lvl1pPr>
              <a:lnSpc>
                <a:spcPct val="80000"/>
              </a:lnSpc>
              <a:defRPr sz="5402">
                <a:solidFill>
                  <a:schemeClr val="tx1"/>
                </a:solidFill>
              </a:defRPr>
            </a:lvl1pPr>
          </a:lstStyle>
          <a:p>
            <a:r>
              <a:t>Click to edit Master title style</a:t>
            </a:r>
          </a:p>
        </p:txBody>
      </p:sp>
      <p:sp>
        <p:nvSpPr>
          <p:cNvPr id="3" name="Subtitle 2"/>
          <p:cNvSpPr>
            <a:spLocks noGrp="1"/>
          </p:cNvSpPr>
          <p:nvPr>
            <p:ph type="subTitle" idx="1"/>
          </p:nvPr>
        </p:nvSpPr>
        <p:spPr>
          <a:xfrm>
            <a:off x="7010639" y="5562600"/>
            <a:ext cx="4573190" cy="835025"/>
          </a:xfrm>
        </p:spPr>
        <p:txBody>
          <a:bodyPr>
            <a:normAutofit/>
          </a:bodyPr>
          <a:lstStyle>
            <a:lvl1pPr marL="0" indent="0" algn="l">
              <a:spcBef>
                <a:spcPts val="0"/>
              </a:spcBef>
              <a:buNone/>
              <a:defRPr sz="2001" cap="none" baseline="0">
                <a:solidFill>
                  <a:schemeClr val="tx2"/>
                </a:solidFil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t>Click to edit Master subtitle style</a:t>
            </a: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8/17/2020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609600"/>
            <a:ext cx="1981717" cy="5638800"/>
          </a:xfrm>
        </p:spPr>
        <p:txBody>
          <a:bodyPr vert="eaVert"/>
          <a:lstStyle/>
          <a:p>
            <a:r>
              <a:t>Click to edit Master title style</a:t>
            </a:r>
          </a:p>
        </p:txBody>
      </p:sp>
      <p:sp>
        <p:nvSpPr>
          <p:cNvPr id="3" name="Vertical Text Placeholder 2"/>
          <p:cNvSpPr>
            <a:spLocks noGrp="1"/>
          </p:cNvSpPr>
          <p:nvPr>
            <p:ph type="body" orient="vert" idx="1"/>
          </p:nvPr>
        </p:nvSpPr>
        <p:spPr>
          <a:xfrm>
            <a:off x="1522809" y="609600"/>
            <a:ext cx="7393324" cy="5638800"/>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8/17/2020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8/17/2020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447" y="1616075"/>
            <a:ext cx="7317103" cy="2727325"/>
          </a:xfrm>
        </p:spPr>
        <p:txBody>
          <a:bodyPr anchor="b">
            <a:normAutofit/>
          </a:bodyPr>
          <a:lstStyle>
            <a:lvl1pPr algn="l">
              <a:lnSpc>
                <a:spcPct val="80000"/>
              </a:lnSpc>
              <a:defRPr sz="4801" b="0" cap="none" baseline="0"/>
            </a:lvl1pPr>
          </a:lstStyle>
          <a:p>
            <a:r>
              <a:t>Click to edit Master title style</a:t>
            </a:r>
          </a:p>
        </p:txBody>
      </p:sp>
      <p:sp>
        <p:nvSpPr>
          <p:cNvPr id="3" name="Text Placeholder 2"/>
          <p:cNvSpPr>
            <a:spLocks noGrp="1"/>
          </p:cNvSpPr>
          <p:nvPr>
            <p:ph type="body" idx="1"/>
          </p:nvPr>
        </p:nvSpPr>
        <p:spPr>
          <a:xfrm>
            <a:off x="2437449" y="4495801"/>
            <a:ext cx="7317103" cy="1673225"/>
          </a:xfrm>
        </p:spPr>
        <p:txBody>
          <a:bodyPr anchor="t">
            <a:normAutofit/>
          </a:bodyPr>
          <a:lstStyle>
            <a:lvl1pPr marL="0" indent="0">
              <a:spcBef>
                <a:spcPts val="0"/>
              </a:spcBef>
              <a:buNone/>
              <a:defRPr sz="2401" cap="none" baseline="0">
                <a:solidFill>
                  <a:schemeClr val="tx2"/>
                </a:solidFill>
              </a:defRPr>
            </a:lvl1pPr>
            <a:lvl2pPr marL="457337" indent="0">
              <a:buNone/>
              <a:defRPr sz="1801">
                <a:solidFill>
                  <a:schemeClr val="tx1">
                    <a:tint val="75000"/>
                  </a:schemeClr>
                </a:solidFill>
              </a:defRPr>
            </a:lvl2pPr>
            <a:lvl3pPr marL="914674" indent="0">
              <a:buNone/>
              <a:defRPr sz="1600">
                <a:solidFill>
                  <a:schemeClr val="tx1">
                    <a:tint val="75000"/>
                  </a:schemeClr>
                </a:solidFill>
              </a:defRPr>
            </a:lvl3pPr>
            <a:lvl4pPr marL="1372011" indent="0">
              <a:buNone/>
              <a:defRPr sz="1400">
                <a:solidFill>
                  <a:schemeClr val="tx1">
                    <a:tint val="75000"/>
                  </a:schemeClr>
                </a:solidFill>
              </a:defRPr>
            </a:lvl4pPr>
            <a:lvl5pPr marL="1829349" indent="0">
              <a:buNone/>
              <a:defRPr sz="1400">
                <a:solidFill>
                  <a:schemeClr val="tx1">
                    <a:tint val="75000"/>
                  </a:schemeClr>
                </a:solidFill>
              </a:defRPr>
            </a:lvl5pPr>
            <a:lvl6pPr marL="2286686" indent="0">
              <a:buNone/>
              <a:defRPr sz="1400">
                <a:solidFill>
                  <a:schemeClr val="tx1">
                    <a:tint val="75000"/>
                  </a:schemeClr>
                </a:solidFill>
              </a:defRPr>
            </a:lvl6pPr>
            <a:lvl7pPr marL="2744023" indent="0">
              <a:buNone/>
              <a:defRPr sz="1400">
                <a:solidFill>
                  <a:schemeClr val="tx1">
                    <a:tint val="75000"/>
                  </a:schemeClr>
                </a:solidFill>
              </a:defRPr>
            </a:lvl7pPr>
            <a:lvl8pPr marL="3201360" indent="0">
              <a:buNone/>
              <a:defRPr sz="1400">
                <a:solidFill>
                  <a:schemeClr val="tx1">
                    <a:tint val="75000"/>
                  </a:schemeClr>
                </a:solidFill>
              </a:defRPr>
            </a:lvl8pPr>
            <a:lvl9pPr marL="3658697"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8/17/2020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980129" y="1828800"/>
            <a:ext cx="4420750" cy="4419600"/>
          </a:xfrm>
        </p:spPr>
        <p:txBody>
          <a:bodyPr>
            <a:normAutofit/>
          </a:bodyPr>
          <a:lstStyle>
            <a:lvl1pPr>
              <a:defRPr sz="2401"/>
            </a:lvl1pPr>
            <a:lvl2pPr>
              <a:defRPr sz="2001"/>
            </a:lvl2pPr>
            <a:lvl3pPr>
              <a:defRPr sz="1801"/>
            </a:lvl3pPr>
            <a:lvl4pPr>
              <a:defRPr sz="1600"/>
            </a:lvl4pPr>
            <a:lvl5pPr>
              <a:defRPr sz="1600"/>
            </a:lvl5pPr>
            <a:lvl6pPr marL="2058017">
              <a:defRPr sz="1600"/>
            </a:lvl6pPr>
            <a:lvl7pPr marL="2058017">
              <a:defRPr sz="1600"/>
            </a:lvl7pPr>
            <a:lvl8pPr marL="2058017">
              <a:defRPr sz="1600"/>
            </a:lvl8pPr>
            <a:lvl9pPr marL="2058017">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705761" y="1828800"/>
            <a:ext cx="4420751" cy="4419600"/>
          </a:xfrm>
        </p:spPr>
        <p:txBody>
          <a:bodyPr>
            <a:normAutofit/>
          </a:bodyPr>
          <a:lstStyle>
            <a:lvl1pPr>
              <a:defRPr sz="2401"/>
            </a:lvl1pPr>
            <a:lvl2pPr>
              <a:defRPr sz="2001"/>
            </a:lvl2pPr>
            <a:lvl3pPr>
              <a:defRPr sz="1801"/>
            </a:lvl3pPr>
            <a:lvl4pPr>
              <a:defRPr sz="1600"/>
            </a:lvl4pPr>
            <a:lvl5pPr>
              <a:defRPr sz="1600"/>
            </a:lvl5pPr>
            <a:lvl6pPr marL="2058017">
              <a:defRPr sz="1600"/>
            </a:lvl6pPr>
            <a:lvl7pPr marL="2058017">
              <a:defRPr sz="1600"/>
            </a:lvl7pPr>
            <a:lvl8pPr marL="2058017">
              <a:defRPr sz="1600"/>
            </a:lvl8pPr>
            <a:lvl9pPr marL="2058017">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03F41C87-7AD9-4845-A077-840E4A0F3F06}" type="datetimeFigureOut">
              <a:rPr lang="en-US"/>
              <a:t>8/17/2020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t>Click to edit Master title style</a:t>
            </a:r>
          </a:p>
        </p:txBody>
      </p:sp>
      <p:sp>
        <p:nvSpPr>
          <p:cNvPr id="3" name="Text Placeholder 2"/>
          <p:cNvSpPr>
            <a:spLocks noGrp="1"/>
          </p:cNvSpPr>
          <p:nvPr>
            <p:ph type="body" idx="1"/>
          </p:nvPr>
        </p:nvSpPr>
        <p:spPr>
          <a:xfrm>
            <a:off x="1978537" y="1828800"/>
            <a:ext cx="4417702" cy="838200"/>
          </a:xfrm>
        </p:spPr>
        <p:txBody>
          <a:bodyPr anchor="ctr">
            <a:noAutofit/>
          </a:bodyPr>
          <a:lstStyle>
            <a:lvl1pPr marL="0" indent="0">
              <a:spcBef>
                <a:spcPts val="0"/>
              </a:spcBef>
              <a:buNone/>
              <a:defRPr sz="2401" b="0" cap="none" baseline="0">
                <a:solidFill>
                  <a:schemeClr val="tx2"/>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t>Click to edit Master text styles</a:t>
            </a:r>
          </a:p>
        </p:txBody>
      </p:sp>
      <p:sp>
        <p:nvSpPr>
          <p:cNvPr id="4" name="Content Placeholder 3"/>
          <p:cNvSpPr>
            <a:spLocks noGrp="1"/>
          </p:cNvSpPr>
          <p:nvPr>
            <p:ph sz="half" idx="2"/>
          </p:nvPr>
        </p:nvSpPr>
        <p:spPr>
          <a:xfrm>
            <a:off x="1978537" y="2743200"/>
            <a:ext cx="4417702" cy="3505200"/>
          </a:xfrm>
        </p:spPr>
        <p:txBody>
          <a:bodyPr>
            <a:normAutofit/>
          </a:bodyPr>
          <a:lstStyle>
            <a:lvl1pPr>
              <a:defRPr sz="2001"/>
            </a:lvl1pPr>
            <a:lvl2pPr>
              <a:defRPr sz="1801"/>
            </a:lvl2pPr>
            <a:lvl3pPr>
              <a:defRPr sz="1600"/>
            </a:lvl3pPr>
            <a:lvl4pPr>
              <a:defRPr sz="1400"/>
            </a:lvl4pPr>
            <a:lvl5pPr marL="2058017">
              <a:defRPr sz="1400"/>
            </a:lvl5pPr>
            <a:lvl6pPr marL="2058017">
              <a:defRPr sz="1400"/>
            </a:lvl6pPr>
            <a:lvl7pPr marL="2058017">
              <a:defRPr sz="1400"/>
            </a:lvl7pPr>
            <a:lvl8pPr marL="2058017">
              <a:defRPr sz="1400"/>
            </a:lvl8pPr>
            <a:lvl9pPr marL="2058017">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707219" y="1828800"/>
            <a:ext cx="4417702" cy="838200"/>
          </a:xfrm>
        </p:spPr>
        <p:txBody>
          <a:bodyPr anchor="ctr">
            <a:noAutofit/>
          </a:bodyPr>
          <a:lstStyle>
            <a:lvl1pPr marL="0" indent="0">
              <a:spcBef>
                <a:spcPts val="0"/>
              </a:spcBef>
              <a:buNone/>
              <a:defRPr sz="2401" b="0" cap="none" baseline="0">
                <a:solidFill>
                  <a:schemeClr val="tx2"/>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t>Click to edit Master text styles</a:t>
            </a:r>
          </a:p>
        </p:txBody>
      </p:sp>
      <p:sp>
        <p:nvSpPr>
          <p:cNvPr id="6" name="Content Placeholder 5"/>
          <p:cNvSpPr>
            <a:spLocks noGrp="1"/>
          </p:cNvSpPr>
          <p:nvPr>
            <p:ph sz="quarter" idx="4"/>
          </p:nvPr>
        </p:nvSpPr>
        <p:spPr>
          <a:xfrm>
            <a:off x="6707219" y="2743200"/>
            <a:ext cx="4417702" cy="3505200"/>
          </a:xfrm>
        </p:spPr>
        <p:txBody>
          <a:bodyPr>
            <a:normAutofit/>
          </a:bodyPr>
          <a:lstStyle>
            <a:lvl1pPr>
              <a:defRPr sz="2001"/>
            </a:lvl1pPr>
            <a:lvl2pPr>
              <a:defRPr sz="1801"/>
            </a:lvl2pPr>
            <a:lvl3pPr>
              <a:defRPr sz="1600"/>
            </a:lvl3pPr>
            <a:lvl4pPr>
              <a:defRPr sz="1400"/>
            </a:lvl4pPr>
            <a:lvl5pPr marL="2058017">
              <a:defRPr sz="1400"/>
            </a:lvl5pPr>
            <a:lvl6pPr marL="2058017">
              <a:defRPr sz="1400"/>
            </a:lvl6pPr>
            <a:lvl7pPr marL="2058017">
              <a:defRPr sz="1400"/>
            </a:lvl7pPr>
            <a:lvl8pPr marL="2058017">
              <a:defRPr sz="1400"/>
            </a:lvl8pPr>
            <a:lvl9pPr marL="2058017">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03F41C87-7AD9-4845-A077-840E4A0F3F06}" type="datetimeFigureOut">
              <a:rPr lang="en-US"/>
              <a:t>8/17/2020</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03F41C87-7AD9-4845-A077-840E4A0F3F06}" type="datetimeFigureOut">
              <a:rPr lang="en-US"/>
              <a:t>8/17/2020</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
            <a:ext cx="12191999" cy="6857887"/>
          </a:xfrm>
          <a:prstGeom prst="rect">
            <a:avLst/>
          </a:prstGeom>
        </p:spPr>
      </p:pic>
      <p:sp>
        <p:nvSpPr>
          <p:cNvPr id="2" name="Date Placeholder 1"/>
          <p:cNvSpPr>
            <a:spLocks noGrp="1"/>
          </p:cNvSpPr>
          <p:nvPr>
            <p:ph type="dt" sz="half" idx="10"/>
          </p:nvPr>
        </p:nvSpPr>
        <p:spPr/>
        <p:txBody>
          <a:bodyPr/>
          <a:lstStyle/>
          <a:p>
            <a:fld id="{03F41C87-7AD9-4845-A077-840E4A0F3F06}" type="datetimeFigureOut">
              <a:rPr lang="en-US"/>
              <a:t>8/17/2020</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0129" y="588964"/>
            <a:ext cx="3658553" cy="2840037"/>
          </a:xfrm>
        </p:spPr>
        <p:txBody>
          <a:bodyPr anchor="b">
            <a:noAutofit/>
          </a:bodyPr>
          <a:lstStyle>
            <a:lvl1pPr algn="l">
              <a:lnSpc>
                <a:spcPct val="80000"/>
              </a:lnSpc>
              <a:defRPr sz="3601" b="0">
                <a:solidFill>
                  <a:schemeClr val="tx1"/>
                </a:solidFill>
              </a:defRPr>
            </a:lvl1pPr>
          </a:lstStyle>
          <a:p>
            <a:r>
              <a:t>Click to edit Master title style</a:t>
            </a:r>
          </a:p>
        </p:txBody>
      </p:sp>
      <p:sp>
        <p:nvSpPr>
          <p:cNvPr id="3" name="Content Placeholder 2"/>
          <p:cNvSpPr>
            <a:spLocks noGrp="1"/>
          </p:cNvSpPr>
          <p:nvPr>
            <p:ph idx="1"/>
          </p:nvPr>
        </p:nvSpPr>
        <p:spPr>
          <a:xfrm>
            <a:off x="6096002" y="588964"/>
            <a:ext cx="5487829" cy="5580061"/>
          </a:xfrm>
        </p:spPr>
        <p:txBody>
          <a:bodyPr>
            <a:normAutofit/>
          </a:bodyPr>
          <a:lstStyle>
            <a:lvl1pPr>
              <a:defRPr sz="2401"/>
            </a:lvl1pPr>
            <a:lvl2pPr>
              <a:defRPr sz="2001"/>
            </a:lvl2pPr>
            <a:lvl3pPr>
              <a:defRPr sz="1801"/>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980129" y="3581400"/>
            <a:ext cx="3658553" cy="2587625"/>
          </a:xfrm>
        </p:spPr>
        <p:txBody>
          <a:bodyPr>
            <a:normAutofit/>
          </a:bodyPr>
          <a:lstStyle>
            <a:lvl1pPr marL="0" indent="0">
              <a:lnSpc>
                <a:spcPct val="110000"/>
              </a:lnSpc>
              <a:spcBef>
                <a:spcPts val="1200"/>
              </a:spcBef>
              <a:buNone/>
              <a:defRPr sz="1801"/>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8/17/2020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6096049" y="588963"/>
            <a:ext cx="5487781"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dirty="0"/>
          </a:p>
        </p:txBody>
      </p:sp>
      <p:sp>
        <p:nvSpPr>
          <p:cNvPr id="3" name="Picture Placeholder 2"/>
          <p:cNvSpPr>
            <a:spLocks noGrp="1"/>
          </p:cNvSpPr>
          <p:nvPr>
            <p:ph type="pic" idx="1"/>
          </p:nvPr>
        </p:nvSpPr>
        <p:spPr>
          <a:xfrm>
            <a:off x="6309137" y="805658"/>
            <a:ext cx="5061604" cy="5146672"/>
          </a:xfrm>
          <a:solidFill>
            <a:schemeClr val="bg2"/>
          </a:solidFill>
        </p:spPr>
        <p:txBody>
          <a:bodyPr>
            <a:normAutofit/>
          </a:bodyPr>
          <a:lstStyle>
            <a:lvl1pPr marL="0" indent="0" algn="ctr">
              <a:buNone/>
              <a:defRPr sz="2401"/>
            </a:lvl1pPr>
            <a:lvl2pPr marL="457337" indent="0">
              <a:buNone/>
              <a:defRPr sz="2801"/>
            </a:lvl2pPr>
            <a:lvl3pPr marL="914674" indent="0">
              <a:buNone/>
              <a:defRPr sz="2401"/>
            </a:lvl3pPr>
            <a:lvl4pPr marL="1372011" indent="0">
              <a:buNone/>
              <a:defRPr sz="2001"/>
            </a:lvl4pPr>
            <a:lvl5pPr marL="1829349" indent="0">
              <a:buNone/>
              <a:defRPr sz="2001"/>
            </a:lvl5pPr>
            <a:lvl6pPr marL="2286686" indent="0">
              <a:buNone/>
              <a:defRPr sz="2001"/>
            </a:lvl6pPr>
            <a:lvl7pPr marL="2744023" indent="0">
              <a:buNone/>
              <a:defRPr sz="2001"/>
            </a:lvl7pPr>
            <a:lvl8pPr marL="3201360" indent="0">
              <a:buNone/>
              <a:defRPr sz="2001"/>
            </a:lvl8pPr>
            <a:lvl9pPr marL="3658697" indent="0">
              <a:buNone/>
              <a:defRPr sz="2001"/>
            </a:lvl9pPr>
          </a:lstStyle>
          <a:p>
            <a:endParaRPr dirty="0"/>
          </a:p>
        </p:txBody>
      </p:sp>
      <p:sp>
        <p:nvSpPr>
          <p:cNvPr id="2" name="Title 1"/>
          <p:cNvSpPr>
            <a:spLocks noGrp="1"/>
          </p:cNvSpPr>
          <p:nvPr>
            <p:ph type="title"/>
          </p:nvPr>
        </p:nvSpPr>
        <p:spPr>
          <a:xfrm>
            <a:off x="1980129" y="588963"/>
            <a:ext cx="3658553" cy="2840038"/>
          </a:xfrm>
        </p:spPr>
        <p:txBody>
          <a:bodyPr anchor="b">
            <a:normAutofit/>
          </a:bodyPr>
          <a:lstStyle>
            <a:lvl1pPr algn="l">
              <a:lnSpc>
                <a:spcPct val="80000"/>
              </a:lnSpc>
              <a:defRPr sz="3601" b="0" i="0" baseline="0">
                <a:solidFill>
                  <a:schemeClr val="tx1"/>
                </a:solidFill>
              </a:defRPr>
            </a:lvl1pPr>
          </a:lstStyle>
          <a:p>
            <a:r>
              <a:t>Click to edit Master title style</a:t>
            </a:r>
          </a:p>
        </p:txBody>
      </p:sp>
      <p:sp>
        <p:nvSpPr>
          <p:cNvPr id="4" name="Text Placeholder 3"/>
          <p:cNvSpPr>
            <a:spLocks noGrp="1"/>
          </p:cNvSpPr>
          <p:nvPr>
            <p:ph type="body" sz="half" idx="2"/>
          </p:nvPr>
        </p:nvSpPr>
        <p:spPr>
          <a:xfrm>
            <a:off x="1980129" y="3581400"/>
            <a:ext cx="3658553" cy="2587625"/>
          </a:xfrm>
        </p:spPr>
        <p:txBody>
          <a:bodyPr>
            <a:normAutofit/>
          </a:bodyPr>
          <a:lstStyle>
            <a:lvl1pPr marL="0" indent="0">
              <a:lnSpc>
                <a:spcPct val="110000"/>
              </a:lnSpc>
              <a:spcBef>
                <a:spcPts val="1200"/>
              </a:spcBef>
              <a:buNone/>
              <a:defRPr sz="1801"/>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8/17/2020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7"/>
            <a:ext cx="12191999" cy="6857887"/>
          </a:xfrm>
          <a:prstGeom prst="rect">
            <a:avLst/>
          </a:prstGeom>
        </p:spPr>
      </p:pic>
      <p:pic>
        <p:nvPicPr>
          <p:cNvPr id="10" name="Picture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5080" cy="6857942"/>
          </a:xfrm>
          <a:prstGeom prst="rect">
            <a:avLst/>
          </a:prstGeom>
        </p:spPr>
      </p:pic>
      <p:sp>
        <p:nvSpPr>
          <p:cNvPr id="9" name="Rectangle 8"/>
          <p:cNvSpPr/>
          <p:nvPr/>
        </p:nvSpPr>
        <p:spPr>
          <a:xfrm>
            <a:off x="1006418" y="0"/>
            <a:ext cx="22866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dirty="0"/>
          </a:p>
        </p:txBody>
      </p:sp>
      <p:sp>
        <p:nvSpPr>
          <p:cNvPr id="2" name="Title Placeholder 1"/>
          <p:cNvSpPr>
            <a:spLocks noGrp="1"/>
          </p:cNvSpPr>
          <p:nvPr>
            <p:ph type="title"/>
          </p:nvPr>
        </p:nvSpPr>
        <p:spPr>
          <a:xfrm>
            <a:off x="1980128" y="381000"/>
            <a:ext cx="9146383" cy="12192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980128" y="1828800"/>
            <a:ext cx="9146383" cy="44196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230155" y="6400800"/>
            <a:ext cx="154906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8/17/2020</a:t>
            </a:fld>
            <a:endParaRPr dirty="0"/>
          </a:p>
        </p:txBody>
      </p:sp>
      <p:sp>
        <p:nvSpPr>
          <p:cNvPr id="5" name="Footer Placeholder 4"/>
          <p:cNvSpPr>
            <a:spLocks noGrp="1"/>
          </p:cNvSpPr>
          <p:nvPr>
            <p:ph type="ftr" sz="quarter" idx="3"/>
          </p:nvPr>
        </p:nvSpPr>
        <p:spPr>
          <a:xfrm>
            <a:off x="1980127" y="6400800"/>
            <a:ext cx="5956385"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10059431" y="6400800"/>
            <a:ext cx="1067080"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674" rtl="0" eaLnBrk="1" latinLnBrk="0" hangingPunct="1">
        <a:lnSpc>
          <a:spcPct val="90000"/>
        </a:lnSpc>
        <a:spcBef>
          <a:spcPct val="0"/>
        </a:spcBef>
        <a:buNone/>
        <a:defRPr sz="3601" kern="1200">
          <a:solidFill>
            <a:schemeClr val="tx1"/>
          </a:solidFill>
          <a:latin typeface="+mj-lt"/>
          <a:ea typeface="+mj-ea"/>
          <a:cs typeface="+mj-cs"/>
        </a:defRPr>
      </a:lvl1pPr>
    </p:titleStyle>
    <p:bodyStyle>
      <a:lvl1pPr marL="223905" indent="-223905" algn="l" defTabSz="914674" rtl="0" eaLnBrk="1" latinLnBrk="0" hangingPunct="1">
        <a:lnSpc>
          <a:spcPct val="90000"/>
        </a:lnSpc>
        <a:spcBef>
          <a:spcPts val="1801"/>
        </a:spcBef>
        <a:buSzPct val="80000"/>
        <a:buFont typeface="Arial" pitchFamily="34" charset="0"/>
        <a:buChar char="•"/>
        <a:defRPr sz="2401" kern="1200">
          <a:solidFill>
            <a:schemeClr val="tx1"/>
          </a:solidFill>
          <a:latin typeface="+mn-lt"/>
          <a:ea typeface="+mn-ea"/>
          <a:cs typeface="+mn-cs"/>
        </a:defRPr>
      </a:lvl1pPr>
      <a:lvl2pPr marL="686006" indent="-228669" algn="l" defTabSz="914674" rtl="0" eaLnBrk="1" latinLnBrk="0" hangingPunct="1">
        <a:lnSpc>
          <a:spcPct val="90000"/>
        </a:lnSpc>
        <a:spcBef>
          <a:spcPts val="600"/>
        </a:spcBef>
        <a:buSzPct val="80000"/>
        <a:buFont typeface="Arial" pitchFamily="34" charset="0"/>
        <a:buChar char="•"/>
        <a:defRPr sz="2001" kern="1200">
          <a:solidFill>
            <a:schemeClr val="tx1"/>
          </a:solidFill>
          <a:latin typeface="+mn-lt"/>
          <a:ea typeface="+mn-ea"/>
          <a:cs typeface="+mn-cs"/>
        </a:defRPr>
      </a:lvl2pPr>
      <a:lvl3pPr marL="1143343" indent="-228669" algn="l" defTabSz="914674" rtl="0" eaLnBrk="1" latinLnBrk="0" hangingPunct="1">
        <a:lnSpc>
          <a:spcPct val="90000"/>
        </a:lnSpc>
        <a:spcBef>
          <a:spcPts val="600"/>
        </a:spcBef>
        <a:buSzPct val="80000"/>
        <a:buFont typeface="Arial" pitchFamily="34" charset="0"/>
        <a:buChar char="•"/>
        <a:defRPr sz="1801" kern="1200">
          <a:solidFill>
            <a:schemeClr val="tx1"/>
          </a:solidFill>
          <a:latin typeface="+mn-lt"/>
          <a:ea typeface="+mn-ea"/>
          <a:cs typeface="+mn-cs"/>
        </a:defRPr>
      </a:lvl3pPr>
      <a:lvl4pPr marL="1600680"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8017"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5354"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2692"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30029"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7366" indent="-228669" algn="l" defTabSz="914674"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010639" y="2106592"/>
            <a:ext cx="4573192" cy="3227408"/>
          </a:xfrm>
        </p:spPr>
        <p:txBody>
          <a:bodyPr>
            <a:normAutofit/>
          </a:bodyPr>
          <a:lstStyle/>
          <a:p>
            <a:r>
              <a:rPr lang="en-US" sz="5400" dirty="0"/>
              <a:t>Praying an Icon </a:t>
            </a:r>
            <a:br>
              <a:rPr lang="en-US" sz="5400" dirty="0"/>
            </a:br>
            <a:r>
              <a:rPr lang="en-US" sz="5400" dirty="0"/>
              <a:t>with</a:t>
            </a:r>
            <a:br>
              <a:rPr lang="en-US" sz="5400" dirty="0"/>
            </a:br>
            <a:r>
              <a:rPr lang="en-US" sz="5400" dirty="0"/>
              <a:t>Visio Divina</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book, photo, person&#10;&#10;Description automatically generated">
            <a:extLst>
              <a:ext uri="{FF2B5EF4-FFF2-40B4-BE49-F238E27FC236}">
                <a16:creationId xmlns:a16="http://schemas.microsoft.com/office/drawing/2014/main" id="{177C1607-9082-41E8-BE87-7D3FC4A1B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050" y="0"/>
            <a:ext cx="5489900" cy="6858000"/>
          </a:xfrm>
          <a:prstGeom prst="rect">
            <a:avLst/>
          </a:prstGeom>
        </p:spPr>
      </p:pic>
    </p:spTree>
    <p:extLst>
      <p:ext uri="{BB962C8B-B14F-4D97-AF65-F5344CB8AC3E}">
        <p14:creationId xmlns:p14="http://schemas.microsoft.com/office/powerpoint/2010/main" val="74557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F2FF-8AC3-4145-B810-288C9121E4AA}"/>
              </a:ext>
            </a:extLst>
          </p:cNvPr>
          <p:cNvSpPr>
            <a:spLocks noGrp="1"/>
          </p:cNvSpPr>
          <p:nvPr>
            <p:ph type="title"/>
          </p:nvPr>
        </p:nvSpPr>
        <p:spPr>
          <a:xfrm>
            <a:off x="1980129" y="982504"/>
            <a:ext cx="9603702" cy="1112514"/>
          </a:xfrm>
        </p:spPr>
        <p:txBody>
          <a:bodyPr/>
          <a:lstStyle/>
          <a:p>
            <a:r>
              <a:rPr lang="en-US" sz="2400" dirty="0"/>
              <a:t>Do you have feelings about the Trinity that surprised you?</a:t>
            </a:r>
          </a:p>
        </p:txBody>
      </p:sp>
      <p:sp>
        <p:nvSpPr>
          <p:cNvPr id="3" name="Content Placeholder 2">
            <a:extLst>
              <a:ext uri="{FF2B5EF4-FFF2-40B4-BE49-F238E27FC236}">
                <a16:creationId xmlns:a16="http://schemas.microsoft.com/office/drawing/2014/main" id="{E32BDE0F-E980-4E48-B684-F98A2ACE5F69}"/>
              </a:ext>
            </a:extLst>
          </p:cNvPr>
          <p:cNvSpPr>
            <a:spLocks noGrp="1"/>
          </p:cNvSpPr>
          <p:nvPr>
            <p:ph idx="1"/>
          </p:nvPr>
        </p:nvSpPr>
        <p:spPr>
          <a:xfrm>
            <a:off x="1980129" y="4422874"/>
            <a:ext cx="9603702" cy="1006716"/>
          </a:xfrm>
        </p:spPr>
        <p:txBody>
          <a:bodyPr>
            <a:normAutofit lnSpcReduction="10000"/>
          </a:bodyPr>
          <a:lstStyle/>
          <a:p>
            <a:pPr marL="0" indent="0">
              <a:buNone/>
            </a:pPr>
            <a:r>
              <a:rPr lang="en-US" sz="2400" dirty="0"/>
              <a:t>Now that you have considered and “prayed an Icon”, would the practice be useful to you?</a:t>
            </a:r>
            <a:br>
              <a:rPr lang="en-US" sz="2400" dirty="0"/>
            </a:br>
            <a:endParaRPr lang="en-US" sz="2400" dirty="0"/>
          </a:p>
        </p:txBody>
      </p:sp>
      <p:sp>
        <p:nvSpPr>
          <p:cNvPr id="4" name="Text Placeholder 3">
            <a:extLst>
              <a:ext uri="{FF2B5EF4-FFF2-40B4-BE49-F238E27FC236}">
                <a16:creationId xmlns:a16="http://schemas.microsoft.com/office/drawing/2014/main" id="{E9EA8F85-09DF-4A85-A96C-1320C72D5D29}"/>
              </a:ext>
            </a:extLst>
          </p:cNvPr>
          <p:cNvSpPr>
            <a:spLocks noGrp="1"/>
          </p:cNvSpPr>
          <p:nvPr>
            <p:ph type="body" sz="half" idx="2"/>
          </p:nvPr>
        </p:nvSpPr>
        <p:spPr>
          <a:xfrm>
            <a:off x="1980129" y="2702689"/>
            <a:ext cx="9603702" cy="1112514"/>
          </a:xfrm>
        </p:spPr>
        <p:txBody>
          <a:bodyPr>
            <a:normAutofit fontScale="92500"/>
          </a:bodyPr>
          <a:lstStyle/>
          <a:p>
            <a:r>
              <a:rPr lang="en-US" sz="2400" dirty="0"/>
              <a:t>Can you see how looking with the eyes of your heart, Visio Divina, instead of the eyes of your mind, Lectio Divina, is different?  How so?</a:t>
            </a:r>
          </a:p>
        </p:txBody>
      </p:sp>
    </p:spTree>
    <p:extLst>
      <p:ext uri="{BB962C8B-B14F-4D97-AF65-F5344CB8AC3E}">
        <p14:creationId xmlns:p14="http://schemas.microsoft.com/office/powerpoint/2010/main" val="81555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80128" y="381000"/>
            <a:ext cx="9146383" cy="1219200"/>
          </a:xfrm>
        </p:spPr>
        <p:txBody>
          <a:bodyPr anchor="b">
            <a:normAutofit/>
          </a:bodyPr>
          <a:lstStyle/>
          <a:p>
            <a:r>
              <a:rPr lang="en-US" sz="3600" dirty="0"/>
              <a:t>Icon:  A sacred image</a:t>
            </a:r>
          </a:p>
        </p:txBody>
      </p:sp>
      <p:pic>
        <p:nvPicPr>
          <p:cNvPr id="2" name="Picture 2" descr="A picture containing text, book, wearing, sitting&#10;&#10;Description automatically generated">
            <a:extLst>
              <a:ext uri="{FF2B5EF4-FFF2-40B4-BE49-F238E27FC236}">
                <a16:creationId xmlns:a16="http://schemas.microsoft.com/office/drawing/2014/main" id="{8B653B23-A335-435A-A30E-A7761A0B51E4}"/>
              </a:ext>
            </a:extLst>
          </p:cNvPr>
          <p:cNvPicPr>
            <a:picLocks noChangeAspect="1"/>
          </p:cNvPicPr>
          <p:nvPr/>
        </p:nvPicPr>
        <p:blipFill>
          <a:blip r:embed="rId3"/>
          <a:stretch>
            <a:fillRect/>
          </a:stretch>
        </p:blipFill>
        <p:spPr>
          <a:xfrm>
            <a:off x="2533154" y="1828800"/>
            <a:ext cx="3314700" cy="4419600"/>
          </a:xfrm>
          <a:prstGeom prst="rect">
            <a:avLst/>
          </a:prstGeom>
          <a:noFill/>
        </p:spPr>
      </p:pic>
      <p:sp>
        <p:nvSpPr>
          <p:cNvPr id="14" name="Content Placeholder 13"/>
          <p:cNvSpPr>
            <a:spLocks noGrp="1"/>
          </p:cNvSpPr>
          <p:nvPr>
            <p:ph sz="half" idx="2"/>
          </p:nvPr>
        </p:nvSpPr>
        <p:spPr>
          <a:xfrm>
            <a:off x="6705761" y="1828800"/>
            <a:ext cx="4406374" cy="4319752"/>
          </a:xfrm>
        </p:spPr>
        <p:txBody>
          <a:bodyPr vert="horz" lIns="91440" tIns="45720" rIns="91440" bIns="45720" rtlCol="0" anchor="t">
            <a:normAutofit/>
          </a:bodyPr>
          <a:lstStyle/>
          <a:p>
            <a:pPr marL="223520" indent="-223520"/>
            <a:r>
              <a:rPr lang="en-US" sz="2400" dirty="0"/>
              <a:t>“Joyful” Icon of Mother of God</a:t>
            </a:r>
          </a:p>
          <a:p>
            <a:pPr marL="223520" indent="-223520"/>
            <a:r>
              <a:rPr lang="en-US" sz="2400" dirty="0"/>
              <a:t>“Child Leaping with Joy” Icon</a:t>
            </a:r>
          </a:p>
          <a:p>
            <a:pPr marL="223520" indent="-223520"/>
            <a:r>
              <a:rPr lang="en-US" sz="2400" dirty="0"/>
              <a:t>1795, Moscow</a:t>
            </a:r>
          </a:p>
          <a:p>
            <a:pPr marL="223520" indent="-223520"/>
            <a:r>
              <a:rPr lang="en-US" sz="2400" dirty="0"/>
              <a:t>Used for teaching scripture stories within the church</a:t>
            </a:r>
          </a:p>
          <a:p>
            <a:pPr marL="223520" indent="-223520"/>
            <a:endParaRPr lang="en-US" sz="2400" dirty="0"/>
          </a:p>
          <a:p>
            <a:pPr marL="223520" indent="-223520"/>
            <a:endParaRPr lang="en-US" sz="2400" dirty="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EF63-A5A8-4A00-A600-B605114E6EFB}"/>
              </a:ext>
            </a:extLst>
          </p:cNvPr>
          <p:cNvSpPr>
            <a:spLocks noGrp="1"/>
          </p:cNvSpPr>
          <p:nvPr>
            <p:ph type="title"/>
          </p:nvPr>
        </p:nvSpPr>
        <p:spPr>
          <a:xfrm>
            <a:off x="6348249" y="248307"/>
            <a:ext cx="4778263" cy="722586"/>
          </a:xfrm>
        </p:spPr>
        <p:txBody>
          <a:bodyPr/>
          <a:lstStyle/>
          <a:p>
            <a:pPr algn="ctr"/>
            <a:r>
              <a:rPr lang="en-US" dirty="0"/>
              <a:t>The Icon tells a story</a:t>
            </a:r>
          </a:p>
        </p:txBody>
      </p:sp>
      <p:pic>
        <p:nvPicPr>
          <p:cNvPr id="6" name="Content Placeholder 5" descr="A picture containing text, book, photo, various&#10;&#10;Description automatically generated">
            <a:extLst>
              <a:ext uri="{FF2B5EF4-FFF2-40B4-BE49-F238E27FC236}">
                <a16:creationId xmlns:a16="http://schemas.microsoft.com/office/drawing/2014/main" id="{550ECCF2-2C3F-43C6-B9E3-65FBF6168F0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917761" y="546539"/>
            <a:ext cx="4276848" cy="5701862"/>
          </a:xfrm>
        </p:spPr>
      </p:pic>
      <p:sp>
        <p:nvSpPr>
          <p:cNvPr id="4" name="Content Placeholder 3">
            <a:extLst>
              <a:ext uri="{FF2B5EF4-FFF2-40B4-BE49-F238E27FC236}">
                <a16:creationId xmlns:a16="http://schemas.microsoft.com/office/drawing/2014/main" id="{90E6C6F1-0521-481E-B3B2-479985B993E3}"/>
              </a:ext>
            </a:extLst>
          </p:cNvPr>
          <p:cNvSpPr>
            <a:spLocks noGrp="1"/>
          </p:cNvSpPr>
          <p:nvPr>
            <p:ph sz="half" idx="2"/>
          </p:nvPr>
        </p:nvSpPr>
        <p:spPr>
          <a:xfrm>
            <a:off x="6705761" y="1082566"/>
            <a:ext cx="4420751" cy="5165834"/>
          </a:xfrm>
        </p:spPr>
        <p:txBody>
          <a:bodyPr>
            <a:normAutofit/>
          </a:bodyPr>
          <a:lstStyle/>
          <a:p>
            <a:r>
              <a:rPr lang="en-US" sz="2100" dirty="0"/>
              <a:t>The Transfiguration Icon</a:t>
            </a:r>
          </a:p>
          <a:p>
            <a:r>
              <a:rPr lang="en-US" sz="2100" dirty="0"/>
              <a:t>Written by Theophanes the Greek around 1403</a:t>
            </a:r>
          </a:p>
          <a:p>
            <a:r>
              <a:rPr lang="en-US" sz="2100" dirty="0"/>
              <a:t>Looking at an Icon is like gazing into the heavenly realm.  They are writings of things not of this world.</a:t>
            </a:r>
          </a:p>
          <a:p>
            <a:r>
              <a:rPr lang="en-US" sz="2100" dirty="0"/>
              <a:t>Christ:  Eternity</a:t>
            </a:r>
          </a:p>
          <a:p>
            <a:r>
              <a:rPr lang="en-US" sz="2100" dirty="0"/>
              <a:t>Moses and Elijah:  The Past</a:t>
            </a:r>
          </a:p>
          <a:p>
            <a:r>
              <a:rPr lang="en-US" sz="2100" dirty="0"/>
              <a:t>The Disciples:  The Future</a:t>
            </a:r>
          </a:p>
          <a:p>
            <a:r>
              <a:rPr lang="en-US" sz="2100" dirty="0"/>
              <a:t>Meaning:  We are also called to be disciples</a:t>
            </a:r>
          </a:p>
          <a:p>
            <a:endParaRPr lang="en-US" sz="2100" dirty="0"/>
          </a:p>
        </p:txBody>
      </p:sp>
    </p:spTree>
    <p:extLst>
      <p:ext uri="{BB962C8B-B14F-4D97-AF65-F5344CB8AC3E}">
        <p14:creationId xmlns:p14="http://schemas.microsoft.com/office/powerpoint/2010/main" val="133497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F4F2-EE7B-44EF-AC5F-D126D5109624}"/>
              </a:ext>
            </a:extLst>
          </p:cNvPr>
          <p:cNvSpPr>
            <a:spLocks noGrp="1"/>
          </p:cNvSpPr>
          <p:nvPr>
            <p:ph type="title"/>
          </p:nvPr>
        </p:nvSpPr>
        <p:spPr>
          <a:xfrm>
            <a:off x="1980128" y="381000"/>
            <a:ext cx="9146383" cy="973238"/>
          </a:xfrm>
        </p:spPr>
        <p:txBody>
          <a:bodyPr/>
          <a:lstStyle/>
          <a:p>
            <a:r>
              <a:rPr lang="en-US" dirty="0"/>
              <a:t>Visio Divina:  A new Prayer Practice</a:t>
            </a:r>
          </a:p>
        </p:txBody>
      </p:sp>
      <p:sp>
        <p:nvSpPr>
          <p:cNvPr id="3" name="Content Placeholder 2">
            <a:extLst>
              <a:ext uri="{FF2B5EF4-FFF2-40B4-BE49-F238E27FC236}">
                <a16:creationId xmlns:a16="http://schemas.microsoft.com/office/drawing/2014/main" id="{BECD1A72-63E4-471A-AF0F-355AEEB2FAFB}"/>
              </a:ext>
            </a:extLst>
          </p:cNvPr>
          <p:cNvSpPr>
            <a:spLocks noGrp="1"/>
          </p:cNvSpPr>
          <p:nvPr>
            <p:ph sz="half" idx="1"/>
          </p:nvPr>
        </p:nvSpPr>
        <p:spPr/>
        <p:txBody>
          <a:bodyPr/>
          <a:lstStyle/>
          <a:p>
            <a:r>
              <a:rPr lang="en-US" dirty="0"/>
              <a:t>New Encounters with God</a:t>
            </a:r>
          </a:p>
          <a:p>
            <a:r>
              <a:rPr lang="en-US" dirty="0"/>
              <a:t>Latin for Divine Seeing</a:t>
            </a:r>
          </a:p>
          <a:p>
            <a:r>
              <a:rPr lang="en-US" dirty="0"/>
              <a:t>Visio Divina is a prayer practice which opens the eyes of one’s heart</a:t>
            </a:r>
          </a:p>
          <a:p>
            <a:r>
              <a:rPr lang="en-US" dirty="0"/>
              <a:t>We sink into God’s presence, finding God within and experience healing for hurts that long to be restored in our soul </a:t>
            </a:r>
          </a:p>
        </p:txBody>
      </p:sp>
      <p:pic>
        <p:nvPicPr>
          <p:cNvPr id="6" name="Content Placeholder 5" descr="A picture containing indoor, shelf, room, kitchen&#10;&#10;Description automatically generated">
            <a:extLst>
              <a:ext uri="{FF2B5EF4-FFF2-40B4-BE49-F238E27FC236}">
                <a16:creationId xmlns:a16="http://schemas.microsoft.com/office/drawing/2014/main" id="{50383183-B00A-4D98-96C4-4488989EED6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707188" y="2381250"/>
            <a:ext cx="4419600" cy="3314700"/>
          </a:xfrm>
        </p:spPr>
      </p:pic>
    </p:spTree>
    <p:extLst>
      <p:ext uri="{BB962C8B-B14F-4D97-AF65-F5344CB8AC3E}">
        <p14:creationId xmlns:p14="http://schemas.microsoft.com/office/powerpoint/2010/main" val="5427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9FB7-6692-4E3F-BA57-6686F2CDB680}"/>
              </a:ext>
            </a:extLst>
          </p:cNvPr>
          <p:cNvSpPr>
            <a:spLocks noGrp="1"/>
          </p:cNvSpPr>
          <p:nvPr>
            <p:ph type="title"/>
          </p:nvPr>
        </p:nvSpPr>
        <p:spPr/>
        <p:txBody>
          <a:bodyPr>
            <a:normAutofit/>
          </a:bodyPr>
          <a:lstStyle/>
          <a:p>
            <a:pPr algn="ctr"/>
            <a:r>
              <a:rPr lang="en-US" sz="4000" dirty="0"/>
              <a:t>Visio Divina and Lectio Divina</a:t>
            </a:r>
            <a:endParaRPr lang="en-US" dirty="0"/>
          </a:p>
        </p:txBody>
      </p:sp>
      <p:sp>
        <p:nvSpPr>
          <p:cNvPr id="3" name="Text Placeholder 2">
            <a:extLst>
              <a:ext uri="{FF2B5EF4-FFF2-40B4-BE49-F238E27FC236}">
                <a16:creationId xmlns:a16="http://schemas.microsoft.com/office/drawing/2014/main" id="{0F084928-D951-4F94-A537-569087CAD939}"/>
              </a:ext>
            </a:extLst>
          </p:cNvPr>
          <p:cNvSpPr>
            <a:spLocks noGrp="1"/>
          </p:cNvSpPr>
          <p:nvPr>
            <p:ph type="body" idx="1"/>
          </p:nvPr>
        </p:nvSpPr>
        <p:spPr/>
        <p:txBody>
          <a:bodyPr/>
          <a:lstStyle/>
          <a:p>
            <a:r>
              <a:rPr lang="en-US" sz="2400" dirty="0"/>
              <a:t>Divine Seeing</a:t>
            </a:r>
            <a:endParaRPr lang="en-US" dirty="0"/>
          </a:p>
        </p:txBody>
      </p:sp>
      <p:sp>
        <p:nvSpPr>
          <p:cNvPr id="5" name="Text Placeholder 4">
            <a:extLst>
              <a:ext uri="{FF2B5EF4-FFF2-40B4-BE49-F238E27FC236}">
                <a16:creationId xmlns:a16="http://schemas.microsoft.com/office/drawing/2014/main" id="{8A3803A1-1E8D-4822-9472-F365C412E17E}"/>
              </a:ext>
            </a:extLst>
          </p:cNvPr>
          <p:cNvSpPr>
            <a:spLocks noGrp="1"/>
          </p:cNvSpPr>
          <p:nvPr>
            <p:ph type="body" sz="quarter" idx="3"/>
          </p:nvPr>
        </p:nvSpPr>
        <p:spPr>
          <a:xfrm>
            <a:off x="7020909" y="1828800"/>
            <a:ext cx="4104011" cy="838200"/>
          </a:xfrm>
        </p:spPr>
        <p:txBody>
          <a:bodyPr/>
          <a:lstStyle/>
          <a:p>
            <a:r>
              <a:rPr lang="en-US" sz="2400" dirty="0"/>
              <a:t>Divine Reading</a:t>
            </a:r>
            <a:endParaRPr lang="en-US" dirty="0"/>
          </a:p>
        </p:txBody>
      </p:sp>
      <p:sp>
        <p:nvSpPr>
          <p:cNvPr id="6" name="Content Placeholder 5">
            <a:extLst>
              <a:ext uri="{FF2B5EF4-FFF2-40B4-BE49-F238E27FC236}">
                <a16:creationId xmlns:a16="http://schemas.microsoft.com/office/drawing/2014/main" id="{42784238-367B-4008-A2C9-CBF61758316B}"/>
              </a:ext>
            </a:extLst>
          </p:cNvPr>
          <p:cNvSpPr>
            <a:spLocks noGrp="1"/>
          </p:cNvSpPr>
          <p:nvPr>
            <p:ph sz="quarter" idx="4"/>
          </p:nvPr>
        </p:nvSpPr>
        <p:spPr>
          <a:xfrm>
            <a:off x="6812322" y="3023233"/>
            <a:ext cx="4417702" cy="2426899"/>
          </a:xfrm>
        </p:spPr>
        <p:txBody>
          <a:bodyPr vert="horz" lIns="91440" tIns="45720" rIns="91440" bIns="45720" rtlCol="0" anchor="t">
            <a:normAutofit lnSpcReduction="10000"/>
          </a:bodyPr>
          <a:lstStyle/>
          <a:p>
            <a:pPr marL="223520" indent="-223520"/>
            <a:r>
              <a:rPr lang="en-US" sz="2000" dirty="0"/>
              <a:t>Isaiah 11: 1-3:  Now there are a variety of gifts but one Holy Spirit...To each is given the Gift of the Spirit for the common good...the gift of Wisdom, of Understanding, of Counsel, of Strength, the gift of Knowledge, the gift of Piety and the gift of the Fear of God.</a:t>
            </a:r>
            <a:endParaRPr lang="en-US" dirty="0"/>
          </a:p>
        </p:txBody>
      </p:sp>
      <p:pic>
        <p:nvPicPr>
          <p:cNvPr id="17" name="Picture 17" descr="A close up of a logo&#10;&#10;Description automatically generated">
            <a:extLst>
              <a:ext uri="{FF2B5EF4-FFF2-40B4-BE49-F238E27FC236}">
                <a16:creationId xmlns:a16="http://schemas.microsoft.com/office/drawing/2014/main" id="{266AD0A3-3821-4DD6-9CF4-2100D13F1CD2}"/>
              </a:ext>
            </a:extLst>
          </p:cNvPr>
          <p:cNvPicPr>
            <a:picLocks noGrp="1" noChangeAspect="1"/>
          </p:cNvPicPr>
          <p:nvPr>
            <p:ph sz="half" idx="2"/>
          </p:nvPr>
        </p:nvPicPr>
        <p:blipFill>
          <a:blip r:embed="rId3"/>
          <a:stretch>
            <a:fillRect/>
          </a:stretch>
        </p:blipFill>
        <p:spPr>
          <a:xfrm>
            <a:off x="1978537" y="3023233"/>
            <a:ext cx="4417702" cy="2945135"/>
          </a:xfrm>
        </p:spPr>
      </p:pic>
    </p:spTree>
    <p:extLst>
      <p:ext uri="{BB962C8B-B14F-4D97-AF65-F5344CB8AC3E}">
        <p14:creationId xmlns:p14="http://schemas.microsoft.com/office/powerpoint/2010/main" val="409579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242082D-D88C-40C2-962B-89E7D021235F}"/>
              </a:ext>
            </a:extLst>
          </p:cNvPr>
          <p:cNvSpPr>
            <a:spLocks noGrp="1"/>
          </p:cNvSpPr>
          <p:nvPr>
            <p:ph type="title"/>
          </p:nvPr>
        </p:nvSpPr>
        <p:spPr>
          <a:xfrm>
            <a:off x="1980128" y="381000"/>
            <a:ext cx="9146383" cy="649147"/>
          </a:xfrm>
        </p:spPr>
        <p:txBody>
          <a:bodyPr>
            <a:normAutofit fontScale="90000"/>
          </a:bodyPr>
          <a:lstStyle/>
          <a:p>
            <a:r>
              <a:rPr lang="en-US" dirty="0"/>
              <a:t>Rublev’s Trinity:  The Oaks of Mamre story</a:t>
            </a:r>
          </a:p>
        </p:txBody>
      </p:sp>
      <p:sp>
        <p:nvSpPr>
          <p:cNvPr id="21" name="Content Placeholder 2">
            <a:extLst>
              <a:ext uri="{FF2B5EF4-FFF2-40B4-BE49-F238E27FC236}">
                <a16:creationId xmlns:a16="http://schemas.microsoft.com/office/drawing/2014/main" id="{70CF98BC-6849-4A55-88A5-500C4416E86E}"/>
              </a:ext>
            </a:extLst>
          </p:cNvPr>
          <p:cNvSpPr>
            <a:spLocks noGrp="1"/>
          </p:cNvSpPr>
          <p:nvPr>
            <p:ph sz="half" idx="1"/>
          </p:nvPr>
        </p:nvSpPr>
        <p:spPr>
          <a:xfrm>
            <a:off x="1980129" y="1828800"/>
            <a:ext cx="4420750" cy="4419600"/>
          </a:xfrm>
        </p:spPr>
        <p:txBody>
          <a:bodyPr/>
          <a:lstStyle/>
          <a:p>
            <a:r>
              <a:rPr lang="en-US" dirty="0"/>
              <a:t>Genesis 18:  The Lord appeared to Abraham by the oaks of Mamre as he sat at the entrance of his tent in the heat of the day.  He looked up and saw three men standing near him…He said, my Lord, if I find favor with you do not pass your servant…rest yourselves under the tree…</a:t>
            </a:r>
          </a:p>
          <a:p>
            <a:endParaRPr lang="en-US" dirty="0"/>
          </a:p>
        </p:txBody>
      </p:sp>
      <p:pic>
        <p:nvPicPr>
          <p:cNvPr id="6" name="Content Placeholder 5" descr="A picture containing text, person, people, group&#10;&#10;Description automatically generated">
            <a:extLst>
              <a:ext uri="{FF2B5EF4-FFF2-40B4-BE49-F238E27FC236}">
                <a16:creationId xmlns:a16="http://schemas.microsoft.com/office/drawing/2014/main" id="{41034E02-7E35-4F28-8ADB-2457D1DDF4F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8099" r="1" b="11922"/>
          <a:stretch/>
        </p:blipFill>
        <p:spPr>
          <a:xfrm>
            <a:off x="6705761" y="1828800"/>
            <a:ext cx="4420751" cy="4419600"/>
          </a:xfrm>
          <a:noFill/>
        </p:spPr>
      </p:pic>
    </p:spTree>
    <p:extLst>
      <p:ext uri="{BB962C8B-B14F-4D97-AF65-F5344CB8AC3E}">
        <p14:creationId xmlns:p14="http://schemas.microsoft.com/office/powerpoint/2010/main" val="415909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2143921-36F4-4366-83AC-7C886545EBCD}"/>
              </a:ext>
            </a:extLst>
          </p:cNvPr>
          <p:cNvSpPr>
            <a:spLocks noGrp="1"/>
          </p:cNvSpPr>
          <p:nvPr>
            <p:ph type="title"/>
          </p:nvPr>
        </p:nvSpPr>
        <p:spPr>
          <a:xfrm>
            <a:off x="1980129" y="588965"/>
            <a:ext cx="3658553" cy="1239836"/>
          </a:xfrm>
        </p:spPr>
        <p:txBody>
          <a:bodyPr/>
          <a:lstStyle/>
          <a:p>
            <a:r>
              <a:rPr lang="en-US" dirty="0"/>
              <a:t>The Father</a:t>
            </a:r>
          </a:p>
        </p:txBody>
      </p:sp>
      <p:sp>
        <p:nvSpPr>
          <p:cNvPr id="18" name="Text Placeholder 3">
            <a:extLst>
              <a:ext uri="{FF2B5EF4-FFF2-40B4-BE49-F238E27FC236}">
                <a16:creationId xmlns:a16="http://schemas.microsoft.com/office/drawing/2014/main" id="{C6D2350B-72E4-436C-8BC1-F6AFDD8AFED0}"/>
              </a:ext>
            </a:extLst>
          </p:cNvPr>
          <p:cNvSpPr>
            <a:spLocks noGrp="1"/>
          </p:cNvSpPr>
          <p:nvPr>
            <p:ph type="body" sz="half" idx="2"/>
          </p:nvPr>
        </p:nvSpPr>
        <p:spPr>
          <a:xfrm>
            <a:off x="1980129" y="2165132"/>
            <a:ext cx="3658553" cy="4003894"/>
          </a:xfrm>
        </p:spPr>
        <p:txBody>
          <a:bodyPr/>
          <a:lstStyle/>
          <a:p>
            <a:pPr marL="342900" indent="-342900">
              <a:buFont typeface="Arial" panose="020B0604020202020204" pitchFamily="34" charset="0"/>
              <a:buChar char="•"/>
            </a:pPr>
            <a:r>
              <a:rPr lang="en-US" dirty="0"/>
              <a:t>The Hidden Creator with an almost transparent robe</a:t>
            </a:r>
          </a:p>
          <a:p>
            <a:pPr marL="342900" indent="-342900">
              <a:buFont typeface="Arial" panose="020B0604020202020204" pitchFamily="34" charset="0"/>
              <a:buChar char="•"/>
            </a:pPr>
            <a:r>
              <a:rPr lang="en-US" dirty="0"/>
              <a:t>He blesses the Son with his right hand</a:t>
            </a:r>
          </a:p>
          <a:p>
            <a:pPr marL="342900" indent="-342900">
              <a:buFont typeface="Arial" panose="020B0604020202020204" pitchFamily="34" charset="0"/>
              <a:buChar char="•"/>
            </a:pPr>
            <a:r>
              <a:rPr lang="en-US" dirty="0"/>
              <a:t>His face is the only one lifted high and yet his gaze is turned to the other two figures</a:t>
            </a:r>
          </a:p>
          <a:p>
            <a:pPr marL="342900" indent="-342900">
              <a:buFont typeface="Arial" panose="020B0604020202020204" pitchFamily="34" charset="0"/>
              <a:buChar char="•"/>
            </a:pPr>
            <a:r>
              <a:rPr lang="en-US" dirty="0"/>
              <a:t>All figures have the same face, depicting their oneness</a:t>
            </a:r>
          </a:p>
          <a:p>
            <a:endParaRPr lang="en-US" dirty="0"/>
          </a:p>
        </p:txBody>
      </p:sp>
      <p:pic>
        <p:nvPicPr>
          <p:cNvPr id="15" name="Content Placeholder 14" descr="A picture containing building, person, sitting, table&#10;&#10;Description automatically generated">
            <a:extLst>
              <a:ext uri="{FF2B5EF4-FFF2-40B4-BE49-F238E27FC236}">
                <a16:creationId xmlns:a16="http://schemas.microsoft.com/office/drawing/2014/main" id="{3BF4AF07-576A-4DB4-9B9D-C861AB8634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06893" y="588963"/>
            <a:ext cx="4466201" cy="5580062"/>
          </a:xfrm>
        </p:spPr>
      </p:pic>
    </p:spTree>
    <p:extLst>
      <p:ext uri="{BB962C8B-B14F-4D97-AF65-F5344CB8AC3E}">
        <p14:creationId xmlns:p14="http://schemas.microsoft.com/office/powerpoint/2010/main" val="781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people around each other&#10;&#10;Description automatically generated">
            <a:extLst>
              <a:ext uri="{FF2B5EF4-FFF2-40B4-BE49-F238E27FC236}">
                <a16:creationId xmlns:a16="http://schemas.microsoft.com/office/drawing/2014/main" id="{84173DD2-E44C-41F0-B497-76D15C18C9B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9340" b="9340"/>
          <a:stretch>
            <a:fillRect/>
          </a:stretch>
        </p:blipFill>
        <p:spPr>
          <a:xfrm>
            <a:off x="6308725" y="806450"/>
            <a:ext cx="5062538" cy="5145088"/>
          </a:xfrm>
        </p:spPr>
      </p:pic>
      <p:sp>
        <p:nvSpPr>
          <p:cNvPr id="9" name="Title 2">
            <a:extLst>
              <a:ext uri="{FF2B5EF4-FFF2-40B4-BE49-F238E27FC236}">
                <a16:creationId xmlns:a16="http://schemas.microsoft.com/office/drawing/2014/main" id="{390C8C49-FBBA-463D-A4E8-846018F41B38}"/>
              </a:ext>
            </a:extLst>
          </p:cNvPr>
          <p:cNvSpPr>
            <a:spLocks noGrp="1"/>
          </p:cNvSpPr>
          <p:nvPr>
            <p:ph type="title"/>
          </p:nvPr>
        </p:nvSpPr>
        <p:spPr>
          <a:xfrm>
            <a:off x="1980128" y="1051226"/>
            <a:ext cx="3658553" cy="787892"/>
          </a:xfrm>
        </p:spPr>
        <p:txBody>
          <a:bodyPr/>
          <a:lstStyle/>
          <a:p>
            <a:r>
              <a:rPr lang="en-US" dirty="0"/>
              <a:t>The Son</a:t>
            </a:r>
          </a:p>
        </p:txBody>
      </p:sp>
      <p:sp>
        <p:nvSpPr>
          <p:cNvPr id="11" name="Text Placeholder 3">
            <a:extLst>
              <a:ext uri="{FF2B5EF4-FFF2-40B4-BE49-F238E27FC236}">
                <a16:creationId xmlns:a16="http://schemas.microsoft.com/office/drawing/2014/main" id="{D186BBF7-ED0F-433B-8B50-CB885F25BA66}"/>
              </a:ext>
            </a:extLst>
          </p:cNvPr>
          <p:cNvSpPr>
            <a:spLocks noGrp="1"/>
          </p:cNvSpPr>
          <p:nvPr>
            <p:ph type="body" sz="half" idx="2"/>
          </p:nvPr>
        </p:nvSpPr>
        <p:spPr>
          <a:xfrm>
            <a:off x="1980129" y="1692166"/>
            <a:ext cx="3658553" cy="3720662"/>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He wears the blue of divinity and the reddish purple of royal priesthood</a:t>
            </a:r>
          </a:p>
          <a:p>
            <a:pPr marL="342900" indent="-342900">
              <a:buFont typeface="Arial" panose="020B0604020202020204" pitchFamily="34" charset="0"/>
              <a:buChar char="•"/>
            </a:pPr>
            <a:r>
              <a:rPr lang="en-US" dirty="0"/>
              <a:t>With his hand he blesses the cup he is to drink, the sacrifice for humanity</a:t>
            </a:r>
          </a:p>
          <a:p>
            <a:pPr marL="342900" indent="-342900">
              <a:buFont typeface="Arial" panose="020B0604020202020204" pitchFamily="34" charset="0"/>
              <a:buChar char="•"/>
            </a:pPr>
            <a:r>
              <a:rPr lang="en-US" dirty="0"/>
              <a:t>His head is bowed in submission to the Father on the left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0129" y="805659"/>
            <a:ext cx="3658553" cy="655279"/>
          </a:xfrm>
        </p:spPr>
        <p:txBody>
          <a:bodyPr/>
          <a:lstStyle/>
          <a:p>
            <a:r>
              <a:rPr lang="en-US" dirty="0"/>
              <a:t>The Holy Spirit</a:t>
            </a:r>
          </a:p>
        </p:txBody>
      </p:sp>
      <p:sp>
        <p:nvSpPr>
          <p:cNvPr id="4" name="Text Placeholder 3"/>
          <p:cNvSpPr>
            <a:spLocks noGrp="1"/>
          </p:cNvSpPr>
          <p:nvPr>
            <p:ph type="body" sz="half" idx="2"/>
          </p:nvPr>
        </p:nvSpPr>
        <p:spPr>
          <a:xfrm>
            <a:off x="1980129" y="1566042"/>
            <a:ext cx="3658553" cy="4386288"/>
          </a:xfrm>
        </p:spPr>
        <p:txBody>
          <a:bodyPr/>
          <a:lstStyle/>
          <a:p>
            <a:pPr marL="342900" indent="-342900">
              <a:buFont typeface="Arial" panose="020B0604020202020204" pitchFamily="34" charset="0"/>
              <a:buChar char="•"/>
            </a:pPr>
            <a:r>
              <a:rPr lang="en-US" dirty="0"/>
              <a:t>Over his divinely blue tunic he wears green, symbolizing life and regeneration</a:t>
            </a:r>
          </a:p>
          <a:p>
            <a:pPr marL="342900" indent="-342900">
              <a:buFont typeface="Arial" panose="020B0604020202020204" pitchFamily="34" charset="0"/>
              <a:buChar char="•"/>
            </a:pPr>
            <a:r>
              <a:rPr lang="en-US" dirty="0"/>
              <a:t>His hand rests on the table saying he will be with the Son as He carries out his mission</a:t>
            </a:r>
          </a:p>
          <a:p>
            <a:pPr marL="342900" indent="-342900">
              <a:buFont typeface="Arial" panose="020B0604020202020204" pitchFamily="34" charset="0"/>
              <a:buChar char="•"/>
            </a:pPr>
            <a:r>
              <a:rPr lang="en-US" dirty="0"/>
              <a:t>His head is inclined toward the Father and the Son</a:t>
            </a:r>
          </a:p>
          <a:p>
            <a:pPr marL="342900" indent="-342900">
              <a:buFont typeface="Arial" panose="020B0604020202020204" pitchFamily="34" charset="0"/>
              <a:buChar char="•"/>
            </a:pPr>
            <a:r>
              <a:rPr lang="en-US" dirty="0"/>
              <a:t>His gaze is toward the open space at the table where you are invited to sit</a:t>
            </a:r>
          </a:p>
          <a:p>
            <a:pPr marL="342900" indent="-342900">
              <a:buFont typeface="Arial" panose="020B0604020202020204" pitchFamily="34" charset="0"/>
              <a:buChar char="•"/>
            </a:pPr>
            <a:endParaRPr lang="en-US" dirty="0"/>
          </a:p>
        </p:txBody>
      </p:sp>
      <p:pic>
        <p:nvPicPr>
          <p:cNvPr id="10" name="Picture Placeholder 9" descr="A picture containing person, person, standing, holding&#10;&#10;Description automatically generated">
            <a:extLst>
              <a:ext uri="{FF2B5EF4-FFF2-40B4-BE49-F238E27FC236}">
                <a16:creationId xmlns:a16="http://schemas.microsoft.com/office/drawing/2014/main" id="{EC255806-43B4-41F6-BB84-D189D238F19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9348" b="9348"/>
          <a:stretch>
            <a:fillRect/>
          </a:stretch>
        </p:blipFill>
        <p:spPr/>
      </p:pic>
    </p:spTree>
    <p:extLst>
      <p:ext uri="{BB962C8B-B14F-4D97-AF65-F5344CB8AC3E}">
        <p14:creationId xmlns:p14="http://schemas.microsoft.com/office/powerpoint/2010/main" val="376055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1596</Words>
  <Application>Microsoft Office PowerPoint</Application>
  <PresentationFormat>Widescreen</PresentationFormat>
  <Paragraphs>114</Paragraphs>
  <Slides>11</Slides>
  <Notes>11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Ocean Waves 16x9</vt:lpstr>
      <vt:lpstr>Praying an Icon  with Visio Divina</vt:lpstr>
      <vt:lpstr>Icon:  A sacred image</vt:lpstr>
      <vt:lpstr>The Icon tells a story</vt:lpstr>
      <vt:lpstr>Visio Divina:  A new Prayer Practice</vt:lpstr>
      <vt:lpstr>Visio Divina and Lectio Divina</vt:lpstr>
      <vt:lpstr>Rublev’s Trinity:  The Oaks of Mamre story</vt:lpstr>
      <vt:lpstr>The Father</vt:lpstr>
      <vt:lpstr>The Son</vt:lpstr>
      <vt:lpstr>The Holy Spirit</vt:lpstr>
      <vt:lpstr>PowerPoint Presentation</vt:lpstr>
      <vt:lpstr>Do you have feelings about the Trinity that surprised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an Icon   Visio Divina</dc:title>
  <dc:creator>Carolyn Hoffmann</dc:creator>
  <cp:lastModifiedBy>Carolyn Hoffmann</cp:lastModifiedBy>
  <cp:revision>3</cp:revision>
  <dcterms:created xsi:type="dcterms:W3CDTF">2020-08-14T18:20:54Z</dcterms:created>
  <dcterms:modified xsi:type="dcterms:W3CDTF">2020-08-17T21:45:32Z</dcterms:modified>
</cp:coreProperties>
</file>