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79" r:id="rId5"/>
    <p:sldId id="284" r:id="rId6"/>
    <p:sldId id="285" r:id="rId7"/>
    <p:sldId id="286" r:id="rId8"/>
    <p:sldId id="287" r:id="rId9"/>
    <p:sldId id="288" r:id="rId10"/>
    <p:sldId id="281" r:id="rId11"/>
    <p:sldId id="282" r:id="rId12"/>
    <p:sldId id="289" r:id="rId13"/>
  </p:sldIdLst>
  <p:sldSz cx="12192000" cy="6858000"/>
  <p:notesSz cx="7019925" cy="9305925"/>
  <p:defaultTextStyle>
    <a:defPPr rtl="0"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60" d="100"/>
          <a:sy n="60" d="100"/>
        </p:scale>
        <p:origin x="1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1C5AA7C-8AC5-4F2E-A31F-726D4662038B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EF0A463-F59C-4A0A-8D3F-CDBE9611C9F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6191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 rtl="0"/>
            <a:endParaRPr lang="fr-CA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2BF89B8-A2DA-4BF4-B95E-9AD2C0D0E719}" type="datetime1">
              <a:rPr lang="fr-CA" smtClean="0"/>
              <a:pPr/>
              <a:t>2023-12-12</a:t>
            </a:fld>
            <a:endParaRPr lang="fr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rtl="0"/>
            <a:endParaRPr lang="fr-CA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 rtl="0"/>
            <a:r>
              <a:rPr lang="fr-CA" noProof="0" dirty="0"/>
              <a:t>Modifiez les styles du texte du masque</a:t>
            </a:r>
          </a:p>
          <a:p>
            <a:pPr lvl="1" rtl="0"/>
            <a:r>
              <a:rPr lang="fr-CA" noProof="0" dirty="0"/>
              <a:t>Deuxième niveau</a:t>
            </a:r>
          </a:p>
          <a:p>
            <a:pPr lvl="2" rtl="0"/>
            <a:r>
              <a:rPr lang="fr-CA" noProof="0" dirty="0"/>
              <a:t>Troisième niveau</a:t>
            </a:r>
          </a:p>
          <a:p>
            <a:pPr lvl="3" rtl="0"/>
            <a:r>
              <a:rPr lang="fr-CA" noProof="0" dirty="0"/>
              <a:t>Quatrième niveau</a:t>
            </a:r>
          </a:p>
          <a:p>
            <a:pPr lvl="4" rtl="0"/>
            <a:r>
              <a:rPr lang="fr-CA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32871">
              <a:defRPr/>
            </a:pPr>
            <a:fld id="{33AEA074-24A7-4657-AE02-A51F68EA6AA2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32871">
                <a:defRPr/>
              </a:pPr>
              <a:t>1</a:t>
            </a:fld>
            <a:endParaRPr lang="fr-C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8A4AC7-D7A7-446C-979C-AA05D4FC399C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3B2457-4B94-40DC-8D2B-F1C5A5FE6AF2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9B0DC9-6983-4204-992F-AB4DBD68513B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ABFDCB-A59B-4EAA-94ED-86ADA5A2727F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CA" sz="8000" noProof="0" dirty="0">
                <a:solidFill>
                  <a:schemeClr val="tx1"/>
                </a:solidFill>
                <a:effectLst/>
              </a:rPr>
              <a:t>« 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CA" sz="8000" noProof="0" dirty="0">
                <a:solidFill>
                  <a:schemeClr val="tx1"/>
                </a:solidFill>
                <a:effectLst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A35EB0-95F1-4D16-A0A8-383A582563A8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926FA0-1DE2-4EDB-80F4-73C242336A98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d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81741-74B7-4968-9A5F-42A033C929F5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75B8C2-23A8-4DC3-A3E5-D7677747322A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A55311-998D-4B7F-9816-96CBB8872445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B15CD-11AF-427B-A8A3-C0D0CA16A31E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D414-4DD8-40C5-A5DD-6CCC37652AE8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031462-A3CF-4DDA-B6C0-DF4CB64B7954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580536-3AA8-4FEC-8ACA-8F9D671322D8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E8C452-B0D0-4DFB-B49F-915F1488131A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1D2E46-E4E0-4189-89F4-6F4A64337A68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CA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CA" noProof="0" dirty="0"/>
              <a:t>Modifiez les styles du texte du masque</a:t>
            </a:r>
          </a:p>
          <a:p>
            <a:pPr lvl="1" rtl="0"/>
            <a:r>
              <a:rPr lang="fr-CA" noProof="0" dirty="0"/>
              <a:t>Deuxième niveau</a:t>
            </a:r>
          </a:p>
          <a:p>
            <a:pPr lvl="2" rtl="0"/>
            <a:r>
              <a:rPr lang="fr-CA" noProof="0" dirty="0"/>
              <a:t>Troisième niveau</a:t>
            </a:r>
          </a:p>
          <a:p>
            <a:pPr lvl="3" rtl="0"/>
            <a:r>
              <a:rPr lang="fr-CA" noProof="0" dirty="0"/>
              <a:t>Quatrième niveau</a:t>
            </a:r>
          </a:p>
          <a:p>
            <a:pPr lvl="4" rtl="0"/>
            <a:r>
              <a:rPr lang="fr-CA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5690F4A0-9814-4698-A6C8-6CDFF94B7E62}" type="datetime1">
              <a:rPr lang="fr-CA" noProof="0" smtClean="0"/>
              <a:t>2023-12-12</a:t>
            </a:fld>
            <a:endParaRPr lang="fr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 fontScale="90000"/>
          </a:bodyPr>
          <a:lstStyle/>
          <a:p>
            <a:pPr algn="l" rtl="0"/>
            <a:r>
              <a:rPr lang="fr-CA" sz="4000" dirty="0"/>
              <a:t>Évaluation actuarielle au 31 décembre 2022	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fr-CA" sz="2400" dirty="0"/>
              <a:t>Régime de retraite des pompiers</a:t>
            </a:r>
            <a:br>
              <a:rPr lang="fr-CA" sz="2400" dirty="0"/>
            </a:br>
            <a:r>
              <a:rPr lang="fr-CA" sz="2400" dirty="0"/>
              <a:t>et préventionnistes de la </a:t>
            </a:r>
            <a:br>
              <a:rPr lang="fr-CA" sz="2400" dirty="0"/>
            </a:br>
            <a:r>
              <a:rPr lang="fr-CA" sz="2400" dirty="0"/>
              <a:t>Ville de Laval</a:t>
            </a:r>
          </a:p>
          <a:p>
            <a:pPr marL="36900" lvl="0" indent="0" rtl="0">
              <a:buNone/>
            </a:pPr>
            <a:endParaRPr lang="fr-CA" sz="2400" dirty="0"/>
          </a:p>
          <a:p>
            <a:pPr marL="36900" lvl="0" indent="0" rtl="0">
              <a:buNone/>
            </a:pPr>
            <a:endParaRPr lang="fr-CA" sz="2400" dirty="0"/>
          </a:p>
          <a:p>
            <a:pPr marL="36900" lvl="0" indent="0" rtl="0">
              <a:buNone/>
            </a:pPr>
            <a:r>
              <a:rPr lang="fr-CA" sz="2400" dirty="0"/>
              <a:t>Préparé par l’Association des pompiers de Laval</a:t>
            </a:r>
          </a:p>
          <a:p>
            <a:pPr marL="36900" lvl="0" indent="0" rtl="0">
              <a:buNone/>
            </a:pPr>
            <a:r>
              <a:rPr lang="fr-CA" sz="2400" dirty="0"/>
              <a:t>Mardi le 12 décembre 2023</a:t>
            </a:r>
          </a:p>
          <a:p>
            <a:pPr marL="36900" lvl="0" indent="0" rtl="0">
              <a:buNone/>
            </a:pPr>
            <a:endParaRPr lang="fr-CA" sz="2400" dirty="0"/>
          </a:p>
          <a:p>
            <a:pPr rtl="0"/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9CB243-AD7C-5D00-CDF9-76A129A4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Situation financière au 31 </a:t>
            </a:r>
            <a:r>
              <a:rPr lang="en-US" dirty="0" err="1">
                <a:solidFill>
                  <a:schemeClr val="bg1"/>
                </a:solidFill>
              </a:rPr>
              <a:t>décembre</a:t>
            </a:r>
            <a:r>
              <a:rPr lang="en-US" dirty="0">
                <a:solidFill>
                  <a:schemeClr val="bg1"/>
                </a:solidFill>
              </a:rPr>
              <a:t> 2022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avant</a:t>
            </a:r>
            <a:r>
              <a:rPr lang="en-US" dirty="0">
                <a:solidFill>
                  <a:schemeClr val="bg1"/>
                </a:solidFill>
              </a:rPr>
              <a:t> amelioration)</a:t>
            </a:r>
          </a:p>
        </p:txBody>
      </p:sp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6FBF7593-6DD5-3CF5-07F4-A1D460D92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31" y="2141332"/>
            <a:ext cx="8561538" cy="4107068"/>
          </a:xfrm>
          <a:noFill/>
        </p:spPr>
      </p:pic>
    </p:spTree>
    <p:extLst>
      <p:ext uri="{BB962C8B-B14F-4D97-AF65-F5344CB8AC3E}">
        <p14:creationId xmlns:p14="http://schemas.microsoft.com/office/powerpoint/2010/main" val="223510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9CB243-AD7C-5D00-CDF9-76A129A4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Indexation des </a:t>
            </a:r>
            <a:r>
              <a:rPr lang="en-US" dirty="0" err="1">
                <a:solidFill>
                  <a:schemeClr val="bg1"/>
                </a:solidFill>
              </a:rPr>
              <a:t>rentes</a:t>
            </a:r>
            <a:r>
              <a:rPr lang="en-US" dirty="0">
                <a:solidFill>
                  <a:schemeClr val="bg1"/>
                </a:solidFill>
              </a:rPr>
              <a:t> des </a:t>
            </a:r>
            <a:r>
              <a:rPr lang="en-US" dirty="0" err="1">
                <a:solidFill>
                  <a:schemeClr val="bg1"/>
                </a:solidFill>
              </a:rPr>
              <a:t>retraités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Loi</a:t>
            </a:r>
            <a:r>
              <a:rPr lang="en-US" dirty="0">
                <a:solidFill>
                  <a:schemeClr val="bg1"/>
                </a:solidFill>
              </a:rPr>
              <a:t> 15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388F77-06C2-CFD1-F2D1-A4C246BE7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63" y="2942781"/>
            <a:ext cx="10748273" cy="16504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8E7DB43-272B-10DA-2D00-284E4078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63" y="4186844"/>
            <a:ext cx="5950256" cy="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4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9CB243-AD7C-5D00-CDF9-76A129A4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Situation financière au 31 </a:t>
            </a:r>
            <a:r>
              <a:rPr lang="en-US" dirty="0" err="1">
                <a:solidFill>
                  <a:schemeClr val="bg1"/>
                </a:solidFill>
              </a:rPr>
              <a:t>décembre</a:t>
            </a:r>
            <a:r>
              <a:rPr lang="en-US" dirty="0">
                <a:solidFill>
                  <a:schemeClr val="bg1"/>
                </a:solidFill>
              </a:rPr>
              <a:t> 2022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avant</a:t>
            </a:r>
            <a:r>
              <a:rPr lang="en-US" dirty="0">
                <a:solidFill>
                  <a:schemeClr val="bg1"/>
                </a:solidFill>
              </a:rPr>
              <a:t> amelioration)</a:t>
            </a:r>
          </a:p>
        </p:txBody>
      </p:sp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FF791C80-2FA2-61B0-D8AE-F7340F444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189" y="2195009"/>
            <a:ext cx="10041143" cy="4481369"/>
          </a:xfrm>
          <a:noFill/>
        </p:spPr>
      </p:pic>
    </p:spTree>
    <p:extLst>
      <p:ext uri="{BB962C8B-B14F-4D97-AF65-F5344CB8AC3E}">
        <p14:creationId xmlns:p14="http://schemas.microsoft.com/office/powerpoint/2010/main" val="275950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9CB243-AD7C-5D00-CDF9-76A129A4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Indexation des </a:t>
            </a:r>
            <a:r>
              <a:rPr lang="en-US" dirty="0" err="1">
                <a:solidFill>
                  <a:schemeClr val="bg1"/>
                </a:solidFill>
              </a:rPr>
              <a:t>rentes</a:t>
            </a:r>
            <a:r>
              <a:rPr lang="en-US" dirty="0">
                <a:solidFill>
                  <a:schemeClr val="bg1"/>
                </a:solidFill>
              </a:rPr>
              <a:t> des </a:t>
            </a:r>
            <a:r>
              <a:rPr lang="en-US" dirty="0" err="1">
                <a:solidFill>
                  <a:schemeClr val="bg1"/>
                </a:solidFill>
              </a:rPr>
              <a:t>retraités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(1ere étape)</a:t>
            </a:r>
            <a:b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en-US" dirty="0">
                <a:solidFill>
                  <a:schemeClr val="bg1"/>
                </a:solidFill>
              </a:rPr>
              <a:t>(retraite à </a:t>
            </a:r>
            <a:r>
              <a:rPr lang="en-US" dirty="0" err="1">
                <a:solidFill>
                  <a:schemeClr val="bg1"/>
                </a:solidFill>
              </a:rPr>
              <a:t>compter</a:t>
            </a:r>
            <a:r>
              <a:rPr lang="en-US" dirty="0">
                <a:solidFill>
                  <a:schemeClr val="bg1"/>
                </a:solidFill>
              </a:rPr>
              <a:t> du 13 </a:t>
            </a:r>
            <a:r>
              <a:rPr lang="en-US" dirty="0" err="1">
                <a:solidFill>
                  <a:schemeClr val="bg1"/>
                </a:solidFill>
              </a:rPr>
              <a:t>juin</a:t>
            </a:r>
            <a:r>
              <a:rPr lang="en-US" dirty="0">
                <a:solidFill>
                  <a:schemeClr val="bg1"/>
                </a:solidFill>
              </a:rPr>
              <a:t> 2014)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1BF3AC9-DADC-B75D-7519-84E46D2C8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48" y="2045688"/>
            <a:ext cx="6972658" cy="46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3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9CB243-AD7C-5D00-CDF9-76A129A4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Amélioration</a:t>
            </a:r>
            <a:r>
              <a:rPr lang="en-US" dirty="0">
                <a:solidFill>
                  <a:schemeClr val="bg1"/>
                </a:solidFill>
              </a:rPr>
              <a:t> des </a:t>
            </a:r>
            <a:r>
              <a:rPr lang="en-US" dirty="0" err="1">
                <a:solidFill>
                  <a:schemeClr val="bg1"/>
                </a:solidFill>
              </a:rPr>
              <a:t>rentes</a:t>
            </a:r>
            <a:r>
              <a:rPr lang="en-US" dirty="0">
                <a:solidFill>
                  <a:schemeClr val="bg1"/>
                </a:solidFill>
              </a:rPr>
              <a:t> des pompiers </a:t>
            </a:r>
            <a:r>
              <a:rPr lang="en-US" dirty="0" err="1">
                <a:solidFill>
                  <a:schemeClr val="bg1"/>
                </a:solidFill>
              </a:rPr>
              <a:t>actifs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au 31 </a:t>
            </a:r>
            <a:r>
              <a:rPr lang="en-US" dirty="0" err="1">
                <a:solidFill>
                  <a:schemeClr val="bg1"/>
                </a:solidFill>
              </a:rPr>
              <a:t>décembre</a:t>
            </a:r>
            <a:r>
              <a:rPr lang="en-US" dirty="0">
                <a:solidFill>
                  <a:schemeClr val="bg1"/>
                </a:solidFill>
              </a:rPr>
              <a:t> 2022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A5A6B7-9842-F584-6F70-EC1EFE328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1" y="2076450"/>
            <a:ext cx="10682766" cy="4590164"/>
          </a:xfrm>
          <a:noFill/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Amélioration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convenue</a:t>
            </a:r>
            <a:r>
              <a:rPr lang="en-US" sz="3200" dirty="0">
                <a:solidFill>
                  <a:schemeClr val="bg1"/>
                </a:solidFill>
              </a:rPr>
              <a:t> entre les parties </a:t>
            </a:r>
            <a:r>
              <a:rPr lang="en-US" sz="3200" dirty="0" err="1">
                <a:solidFill>
                  <a:schemeClr val="bg1"/>
                </a:solidFill>
              </a:rPr>
              <a:t>concernant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l’excédent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d’actif</a:t>
            </a:r>
            <a:r>
              <a:rPr lang="en-US" sz="3200" dirty="0">
                <a:solidFill>
                  <a:schemeClr val="bg1"/>
                </a:solidFill>
              </a:rPr>
              <a:t> au-</a:t>
            </a:r>
            <a:r>
              <a:rPr lang="en-US" sz="3200" dirty="0" err="1">
                <a:solidFill>
                  <a:schemeClr val="bg1"/>
                </a:solidFill>
              </a:rPr>
              <a:t>delà</a:t>
            </a:r>
            <a:r>
              <a:rPr lang="en-US" sz="3200" dirty="0">
                <a:solidFill>
                  <a:schemeClr val="bg1"/>
                </a:solidFill>
              </a:rPr>
              <a:t> de 25 % du </a:t>
            </a:r>
            <a:r>
              <a:rPr lang="en-US" sz="3200" dirty="0" err="1">
                <a:solidFill>
                  <a:schemeClr val="bg1"/>
                </a:solidFill>
              </a:rPr>
              <a:t>passif</a:t>
            </a:r>
            <a:r>
              <a:rPr lang="en-US" sz="3200" dirty="0">
                <a:solidFill>
                  <a:schemeClr val="bg1"/>
                </a:solidFill>
              </a:rPr>
              <a:t> de </a:t>
            </a:r>
            <a:r>
              <a:rPr lang="en-US" sz="3200" dirty="0" err="1">
                <a:solidFill>
                  <a:schemeClr val="bg1"/>
                </a:solidFill>
              </a:rPr>
              <a:t>capitalisation</a:t>
            </a:r>
            <a:r>
              <a:rPr lang="en-US" sz="3200" dirty="0">
                <a:solidFill>
                  <a:schemeClr val="bg1"/>
                </a:solidFill>
              </a:rPr>
              <a:t> du volet courant </a:t>
            </a:r>
            <a:r>
              <a:rPr lang="en-US" sz="3200" dirty="0">
                <a:solidFill>
                  <a:schemeClr val="bg1"/>
                </a:solidFill>
                <a:highlight>
                  <a:srgbClr val="FFFF00"/>
                </a:highlight>
              </a:rPr>
              <a:t>(2e étape)</a:t>
            </a:r>
          </a:p>
          <a:p>
            <a:pPr lvl="2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Amélioration</a:t>
            </a:r>
            <a:r>
              <a:rPr lang="en-US" sz="2800" dirty="0">
                <a:solidFill>
                  <a:schemeClr val="bg1"/>
                </a:solidFill>
              </a:rPr>
              <a:t> des </a:t>
            </a:r>
            <a:r>
              <a:rPr lang="en-US" sz="2800" dirty="0" err="1">
                <a:solidFill>
                  <a:schemeClr val="bg1"/>
                </a:solidFill>
              </a:rPr>
              <a:t>rentes</a:t>
            </a:r>
            <a:r>
              <a:rPr lang="en-US" sz="2800" dirty="0">
                <a:solidFill>
                  <a:schemeClr val="bg1"/>
                </a:solidFill>
              </a:rPr>
              <a:t> pour le service entre le 1</a:t>
            </a:r>
            <a:r>
              <a:rPr lang="en-US" sz="2800" baseline="30000" dirty="0">
                <a:solidFill>
                  <a:schemeClr val="bg1"/>
                </a:solidFill>
              </a:rPr>
              <a:t>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janvier</a:t>
            </a:r>
            <a:r>
              <a:rPr lang="en-US" sz="2800" dirty="0">
                <a:solidFill>
                  <a:schemeClr val="bg1"/>
                </a:solidFill>
              </a:rPr>
              <a:t> 2013 et le 31 </a:t>
            </a:r>
            <a:r>
              <a:rPr lang="en-US" sz="2800" dirty="0" err="1">
                <a:solidFill>
                  <a:schemeClr val="bg1"/>
                </a:solidFill>
              </a:rPr>
              <a:t>décembre</a:t>
            </a:r>
            <a:r>
              <a:rPr lang="en-US" sz="2800" dirty="0">
                <a:solidFill>
                  <a:schemeClr val="bg1"/>
                </a:solidFill>
              </a:rPr>
              <a:t> 2022 pour </a:t>
            </a:r>
            <a:r>
              <a:rPr lang="en-US" sz="2800" dirty="0" err="1">
                <a:solidFill>
                  <a:schemeClr val="bg1"/>
                </a:solidFill>
              </a:rPr>
              <a:t>une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valeur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totale</a:t>
            </a:r>
            <a:r>
              <a:rPr lang="en-US" sz="2800" dirty="0">
                <a:solidFill>
                  <a:schemeClr val="bg1"/>
                </a:solidFill>
              </a:rPr>
              <a:t> de 850 000 $</a:t>
            </a:r>
          </a:p>
          <a:p>
            <a:pPr lvl="2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Amélioration</a:t>
            </a:r>
            <a:r>
              <a:rPr lang="en-US" sz="2800" dirty="0">
                <a:solidFill>
                  <a:schemeClr val="bg1"/>
                </a:solidFill>
              </a:rPr>
              <a:t> des </a:t>
            </a:r>
            <a:r>
              <a:rPr lang="en-US" sz="2800" dirty="0" err="1">
                <a:solidFill>
                  <a:schemeClr val="bg1"/>
                </a:solidFill>
              </a:rPr>
              <a:t>rentes</a:t>
            </a:r>
            <a:r>
              <a:rPr lang="en-US" sz="2800" dirty="0">
                <a:solidFill>
                  <a:schemeClr val="bg1"/>
                </a:solidFill>
              </a:rPr>
              <a:t> d’un </a:t>
            </a:r>
            <a:r>
              <a:rPr lang="en-US" sz="2800" dirty="0" err="1">
                <a:solidFill>
                  <a:schemeClr val="bg1"/>
                </a:solidFill>
              </a:rPr>
              <a:t>pourcentage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</a:rPr>
              <a:t>2,25 %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estimé</a:t>
            </a:r>
            <a:r>
              <a:rPr lang="en-US" sz="2800" dirty="0">
                <a:solidFill>
                  <a:schemeClr val="bg1"/>
                </a:solidFill>
              </a:rPr>
              <a:t>) en </a:t>
            </a:r>
            <a:r>
              <a:rPr lang="en-US" sz="2800" dirty="0" err="1">
                <a:solidFill>
                  <a:schemeClr val="bg1"/>
                </a:solidFill>
              </a:rPr>
              <a:t>modifiant</a:t>
            </a:r>
            <a:r>
              <a:rPr lang="en-US" sz="2800" dirty="0">
                <a:solidFill>
                  <a:schemeClr val="bg1"/>
                </a:solidFill>
              </a:rPr>
              <a:t> le  </a:t>
            </a:r>
            <a:r>
              <a:rPr lang="en-US" sz="2800" dirty="0" err="1">
                <a:solidFill>
                  <a:schemeClr val="bg1"/>
                </a:solidFill>
              </a:rPr>
              <a:t>salaire</a:t>
            </a:r>
            <a:r>
              <a:rPr lang="en-US" sz="2800" dirty="0">
                <a:solidFill>
                  <a:schemeClr val="bg1"/>
                </a:solidFill>
              </a:rPr>
              <a:t> optimal (</a:t>
            </a:r>
            <a:r>
              <a:rPr lang="en-US" sz="2800" dirty="0" err="1">
                <a:solidFill>
                  <a:schemeClr val="bg1"/>
                </a:solidFill>
              </a:rPr>
              <a:t>salaire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moyen</a:t>
            </a:r>
            <a:r>
              <a:rPr lang="en-US" sz="2800" dirty="0">
                <a:solidFill>
                  <a:schemeClr val="bg1"/>
                </a:solidFill>
              </a:rPr>
              <a:t> à la </a:t>
            </a:r>
            <a:r>
              <a:rPr lang="en-US" sz="2800" dirty="0" err="1">
                <a:solidFill>
                  <a:schemeClr val="bg1"/>
                </a:solidFill>
              </a:rPr>
              <a:t>retraite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function des </a:t>
            </a:r>
            <a:r>
              <a:rPr lang="en-US" sz="2800" dirty="0" err="1">
                <a:solidFill>
                  <a:schemeClr val="bg1"/>
                </a:solidFill>
              </a:rPr>
              <a:t>années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travaillées</a:t>
            </a:r>
            <a:r>
              <a:rPr lang="en-US" sz="2800" dirty="0">
                <a:solidFill>
                  <a:schemeClr val="bg1"/>
                </a:solidFill>
              </a:rPr>
              <a:t> entre 1er Janvier 2014 et 31 </a:t>
            </a:r>
            <a:r>
              <a:rPr lang="en-US" sz="2800" dirty="0" err="1">
                <a:solidFill>
                  <a:schemeClr val="bg1"/>
                </a:solidFill>
              </a:rPr>
              <a:t>décembre</a:t>
            </a:r>
            <a:r>
              <a:rPr lang="en-US" sz="2800" dirty="0">
                <a:solidFill>
                  <a:schemeClr val="bg1"/>
                </a:solidFill>
              </a:rPr>
              <a:t> 2022.(max 9 </a:t>
            </a:r>
            <a:r>
              <a:rPr lang="en-US" sz="2800" dirty="0" err="1">
                <a:solidFill>
                  <a:schemeClr val="bg1"/>
                </a:solidFill>
              </a:rPr>
              <a:t>ans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756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9CB243-AD7C-5D00-CDF9-76A129A4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Impact sur les </a:t>
            </a:r>
            <a:r>
              <a:rPr lang="en-US" dirty="0" err="1">
                <a:solidFill>
                  <a:schemeClr val="bg1"/>
                </a:solidFill>
              </a:rPr>
              <a:t>cotisations</a:t>
            </a:r>
            <a:r>
              <a:rPr lang="en-US" dirty="0">
                <a:solidFill>
                  <a:schemeClr val="bg1"/>
                </a:solidFill>
              </a:rPr>
              <a:t> (3 </a:t>
            </a:r>
            <a:r>
              <a:rPr lang="en-US" dirty="0" err="1">
                <a:solidFill>
                  <a:schemeClr val="bg1"/>
                </a:solidFill>
              </a:rPr>
              <a:t>changements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A5A6B7-9842-F584-6F70-EC1EFE328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567265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600" dirty="0" err="1">
                <a:solidFill>
                  <a:schemeClr val="bg1"/>
                </a:solidFill>
              </a:rPr>
              <a:t>Réduction</a:t>
            </a:r>
            <a:r>
              <a:rPr lang="en-US" sz="2600" dirty="0">
                <a:solidFill>
                  <a:schemeClr val="bg1"/>
                </a:solidFill>
              </a:rPr>
              <a:t> des </a:t>
            </a:r>
            <a:r>
              <a:rPr lang="en-US" sz="2600" dirty="0" err="1">
                <a:solidFill>
                  <a:schemeClr val="bg1"/>
                </a:solidFill>
              </a:rPr>
              <a:t>cotisations</a:t>
            </a:r>
            <a:r>
              <a:rPr lang="en-US" sz="2600" dirty="0">
                <a:solidFill>
                  <a:schemeClr val="bg1"/>
                </a:solidFill>
              </a:rPr>
              <a:t> à </a:t>
            </a:r>
            <a:r>
              <a:rPr lang="en-US" sz="2600" dirty="0" err="1">
                <a:solidFill>
                  <a:schemeClr val="bg1"/>
                </a:solidFill>
              </a:rPr>
              <a:t>compter</a:t>
            </a:r>
            <a:r>
              <a:rPr lang="en-US" sz="2600" dirty="0">
                <a:solidFill>
                  <a:schemeClr val="bg1"/>
                </a:solidFill>
              </a:rPr>
              <a:t> du 1</a:t>
            </a:r>
            <a:r>
              <a:rPr lang="en-US" sz="2600" baseline="30000" dirty="0">
                <a:solidFill>
                  <a:schemeClr val="bg1"/>
                </a:solidFill>
              </a:rPr>
              <a:t>er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janvier</a:t>
            </a:r>
            <a:r>
              <a:rPr lang="en-US" sz="2600" dirty="0">
                <a:solidFill>
                  <a:schemeClr val="bg1"/>
                </a:solidFill>
              </a:rPr>
              <a:t> 2024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(1 an après la date de </a:t>
            </a:r>
            <a:r>
              <a:rPr lang="en-US" sz="2600" dirty="0" err="1">
                <a:solidFill>
                  <a:schemeClr val="bg1"/>
                </a:solidFill>
              </a:rPr>
              <a:t>l’évaluation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actuarielle</a:t>
            </a:r>
            <a:r>
              <a:rPr lang="en-US" sz="2600" dirty="0">
                <a:solidFill>
                  <a:schemeClr val="bg1"/>
                </a:solidFill>
              </a:rPr>
              <a:t>)</a:t>
            </a:r>
          </a:p>
          <a:p>
            <a:r>
              <a:rPr lang="en-US" sz="2600" dirty="0">
                <a:solidFill>
                  <a:schemeClr val="bg1"/>
                </a:solidFill>
              </a:rPr>
              <a:t>Un seul </a:t>
            </a:r>
            <a:r>
              <a:rPr lang="en-US" sz="2600" dirty="0" err="1">
                <a:solidFill>
                  <a:schemeClr val="bg1"/>
                </a:solidFill>
              </a:rPr>
              <a:t>taux</a:t>
            </a:r>
            <a:r>
              <a:rPr lang="en-US" sz="2600" dirty="0">
                <a:solidFill>
                  <a:schemeClr val="bg1"/>
                </a:solidFill>
              </a:rPr>
              <a:t> de </a:t>
            </a:r>
            <a:r>
              <a:rPr lang="en-US" sz="2600" dirty="0" err="1">
                <a:solidFill>
                  <a:schemeClr val="bg1"/>
                </a:solidFill>
              </a:rPr>
              <a:t>cotisation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salariale</a:t>
            </a:r>
            <a:r>
              <a:rPr lang="en-US" sz="2600" dirty="0">
                <a:solidFill>
                  <a:schemeClr val="bg1"/>
                </a:solidFill>
              </a:rPr>
              <a:t> à </a:t>
            </a:r>
            <a:r>
              <a:rPr lang="en-US" sz="2600" dirty="0" err="1">
                <a:solidFill>
                  <a:schemeClr val="bg1"/>
                </a:solidFill>
              </a:rPr>
              <a:t>compter</a:t>
            </a:r>
            <a:r>
              <a:rPr lang="en-US" sz="2600" dirty="0">
                <a:solidFill>
                  <a:schemeClr val="bg1"/>
                </a:solidFill>
              </a:rPr>
              <a:t> du 1</a:t>
            </a:r>
            <a:r>
              <a:rPr lang="en-US" sz="2600" baseline="30000" dirty="0">
                <a:solidFill>
                  <a:schemeClr val="bg1"/>
                </a:solidFill>
              </a:rPr>
              <a:t>er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janvier</a:t>
            </a:r>
            <a:r>
              <a:rPr lang="en-US" sz="2600" dirty="0">
                <a:solidFill>
                  <a:schemeClr val="bg1"/>
                </a:solidFill>
              </a:rPr>
              <a:t> 2024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(versus un </a:t>
            </a:r>
            <a:r>
              <a:rPr lang="en-US" sz="2600" dirty="0" err="1">
                <a:solidFill>
                  <a:schemeClr val="bg1"/>
                </a:solidFill>
              </a:rPr>
              <a:t>taux</a:t>
            </a:r>
            <a:r>
              <a:rPr lang="en-US" sz="2600" dirty="0">
                <a:solidFill>
                  <a:schemeClr val="bg1"/>
                </a:solidFill>
              </a:rPr>
              <a:t>  sur le </a:t>
            </a:r>
            <a:r>
              <a:rPr lang="en-US" sz="2600" dirty="0" err="1">
                <a:solidFill>
                  <a:schemeClr val="bg1"/>
                </a:solidFill>
              </a:rPr>
              <a:t>salaire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avant</a:t>
            </a:r>
            <a:r>
              <a:rPr lang="en-US" sz="2600" dirty="0">
                <a:solidFill>
                  <a:schemeClr val="bg1"/>
                </a:solidFill>
              </a:rPr>
              <a:t> le MGA </a:t>
            </a:r>
            <a:r>
              <a:rPr lang="en-US" sz="2600" dirty="0" err="1">
                <a:solidFill>
                  <a:schemeClr val="bg1"/>
                </a:solidFill>
              </a:rPr>
              <a:t>inférieur</a:t>
            </a:r>
            <a:r>
              <a:rPr lang="en-US" sz="2600" dirty="0">
                <a:solidFill>
                  <a:schemeClr val="bg1"/>
                </a:solidFill>
              </a:rPr>
              <a:t> de 1,5 % à </a:t>
            </a:r>
            <a:r>
              <a:rPr lang="en-US" sz="2600" dirty="0" err="1">
                <a:solidFill>
                  <a:schemeClr val="bg1"/>
                </a:solidFill>
              </a:rPr>
              <a:t>celui</a:t>
            </a:r>
            <a:r>
              <a:rPr lang="en-US" sz="2600" dirty="0">
                <a:solidFill>
                  <a:schemeClr val="bg1"/>
                </a:solidFill>
              </a:rPr>
              <a:t> applicable au </a:t>
            </a:r>
            <a:r>
              <a:rPr lang="en-US" sz="2600" dirty="0" err="1">
                <a:solidFill>
                  <a:schemeClr val="bg1"/>
                </a:solidFill>
              </a:rPr>
              <a:t>salaire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excédant</a:t>
            </a:r>
            <a:r>
              <a:rPr lang="en-US" sz="2600" dirty="0">
                <a:solidFill>
                  <a:schemeClr val="bg1"/>
                </a:solidFill>
              </a:rPr>
              <a:t> le MGA)</a:t>
            </a:r>
          </a:p>
          <a:p>
            <a:r>
              <a:rPr lang="en-US" sz="2600" dirty="0" err="1">
                <a:solidFill>
                  <a:schemeClr val="bg1"/>
                </a:solidFill>
              </a:rPr>
              <a:t>Hausse</a:t>
            </a:r>
            <a:r>
              <a:rPr lang="en-US" sz="2600" dirty="0">
                <a:solidFill>
                  <a:schemeClr val="bg1"/>
                </a:solidFill>
              </a:rPr>
              <a:t> à </a:t>
            </a:r>
            <a:r>
              <a:rPr lang="en-US" sz="2600" dirty="0" err="1">
                <a:solidFill>
                  <a:schemeClr val="bg1"/>
                </a:solidFill>
              </a:rPr>
              <a:t>compter</a:t>
            </a:r>
            <a:r>
              <a:rPr lang="en-US" sz="2600" dirty="0">
                <a:solidFill>
                  <a:schemeClr val="bg1"/>
                </a:solidFill>
              </a:rPr>
              <a:t> du 1</a:t>
            </a:r>
            <a:r>
              <a:rPr lang="en-US" sz="2600" baseline="30000" dirty="0">
                <a:solidFill>
                  <a:schemeClr val="bg1"/>
                </a:solidFill>
              </a:rPr>
              <a:t>er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janvier</a:t>
            </a:r>
            <a:r>
              <a:rPr lang="en-US" sz="2600" dirty="0">
                <a:solidFill>
                  <a:schemeClr val="bg1"/>
                </a:solidFill>
              </a:rPr>
              <a:t> 2024 de la </a:t>
            </a:r>
            <a:r>
              <a:rPr lang="en-US" sz="2600" dirty="0" err="1">
                <a:solidFill>
                  <a:schemeClr val="bg1"/>
                </a:solidFill>
              </a:rPr>
              <a:t>cotisation</a:t>
            </a:r>
            <a:r>
              <a:rPr lang="en-US" sz="2600" dirty="0">
                <a:solidFill>
                  <a:schemeClr val="bg1"/>
                </a:solidFill>
              </a:rPr>
              <a:t> de </a:t>
            </a:r>
            <a:r>
              <a:rPr lang="en-US" sz="2600" dirty="0" err="1">
                <a:solidFill>
                  <a:schemeClr val="bg1"/>
                </a:solidFill>
              </a:rPr>
              <a:t>stabilisation</a:t>
            </a:r>
            <a:r>
              <a:rPr lang="en-US" sz="2600" dirty="0">
                <a:solidFill>
                  <a:schemeClr val="bg1"/>
                </a:solidFill>
              </a:rPr>
              <a:t> de 15 % à 25 % de la </a:t>
            </a:r>
            <a:r>
              <a:rPr lang="en-US" sz="2600" dirty="0" err="1">
                <a:solidFill>
                  <a:schemeClr val="bg1"/>
                </a:solidFill>
              </a:rPr>
              <a:t>cotisation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d’exercice</a:t>
            </a:r>
            <a:r>
              <a:rPr lang="en-US" sz="2600" dirty="0">
                <a:solidFill>
                  <a:schemeClr val="bg1"/>
                </a:solidFill>
              </a:rPr>
              <a:t> en </a:t>
            </a:r>
            <a:r>
              <a:rPr lang="en-US" sz="2600" dirty="0" err="1">
                <a:solidFill>
                  <a:schemeClr val="bg1"/>
                </a:solidFill>
              </a:rPr>
              <a:t>échange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d’une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baisse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équivalente</a:t>
            </a:r>
            <a:r>
              <a:rPr lang="en-US" sz="2600" dirty="0">
                <a:solidFill>
                  <a:schemeClr val="bg1"/>
                </a:solidFill>
              </a:rPr>
              <a:t> de la marge pour </a:t>
            </a:r>
            <a:r>
              <a:rPr lang="en-US" sz="2600" dirty="0" err="1">
                <a:solidFill>
                  <a:schemeClr val="bg1"/>
                </a:solidFill>
              </a:rPr>
              <a:t>écarts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défavorables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(impact </a:t>
            </a:r>
            <a:r>
              <a:rPr lang="en-US" sz="2600" dirty="0" err="1">
                <a:solidFill>
                  <a:schemeClr val="bg1"/>
                </a:solidFill>
              </a:rPr>
              <a:t>neutre</a:t>
            </a:r>
            <a:r>
              <a:rPr lang="en-US" sz="2600" dirty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A17ACB3-65D7-7C57-A45B-4AC2651B1774}"/>
              </a:ext>
            </a:extLst>
          </p:cNvPr>
          <p:cNvSpPr txBox="1">
            <a:spLocks/>
          </p:cNvSpPr>
          <p:nvPr/>
        </p:nvSpPr>
        <p:spPr>
          <a:xfrm>
            <a:off x="913795" y="5771535"/>
            <a:ext cx="10353762" cy="419718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bg1"/>
                </a:solidFill>
              </a:rPr>
              <a:t>MGA : Maximum des gains admissible (66 600 $ en 2023)</a:t>
            </a:r>
          </a:p>
        </p:txBody>
      </p:sp>
    </p:spTree>
    <p:extLst>
      <p:ext uri="{BB962C8B-B14F-4D97-AF65-F5344CB8AC3E}">
        <p14:creationId xmlns:p14="http://schemas.microsoft.com/office/powerpoint/2010/main" val="270935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9CB243-AD7C-5D00-CDF9-76A129A4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Impact sur les </a:t>
            </a:r>
            <a:r>
              <a:rPr lang="en-US" dirty="0" err="1">
                <a:solidFill>
                  <a:schemeClr val="bg1"/>
                </a:solidFill>
              </a:rPr>
              <a:t>cotisations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salariales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(1er Janvier 2024)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4444B8-AFED-ACA6-EDA1-8E5BB3165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27" y="1936012"/>
            <a:ext cx="9810897" cy="56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8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9CB243-AD7C-5D00-CDF9-76A129A4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Vote des </a:t>
            </a:r>
            <a:r>
              <a:rPr lang="en-US" dirty="0" err="1">
                <a:solidFill>
                  <a:schemeClr val="bg1"/>
                </a:solidFill>
              </a:rPr>
              <a:t>membres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l’Association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A5A6B7-9842-F584-6F70-EC1EFE328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897630"/>
          </a:xfrm>
          <a:noFill/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Hausse</a:t>
            </a:r>
            <a:r>
              <a:rPr lang="en-US" sz="2800" dirty="0">
                <a:solidFill>
                  <a:schemeClr val="bg1"/>
                </a:solidFill>
              </a:rPr>
              <a:t> du </a:t>
            </a:r>
            <a:r>
              <a:rPr lang="en-US" sz="2800" dirty="0" err="1">
                <a:solidFill>
                  <a:schemeClr val="bg1"/>
                </a:solidFill>
              </a:rPr>
              <a:t>taux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cotisation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stabilisation</a:t>
            </a:r>
            <a:r>
              <a:rPr lang="en-US" sz="2800" dirty="0">
                <a:solidFill>
                  <a:schemeClr val="bg1"/>
                </a:solidFill>
              </a:rPr>
              <a:t> de 15 % à 25 % à </a:t>
            </a:r>
            <a:r>
              <a:rPr lang="en-US" sz="2800" dirty="0" err="1">
                <a:solidFill>
                  <a:schemeClr val="bg1"/>
                </a:solidFill>
              </a:rPr>
              <a:t>compter</a:t>
            </a:r>
            <a:r>
              <a:rPr lang="en-US" sz="2800" dirty="0">
                <a:solidFill>
                  <a:schemeClr val="bg1"/>
                </a:solidFill>
              </a:rPr>
              <a:t> du 1</a:t>
            </a:r>
            <a:r>
              <a:rPr lang="en-US" sz="2800" baseline="30000" dirty="0">
                <a:solidFill>
                  <a:schemeClr val="bg1"/>
                </a:solidFill>
              </a:rPr>
              <a:t>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janvier</a:t>
            </a:r>
            <a:r>
              <a:rPr lang="en-US" sz="2800" dirty="0">
                <a:solidFill>
                  <a:schemeClr val="bg1"/>
                </a:solidFill>
              </a:rPr>
              <a:t> 2024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Taux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cotisation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d’exercice</a:t>
            </a:r>
            <a:r>
              <a:rPr lang="en-US" sz="2800" dirty="0">
                <a:solidFill>
                  <a:schemeClr val="bg1"/>
                </a:solidFill>
              </a:rPr>
              <a:t> uniforme à </a:t>
            </a:r>
            <a:r>
              <a:rPr lang="en-US" sz="2800" dirty="0" err="1">
                <a:solidFill>
                  <a:schemeClr val="bg1"/>
                </a:solidFill>
              </a:rPr>
              <a:t>compter</a:t>
            </a:r>
            <a:r>
              <a:rPr lang="en-US" sz="2800" dirty="0">
                <a:solidFill>
                  <a:schemeClr val="bg1"/>
                </a:solidFill>
              </a:rPr>
              <a:t> du 1</a:t>
            </a:r>
            <a:r>
              <a:rPr lang="en-US" sz="2800" baseline="30000" dirty="0">
                <a:solidFill>
                  <a:schemeClr val="bg1"/>
                </a:solidFill>
              </a:rPr>
              <a:t>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janvier</a:t>
            </a:r>
            <a:r>
              <a:rPr lang="en-US" sz="2800" dirty="0">
                <a:solidFill>
                  <a:schemeClr val="bg1"/>
                </a:solidFill>
              </a:rPr>
              <a:t> 2024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Utilisation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d’une</a:t>
            </a:r>
            <a:r>
              <a:rPr lang="en-US" sz="2800" dirty="0">
                <a:solidFill>
                  <a:schemeClr val="bg1"/>
                </a:solidFill>
              </a:rPr>
              <a:t> portion de </a:t>
            </a:r>
            <a:r>
              <a:rPr lang="en-US" sz="2800" dirty="0" err="1">
                <a:solidFill>
                  <a:schemeClr val="bg1"/>
                </a:solidFill>
              </a:rPr>
              <a:t>l’excédent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d’actif</a:t>
            </a:r>
            <a:r>
              <a:rPr lang="en-US" sz="2800" dirty="0">
                <a:solidFill>
                  <a:schemeClr val="bg1"/>
                </a:solidFill>
              </a:rPr>
              <a:t> du volet courant pour </a:t>
            </a:r>
            <a:r>
              <a:rPr lang="en-US" sz="2800" dirty="0" err="1">
                <a:solidFill>
                  <a:schemeClr val="bg1"/>
                </a:solidFill>
              </a:rPr>
              <a:t>une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valeur</a:t>
            </a:r>
            <a:r>
              <a:rPr lang="en-US" sz="2800" dirty="0">
                <a:solidFill>
                  <a:schemeClr val="bg1"/>
                </a:solidFill>
              </a:rPr>
              <a:t> de 850 000 $ aux fins </a:t>
            </a:r>
            <a:r>
              <a:rPr lang="en-US" sz="2800" dirty="0" err="1">
                <a:solidFill>
                  <a:schemeClr val="bg1"/>
                </a:solidFill>
              </a:rPr>
              <a:t>d’améliorer</a:t>
            </a:r>
            <a:r>
              <a:rPr lang="en-US" sz="2800" dirty="0">
                <a:solidFill>
                  <a:schemeClr val="bg1"/>
                </a:solidFill>
              </a:rPr>
              <a:t> le </a:t>
            </a:r>
            <a:r>
              <a:rPr lang="en-US" sz="2800" dirty="0" err="1">
                <a:solidFill>
                  <a:schemeClr val="bg1"/>
                </a:solidFill>
              </a:rPr>
              <a:t>salaire</a:t>
            </a:r>
            <a:r>
              <a:rPr lang="en-US" sz="2800" dirty="0">
                <a:solidFill>
                  <a:schemeClr val="bg1"/>
                </a:solidFill>
              </a:rPr>
              <a:t> optimal des pompiers </a:t>
            </a:r>
            <a:r>
              <a:rPr lang="en-US" sz="2800" dirty="0" err="1">
                <a:solidFill>
                  <a:schemeClr val="bg1"/>
                </a:solidFill>
              </a:rPr>
              <a:t>actifs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08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4_TF55705232.potx" id="{E9C95E18-F48C-485C-A763-8C05574DF94A}" vid="{D205E556-75B2-409F-AC2F-53B7C0B5389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369</Words>
  <Application>Microsoft Office PowerPoint</Application>
  <PresentationFormat>Grand écran</PresentationFormat>
  <Paragraphs>25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Goudy Old Style</vt:lpstr>
      <vt:lpstr>Wingdings 2</vt:lpstr>
      <vt:lpstr>SlateVTI</vt:lpstr>
      <vt:lpstr>Évaluation actuarielle au 31 décembre 2022 </vt:lpstr>
      <vt:lpstr>Situation financière au 31 décembre 2022 (avant amelioration)</vt:lpstr>
      <vt:lpstr>Indexation des rentes des retraités Loi 15</vt:lpstr>
      <vt:lpstr>Situation financière au 31 décembre 2022 (avant amelioration)</vt:lpstr>
      <vt:lpstr>Indexation des rentes des retraités  (1ere étape) (retraite à compter du 13 juin 2014)</vt:lpstr>
      <vt:lpstr>Amélioration des rentes des pompiers actifs au 31 décembre 2022 </vt:lpstr>
      <vt:lpstr>Impact sur les cotisations (3 changements) </vt:lpstr>
      <vt:lpstr>Impact sur les cotisations salariales  (1er Janvier 2024)</vt:lpstr>
      <vt:lpstr>Vote des membres de l’Association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Évaluation actuarielle au 31 décembre 2022 </dc:title>
  <dc:creator>Charles St-Aubin</dc:creator>
  <cp:lastModifiedBy>Yannick Pagé Boisclair</cp:lastModifiedBy>
  <cp:revision>18</cp:revision>
  <cp:lastPrinted>2023-12-12T17:21:13Z</cp:lastPrinted>
  <dcterms:created xsi:type="dcterms:W3CDTF">2023-12-11T18:51:37Z</dcterms:created>
  <dcterms:modified xsi:type="dcterms:W3CDTF">2023-12-12T17:29:46Z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