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2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7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4630400" cy="8229600"/>
  <p:notesSz cx="8229600" cy="14630400"/>
  <p:embeddedFontLst>
    <p:embeddedFont>
      <p:font typeface="PT Sans" panose="020B050302020302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Deacon" userId="81f17982-f5b8-4619-ae28-a2891c918c37" providerId="ADAL" clId="{57FE993B-88F9-436A-ADD1-5A3C8CB648A4}"/>
    <pc:docChg chg="custSel addSld modSld sldOrd">
      <pc:chgData name="Mark Deacon" userId="81f17982-f5b8-4619-ae28-a2891c918c37" providerId="ADAL" clId="{57FE993B-88F9-436A-ADD1-5A3C8CB648A4}" dt="2026-03-07T11:30:26.779" v="127" actId="14100"/>
      <pc:docMkLst>
        <pc:docMk/>
      </pc:docMkLst>
      <pc:sldChg chg="addSp delSp modSp mod modShow">
        <pc:chgData name="Mark Deacon" userId="81f17982-f5b8-4619-ae28-a2891c918c37" providerId="ADAL" clId="{57FE993B-88F9-436A-ADD1-5A3C8CB648A4}" dt="2026-03-07T11:25:21.596" v="80" actId="14100"/>
        <pc:sldMkLst>
          <pc:docMk/>
          <pc:sldMk cId="0" sldId="256"/>
        </pc:sldMkLst>
        <pc:picChg chg="add mod">
          <ac:chgData name="Mark Deacon" userId="81f17982-f5b8-4619-ae28-a2891c918c37" providerId="ADAL" clId="{57FE993B-88F9-436A-ADD1-5A3C8CB648A4}" dt="2026-03-07T11:25:21.596" v="80" actId="14100"/>
          <ac:picMkLst>
            <pc:docMk/>
            <pc:sldMk cId="0" sldId="256"/>
            <ac:picMk id="15" creationId="{96CE421B-921D-4C36-A5D3-3C73C9A7C9A8}"/>
          </ac:picMkLst>
        </pc:picChg>
      </pc:sldChg>
      <pc:sldChg chg="addSp delSp modSp mod modShow">
        <pc:chgData name="Mark Deacon" userId="81f17982-f5b8-4619-ae28-a2891c918c37" providerId="ADAL" clId="{57FE993B-88F9-436A-ADD1-5A3C8CB648A4}" dt="2026-03-07T11:25:45.931" v="84" actId="14100"/>
        <pc:sldMkLst>
          <pc:docMk/>
          <pc:sldMk cId="0" sldId="257"/>
        </pc:sldMkLst>
        <pc:picChg chg="add mod">
          <ac:chgData name="Mark Deacon" userId="81f17982-f5b8-4619-ae28-a2891c918c37" providerId="ADAL" clId="{57FE993B-88F9-436A-ADD1-5A3C8CB648A4}" dt="2026-03-07T11:25:45.931" v="84" actId="14100"/>
          <ac:picMkLst>
            <pc:docMk/>
            <pc:sldMk cId="0" sldId="257"/>
            <ac:picMk id="15" creationId="{33968105-5F2C-4E4A-B27C-C4D6E380354F}"/>
          </ac:picMkLst>
        </pc:picChg>
      </pc:sldChg>
      <pc:sldChg chg="addSp delSp modSp mod modShow">
        <pc:chgData name="Mark Deacon" userId="81f17982-f5b8-4619-ae28-a2891c918c37" providerId="ADAL" clId="{57FE993B-88F9-436A-ADD1-5A3C8CB648A4}" dt="2026-03-07T11:26:22.979" v="89" actId="14100"/>
        <pc:sldMkLst>
          <pc:docMk/>
          <pc:sldMk cId="0" sldId="260"/>
        </pc:sldMkLst>
        <pc:picChg chg="add mod">
          <ac:chgData name="Mark Deacon" userId="81f17982-f5b8-4619-ae28-a2891c918c37" providerId="ADAL" clId="{57FE993B-88F9-436A-ADD1-5A3C8CB648A4}" dt="2026-03-07T11:26:22.979" v="89" actId="14100"/>
          <ac:picMkLst>
            <pc:docMk/>
            <pc:sldMk cId="0" sldId="260"/>
            <ac:picMk id="30" creationId="{B58D7BA9-318C-277C-5773-F35A0AB55325}"/>
          </ac:picMkLst>
        </pc:picChg>
      </pc:sldChg>
      <pc:sldChg chg="addSp delSp modSp mod modShow">
        <pc:chgData name="Mark Deacon" userId="81f17982-f5b8-4619-ae28-a2891c918c37" providerId="ADAL" clId="{57FE993B-88F9-436A-ADD1-5A3C8CB648A4}" dt="2026-03-07T11:26:46.395" v="93" actId="14100"/>
        <pc:sldMkLst>
          <pc:docMk/>
          <pc:sldMk cId="0" sldId="262"/>
        </pc:sldMkLst>
        <pc:picChg chg="add mod">
          <ac:chgData name="Mark Deacon" userId="81f17982-f5b8-4619-ae28-a2891c918c37" providerId="ADAL" clId="{57FE993B-88F9-436A-ADD1-5A3C8CB648A4}" dt="2026-03-07T11:26:46.395" v="93" actId="14100"/>
          <ac:picMkLst>
            <pc:docMk/>
            <pc:sldMk cId="0" sldId="262"/>
            <ac:picMk id="11" creationId="{09B03781-F204-6992-D976-4F0A2FC3FBFD}"/>
          </ac:picMkLst>
        </pc:picChg>
      </pc:sldChg>
      <pc:sldChg chg="addSp delSp modSp mod modShow">
        <pc:chgData name="Mark Deacon" userId="81f17982-f5b8-4619-ae28-a2891c918c37" providerId="ADAL" clId="{57FE993B-88F9-436A-ADD1-5A3C8CB648A4}" dt="2026-03-07T11:27:16.142" v="97" actId="14100"/>
        <pc:sldMkLst>
          <pc:docMk/>
          <pc:sldMk cId="0" sldId="264"/>
        </pc:sldMkLst>
        <pc:picChg chg="add mod">
          <ac:chgData name="Mark Deacon" userId="81f17982-f5b8-4619-ae28-a2891c918c37" providerId="ADAL" clId="{57FE993B-88F9-436A-ADD1-5A3C8CB648A4}" dt="2026-03-07T11:27:16.142" v="97" actId="14100"/>
          <ac:picMkLst>
            <pc:docMk/>
            <pc:sldMk cId="0" sldId="264"/>
            <ac:picMk id="17" creationId="{43F4630B-1E65-7459-837C-DD0DFF62BD2D}"/>
          </ac:picMkLst>
        </pc:picChg>
      </pc:sldChg>
      <pc:sldChg chg="addSp delSp modSp mod modShow">
        <pc:chgData name="Mark Deacon" userId="81f17982-f5b8-4619-ae28-a2891c918c37" providerId="ADAL" clId="{57FE993B-88F9-436A-ADD1-5A3C8CB648A4}" dt="2026-03-07T11:27:36.821" v="101" actId="14100"/>
        <pc:sldMkLst>
          <pc:docMk/>
          <pc:sldMk cId="0" sldId="266"/>
        </pc:sldMkLst>
        <pc:picChg chg="add mod">
          <ac:chgData name="Mark Deacon" userId="81f17982-f5b8-4619-ae28-a2891c918c37" providerId="ADAL" clId="{57FE993B-88F9-436A-ADD1-5A3C8CB648A4}" dt="2026-03-07T11:27:36.821" v="101" actId="14100"/>
          <ac:picMkLst>
            <pc:docMk/>
            <pc:sldMk cId="0" sldId="266"/>
            <ac:picMk id="15" creationId="{B5AF8D33-4973-7129-3782-7BF4E44970C4}"/>
          </ac:picMkLst>
        </pc:picChg>
      </pc:sldChg>
      <pc:sldChg chg="addSp delSp modSp mod modShow">
        <pc:chgData name="Mark Deacon" userId="81f17982-f5b8-4619-ae28-a2891c918c37" providerId="ADAL" clId="{57FE993B-88F9-436A-ADD1-5A3C8CB648A4}" dt="2026-03-07T11:28:01.734" v="105" actId="14100"/>
        <pc:sldMkLst>
          <pc:docMk/>
          <pc:sldMk cId="0" sldId="267"/>
        </pc:sldMkLst>
        <pc:picChg chg="add mod">
          <ac:chgData name="Mark Deacon" userId="81f17982-f5b8-4619-ae28-a2891c918c37" providerId="ADAL" clId="{57FE993B-88F9-436A-ADD1-5A3C8CB648A4}" dt="2026-03-07T11:28:01.734" v="105" actId="14100"/>
          <ac:picMkLst>
            <pc:docMk/>
            <pc:sldMk cId="0" sldId="267"/>
            <ac:picMk id="18" creationId="{3BB9318A-B5EF-5D21-473C-3D90274B297C}"/>
          </ac:picMkLst>
        </pc:picChg>
      </pc:sldChg>
      <pc:sldChg chg="addSp delSp modSp mod">
        <pc:chgData name="Mark Deacon" userId="81f17982-f5b8-4619-ae28-a2891c918c37" providerId="ADAL" clId="{57FE993B-88F9-436A-ADD1-5A3C8CB648A4}" dt="2026-03-07T11:28:55.428" v="113" actId="14100"/>
        <pc:sldMkLst>
          <pc:docMk/>
          <pc:sldMk cId="0" sldId="270"/>
        </pc:sldMkLst>
        <pc:picChg chg="add mod">
          <ac:chgData name="Mark Deacon" userId="81f17982-f5b8-4619-ae28-a2891c918c37" providerId="ADAL" clId="{57FE993B-88F9-436A-ADD1-5A3C8CB648A4}" dt="2026-03-07T11:28:55.428" v="113" actId="14100"/>
          <ac:picMkLst>
            <pc:docMk/>
            <pc:sldMk cId="0" sldId="270"/>
            <ac:picMk id="4" creationId="{06AA07C0-8CAC-8AAF-2AC7-9E986C527C34}"/>
          </ac:picMkLst>
        </pc:picChg>
      </pc:sldChg>
      <pc:sldChg chg="addSp delSp modSp mod">
        <pc:chgData name="Mark Deacon" userId="81f17982-f5b8-4619-ae28-a2891c918c37" providerId="ADAL" clId="{57FE993B-88F9-436A-ADD1-5A3C8CB648A4}" dt="2026-03-07T11:29:30.962" v="119" actId="14100"/>
        <pc:sldMkLst>
          <pc:docMk/>
          <pc:sldMk cId="0" sldId="272"/>
        </pc:sldMkLst>
        <pc:picChg chg="add mod">
          <ac:chgData name="Mark Deacon" userId="81f17982-f5b8-4619-ae28-a2891c918c37" providerId="ADAL" clId="{57FE993B-88F9-436A-ADD1-5A3C8CB648A4}" dt="2026-03-07T11:29:30.962" v="119" actId="14100"/>
          <ac:picMkLst>
            <pc:docMk/>
            <pc:sldMk cId="0" sldId="272"/>
            <ac:picMk id="4" creationId="{70259815-3C1E-D7B9-A1C2-48E57C3CC15C}"/>
          </ac:picMkLst>
        </pc:picChg>
      </pc:sldChg>
      <pc:sldChg chg="addSp delSp modSp mod">
        <pc:chgData name="Mark Deacon" userId="81f17982-f5b8-4619-ae28-a2891c918c37" providerId="ADAL" clId="{57FE993B-88F9-436A-ADD1-5A3C8CB648A4}" dt="2026-03-07T11:30:03.715" v="123" actId="14100"/>
        <pc:sldMkLst>
          <pc:docMk/>
          <pc:sldMk cId="0" sldId="273"/>
        </pc:sldMkLst>
        <pc:picChg chg="add mod">
          <ac:chgData name="Mark Deacon" userId="81f17982-f5b8-4619-ae28-a2891c918c37" providerId="ADAL" clId="{57FE993B-88F9-436A-ADD1-5A3C8CB648A4}" dt="2026-03-07T11:30:03.715" v="123" actId="14100"/>
          <ac:picMkLst>
            <pc:docMk/>
            <pc:sldMk cId="0" sldId="273"/>
            <ac:picMk id="3" creationId="{D52DFBE5-D763-951E-5C7C-C1B79D8F9E47}"/>
          </ac:picMkLst>
        </pc:picChg>
      </pc:sldChg>
      <pc:sldChg chg="addSp delSp modSp mod modShow">
        <pc:chgData name="Mark Deacon" userId="81f17982-f5b8-4619-ae28-a2891c918c37" providerId="ADAL" clId="{57FE993B-88F9-436A-ADD1-5A3C8CB648A4}" dt="2026-03-07T11:30:26.779" v="127" actId="14100"/>
        <pc:sldMkLst>
          <pc:docMk/>
          <pc:sldMk cId="0" sldId="276"/>
        </pc:sldMkLst>
        <pc:picChg chg="add mod">
          <ac:chgData name="Mark Deacon" userId="81f17982-f5b8-4619-ae28-a2891c918c37" providerId="ADAL" clId="{57FE993B-88F9-436A-ADD1-5A3C8CB648A4}" dt="2026-03-07T11:30:26.779" v="127" actId="14100"/>
          <ac:picMkLst>
            <pc:docMk/>
            <pc:sldMk cId="0" sldId="276"/>
            <ac:picMk id="18" creationId="{57D87D8E-9F76-6FFB-9583-609DD04A3BF9}"/>
          </ac:picMkLst>
        </pc:picChg>
      </pc:sldChg>
      <pc:sldChg chg="addSp delSp modSp add mod ord modShow">
        <pc:chgData name="Mark Deacon" userId="81f17982-f5b8-4619-ae28-a2891c918c37" providerId="ADAL" clId="{57FE993B-88F9-436A-ADD1-5A3C8CB648A4}" dt="2026-03-07T11:28:29.303" v="109" actId="14100"/>
        <pc:sldMkLst>
          <pc:docMk/>
          <pc:sldMk cId="224417829" sldId="277"/>
        </pc:sldMkLst>
        <pc:picChg chg="add mod">
          <ac:chgData name="Mark Deacon" userId="81f17982-f5b8-4619-ae28-a2891c918c37" providerId="ADAL" clId="{57FE993B-88F9-436A-ADD1-5A3C8CB648A4}" dt="2026-03-07T11:28:29.303" v="109" actId="14100"/>
          <ac:picMkLst>
            <pc:docMk/>
            <pc:sldMk cId="224417829" sldId="277"/>
            <ac:picMk id="5" creationId="{C12CF018-94B2-E308-A807-7229EA14446D}"/>
          </ac:picMkLst>
        </pc:picChg>
      </pc:sldChg>
    </pc:docChg>
  </pc:docChgLst>
  <pc:docChgLst>
    <pc:chgData name="Mark Simpson" userId="9025996c-73c9-48a5-b526-d1389e4538c6" providerId="ADAL" clId="{8E594F91-11BB-4059-A4B6-54BC1201AB75}"/>
    <pc:docChg chg="modSld">
      <pc:chgData name="Mark Simpson" userId="9025996c-73c9-48a5-b526-d1389e4538c6" providerId="ADAL" clId="{8E594F91-11BB-4059-A4B6-54BC1201AB75}" dt="2026-03-18T09:15:17.945" v="68" actId="2710"/>
      <pc:docMkLst>
        <pc:docMk/>
      </pc:docMkLst>
      <pc:sldChg chg="modSp mod">
        <pc:chgData name="Mark Simpson" userId="9025996c-73c9-48a5-b526-d1389e4538c6" providerId="ADAL" clId="{8E594F91-11BB-4059-A4B6-54BC1201AB75}" dt="2026-03-18T09:11:35.149" v="1" actId="6549"/>
        <pc:sldMkLst>
          <pc:docMk/>
          <pc:sldMk cId="0" sldId="256"/>
        </pc:sldMkLst>
        <pc:spChg chg="mod">
          <ac:chgData name="Mark Simpson" userId="9025996c-73c9-48a5-b526-d1389e4538c6" providerId="ADAL" clId="{8E594F91-11BB-4059-A4B6-54BC1201AB75}" dt="2026-03-18T09:11:35.149" v="1" actId="6549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Mark Simpson" userId="9025996c-73c9-48a5-b526-d1389e4538c6" providerId="ADAL" clId="{8E594F91-11BB-4059-A4B6-54BC1201AB75}" dt="2026-03-18T09:12:14.481" v="43" actId="1036"/>
        <pc:sldMkLst>
          <pc:docMk/>
          <pc:sldMk cId="0" sldId="257"/>
        </pc:sldMkLst>
        <pc:spChg chg="mod">
          <ac:chgData name="Mark Simpson" userId="9025996c-73c9-48a5-b526-d1389e4538c6" providerId="ADAL" clId="{8E594F91-11BB-4059-A4B6-54BC1201AB75}" dt="2026-03-18T09:11:47.907" v="3" actId="255"/>
          <ac:spMkLst>
            <pc:docMk/>
            <pc:sldMk cId="0" sldId="257"/>
            <ac:spMk id="8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2:14.481" v="43" actId="1036"/>
          <ac:spMkLst>
            <pc:docMk/>
            <pc:sldMk cId="0" sldId="257"/>
            <ac:spMk id="10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2:14.481" v="43" actId="1036"/>
          <ac:spMkLst>
            <pc:docMk/>
            <pc:sldMk cId="0" sldId="257"/>
            <ac:spMk id="11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2:14.481" v="43" actId="1036"/>
          <ac:spMkLst>
            <pc:docMk/>
            <pc:sldMk cId="0" sldId="257"/>
            <ac:spMk id="12" creationId="{00000000-0000-0000-0000-000000000000}"/>
          </ac:spMkLst>
        </pc:spChg>
      </pc:sldChg>
      <pc:sldChg chg="modSp mod">
        <pc:chgData name="Mark Simpson" userId="9025996c-73c9-48a5-b526-d1389e4538c6" providerId="ADAL" clId="{8E594F91-11BB-4059-A4B6-54BC1201AB75}" dt="2026-03-18T09:13:33.745" v="51" actId="2710"/>
        <pc:sldMkLst>
          <pc:docMk/>
          <pc:sldMk cId="0" sldId="265"/>
        </pc:sldMkLst>
        <pc:spChg chg="mod">
          <ac:chgData name="Mark Simpson" userId="9025996c-73c9-48a5-b526-d1389e4538c6" providerId="ADAL" clId="{8E594F91-11BB-4059-A4B6-54BC1201AB75}" dt="2026-03-18T09:13:23.850" v="50" actId="403"/>
          <ac:spMkLst>
            <pc:docMk/>
            <pc:sldMk cId="0" sldId="265"/>
            <ac:spMk id="7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3:33.745" v="51" actId="2710"/>
          <ac:spMkLst>
            <pc:docMk/>
            <pc:sldMk cId="0" sldId="265"/>
            <ac:spMk id="8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3:23.850" v="50" actId="403"/>
          <ac:spMkLst>
            <pc:docMk/>
            <pc:sldMk cId="0" sldId="265"/>
            <ac:spMk id="9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3:33.745" v="51" actId="2710"/>
          <ac:spMkLst>
            <pc:docMk/>
            <pc:sldMk cId="0" sldId="265"/>
            <ac:spMk id="10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3:23.850" v="50" actId="403"/>
          <ac:spMkLst>
            <pc:docMk/>
            <pc:sldMk cId="0" sldId="265"/>
            <ac:spMk id="11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3:33.745" v="51" actId="2710"/>
          <ac:spMkLst>
            <pc:docMk/>
            <pc:sldMk cId="0" sldId="265"/>
            <ac:spMk id="12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2:51.286" v="46" actId="3064"/>
          <ac:spMkLst>
            <pc:docMk/>
            <pc:sldMk cId="0" sldId="265"/>
            <ac:spMk id="13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2:51.286" v="46" actId="3064"/>
          <ac:spMkLst>
            <pc:docMk/>
            <pc:sldMk cId="0" sldId="265"/>
            <ac:spMk id="14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2:51.286" v="46" actId="3064"/>
          <ac:spMkLst>
            <pc:docMk/>
            <pc:sldMk cId="0" sldId="265"/>
            <ac:spMk id="15" creationId="{00000000-0000-0000-0000-000000000000}"/>
          </ac:spMkLst>
        </pc:spChg>
      </pc:sldChg>
      <pc:sldChg chg="modSp mod">
        <pc:chgData name="Mark Simpson" userId="9025996c-73c9-48a5-b526-d1389e4538c6" providerId="ADAL" clId="{8E594F91-11BB-4059-A4B6-54BC1201AB75}" dt="2026-03-18T09:14:20.997" v="52" actId="403"/>
        <pc:sldMkLst>
          <pc:docMk/>
          <pc:sldMk cId="0" sldId="266"/>
        </pc:sldMkLst>
        <pc:spChg chg="mod">
          <ac:chgData name="Mark Simpson" userId="9025996c-73c9-48a5-b526-d1389e4538c6" providerId="ADAL" clId="{8E594F91-11BB-4059-A4B6-54BC1201AB75}" dt="2026-03-18T09:14:20.997" v="52" actId="403"/>
          <ac:spMkLst>
            <pc:docMk/>
            <pc:sldMk cId="0" sldId="266"/>
            <ac:spMk id="7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4:20.997" v="52" actId="403"/>
          <ac:spMkLst>
            <pc:docMk/>
            <pc:sldMk cId="0" sldId="266"/>
            <ac:spMk id="9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4:20.997" v="52" actId="403"/>
          <ac:spMkLst>
            <pc:docMk/>
            <pc:sldMk cId="0" sldId="266"/>
            <ac:spMk id="10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4:20.997" v="52" actId="403"/>
          <ac:spMkLst>
            <pc:docMk/>
            <pc:sldMk cId="0" sldId="266"/>
            <ac:spMk id="11" creationId="{00000000-0000-0000-0000-000000000000}"/>
          </ac:spMkLst>
        </pc:spChg>
      </pc:sldChg>
      <pc:sldChg chg="modSp mod">
        <pc:chgData name="Mark Simpson" userId="9025996c-73c9-48a5-b526-d1389e4538c6" providerId="ADAL" clId="{8E594F91-11BB-4059-A4B6-54BC1201AB75}" dt="2026-03-18T09:14:57.499" v="65" actId="465"/>
        <pc:sldMkLst>
          <pc:docMk/>
          <pc:sldMk cId="0" sldId="270"/>
        </pc:sldMkLst>
        <pc:spChg chg="mod">
          <ac:chgData name="Mark Simpson" userId="9025996c-73c9-48a5-b526-d1389e4538c6" providerId="ADAL" clId="{8E594F91-11BB-4059-A4B6-54BC1201AB75}" dt="2026-03-18T09:14:57.499" v="65" actId="465"/>
          <ac:spMkLst>
            <pc:docMk/>
            <pc:sldMk cId="0" sldId="270"/>
            <ac:spMk id="10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4:46.062" v="64" actId="1036"/>
          <ac:spMkLst>
            <pc:docMk/>
            <pc:sldMk cId="0" sldId="270"/>
            <ac:spMk id="12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4:46.062" v="64" actId="1036"/>
          <ac:spMkLst>
            <pc:docMk/>
            <pc:sldMk cId="0" sldId="270"/>
            <ac:spMk id="13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4:46.062" v="64" actId="1036"/>
          <ac:spMkLst>
            <pc:docMk/>
            <pc:sldMk cId="0" sldId="270"/>
            <ac:spMk id="14" creationId="{00000000-0000-0000-0000-000000000000}"/>
          </ac:spMkLst>
        </pc:spChg>
      </pc:sldChg>
      <pc:sldChg chg="modSp mod">
        <pc:chgData name="Mark Simpson" userId="9025996c-73c9-48a5-b526-d1389e4538c6" providerId="ADAL" clId="{8E594F91-11BB-4059-A4B6-54BC1201AB75}" dt="2026-03-18T09:15:17.945" v="68" actId="2710"/>
        <pc:sldMkLst>
          <pc:docMk/>
          <pc:sldMk cId="0" sldId="273"/>
        </pc:sldMkLst>
        <pc:spChg chg="mod">
          <ac:chgData name="Mark Simpson" userId="9025996c-73c9-48a5-b526-d1389e4538c6" providerId="ADAL" clId="{8E594F91-11BB-4059-A4B6-54BC1201AB75}" dt="2026-03-18T09:15:17.945" v="68" actId="2710"/>
          <ac:spMkLst>
            <pc:docMk/>
            <pc:sldMk cId="0" sldId="273"/>
            <ac:spMk id="8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5:17.945" v="68" actId="2710"/>
          <ac:spMkLst>
            <pc:docMk/>
            <pc:sldMk cId="0" sldId="273"/>
            <ac:spMk id="10" creationId="{00000000-0000-0000-0000-000000000000}"/>
          </ac:spMkLst>
        </pc:spChg>
        <pc:spChg chg="mod">
          <ac:chgData name="Mark Simpson" userId="9025996c-73c9-48a5-b526-d1389e4538c6" providerId="ADAL" clId="{8E594F91-11BB-4059-A4B6-54BC1201AB75}" dt="2026-03-18T09:15:17.945" v="68" actId="2710"/>
          <ac:spMkLst>
            <pc:docMk/>
            <pc:sldMk cId="0" sldId="273"/>
            <ac:spMk id="1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2826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E04B2-9128-18FC-A99B-9DE143CE7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9E1F6E-1282-98D6-44CA-39CA91F1ED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E4ECD4-2742-22A4-FD9F-D0116495A3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1E84F7-76D0-B1F2-8C8C-BBC0822217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0117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31F20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1849517"/>
            <a:ext cx="5209937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Team Purpose Exercise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793790" y="2798445"/>
            <a:ext cx="2442210" cy="373142"/>
          </a:xfrm>
          <a:prstGeom prst="roundRect">
            <a:avLst>
              <a:gd name="adj" fmla="val 17872"/>
            </a:avLst>
          </a:prstGeom>
          <a:solidFill>
            <a:srgbClr val="4C380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912852" y="2857976"/>
            <a:ext cx="220408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VARIANT  LOWER MISALIGNED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793790" y="3394829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This workshop addresses teams with lower average scores and high variation in purpose understanding. The core issue is low understanding and inconsistency across team members.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793790" y="4570690"/>
            <a:ext cx="3679031" cy="1809274"/>
          </a:xfrm>
          <a:prstGeom prst="roundRect">
            <a:avLst>
              <a:gd name="adj" fmla="val 4607"/>
            </a:avLst>
          </a:prstGeom>
          <a:solidFill>
            <a:srgbClr val="FEC013"/>
          </a:solidFill>
          <a:ln w="7620">
            <a:solidFill>
              <a:srgbClr val="E4A6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999768" y="4776668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Current State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999768" y="5221367"/>
            <a:ext cx="32670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Mixed and uncertain views about team purpose with high variation in understanding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71179" y="4570690"/>
            <a:ext cx="3679031" cy="1809274"/>
          </a:xfrm>
          <a:prstGeom prst="roundRect">
            <a:avLst>
              <a:gd name="adj" fmla="val 4607"/>
            </a:avLst>
          </a:prstGeom>
          <a:solidFill>
            <a:srgbClr val="FEC013"/>
          </a:solidFill>
          <a:ln w="7620">
            <a:solidFill>
              <a:srgbClr val="E4A6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4877157" y="4776668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Target Outcome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4877157" y="5221367"/>
            <a:ext cx="32670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Alignment and uplift in understanding across all team members</a:t>
            </a:r>
            <a:endParaRPr lang="en-US" sz="155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27" y="208240"/>
            <a:ext cx="1243608" cy="2581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6CE421B-921D-4C36-A5D3-3C73C9A7C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0789" y="0"/>
            <a:ext cx="5469612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693182"/>
            <a:ext cx="1604129" cy="271224"/>
          </a:xfrm>
          <a:prstGeom prst="roundRect">
            <a:avLst>
              <a:gd name="adj" fmla="val 18441"/>
            </a:avLst>
          </a:prstGeom>
          <a:noFill/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0707" y="769263"/>
            <a:ext cx="119063" cy="11906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69300" y="745450"/>
            <a:ext cx="1231702" cy="166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9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FACILITATOR GUIDANCE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793790" y="1009055"/>
            <a:ext cx="3907393" cy="488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Exercise Overview</a:t>
            </a:r>
            <a:endParaRPr lang="en-US" sz="3050" dirty="0"/>
          </a:p>
        </p:txBody>
      </p:sp>
      <p:sp>
        <p:nvSpPr>
          <p:cNvPr id="6" name="Shape 3"/>
          <p:cNvSpPr/>
          <p:nvPr/>
        </p:nvSpPr>
        <p:spPr>
          <a:xfrm>
            <a:off x="793790" y="1664851"/>
            <a:ext cx="13042821" cy="740212"/>
          </a:xfrm>
          <a:prstGeom prst="roundRect">
            <a:avLst>
              <a:gd name="adj" fmla="val 8446"/>
            </a:avLst>
          </a:prstGeom>
          <a:solidFill>
            <a:srgbClr val="4C3800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618" y="1880592"/>
            <a:ext cx="185976" cy="14882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77422" y="1813560"/>
            <a:ext cx="12410361" cy="416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Important:</a:t>
            </a: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All slides marked with FACILITATOR GUIDANCE are for use by the facilitator and not to be shown to workshop participants. These slides have been saved HIDDEN, leaving only a small number that you will use to provide structure and direct the exercise.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7504390" y="3301874"/>
            <a:ext cx="2261592" cy="244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0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What Is the Team's Purpose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7504390" y="3657633"/>
            <a:ext cx="6339840" cy="6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This variant is designed for teams showing lower misalignment in purpose understanding. The facilitator materials provide comprehensive guidance whilst participant-facing slides remain minimal and focused.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7504390" y="4799770"/>
            <a:ext cx="6339840" cy="416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Your role is to guide the team through a structured discovery process that builds shared understanding from the ground up.</a:t>
            </a:r>
            <a:endParaRPr lang="en-US" sz="16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827" y="208240"/>
            <a:ext cx="1243608" cy="2581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3968105-5F2C-4E4A-B27C-C4D6E38035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170" y="2876385"/>
            <a:ext cx="4559553" cy="45886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355884"/>
            <a:ext cx="2134910" cy="388382"/>
          </a:xfrm>
          <a:prstGeom prst="roundRect">
            <a:avLst>
              <a:gd name="adj" fmla="val 17171"/>
            </a:avLst>
          </a:prstGeom>
          <a:noFill/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0472" y="1470660"/>
            <a:ext cx="158710" cy="1587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58478" y="1423035"/>
            <a:ext cx="1643539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FACILITATOR GUIDANCE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1823561"/>
            <a:ext cx="5209937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Workshop Aims</a:t>
            </a:r>
            <a:endParaRPr lang="en-US" sz="4100" dirty="0"/>
          </a:p>
        </p:txBody>
      </p:sp>
      <p:sp>
        <p:nvSpPr>
          <p:cNvPr id="6" name="Text 3"/>
          <p:cNvSpPr/>
          <p:nvPr/>
        </p:nvSpPr>
        <p:spPr>
          <a:xfrm>
            <a:off x="793790" y="2772489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This workshop is recommended because the team shows mixed and often uncertain views about its purpose. Some people feel unclear, others hold partial views, and there is no shared foundation.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793790" y="3630811"/>
            <a:ext cx="6422231" cy="1522214"/>
          </a:xfrm>
          <a:prstGeom prst="roundRect">
            <a:avLst>
              <a:gd name="adj" fmla="val 7208"/>
            </a:avLst>
          </a:prstGeom>
          <a:solidFill>
            <a:srgbClr val="231F20"/>
          </a:solidFill>
          <a:ln w="2286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5"/>
          <p:cNvSpPr/>
          <p:nvPr/>
        </p:nvSpPr>
        <p:spPr>
          <a:xfrm>
            <a:off x="770930" y="3630811"/>
            <a:ext cx="91440" cy="1522214"/>
          </a:xfrm>
          <a:prstGeom prst="roundRect">
            <a:avLst>
              <a:gd name="adj" fmla="val 91163"/>
            </a:avLst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1083588" y="3852029"/>
            <a:ext cx="2771894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Increased Understanding</a:t>
            </a:r>
            <a:endParaRPr lang="en-US" sz="2050" dirty="0"/>
          </a:p>
        </p:txBody>
      </p:sp>
      <p:sp>
        <p:nvSpPr>
          <p:cNvPr id="10" name="Text 7"/>
          <p:cNvSpPr/>
          <p:nvPr/>
        </p:nvSpPr>
        <p:spPr>
          <a:xfrm>
            <a:off x="1083588" y="4296727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Build clarity about what the team exists to do and why it matters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7414379" y="3630811"/>
            <a:ext cx="6422231" cy="1522214"/>
          </a:xfrm>
          <a:prstGeom prst="roundRect">
            <a:avLst>
              <a:gd name="adj" fmla="val 7208"/>
            </a:avLst>
          </a:prstGeom>
          <a:solidFill>
            <a:srgbClr val="231F20"/>
          </a:solidFill>
          <a:ln w="2286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9"/>
          <p:cNvSpPr/>
          <p:nvPr/>
        </p:nvSpPr>
        <p:spPr>
          <a:xfrm>
            <a:off x="7391519" y="3630811"/>
            <a:ext cx="91440" cy="1522214"/>
          </a:xfrm>
          <a:prstGeom prst="roundRect">
            <a:avLst>
              <a:gd name="adj" fmla="val 91163"/>
            </a:avLst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7704177" y="3852029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Shared Alignment</a:t>
            </a:r>
            <a:endParaRPr lang="en-US" sz="2050" dirty="0"/>
          </a:p>
        </p:txBody>
      </p:sp>
      <p:sp>
        <p:nvSpPr>
          <p:cNvPr id="14" name="Text 11"/>
          <p:cNvSpPr/>
          <p:nvPr/>
        </p:nvSpPr>
        <p:spPr>
          <a:xfrm>
            <a:off x="7704177" y="4296727"/>
            <a:ext cx="59112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Create alignment around a simple, accessible purpose that everyone can articulate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793790" y="5351383"/>
            <a:ext cx="6422231" cy="1522214"/>
          </a:xfrm>
          <a:prstGeom prst="roundRect">
            <a:avLst>
              <a:gd name="adj" fmla="val 7208"/>
            </a:avLst>
          </a:prstGeom>
          <a:solidFill>
            <a:srgbClr val="231F20"/>
          </a:solidFill>
          <a:ln w="2286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3"/>
          <p:cNvSpPr/>
          <p:nvPr/>
        </p:nvSpPr>
        <p:spPr>
          <a:xfrm>
            <a:off x="770930" y="5351383"/>
            <a:ext cx="91440" cy="1522214"/>
          </a:xfrm>
          <a:prstGeom prst="roundRect">
            <a:avLst>
              <a:gd name="adj" fmla="val 91163"/>
            </a:avLst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4"/>
          <p:cNvSpPr/>
          <p:nvPr/>
        </p:nvSpPr>
        <p:spPr>
          <a:xfrm>
            <a:off x="1083588" y="5572601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Role Confidence</a:t>
            </a:r>
            <a:endParaRPr lang="en-US" sz="2050" dirty="0"/>
          </a:p>
        </p:txBody>
      </p:sp>
      <p:sp>
        <p:nvSpPr>
          <p:cNvPr id="18" name="Text 15"/>
          <p:cNvSpPr/>
          <p:nvPr/>
        </p:nvSpPr>
        <p:spPr>
          <a:xfrm>
            <a:off x="1083588" y="6017300"/>
            <a:ext cx="59112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Greater confidence in how individual roles contribute to the team's purpose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7414379" y="5351383"/>
            <a:ext cx="6422231" cy="1522214"/>
          </a:xfrm>
          <a:prstGeom prst="roundRect">
            <a:avLst>
              <a:gd name="adj" fmla="val 7208"/>
            </a:avLst>
          </a:prstGeom>
          <a:solidFill>
            <a:srgbClr val="231F20"/>
          </a:solidFill>
          <a:ln w="2286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7"/>
          <p:cNvSpPr/>
          <p:nvPr/>
        </p:nvSpPr>
        <p:spPr>
          <a:xfrm>
            <a:off x="7391519" y="5351383"/>
            <a:ext cx="91440" cy="1522214"/>
          </a:xfrm>
          <a:prstGeom prst="roundRect">
            <a:avLst>
              <a:gd name="adj" fmla="val 91163"/>
            </a:avLst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8"/>
          <p:cNvSpPr/>
          <p:nvPr/>
        </p:nvSpPr>
        <p:spPr>
          <a:xfrm>
            <a:off x="7704177" y="5572601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Reduced Ambiguity</a:t>
            </a:r>
            <a:endParaRPr lang="en-US" sz="2050" dirty="0"/>
          </a:p>
        </p:txBody>
      </p:sp>
      <p:sp>
        <p:nvSpPr>
          <p:cNvPr id="22" name="Text 19"/>
          <p:cNvSpPr/>
          <p:nvPr/>
        </p:nvSpPr>
        <p:spPr>
          <a:xfrm>
            <a:off x="7704177" y="6017300"/>
            <a:ext cx="59112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Eliminate ambiguity and overlap in work through clear purpose definition</a:t>
            </a:r>
            <a:endParaRPr lang="en-US" sz="1550" dirty="0"/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27" y="208240"/>
            <a:ext cx="1243608" cy="2581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810458"/>
            <a:ext cx="2134910" cy="388382"/>
          </a:xfrm>
          <a:prstGeom prst="roundRect">
            <a:avLst>
              <a:gd name="adj" fmla="val 17171"/>
            </a:avLst>
          </a:prstGeom>
          <a:noFill/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0472" y="925235"/>
            <a:ext cx="158710" cy="1587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58478" y="877610"/>
            <a:ext cx="1643539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FACILITATOR GUIDANCE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1278136"/>
            <a:ext cx="5209937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Approach</a:t>
            </a:r>
            <a:endParaRPr lang="en-US" sz="4100" dirty="0"/>
          </a:p>
        </p:txBody>
      </p:sp>
      <p:sp>
        <p:nvSpPr>
          <p:cNvPr id="6" name="Text 3"/>
          <p:cNvSpPr/>
          <p:nvPr/>
        </p:nvSpPr>
        <p:spPr>
          <a:xfrm>
            <a:off x="793790" y="2425422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The Philosophy</a:t>
            </a:r>
            <a:endParaRPr lang="en-US" sz="2050" dirty="0"/>
          </a:p>
        </p:txBody>
      </p:sp>
      <p:sp>
        <p:nvSpPr>
          <p:cNvPr id="7" name="Text 4"/>
          <p:cNvSpPr/>
          <p:nvPr/>
        </p:nvSpPr>
        <p:spPr>
          <a:xfrm>
            <a:off x="793790" y="2949416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The approach is to slow the process down, build understanding step by step, and ensure everyone can participate regardless of prior clarity.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93790" y="3763089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This deliberate pacing allows team members with varying levels of understanding to contribute meaningfully and learn from each other's perspectives.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564874" y="2450306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 Light" pitchFamily="34" charset="0"/>
                <a:ea typeface="PT Sans Light" pitchFamily="34" charset="-122"/>
                <a:cs typeface="PT Sans Light" pitchFamily="34" charset="-120"/>
              </a:rPr>
              <a:t>01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564874" y="2764631"/>
            <a:ext cx="6279356" cy="22860"/>
          </a:xfrm>
          <a:prstGeom prst="rect">
            <a:avLst/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7564874" y="2909530"/>
            <a:ext cx="270414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Create Shared Language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7564874" y="3433524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Establish common vocabulary and concepts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7564874" y="4098250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 Light" pitchFamily="34" charset="0"/>
                <a:ea typeface="PT Sans Light" pitchFamily="34" charset="-122"/>
                <a:cs typeface="PT Sans Light" pitchFamily="34" charset="-120"/>
              </a:rPr>
              <a:t>02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7564874" y="4412575"/>
            <a:ext cx="6279356" cy="22860"/>
          </a:xfrm>
          <a:prstGeom prst="rect">
            <a:avLst/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7564874" y="4557474"/>
            <a:ext cx="2907863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Give Structure to Thinking</a:t>
            </a:r>
            <a:endParaRPr lang="en-US" sz="2050" dirty="0"/>
          </a:p>
        </p:txBody>
      </p:sp>
      <p:sp>
        <p:nvSpPr>
          <p:cNvPr id="16" name="Text 13"/>
          <p:cNvSpPr/>
          <p:nvPr/>
        </p:nvSpPr>
        <p:spPr>
          <a:xfrm>
            <a:off x="7564874" y="5081468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Provide frameworks that guide exploration</a:t>
            </a:r>
            <a:endParaRPr lang="en-US" sz="1550" dirty="0"/>
          </a:p>
        </p:txBody>
      </p:sp>
      <p:sp>
        <p:nvSpPr>
          <p:cNvPr id="17" name="Text 14"/>
          <p:cNvSpPr/>
          <p:nvPr/>
        </p:nvSpPr>
        <p:spPr>
          <a:xfrm>
            <a:off x="7564874" y="5746194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 Light" pitchFamily="34" charset="0"/>
                <a:ea typeface="PT Sans Light" pitchFamily="34" charset="-122"/>
                <a:cs typeface="PT Sans Light" pitchFamily="34" charset="-120"/>
              </a:rPr>
              <a:t>03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7564874" y="6060519"/>
            <a:ext cx="6279356" cy="22860"/>
          </a:xfrm>
          <a:prstGeom prst="rect">
            <a:avLst/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6"/>
          <p:cNvSpPr/>
          <p:nvPr/>
        </p:nvSpPr>
        <p:spPr>
          <a:xfrm>
            <a:off x="7564874" y="6205418"/>
            <a:ext cx="2642949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Enable Mutual Learning</a:t>
            </a:r>
            <a:endParaRPr lang="en-US" sz="2050" dirty="0"/>
          </a:p>
        </p:txBody>
      </p:sp>
      <p:sp>
        <p:nvSpPr>
          <p:cNvPr id="20" name="Text 17"/>
          <p:cNvSpPr/>
          <p:nvPr/>
        </p:nvSpPr>
        <p:spPr>
          <a:xfrm>
            <a:off x="7564874" y="6729412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Allow people to learn from each other's perspectives</a:t>
            </a:r>
            <a:endParaRPr lang="en-US" sz="1550" dirty="0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27" y="208240"/>
            <a:ext cx="1243608" cy="2581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280190" y="819626"/>
            <a:ext cx="2028468" cy="363617"/>
          </a:xfrm>
          <a:prstGeom prst="roundRect">
            <a:avLst>
              <a:gd name="adj" fmla="val 17423"/>
            </a:avLst>
          </a:prstGeom>
          <a:noFill/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0919" y="926068"/>
            <a:ext cx="150733" cy="15073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627019" y="883801"/>
            <a:ext cx="1560909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FACILITATOR GUIDANCE</a:t>
            </a:r>
            <a:endParaRPr lang="en-US" sz="1150" dirty="0"/>
          </a:p>
        </p:txBody>
      </p:sp>
      <p:sp>
        <p:nvSpPr>
          <p:cNvPr id="6" name="Text 2"/>
          <p:cNvSpPr/>
          <p:nvPr/>
        </p:nvSpPr>
        <p:spPr>
          <a:xfrm>
            <a:off x="6280190" y="1254800"/>
            <a:ext cx="4949428" cy="618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Tone and Style</a:t>
            </a:r>
            <a:endParaRPr lang="en-US" sz="3850" dirty="0"/>
          </a:p>
        </p:txBody>
      </p:sp>
      <p:sp>
        <p:nvSpPr>
          <p:cNvPr id="7" name="Text 3"/>
          <p:cNvSpPr/>
          <p:nvPr/>
        </p:nvSpPr>
        <p:spPr>
          <a:xfrm>
            <a:off x="6280190" y="2142053"/>
            <a:ext cx="7556421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The facilitator's tone and approach are critical to creating a safe environment where team members feel comfortable exploring uncertainty and building shared understanding.</a:t>
            </a:r>
            <a:endParaRPr lang="en-US" sz="1450" dirty="0"/>
          </a:p>
        </p:txBody>
      </p:sp>
      <p:sp>
        <p:nvSpPr>
          <p:cNvPr id="8" name="Shape 4"/>
          <p:cNvSpPr/>
          <p:nvPr/>
        </p:nvSpPr>
        <p:spPr>
          <a:xfrm>
            <a:off x="6280190" y="2931914"/>
            <a:ext cx="2399347" cy="2451259"/>
          </a:xfrm>
          <a:prstGeom prst="roundRect">
            <a:avLst>
              <a:gd name="adj" fmla="val 3301"/>
            </a:avLst>
          </a:prstGeom>
          <a:solidFill>
            <a:srgbClr val="FEC013"/>
          </a:solidFill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5"/>
          <p:cNvSpPr/>
          <p:nvPr/>
        </p:nvSpPr>
        <p:spPr>
          <a:xfrm>
            <a:off x="6476286" y="3128010"/>
            <a:ext cx="565547" cy="565547"/>
          </a:xfrm>
          <a:prstGeom prst="roundRect">
            <a:avLst>
              <a:gd name="adj" fmla="val 16166801"/>
            </a:avLst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31781" y="3283506"/>
            <a:ext cx="254437" cy="25443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476286" y="3872627"/>
            <a:ext cx="2007156" cy="618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Supportive and Inclusive</a:t>
            </a:r>
            <a:endParaRPr lang="en-US" sz="1900" dirty="0"/>
          </a:p>
        </p:txBody>
      </p:sp>
      <p:sp>
        <p:nvSpPr>
          <p:cNvPr id="12" name="Text 7"/>
          <p:cNvSpPr/>
          <p:nvPr/>
        </p:nvSpPr>
        <p:spPr>
          <a:xfrm>
            <a:off x="6476286" y="4598670"/>
            <a:ext cx="2007156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Create a safe space for all voices</a:t>
            </a:r>
            <a:endParaRPr lang="en-US" sz="1450" dirty="0"/>
          </a:p>
        </p:txBody>
      </p:sp>
      <p:sp>
        <p:nvSpPr>
          <p:cNvPr id="13" name="Shape 8"/>
          <p:cNvSpPr/>
          <p:nvPr/>
        </p:nvSpPr>
        <p:spPr>
          <a:xfrm>
            <a:off x="8858607" y="2931914"/>
            <a:ext cx="2399467" cy="2451259"/>
          </a:xfrm>
          <a:prstGeom prst="roundRect">
            <a:avLst>
              <a:gd name="adj" fmla="val 3300"/>
            </a:avLst>
          </a:prstGeom>
          <a:solidFill>
            <a:srgbClr val="FEC013"/>
          </a:solidFill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9"/>
          <p:cNvSpPr/>
          <p:nvPr/>
        </p:nvSpPr>
        <p:spPr>
          <a:xfrm>
            <a:off x="9054703" y="3128010"/>
            <a:ext cx="565547" cy="565547"/>
          </a:xfrm>
          <a:prstGeom prst="roundRect">
            <a:avLst>
              <a:gd name="adj" fmla="val 16166801"/>
            </a:avLst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10199" y="3283506"/>
            <a:ext cx="254437" cy="254437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9054703" y="3872627"/>
            <a:ext cx="2007275" cy="618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Curious Rather Than Challenging</a:t>
            </a:r>
            <a:endParaRPr lang="en-US" sz="1900" dirty="0"/>
          </a:p>
        </p:txBody>
      </p:sp>
      <p:sp>
        <p:nvSpPr>
          <p:cNvPr id="17" name="Text 11"/>
          <p:cNvSpPr/>
          <p:nvPr/>
        </p:nvSpPr>
        <p:spPr>
          <a:xfrm>
            <a:off x="9054703" y="4598670"/>
            <a:ext cx="2007275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Ask questions that open up thinking</a:t>
            </a:r>
            <a:endParaRPr lang="en-US" sz="1450" dirty="0"/>
          </a:p>
        </p:txBody>
      </p:sp>
      <p:sp>
        <p:nvSpPr>
          <p:cNvPr id="18" name="Shape 12"/>
          <p:cNvSpPr/>
          <p:nvPr/>
        </p:nvSpPr>
        <p:spPr>
          <a:xfrm>
            <a:off x="11437144" y="2931914"/>
            <a:ext cx="2399347" cy="2451259"/>
          </a:xfrm>
          <a:prstGeom prst="roundRect">
            <a:avLst>
              <a:gd name="adj" fmla="val 3301"/>
            </a:avLst>
          </a:prstGeom>
          <a:solidFill>
            <a:srgbClr val="FEC013"/>
          </a:solidFill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3"/>
          <p:cNvSpPr/>
          <p:nvPr/>
        </p:nvSpPr>
        <p:spPr>
          <a:xfrm>
            <a:off x="11633240" y="3128010"/>
            <a:ext cx="565547" cy="565547"/>
          </a:xfrm>
          <a:prstGeom prst="roundRect">
            <a:avLst>
              <a:gd name="adj" fmla="val 16166801"/>
            </a:avLst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788735" y="3283506"/>
            <a:ext cx="254437" cy="254437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1633240" y="3872627"/>
            <a:ext cx="2007156" cy="618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Encourage Learning</a:t>
            </a:r>
            <a:endParaRPr lang="en-US" sz="1900" dirty="0"/>
          </a:p>
        </p:txBody>
      </p:sp>
      <p:sp>
        <p:nvSpPr>
          <p:cNvPr id="22" name="Text 15"/>
          <p:cNvSpPr/>
          <p:nvPr/>
        </p:nvSpPr>
        <p:spPr>
          <a:xfrm>
            <a:off x="11633240" y="4598670"/>
            <a:ext cx="2007156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Focus on discovery rather than debate</a:t>
            </a:r>
            <a:endParaRPr lang="en-US" sz="1450" dirty="0"/>
          </a:p>
        </p:txBody>
      </p:sp>
      <p:sp>
        <p:nvSpPr>
          <p:cNvPr id="23" name="Shape 16"/>
          <p:cNvSpPr/>
          <p:nvPr/>
        </p:nvSpPr>
        <p:spPr>
          <a:xfrm>
            <a:off x="6280190" y="5562243"/>
            <a:ext cx="7556302" cy="1847731"/>
          </a:xfrm>
          <a:prstGeom prst="roundRect">
            <a:avLst>
              <a:gd name="adj" fmla="val 4286"/>
            </a:avLst>
          </a:prstGeom>
          <a:solidFill>
            <a:srgbClr val="FEC013"/>
          </a:solidFill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17"/>
          <p:cNvSpPr/>
          <p:nvPr/>
        </p:nvSpPr>
        <p:spPr>
          <a:xfrm>
            <a:off x="6476286" y="5758339"/>
            <a:ext cx="565547" cy="565547"/>
          </a:xfrm>
          <a:prstGeom prst="roundRect">
            <a:avLst>
              <a:gd name="adj" fmla="val 16166801"/>
            </a:avLst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31781" y="5913834"/>
            <a:ext cx="254437" cy="254437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6476286" y="6502956"/>
            <a:ext cx="3181231" cy="309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Regularly Summarise Progress</a:t>
            </a:r>
            <a:endParaRPr lang="en-US" sz="1900" dirty="0"/>
          </a:p>
        </p:txBody>
      </p:sp>
      <p:sp>
        <p:nvSpPr>
          <p:cNvPr id="27" name="Text 19"/>
          <p:cNvSpPr/>
          <p:nvPr/>
        </p:nvSpPr>
        <p:spPr>
          <a:xfrm>
            <a:off x="6476286" y="6919674"/>
            <a:ext cx="7164110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Reinforce shared understanding as it emerges</a:t>
            </a:r>
            <a:endParaRPr lang="en-US" sz="1450" dirty="0"/>
          </a:p>
        </p:txBody>
      </p:sp>
      <p:pic>
        <p:nvPicPr>
          <p:cNvPr id="2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5227" y="208240"/>
            <a:ext cx="1243608" cy="25812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58D7BA9-318C-277C-5773-F35A0AB553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3460" y="-1"/>
            <a:ext cx="5563320" cy="82296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616512"/>
            <a:ext cx="2134910" cy="388382"/>
          </a:xfrm>
          <a:prstGeom prst="roundRect">
            <a:avLst>
              <a:gd name="adj" fmla="val 17171"/>
            </a:avLst>
          </a:prstGeom>
          <a:noFill/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0472" y="1731288"/>
            <a:ext cx="158710" cy="1587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58478" y="1683663"/>
            <a:ext cx="1643539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FACILITATOR GUIDANCE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2084189"/>
            <a:ext cx="5209937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Setting Up the Exercise</a:t>
            </a:r>
            <a:endParaRPr lang="en-US" sz="4100" dirty="0"/>
          </a:p>
        </p:txBody>
      </p:sp>
      <p:sp>
        <p:nvSpPr>
          <p:cNvPr id="6" name="Text 3"/>
          <p:cNvSpPr/>
          <p:nvPr/>
        </p:nvSpPr>
        <p:spPr>
          <a:xfrm>
            <a:off x="793790" y="3231475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Materials Needed</a:t>
            </a:r>
            <a:endParaRPr lang="en-US" sz="2050" dirty="0"/>
          </a:p>
        </p:txBody>
      </p:sp>
      <p:sp>
        <p:nvSpPr>
          <p:cNvPr id="7" name="Text 4"/>
          <p:cNvSpPr/>
          <p:nvPr/>
        </p:nvSpPr>
        <p:spPr>
          <a:xfrm>
            <a:off x="793790" y="3755469"/>
            <a:ext cx="6279356" cy="1270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Whiteboard or flip chart or virtual whiteboard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Markers in multiple colours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Sticky notes in multiple colours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Timer for time management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564874" y="3231475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Preparation Steps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7564874" y="3755469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Prepare slides with the questions exactly as written to ensure consistency and clarity.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7564874" y="4569143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Prepare four flipcharts with the following written in the middle of each: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7564874" y="4857113"/>
            <a:ext cx="6279356" cy="1270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What is our job as a team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 startAt="2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Who do we work for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 startAt="3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Who do we serve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 startAt="4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What impact do we want to create</a:t>
            </a:r>
            <a:endParaRPr lang="en-US" sz="155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27" y="208240"/>
            <a:ext cx="1243608" cy="2581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280190" y="2501027"/>
            <a:ext cx="2134910" cy="388382"/>
          </a:xfrm>
          <a:prstGeom prst="roundRect">
            <a:avLst>
              <a:gd name="adj" fmla="val 17171"/>
            </a:avLst>
          </a:prstGeom>
          <a:noFill/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6872" y="2615803"/>
            <a:ext cx="158710" cy="1587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644878" y="2568178"/>
            <a:ext cx="1643539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FACILITATOR GUIDANCE</a:t>
            </a:r>
            <a:endParaRPr lang="en-US" sz="1250" dirty="0"/>
          </a:p>
        </p:txBody>
      </p:sp>
      <p:sp>
        <p:nvSpPr>
          <p:cNvPr id="6" name="Text 2"/>
          <p:cNvSpPr/>
          <p:nvPr/>
        </p:nvSpPr>
        <p:spPr>
          <a:xfrm>
            <a:off x="6280190" y="2968704"/>
            <a:ext cx="5431988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How to Run the Exercise</a:t>
            </a:r>
            <a:endParaRPr lang="en-US" sz="4100" dirty="0"/>
          </a:p>
        </p:txBody>
      </p:sp>
      <p:sp>
        <p:nvSpPr>
          <p:cNvPr id="7" name="Text 3"/>
          <p:cNvSpPr/>
          <p:nvPr/>
        </p:nvSpPr>
        <p:spPr>
          <a:xfrm>
            <a:off x="6280190" y="3917633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The following slides provide detailed step-by-step instructions for facilitating each stage of the workshop. Each step builds upon the previous one, creating a logical progression towards a shared team purpose statement.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6280190" y="5093494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Follow the sequence carefully to ensure all team members can contribute meaningfully and build understanding together.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5227" y="208240"/>
            <a:ext cx="1243608" cy="2581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B03781-F204-6992-D976-4F0A2FC3FB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498544" cy="824277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133713"/>
            <a:ext cx="2134910" cy="388382"/>
          </a:xfrm>
          <a:prstGeom prst="roundRect">
            <a:avLst>
              <a:gd name="adj" fmla="val 17171"/>
            </a:avLst>
          </a:prstGeom>
          <a:noFill/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0472" y="1248489"/>
            <a:ext cx="158710" cy="1587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58478" y="1200864"/>
            <a:ext cx="1643539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FACILITATOR GUIDANCE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1601391"/>
            <a:ext cx="9861709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Step 1: Understanding What Your Team Does</a:t>
            </a:r>
            <a:endParaRPr lang="en-US" sz="4100" dirty="0"/>
          </a:p>
        </p:txBody>
      </p:sp>
      <p:sp>
        <p:nvSpPr>
          <p:cNvPr id="6" name="Text 3"/>
          <p:cNvSpPr/>
          <p:nvPr/>
        </p:nvSpPr>
        <p:spPr>
          <a:xfrm>
            <a:off x="793790" y="2748677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Setup</a:t>
            </a:r>
            <a:endParaRPr lang="en-US" sz="2050" dirty="0"/>
          </a:p>
        </p:txBody>
      </p:sp>
      <p:sp>
        <p:nvSpPr>
          <p:cNvPr id="7" name="Text 4"/>
          <p:cNvSpPr/>
          <p:nvPr/>
        </p:nvSpPr>
        <p:spPr>
          <a:xfrm>
            <a:off x="793790" y="3272671"/>
            <a:ext cx="560296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Create a slide with the three questions listed. Create a flipchart with "What is our job as a team" written in the middle.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93790" y="4106108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The Questions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793790" y="4630103"/>
            <a:ext cx="5602962" cy="952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What does the team do?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What does it deliver?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What does it produce?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745605" y="2550319"/>
            <a:ext cx="7241381" cy="3240643"/>
          </a:xfrm>
          <a:prstGeom prst="roundRect">
            <a:avLst>
              <a:gd name="adj" fmla="val 4410"/>
            </a:avLst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943963" y="2748677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Facilitation Process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6943963" y="3272671"/>
            <a:ext cx="684466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Have different team members write their responses on post-it notes and place them on the flipchart. Encourage participants to contribute 2 or 3 post-it notes to each question.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6943963" y="4403884"/>
            <a:ext cx="684466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TIP:</a:t>
            </a:r>
            <a:r>
              <a:rPr lang="en-US" sz="15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Allocate one color of post-it note to each question.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6943963" y="4900017"/>
            <a:ext cx="684466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Cluster the responses based on similarities and rank them from most to least important. Try to find one concept that represents the majority of the work.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1091446" y="6098677"/>
            <a:ext cx="127451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i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Example: "Our team designs user-friendly online shopping experiences" or "Our team turns data into valuable insights to improve decision making across the organization."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793790" y="5875435"/>
            <a:ext cx="22860" cy="1081564"/>
          </a:xfrm>
          <a:prstGeom prst="rect">
            <a:avLst/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27" y="208240"/>
            <a:ext cx="1243608" cy="2581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698421"/>
            <a:ext cx="1816894" cy="316230"/>
          </a:xfrm>
          <a:prstGeom prst="roundRect">
            <a:avLst>
              <a:gd name="adj" fmla="val 17925"/>
            </a:avLst>
          </a:prstGeom>
          <a:noFill/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2613" y="789027"/>
            <a:ext cx="134898" cy="1348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04900" y="756642"/>
            <a:ext cx="1396960" cy="199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FACILITATOR GUIDANCE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793790" y="1071920"/>
            <a:ext cx="7132082" cy="5534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Step 2: Who Does Your Team Work For</a:t>
            </a:r>
            <a:endParaRPr lang="en-US" sz="3450" dirty="0"/>
          </a:p>
        </p:txBody>
      </p:sp>
      <p:sp>
        <p:nvSpPr>
          <p:cNvPr id="7" name="Text 3"/>
          <p:cNvSpPr/>
          <p:nvPr/>
        </p:nvSpPr>
        <p:spPr>
          <a:xfrm>
            <a:off x="7528560" y="1983700"/>
            <a:ext cx="2214205" cy="276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Setup</a:t>
            </a:r>
            <a:endParaRPr lang="en-US" sz="1700" dirty="0"/>
          </a:p>
        </p:txBody>
      </p:sp>
      <p:sp>
        <p:nvSpPr>
          <p:cNvPr id="8" name="Text 4"/>
          <p:cNvSpPr/>
          <p:nvPr/>
        </p:nvSpPr>
        <p:spPr>
          <a:xfrm>
            <a:off x="7528560" y="2403872"/>
            <a:ext cx="6315670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Create a slide with the question. Create a flipchart with "Who do we work for?" written in the middle.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7528560" y="3046571"/>
            <a:ext cx="2214205" cy="276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Facilitation Process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7528560" y="3466743"/>
            <a:ext cx="6315670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Pose the question to participants: Who do we work for?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7528560" y="3845362"/>
            <a:ext cx="6315670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Have team members write their responses on post-it notes and place them on the flipchart. Cluster the responses based on similarities.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7528560" y="4473654"/>
            <a:ext cx="6315670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Identify the different groups or stakeholders that your team works for. Highlight the primary one.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7781568" y="5134213"/>
            <a:ext cx="6062663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i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Example: Are you helping senior executives across the board make better decisions, or are your insights only for the sales or marketing department?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7528560" y="5134213"/>
            <a:ext cx="22860" cy="499348"/>
          </a:xfrm>
          <a:prstGeom prst="rect">
            <a:avLst/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27" y="208240"/>
            <a:ext cx="1243608" cy="2581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3F4630B-1E65-7459-837C-DD0DFF62BD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1934886"/>
            <a:ext cx="5212993" cy="522279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739616"/>
            <a:ext cx="1710452" cy="293370"/>
          </a:xfrm>
          <a:prstGeom prst="roundRect">
            <a:avLst>
              <a:gd name="adj" fmla="val 18185"/>
            </a:avLst>
          </a:prstGeom>
          <a:noFill/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6660" y="822841"/>
            <a:ext cx="126921" cy="12692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87041" y="794861"/>
            <a:ext cx="1314331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FACILITATOR GUIDANCE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93790" y="1083707"/>
            <a:ext cx="7352228" cy="521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2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Step 3: Identifying Who Your Team Serves</a:t>
            </a:r>
            <a:endParaRPr lang="en-US" sz="32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8119" y="1795224"/>
            <a:ext cx="10434161" cy="458033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868134" y="5292605"/>
            <a:ext cx="1829019" cy="296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24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Pose Question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3868134" y="5669778"/>
            <a:ext cx="1829019" cy="203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Ask: Who do we serve?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9003456" y="5018755"/>
            <a:ext cx="1829020" cy="296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24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Review &amp; Cluster</a:t>
            </a:r>
            <a:endParaRPr lang="en-US" sz="2400" dirty="0"/>
          </a:p>
        </p:txBody>
      </p:sp>
      <p:sp>
        <p:nvSpPr>
          <p:cNvPr id="10" name="Text 6"/>
          <p:cNvSpPr/>
          <p:nvPr/>
        </p:nvSpPr>
        <p:spPr>
          <a:xfrm>
            <a:off x="9003456" y="5395927"/>
            <a:ext cx="1829020" cy="4070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Group similar notes as a team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6450870" y="2275541"/>
            <a:ext cx="1829020" cy="296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24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Collect Responses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6450870" y="2652713"/>
            <a:ext cx="1829020" cy="4070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Write answers on post-it notes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793790" y="6518434"/>
            <a:ext cx="1304282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Create a slide with the question. Create a flipchart with "Who do we serve?" written in the middle.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793790" y="6889909"/>
            <a:ext cx="1304282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Pose the question: Who do we serve, who are our customers? This includes, for example, a particular office, department, or the entire organisation.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793790" y="7261384"/>
            <a:ext cx="1304282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Have different team members write their responses on post-it notes and place them on the flipchart. Review as a group, identifying patterns and primary customer groups.</a:t>
            </a:r>
            <a:endParaRPr lang="en-US" sz="16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827" y="208240"/>
            <a:ext cx="1243608" cy="2581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785217"/>
            <a:ext cx="1923336" cy="339566"/>
          </a:xfrm>
          <a:prstGeom prst="roundRect">
            <a:avLst>
              <a:gd name="adj" fmla="val 17675"/>
            </a:avLst>
          </a:prstGeom>
          <a:noFill/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8566" y="883563"/>
            <a:ext cx="142875" cy="1428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22878" y="846415"/>
            <a:ext cx="1479471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1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FACILITATOR GUIDANCE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793790" y="1189077"/>
            <a:ext cx="6722864" cy="5860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Step 4: Understanding the Impact</a:t>
            </a:r>
            <a:endParaRPr lang="en-US" sz="3650" dirty="0"/>
          </a:p>
        </p:txBody>
      </p:sp>
      <p:sp>
        <p:nvSpPr>
          <p:cNvPr id="6" name="Text 3"/>
          <p:cNvSpPr/>
          <p:nvPr/>
        </p:nvSpPr>
        <p:spPr>
          <a:xfrm>
            <a:off x="793790" y="2176939"/>
            <a:ext cx="2344460" cy="29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Setup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793790" y="2630686"/>
            <a:ext cx="697742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Create a slide with the question. Create a flipchart with "What impact do we want to create?" written in the middle.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93790" y="3334345"/>
            <a:ext cx="2344460" cy="29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Facilitation Process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793790" y="3788093"/>
            <a:ext cx="6977420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Pose the question to participants: What impact do we want to create?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93790" y="4204216"/>
            <a:ext cx="697742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Have different team members write their responses on post-it notes and place them on the flipchart.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93790" y="4891802"/>
            <a:ext cx="697742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Review as a group, paying attention to both immediate and longer-term impacts the team wants to achieve.</a:t>
            </a:r>
            <a:endParaRPr lang="en-US" sz="16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27" y="208240"/>
            <a:ext cx="1243608" cy="2581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5AF8D33-4973-7129-3782-7BF4E44970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8426" y="2649037"/>
            <a:ext cx="4948183" cy="491867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793790" y="3345061"/>
            <a:ext cx="1896904" cy="388382"/>
          </a:xfrm>
          <a:prstGeom prst="roundRect">
            <a:avLst>
              <a:gd name="adj" fmla="val 17171"/>
            </a:avLst>
          </a:prstGeom>
          <a:noFill/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1"/>
          <p:cNvSpPr/>
          <p:nvPr/>
        </p:nvSpPr>
        <p:spPr>
          <a:xfrm>
            <a:off x="920472" y="3412212"/>
            <a:ext cx="1643539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FACILITATOR GUIDANCE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3812738"/>
            <a:ext cx="5209937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Step 5: Team Review</a:t>
            </a:r>
            <a:endParaRPr lang="en-US" sz="4100" dirty="0"/>
          </a:p>
        </p:txBody>
      </p:sp>
      <p:sp>
        <p:nvSpPr>
          <p:cNvPr id="6" name="Text 3"/>
          <p:cNvSpPr/>
          <p:nvPr/>
        </p:nvSpPr>
        <p:spPr>
          <a:xfrm>
            <a:off x="793790" y="4761667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As a team, facilitate a review of the different flipcharts used in steps 1 to 4 to ensure all participants have clarity.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793790" y="5302448"/>
            <a:ext cx="4215289" cy="1522214"/>
          </a:xfrm>
          <a:prstGeom prst="roundRect">
            <a:avLst>
              <a:gd name="adj" fmla="val 5476"/>
            </a:avLst>
          </a:prstGeom>
          <a:solidFill>
            <a:srgbClr val="231F20"/>
          </a:solidFill>
          <a:ln w="2286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1015008" y="5523667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Strong Alignment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1015008" y="5968365"/>
            <a:ext cx="3772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Where answers strongly align across team members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5207437" y="5302448"/>
            <a:ext cx="4215408" cy="1522214"/>
          </a:xfrm>
          <a:prstGeom prst="roundRect">
            <a:avLst>
              <a:gd name="adj" fmla="val 5476"/>
            </a:avLst>
          </a:prstGeom>
          <a:solidFill>
            <a:srgbClr val="231F20"/>
          </a:solidFill>
          <a:ln w="2286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5428655" y="5523667"/>
            <a:ext cx="2652355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Multiple Interpretations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5428655" y="5968365"/>
            <a:ext cx="377297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Where there are different perspectives that need reconciling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9621203" y="5302448"/>
            <a:ext cx="4215289" cy="1522214"/>
          </a:xfrm>
          <a:prstGeom prst="roundRect">
            <a:avLst>
              <a:gd name="adj" fmla="val 5476"/>
            </a:avLst>
          </a:prstGeom>
          <a:solidFill>
            <a:srgbClr val="231F20"/>
          </a:solidFill>
          <a:ln w="2286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9842421" y="5523667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Central vs Peripheral</a:t>
            </a:r>
            <a:endParaRPr lang="en-US" sz="2050" dirty="0"/>
          </a:p>
        </p:txBody>
      </p:sp>
      <p:sp>
        <p:nvSpPr>
          <p:cNvPr id="15" name="Text 12"/>
          <p:cNvSpPr/>
          <p:nvPr/>
        </p:nvSpPr>
        <p:spPr>
          <a:xfrm>
            <a:off x="9842421" y="5968365"/>
            <a:ext cx="3772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What feels most central versus peripheral to the team's purpose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793790" y="7047905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This review stage is critical for building shared understanding before moving to the purpose statement.</a:t>
            </a:r>
            <a:endParaRPr lang="en-US" sz="155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BB9318A-B5EF-5D21-473C-3D90274B2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551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666042"/>
            <a:ext cx="1896904" cy="388382"/>
          </a:xfrm>
          <a:prstGeom prst="roundRect">
            <a:avLst>
              <a:gd name="adj" fmla="val 17171"/>
            </a:avLst>
          </a:prstGeom>
          <a:noFill/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920472" y="1733193"/>
            <a:ext cx="1643539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FACILITATOR GUIDANCE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93790" y="2133719"/>
            <a:ext cx="10346650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Step 6: Creating the Team's Purpose Statement</a:t>
            </a:r>
            <a:endParaRPr lang="en-US" sz="4100" dirty="0"/>
          </a:p>
        </p:txBody>
      </p:sp>
      <p:sp>
        <p:nvSpPr>
          <p:cNvPr id="5" name="Text 3"/>
          <p:cNvSpPr/>
          <p:nvPr/>
        </p:nvSpPr>
        <p:spPr>
          <a:xfrm>
            <a:off x="793790" y="3281005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The Task</a:t>
            </a:r>
            <a:endParaRPr lang="en-US" sz="2050" dirty="0"/>
          </a:p>
        </p:txBody>
      </p:sp>
      <p:sp>
        <p:nvSpPr>
          <p:cNvPr id="6" name="Text 4"/>
          <p:cNvSpPr/>
          <p:nvPr/>
        </p:nvSpPr>
        <p:spPr>
          <a:xfrm>
            <a:off x="793790" y="3804999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With the information uncovered and explored by the team, facilitate them authoring a team purpose statement that provides them with focus.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4618673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Your team purpose should capture why your team exists. Understand the pains and gains of who you work for. How can you help them do a better job?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5749885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Most importantly, what's the end impact you want to create in their lives beyond just a functional contribution?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421999" y="3082647"/>
            <a:ext cx="6565106" cy="3480911"/>
          </a:xfrm>
          <a:prstGeom prst="roundRect">
            <a:avLst>
              <a:gd name="adj" fmla="val 4105"/>
            </a:avLst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7620357" y="3281005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Examples</a:t>
            </a:r>
            <a:endParaRPr lang="en-US" sz="2050" dirty="0"/>
          </a:p>
        </p:txBody>
      </p:sp>
      <p:sp>
        <p:nvSpPr>
          <p:cNvPr id="11" name="Text 9"/>
          <p:cNvSpPr/>
          <p:nvPr/>
        </p:nvSpPr>
        <p:spPr>
          <a:xfrm>
            <a:off x="7620357" y="3804999"/>
            <a:ext cx="616839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i="1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"Our managers can spend more time leading"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620357" y="4301133"/>
            <a:ext cx="616839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i="1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"Advisors can take care of their clients"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7620357" y="4797266"/>
            <a:ext cx="616839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i="1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"To help our leaders hire great talent"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7620357" y="5293400"/>
            <a:ext cx="616839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The HR department may define its team purpose as: </a:t>
            </a:r>
            <a:r>
              <a:rPr lang="en-US" sz="1550" i="1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"To help our leaders hire great talent."</a:t>
            </a:r>
            <a:endParaRPr lang="en-US" sz="155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27" y="208240"/>
            <a:ext cx="1243608" cy="25812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595080"/>
            <a:ext cx="1896904" cy="388382"/>
          </a:xfrm>
          <a:prstGeom prst="roundRect">
            <a:avLst>
              <a:gd name="adj" fmla="val 17171"/>
            </a:avLst>
          </a:prstGeom>
          <a:noFill/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920472" y="1662232"/>
            <a:ext cx="1643539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FACILITATOR GUIDANCE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93790" y="2062758"/>
            <a:ext cx="9566910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What the Facilitator Should Be Looking For</a:t>
            </a:r>
            <a:endParaRPr lang="en-US" sz="4100" dirty="0"/>
          </a:p>
        </p:txBody>
      </p:sp>
      <p:sp>
        <p:nvSpPr>
          <p:cNvPr id="5" name="Shape 3"/>
          <p:cNvSpPr/>
          <p:nvPr/>
        </p:nvSpPr>
        <p:spPr>
          <a:xfrm>
            <a:off x="770930" y="2988826"/>
            <a:ext cx="45720" cy="1125498"/>
          </a:xfrm>
          <a:prstGeom prst="rect">
            <a:avLst/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37868" y="3011686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Language Recognition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1037868" y="3456384"/>
            <a:ext cx="615326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Language that different people recognise as true and authentic to their experience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7416284" y="2988826"/>
            <a:ext cx="45720" cy="1125498"/>
          </a:xfrm>
          <a:prstGeom prst="rect">
            <a:avLst/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7683222" y="3011686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Narrative Convergence</a:t>
            </a:r>
            <a:endParaRPr lang="en-US" sz="2050" dirty="0"/>
          </a:p>
        </p:txBody>
      </p:sp>
      <p:sp>
        <p:nvSpPr>
          <p:cNvPr id="10" name="Text 8"/>
          <p:cNvSpPr/>
          <p:nvPr/>
        </p:nvSpPr>
        <p:spPr>
          <a:xfrm>
            <a:off x="7683222" y="3456384"/>
            <a:ext cx="615338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Movement from multiple stories to one shared narrative that everyone can support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70930" y="4465439"/>
            <a:ext cx="45720" cy="1125498"/>
          </a:xfrm>
          <a:prstGeom prst="rect">
            <a:avLst/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1037868" y="4488299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Increased Curiosity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1037868" y="4932998"/>
            <a:ext cx="615326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Increased curiosity about others' perspectives and willingness to explore different viewpoints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7416284" y="4465439"/>
            <a:ext cx="45720" cy="1125498"/>
          </a:xfrm>
          <a:prstGeom prst="rect">
            <a:avLst/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7683222" y="4488299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Shared Meaning</a:t>
            </a:r>
            <a:endParaRPr lang="en-US" sz="2050" dirty="0"/>
          </a:p>
        </p:txBody>
      </p:sp>
      <p:sp>
        <p:nvSpPr>
          <p:cNvPr id="16" name="Text 14"/>
          <p:cNvSpPr/>
          <p:nvPr/>
        </p:nvSpPr>
        <p:spPr>
          <a:xfrm>
            <a:off x="7683222" y="4932998"/>
            <a:ext cx="615338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Willingness to let go of individual wording in favour of shared meaning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793790" y="5791319"/>
            <a:ext cx="13042821" cy="843201"/>
          </a:xfrm>
          <a:prstGeom prst="roundRect">
            <a:avLst>
              <a:gd name="adj" fmla="val 9886"/>
            </a:avLst>
          </a:prstGeom>
          <a:solidFill>
            <a:srgbClr val="4C3800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48" y="6094214"/>
            <a:ext cx="248007" cy="198358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1438513" y="6039207"/>
            <a:ext cx="1219973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Additional Emphasis:</a:t>
            </a: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Explain each question clearly, check understanding before moving on, and encourage participants who may feel unsure.</a:t>
            </a:r>
            <a:endParaRPr lang="en-US" sz="1550" dirty="0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27" y="208240"/>
            <a:ext cx="1243608" cy="25812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8A924-592C-B7F1-A48A-CCC4DD98E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BC013AEA-93FC-8060-DBC7-A2C11E3898B1}"/>
              </a:ext>
            </a:extLst>
          </p:cNvPr>
          <p:cNvSpPr/>
          <p:nvPr/>
        </p:nvSpPr>
        <p:spPr>
          <a:xfrm>
            <a:off x="1145483" y="3206045"/>
            <a:ext cx="6410878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100"/>
              </a:lnSpc>
            </a:pPr>
            <a:r>
              <a:rPr lang="en-US" sz="41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What Is the Team's Purpose?</a:t>
            </a:r>
            <a:endParaRPr lang="en-US" sz="4100" dirty="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F3E63FCA-5A99-C374-9E15-1FFCDB6FE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27" y="208240"/>
            <a:ext cx="1243608" cy="2581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2CF018-94B2-E308-A807-7229EA144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4049" y="0"/>
            <a:ext cx="5476352" cy="821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6280190" y="1373267"/>
            <a:ext cx="5209937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Workshop Aims</a:t>
            </a:r>
            <a:endParaRPr lang="en-US" sz="4100" dirty="0"/>
          </a:p>
        </p:txBody>
      </p:sp>
      <p:sp>
        <p:nvSpPr>
          <p:cNvPr id="6" name="Shape 3"/>
          <p:cNvSpPr/>
          <p:nvPr/>
        </p:nvSpPr>
        <p:spPr>
          <a:xfrm>
            <a:off x="6280190" y="2322195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FEC013"/>
          </a:solidFill>
          <a:ln w="7620">
            <a:solidFill>
              <a:srgbClr val="E4A6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6925032" y="2390418"/>
            <a:ext cx="325647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Create Shared Understanding</a:t>
            </a:r>
            <a:endParaRPr lang="en-US" sz="2050" dirty="0"/>
          </a:p>
        </p:txBody>
      </p:sp>
      <p:sp>
        <p:nvSpPr>
          <p:cNvPr id="8" name="Text 5"/>
          <p:cNvSpPr/>
          <p:nvPr/>
        </p:nvSpPr>
        <p:spPr>
          <a:xfrm>
            <a:off x="6925032" y="2835116"/>
            <a:ext cx="691157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Build a shared understanding of why the team exists and what it's here to achieve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6280190" y="3867031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FEC013"/>
          </a:solidFill>
          <a:ln w="7620">
            <a:solidFill>
              <a:srgbClr val="E4A6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6925032" y="3932742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Align Individual Roles</a:t>
            </a:r>
            <a:endParaRPr lang="en-US" sz="2050" dirty="0"/>
          </a:p>
        </p:txBody>
      </p:sp>
      <p:sp>
        <p:nvSpPr>
          <p:cNvPr id="11" name="Text 8"/>
          <p:cNvSpPr/>
          <p:nvPr/>
        </p:nvSpPr>
        <p:spPr>
          <a:xfrm>
            <a:off x="6925032" y="4379952"/>
            <a:ext cx="691157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Connect individual roles to a single team purpose that everyone can articulate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6280190" y="5406844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FEC013"/>
          </a:solidFill>
          <a:ln w="7620">
            <a:solidFill>
              <a:srgbClr val="E4A6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6925032" y="5475067"/>
            <a:ext cx="2802850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Strengthen Collaboration</a:t>
            </a:r>
            <a:endParaRPr lang="en-US" sz="2050" dirty="0"/>
          </a:p>
        </p:txBody>
      </p:sp>
      <p:sp>
        <p:nvSpPr>
          <p:cNvPr id="14" name="Text 11"/>
          <p:cNvSpPr/>
          <p:nvPr/>
        </p:nvSpPr>
        <p:spPr>
          <a:xfrm>
            <a:off x="6925032" y="5919765"/>
            <a:ext cx="691157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Strengthen clarity, collaboration, and focus across the entire team</a:t>
            </a:r>
            <a:endParaRPr lang="en-US" sz="1550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5227" y="208240"/>
            <a:ext cx="1243608" cy="2581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AA07C0-8CAC-8AAF-2AC7-9E986C527C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38" y="0"/>
            <a:ext cx="5469612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93790" y="1065252"/>
            <a:ext cx="4688919" cy="5860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The Four Questions</a:t>
            </a:r>
            <a:endParaRPr lang="en-US" sz="3650" dirty="0"/>
          </a:p>
        </p:txBody>
      </p:sp>
      <p:sp>
        <p:nvSpPr>
          <p:cNvPr id="5" name="Shape 3"/>
          <p:cNvSpPr/>
          <p:nvPr/>
        </p:nvSpPr>
        <p:spPr>
          <a:xfrm>
            <a:off x="793790" y="1892379"/>
            <a:ext cx="13042821" cy="1071682"/>
          </a:xfrm>
          <a:prstGeom prst="roundRect">
            <a:avLst>
              <a:gd name="adj" fmla="val 7001"/>
            </a:avLst>
          </a:prstGeom>
          <a:solidFill>
            <a:srgbClr val="231F20"/>
          </a:solidFill>
          <a:ln w="2286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816650" y="1915239"/>
            <a:ext cx="714494" cy="1025962"/>
          </a:xfrm>
          <a:prstGeom prst="roundRect">
            <a:avLst>
              <a:gd name="adj" fmla="val 6661"/>
            </a:avLst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1036082" y="2260759"/>
            <a:ext cx="267891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691878" y="2093833"/>
            <a:ext cx="2636520" cy="29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What is our job as a team?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691878" y="2483287"/>
            <a:ext cx="11943278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Understanding what we do, deliver, and produce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3790" y="3124795"/>
            <a:ext cx="13042821" cy="1071682"/>
          </a:xfrm>
          <a:prstGeom prst="roundRect">
            <a:avLst>
              <a:gd name="adj" fmla="val 7001"/>
            </a:avLst>
          </a:prstGeom>
          <a:solidFill>
            <a:srgbClr val="231F20"/>
          </a:solidFill>
          <a:ln w="2286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816650" y="3147655"/>
            <a:ext cx="714494" cy="1025962"/>
          </a:xfrm>
          <a:prstGeom prst="roundRect">
            <a:avLst>
              <a:gd name="adj" fmla="val 6661"/>
            </a:avLst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1036082" y="3493175"/>
            <a:ext cx="267891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2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1691878" y="3326249"/>
            <a:ext cx="2344460" cy="29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Who do we work for?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691878" y="3715703"/>
            <a:ext cx="11943278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Identifying our key stakeholders and decision makers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93790" y="4357211"/>
            <a:ext cx="13042821" cy="1071682"/>
          </a:xfrm>
          <a:prstGeom prst="roundRect">
            <a:avLst>
              <a:gd name="adj" fmla="val 7001"/>
            </a:avLst>
          </a:prstGeom>
          <a:solidFill>
            <a:srgbClr val="231F20"/>
          </a:solidFill>
          <a:ln w="2286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816650" y="4380071"/>
            <a:ext cx="714494" cy="1025962"/>
          </a:xfrm>
          <a:prstGeom prst="roundRect">
            <a:avLst>
              <a:gd name="adj" fmla="val 6661"/>
            </a:avLst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1036082" y="4725591"/>
            <a:ext cx="267891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3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1691878" y="4558665"/>
            <a:ext cx="2344460" cy="29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Who do we serve?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691878" y="4948118"/>
            <a:ext cx="11943278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Recognising our customers and beneficiaries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793790" y="5589627"/>
            <a:ext cx="13042821" cy="1071682"/>
          </a:xfrm>
          <a:prstGeom prst="roundRect">
            <a:avLst>
              <a:gd name="adj" fmla="val 7001"/>
            </a:avLst>
          </a:prstGeom>
          <a:solidFill>
            <a:srgbClr val="231F20"/>
          </a:solidFill>
          <a:ln w="2286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816650" y="5612487"/>
            <a:ext cx="714494" cy="1025962"/>
          </a:xfrm>
          <a:prstGeom prst="roundRect">
            <a:avLst>
              <a:gd name="adj" fmla="val 6661"/>
            </a:avLst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1036082" y="5958007"/>
            <a:ext cx="267891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4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1691878" y="5791081"/>
            <a:ext cx="3531870" cy="29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What impact do we want to create?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691878" y="6180534"/>
            <a:ext cx="11943278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Defining the difference we want to make</a:t>
            </a:r>
            <a:endParaRPr lang="en-US" sz="1400" dirty="0"/>
          </a:p>
        </p:txBody>
      </p:sp>
      <p:pic>
        <p:nvPicPr>
          <p:cNvPr id="2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27" y="208240"/>
            <a:ext cx="1243608" cy="25812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793790" y="2093595"/>
            <a:ext cx="5518428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Team Purpose Statement</a:t>
            </a:r>
            <a:endParaRPr lang="en-US" sz="4100" dirty="0"/>
          </a:p>
        </p:txBody>
      </p:sp>
      <p:sp>
        <p:nvSpPr>
          <p:cNvPr id="6" name="Text 3"/>
          <p:cNvSpPr/>
          <p:nvPr/>
        </p:nvSpPr>
        <p:spPr>
          <a:xfrm>
            <a:off x="1091446" y="3340179"/>
            <a:ext cx="4428411" cy="390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[Final agreed purpose statement]</a:t>
            </a:r>
            <a:endParaRPr lang="en-US" sz="2450" dirty="0"/>
          </a:p>
        </p:txBody>
      </p:sp>
      <p:sp>
        <p:nvSpPr>
          <p:cNvPr id="7" name="Text 4"/>
          <p:cNvSpPr/>
          <p:nvPr/>
        </p:nvSpPr>
        <p:spPr>
          <a:xfrm>
            <a:off x="1091446" y="4028480"/>
            <a:ext cx="72587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This space will contain the team's final agreed purpose statement, crafted collaboratively through the workshop process.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793790" y="3042523"/>
            <a:ext cx="22860" cy="1844278"/>
          </a:xfrm>
          <a:prstGeom prst="rect">
            <a:avLst/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27" y="208240"/>
            <a:ext cx="1243608" cy="2581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259815-3C1E-D7B9-A1C2-48E57C3CC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1985" y="0"/>
            <a:ext cx="5428415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93790" y="1064300"/>
            <a:ext cx="5844897" cy="5534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Workshop Reflection and Close</a:t>
            </a:r>
            <a:endParaRPr lang="en-US" sz="3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560" y="2622233"/>
            <a:ext cx="3086100" cy="103905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697153" y="2790825"/>
            <a:ext cx="2748915" cy="249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What feels clearer now than before?</a:t>
            </a:r>
            <a:endParaRPr lang="en-US" sz="16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8011" y="2622233"/>
            <a:ext cx="3086219" cy="103905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926604" y="2790825"/>
            <a:ext cx="2749034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What surprised you about others' views?</a:t>
            </a:r>
            <a:endParaRPr lang="en-US" sz="16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8560" y="3804642"/>
            <a:ext cx="6315670" cy="78938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697153" y="3973235"/>
            <a:ext cx="5978485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How does this purpose help us prioritize day-to-day work?</a:t>
            </a:r>
            <a:endParaRPr lang="en-US" sz="16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827" y="208240"/>
            <a:ext cx="1243608" cy="2581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2DFBE5-D763-951E-5C7C-C1B79D8F9E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790" y="2314326"/>
            <a:ext cx="5164883" cy="518437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755338"/>
            <a:ext cx="1896904" cy="388382"/>
          </a:xfrm>
          <a:prstGeom prst="roundRect">
            <a:avLst>
              <a:gd name="adj" fmla="val 17171"/>
            </a:avLst>
          </a:prstGeom>
          <a:noFill/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920472" y="1822490"/>
            <a:ext cx="1643539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FACILITATOR GUIDANCE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93790" y="2223016"/>
            <a:ext cx="5209937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Time Variants</a:t>
            </a:r>
            <a:endParaRPr lang="en-US" sz="4100" dirty="0"/>
          </a:p>
        </p:txBody>
      </p:sp>
      <p:sp>
        <p:nvSpPr>
          <p:cNvPr id="5" name="Shape 3"/>
          <p:cNvSpPr/>
          <p:nvPr/>
        </p:nvSpPr>
        <p:spPr>
          <a:xfrm>
            <a:off x="650915" y="3171944"/>
            <a:ext cx="6565106" cy="3302198"/>
          </a:xfrm>
          <a:prstGeom prst="roundRect">
            <a:avLst>
              <a:gd name="adj" fmla="val 4327"/>
            </a:avLst>
          </a:prstGeom>
          <a:solidFill>
            <a:srgbClr val="FEC01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849273" y="3370302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Shorter Session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849273" y="3894296"/>
            <a:ext cx="616839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60 to 75 minutes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849273" y="4390430"/>
            <a:ext cx="6168390" cy="952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Keep examples concrete and tangible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Avoid abstract language that may confuse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Focus on creating a simple, usable purpose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849273" y="5382931"/>
            <a:ext cx="616839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This format works well when time is limited but the team needs immediate alignment.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564874" y="3370302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Longer Session</a:t>
            </a:r>
            <a:endParaRPr lang="en-US" sz="2050" dirty="0"/>
          </a:p>
        </p:txBody>
      </p:sp>
      <p:sp>
        <p:nvSpPr>
          <p:cNvPr id="11" name="Text 9"/>
          <p:cNvSpPr/>
          <p:nvPr/>
        </p:nvSpPr>
        <p:spPr>
          <a:xfrm>
            <a:off x="7564874" y="3894296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2 to 3 hours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564874" y="4390430"/>
            <a:ext cx="6279356" cy="952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Spend more time unpacking each question thoroughly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Use real work examples to test understanding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Allow iteration of the purpose statement with multiple drafts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7564874" y="5382931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This format enables deeper exploration and more robust consensus building.</a:t>
            </a:r>
            <a:endParaRPr lang="en-US" sz="155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27" y="208240"/>
            <a:ext cx="1243608" cy="25812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2227659"/>
            <a:ext cx="1896904" cy="388382"/>
          </a:xfrm>
          <a:prstGeom prst="roundRect">
            <a:avLst>
              <a:gd name="adj" fmla="val 17171"/>
            </a:avLst>
          </a:prstGeom>
          <a:noFill/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920472" y="2294811"/>
            <a:ext cx="1643539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FACILITATOR GUIDANCE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93790" y="2695337"/>
            <a:ext cx="6875859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Workshop Reflection and Close</a:t>
            </a:r>
            <a:endParaRPr lang="en-US" sz="4100" dirty="0"/>
          </a:p>
        </p:txBody>
      </p:sp>
      <p:sp>
        <p:nvSpPr>
          <p:cNvPr id="5" name="Text 3"/>
          <p:cNvSpPr/>
          <p:nvPr/>
        </p:nvSpPr>
        <p:spPr>
          <a:xfrm>
            <a:off x="793790" y="3644265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Invite reflection that helps participants consolidate their learning and identify how the new shared purpose will influence their work.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93790" y="4185047"/>
            <a:ext cx="4215289" cy="1276112"/>
          </a:xfrm>
          <a:prstGeom prst="roundRect">
            <a:avLst>
              <a:gd name="adj" fmla="val 6532"/>
            </a:avLst>
          </a:prstGeom>
          <a:solidFill>
            <a:srgbClr val="231F20"/>
          </a:solidFill>
          <a:ln w="2286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87" y="4088844"/>
            <a:ext cx="238125" cy="238125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7156" y="5319236"/>
            <a:ext cx="238125" cy="23812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114306" y="4505563"/>
            <a:ext cx="35742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What do you understand now that you did not before?</a:t>
            </a:r>
            <a:endParaRPr lang="en-US" sz="1550" dirty="0"/>
          </a:p>
        </p:txBody>
      </p:sp>
      <p:sp>
        <p:nvSpPr>
          <p:cNvPr id="10" name="Shape 6"/>
          <p:cNvSpPr/>
          <p:nvPr/>
        </p:nvSpPr>
        <p:spPr>
          <a:xfrm>
            <a:off x="5207437" y="4185047"/>
            <a:ext cx="4215408" cy="1276112"/>
          </a:xfrm>
          <a:prstGeom prst="roundRect">
            <a:avLst>
              <a:gd name="adj" fmla="val 6532"/>
            </a:avLst>
          </a:prstGeom>
          <a:solidFill>
            <a:srgbClr val="231F20"/>
          </a:solidFill>
          <a:ln w="2286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234" y="4088844"/>
            <a:ext cx="238125" cy="238125"/>
          </a:xfrm>
          <a:prstGeom prst="rect">
            <a:avLst/>
          </a:prstGeom>
        </p:spPr>
      </p:pic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0922" y="5319236"/>
            <a:ext cx="238125" cy="23812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527953" y="4505563"/>
            <a:ext cx="35743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Where do you feel more confident about our role?</a:t>
            </a:r>
            <a:endParaRPr lang="en-US" sz="1550" dirty="0"/>
          </a:p>
        </p:txBody>
      </p:sp>
      <p:sp>
        <p:nvSpPr>
          <p:cNvPr id="14" name="Shape 8"/>
          <p:cNvSpPr/>
          <p:nvPr/>
        </p:nvSpPr>
        <p:spPr>
          <a:xfrm>
            <a:off x="9621203" y="4185047"/>
            <a:ext cx="4215289" cy="1276112"/>
          </a:xfrm>
          <a:prstGeom prst="roundRect">
            <a:avLst>
              <a:gd name="adj" fmla="val 6532"/>
            </a:avLst>
          </a:prstGeom>
          <a:solidFill>
            <a:srgbClr val="231F20"/>
          </a:solidFill>
          <a:ln w="2286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0" y="4088844"/>
            <a:ext cx="238125" cy="238125"/>
          </a:xfrm>
          <a:prstGeom prst="rect">
            <a:avLst/>
          </a:prstGeom>
        </p:spPr>
      </p:pic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94569" y="5319236"/>
            <a:ext cx="238125" cy="238125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9941719" y="4505563"/>
            <a:ext cx="35742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How will this help you make better day-to-day decisions?</a:t>
            </a:r>
            <a:endParaRPr lang="en-US" sz="1550" dirty="0"/>
          </a:p>
        </p:txBody>
      </p:sp>
      <p:sp>
        <p:nvSpPr>
          <p:cNvPr id="18" name="Text 10"/>
          <p:cNvSpPr/>
          <p:nvPr/>
        </p:nvSpPr>
        <p:spPr>
          <a:xfrm>
            <a:off x="793790" y="5684401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These reflection questions help bridge the workshop experience to practical application in daily work.</a:t>
            </a:r>
            <a:endParaRPr lang="en-US" sz="1550" dirty="0"/>
          </a:p>
        </p:txBody>
      </p:sp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827" y="208240"/>
            <a:ext cx="1243608" cy="25812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280190" y="1191220"/>
            <a:ext cx="1896904" cy="388382"/>
          </a:xfrm>
          <a:prstGeom prst="roundRect">
            <a:avLst>
              <a:gd name="adj" fmla="val 17171"/>
            </a:avLst>
          </a:prstGeom>
          <a:noFill/>
          <a:ln w="7620">
            <a:solidFill>
              <a:srgbClr val="FEC0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1"/>
          <p:cNvSpPr/>
          <p:nvPr/>
        </p:nvSpPr>
        <p:spPr>
          <a:xfrm>
            <a:off x="6406872" y="1258372"/>
            <a:ext cx="1643539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FACILITATOR GUIDANCE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280190" y="1658898"/>
            <a:ext cx="5258038" cy="651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FEC013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Practitioner Follow-Ups</a:t>
            </a:r>
            <a:endParaRPr lang="en-US" sz="4100" dirty="0"/>
          </a:p>
        </p:txBody>
      </p:sp>
      <p:sp>
        <p:nvSpPr>
          <p:cNvPr id="6" name="Text 3"/>
          <p:cNvSpPr/>
          <p:nvPr/>
        </p:nvSpPr>
        <p:spPr>
          <a:xfrm>
            <a:off x="6280190" y="2607826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The workshop is just the beginning. Sustaining the shared purpose requires ongoing reinforcement and integration into daily work practices.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90" y="3466148"/>
            <a:ext cx="992267" cy="119074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470815" y="3664506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Standing Agenda Item</a:t>
            </a:r>
            <a:endParaRPr lang="en-US" sz="2050" dirty="0"/>
          </a:p>
        </p:txBody>
      </p:sp>
      <p:sp>
        <p:nvSpPr>
          <p:cNvPr id="9" name="Text 5"/>
          <p:cNvSpPr/>
          <p:nvPr/>
        </p:nvSpPr>
        <p:spPr>
          <a:xfrm>
            <a:off x="7470815" y="4109204"/>
            <a:ext cx="636579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Use the purpose as a standing agenda item in team meetings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4656892"/>
            <a:ext cx="992267" cy="11907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470815" y="4855250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Reinforce Links</a:t>
            </a:r>
            <a:endParaRPr lang="en-US" sz="2050" dirty="0"/>
          </a:p>
        </p:txBody>
      </p:sp>
      <p:sp>
        <p:nvSpPr>
          <p:cNvPr id="12" name="Text 7"/>
          <p:cNvSpPr/>
          <p:nvPr/>
        </p:nvSpPr>
        <p:spPr>
          <a:xfrm>
            <a:off x="7470815" y="5299948"/>
            <a:ext cx="636579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Reinforce links between tasks and purpose regularly</a:t>
            </a:r>
            <a:endParaRPr lang="en-US" sz="15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5847636"/>
            <a:ext cx="992267" cy="119074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470815" y="6045994"/>
            <a:ext cx="2604968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Build Language</a:t>
            </a:r>
            <a:endParaRPr lang="en-US" sz="2050" dirty="0"/>
          </a:p>
        </p:txBody>
      </p:sp>
      <p:sp>
        <p:nvSpPr>
          <p:cNvPr id="15" name="Text 9"/>
          <p:cNvSpPr/>
          <p:nvPr/>
        </p:nvSpPr>
        <p:spPr>
          <a:xfrm>
            <a:off x="7470815" y="6490692"/>
            <a:ext cx="636579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Continue to build shared language over time</a:t>
            </a:r>
            <a:endParaRPr lang="en-US" sz="15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5227" y="208240"/>
            <a:ext cx="1243608" cy="2581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7D87D8E-9F76-6FFB-9583-609DD04A3B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5498544" cy="82377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0de7e1a-f038-45a3-88d4-74db2d55797e">
      <Terms xmlns="http://schemas.microsoft.com/office/infopath/2007/PartnerControls"/>
    </lcf76f155ced4ddcb4097134ff3c332f>
    <TaxCatchAll xmlns="54f386cb-30d9-48ab-b84d-512e9df27dc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C29DF0C21BF24796F8A3D780C70ACC" ma:contentTypeVersion="18" ma:contentTypeDescription="Create a new document." ma:contentTypeScope="" ma:versionID="b08d79a739ee3c5d5c0983e5805c0645">
  <xsd:schema xmlns:xsd="http://www.w3.org/2001/XMLSchema" xmlns:xs="http://www.w3.org/2001/XMLSchema" xmlns:p="http://schemas.microsoft.com/office/2006/metadata/properties" xmlns:ns2="50de7e1a-f038-45a3-88d4-74db2d55797e" xmlns:ns3="54f386cb-30d9-48ab-b84d-512e9df27dcd" targetNamespace="http://schemas.microsoft.com/office/2006/metadata/properties" ma:root="true" ma:fieldsID="a2221a14fe506e0e5dcc80e63b35caa3" ns2:_="" ns3:_="">
    <xsd:import namespace="50de7e1a-f038-45a3-88d4-74db2d55797e"/>
    <xsd:import namespace="54f386cb-30d9-48ab-b84d-512e9df27d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de7e1a-f038-45a3-88d4-74db2d5579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58ca15c2-dbe8-400e-a4a3-80abe57b55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f386cb-30d9-48ab-b84d-512e9df27dc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5779e482-2bbb-482e-881e-5174db28cbf1}" ma:internalName="TaxCatchAll" ma:showField="CatchAllData" ma:web="54f386cb-30d9-48ab-b84d-512e9df27d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A66C8AF-7B70-4E05-9416-6F6709B1C807}">
  <ds:schemaRefs>
    <ds:schemaRef ds:uri="http://schemas.microsoft.com/office/2006/metadata/properties"/>
    <ds:schemaRef ds:uri="http://schemas.microsoft.com/office/infopath/2007/PartnerControls"/>
    <ds:schemaRef ds:uri="50de7e1a-f038-45a3-88d4-74db2d55797e"/>
    <ds:schemaRef ds:uri="54f386cb-30d9-48ab-b84d-512e9df27dcd"/>
  </ds:schemaRefs>
</ds:datastoreItem>
</file>

<file path=customXml/itemProps2.xml><?xml version="1.0" encoding="utf-8"?>
<ds:datastoreItem xmlns:ds="http://schemas.openxmlformats.org/officeDocument/2006/customXml" ds:itemID="{1893430F-4D6F-4F43-B940-F875DB6B0B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de7e1a-f038-45a3-88d4-74db2d55797e"/>
    <ds:schemaRef ds:uri="54f386cb-30d9-48ab-b84d-512e9df27d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58660E-5246-420D-B14E-630BD21F99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1720</Words>
  <Application>Microsoft Office PowerPoint</Application>
  <PresentationFormat>Custom</PresentationFormat>
  <Paragraphs>220</Paragraphs>
  <Slides>22</Slides>
  <Notes>22</Notes>
  <HiddenSlides>17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PT Sans Light</vt:lpstr>
      <vt:lpstr>Arial</vt:lpstr>
      <vt:lpstr>PT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Mark Simpson</cp:lastModifiedBy>
  <cp:revision>2</cp:revision>
  <dcterms:created xsi:type="dcterms:W3CDTF">2026-01-28T19:31:34Z</dcterms:created>
  <dcterms:modified xsi:type="dcterms:W3CDTF">2026-09-30T15:21:51Z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0x010100D8C29DF0C21BF24796F8A3D780C70ACC</vt:lpwstr>
  </property>
  <property fmtid="{D5CDD505-2E9C-101B-9397-08002B2CF9AE}" pid="3" name="MediaServiceImageTags">
    <vt:lpwstr/>
  </property>
</Properties>
</file>