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42"/>
  </p:notesMasterIdLst>
  <p:sldIdLst>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Lst>
  <p:sldSz cx="14630400" cy="8229600"/>
  <p:notesSz cx="8229600" cy="14630400"/>
  <p:embeddedFontLst>
    <p:embeddedFont>
      <p:font typeface="PT Sans" panose="020B0503020203020204" pitchFamily="34" charset="0"/>
      <p:regular r:id="rId43"/>
      <p:bold r:id="rId44"/>
      <p:italic r:id="rId45"/>
    </p:embeddedFont>
    <p:embeddedFont>
      <p:font typeface="PT Sans Bold" panose="020B0703020203020204" pitchFamily="34" charset="0"/>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29BAB-C713-4054-830D-58C01EF60BC9}" v="6" dt="2025-11-26T12:29:03.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5" d="100"/>
          <a:sy n="75" d="100"/>
        </p:scale>
        <p:origin x="1260"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28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8" name="Picture 7">
            <a:extLst>
              <a:ext uri="{FF2B5EF4-FFF2-40B4-BE49-F238E27FC236}">
                <a16:creationId xmlns:a16="http://schemas.microsoft.com/office/drawing/2014/main" id="{E769772C-EBEE-81F8-06DE-D2DFAE5C3D4E}"/>
              </a:ext>
            </a:extLst>
          </p:cNvPr>
          <p:cNvPicPr>
            <a:picLocks noChangeAspect="1"/>
          </p:cNvPicPr>
          <p:nvPr userDrawn="1"/>
        </p:nvPicPr>
        <p:blipFill>
          <a:blip r:embed="rId2"/>
          <a:stretch>
            <a:fillRect/>
          </a:stretch>
        </p:blipFill>
        <p:spPr>
          <a:xfrm>
            <a:off x="12463049" y="161925"/>
            <a:ext cx="2087657" cy="5143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4A7BE114-45E8-A4B7-05C1-D0021FCE470C}"/>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793B936-6157-7832-D6C4-C063AB671A97}"/>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A558C14-573E-6001-2E95-AD62D9BB43CC}"/>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3C70CA5-8A1B-CCD9-2A98-AC9F9DF4106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AA89B0F-0121-3020-7FE7-F822B7FB980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50218740-C9EF-5263-958B-2072E6DD37FA}"/>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EE02CFDB-8A02-ACBB-E6F2-92CF5F5732DF}"/>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5F339A60-3F80-3A41-17B0-A3C8DF25132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8AE10F20-EEE3-1724-6CC1-E1C6F1E612FD}"/>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8E79D7D-9567-0B7E-227F-03F8F773BDA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0C387AF5-ACE1-08C8-149D-7FBE99B3C5A9}"/>
              </a:ext>
            </a:extLst>
          </p:cNvPr>
          <p:cNvPicPr>
            <a:picLocks noChangeAspect="1"/>
          </p:cNvPicPr>
          <p:nvPr userDrawn="1"/>
        </p:nvPicPr>
        <p:blipFill>
          <a:blip r:embed="rId2"/>
          <a:stretch>
            <a:fillRect/>
          </a:stretch>
        </p:blipFill>
        <p:spPr>
          <a:xfrm>
            <a:off x="13496925" y="7880901"/>
            <a:ext cx="1000125" cy="24640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EBA58D52-1930-D9F5-6942-D1EF9113D821}"/>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61C71F89-1C81-DA9A-B2C0-7FD102708ED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0973F6CE-1D2E-2A76-CA83-12B4D422F5D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BD4DE48B-F47D-6EB0-3D76-364C3F295510}"/>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00EA875F-3958-C5D6-3D75-743BFBDE8AD5}"/>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6F4529F-AE98-D661-8186-704CA5BBDC1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104775"/>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30C86312-171E-F11B-8E80-BB0BC1ADE034}"/>
              </a:ext>
            </a:extLst>
          </p:cNvPr>
          <p:cNvPicPr>
            <a:picLocks noChangeAspect="1"/>
          </p:cNvPicPr>
          <p:nvPr userDrawn="1"/>
        </p:nvPicPr>
        <p:blipFill>
          <a:blip r:embed="rId2"/>
          <a:stretch>
            <a:fillRect/>
          </a:stretch>
        </p:blipFill>
        <p:spPr>
          <a:xfrm>
            <a:off x="66675" y="7907613"/>
            <a:ext cx="1000125" cy="246407"/>
          </a:xfrm>
          <a:prstGeom prst="rect">
            <a:avLst/>
          </a:prstGeom>
        </p:spPr>
      </p:pic>
      <p:pic>
        <p:nvPicPr>
          <p:cNvPr id="4" name="Picture 3">
            <a:extLst>
              <a:ext uri="{FF2B5EF4-FFF2-40B4-BE49-F238E27FC236}">
                <a16:creationId xmlns:a16="http://schemas.microsoft.com/office/drawing/2014/main" id="{3E96CE45-1CFD-505C-6A0E-FAA19475498A}"/>
              </a:ext>
            </a:extLst>
          </p:cNvPr>
          <p:cNvPicPr>
            <a:picLocks noChangeAspect="1"/>
          </p:cNvPicPr>
          <p:nvPr userDrawn="1"/>
        </p:nvPicPr>
        <p:blipFill>
          <a:blip r:embed="rId2"/>
          <a:stretch>
            <a:fillRect/>
          </a:stretch>
        </p:blipFill>
        <p:spPr>
          <a:xfrm>
            <a:off x="219075" y="8060013"/>
            <a:ext cx="1000125" cy="24640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39FF242F-EB42-22D5-5D63-B4BA0D6301D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9BEB81B1-8060-15F8-5C9E-412D69DDE73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2602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134B4868-456D-CE95-9ED3-BD2FF68FA0E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userDrawn="1"/>
        </p:nvSpPr>
        <p:spPr>
          <a:xfrm>
            <a:off x="0" y="0"/>
            <a:ext cx="14630400" cy="8229600"/>
          </a:xfrm>
          <a:prstGeom prst="rect">
            <a:avLst/>
          </a:prstGeom>
          <a:solidFill>
            <a:srgbClr val="000000"/>
          </a:solidFill>
          <a:ln/>
        </p:spPr>
        <p:txBody>
          <a:bodyPr/>
          <a:lstStyle/>
          <a:p>
            <a:endParaRPr lang="en-GB"/>
          </a:p>
        </p:txBody>
      </p:sp>
      <p:pic>
        <p:nvPicPr>
          <p:cNvPr id="7" name="Picture 6">
            <a:extLst>
              <a:ext uri="{FF2B5EF4-FFF2-40B4-BE49-F238E27FC236}">
                <a16:creationId xmlns:a16="http://schemas.microsoft.com/office/drawing/2014/main" id="{DBCAB40C-D3D9-AEA6-90FF-86FD5E7A1BD7}"/>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3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1E66DB26-6367-CEB2-333D-91E83F5ABB9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C92F6A6F-CE63-FFFE-4D21-3B227BDB5AD6}"/>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7C7C3F8A-0560-5716-9634-53C093FA28B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6DB132DC-E807-7A08-311C-17EFF3A9EB33}"/>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09A5345-2912-B59D-AE97-26D01072CFFE}"/>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3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4" name="Picture 3">
            <a:extLst>
              <a:ext uri="{FF2B5EF4-FFF2-40B4-BE49-F238E27FC236}">
                <a16:creationId xmlns:a16="http://schemas.microsoft.com/office/drawing/2014/main" id="{8322799E-5809-6E9D-BC10-023DEF4B690C}"/>
              </a:ext>
            </a:extLst>
          </p:cNvPr>
          <p:cNvPicPr>
            <a:picLocks noChangeAspect="1"/>
          </p:cNvPicPr>
          <p:nvPr userDrawn="1"/>
        </p:nvPicPr>
        <p:blipFill>
          <a:blip r:embed="rId2"/>
          <a:stretch>
            <a:fillRect/>
          </a:stretch>
        </p:blipFill>
        <p:spPr>
          <a:xfrm>
            <a:off x="66675" y="7907613"/>
            <a:ext cx="1000125" cy="246407"/>
          </a:xfrm>
          <a:prstGeom prst="rect">
            <a:avLst/>
          </a:prstGeom>
        </p:spPr>
      </p:pic>
    </p:spTree>
    <p:extLst>
      <p:ext uri="{BB962C8B-B14F-4D97-AF65-F5344CB8AC3E}">
        <p14:creationId xmlns:p14="http://schemas.microsoft.com/office/powerpoint/2010/main" val="263157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3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4" name="Picture 3">
            <a:extLst>
              <a:ext uri="{FF2B5EF4-FFF2-40B4-BE49-F238E27FC236}">
                <a16:creationId xmlns:a16="http://schemas.microsoft.com/office/drawing/2014/main" id="{4EE8DF75-C6A4-7611-2FC5-8A816C5EA0D5}"/>
              </a:ext>
            </a:extLst>
          </p:cNvPr>
          <p:cNvPicPr>
            <a:picLocks noChangeAspect="1"/>
          </p:cNvPicPr>
          <p:nvPr userDrawn="1"/>
        </p:nvPicPr>
        <p:blipFill>
          <a:blip r:embed="rId2"/>
          <a:stretch>
            <a:fillRect/>
          </a:stretch>
        </p:blipFill>
        <p:spPr>
          <a:xfrm>
            <a:off x="66675" y="7907613"/>
            <a:ext cx="1000125" cy="246407"/>
          </a:xfrm>
          <a:prstGeom prst="rect">
            <a:avLst/>
          </a:prstGeom>
        </p:spPr>
      </p:pic>
    </p:spTree>
    <p:extLst>
      <p:ext uri="{BB962C8B-B14F-4D97-AF65-F5344CB8AC3E}">
        <p14:creationId xmlns:p14="http://schemas.microsoft.com/office/powerpoint/2010/main" val="1652968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3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4" name="Picture 3">
            <a:extLst>
              <a:ext uri="{FF2B5EF4-FFF2-40B4-BE49-F238E27FC236}">
                <a16:creationId xmlns:a16="http://schemas.microsoft.com/office/drawing/2014/main" id="{EF58B84A-E4C8-5EE3-17F7-0786CD070F73}"/>
              </a:ext>
            </a:extLst>
          </p:cNvPr>
          <p:cNvPicPr>
            <a:picLocks noChangeAspect="1"/>
          </p:cNvPicPr>
          <p:nvPr userDrawn="1"/>
        </p:nvPicPr>
        <p:blipFill>
          <a:blip r:embed="rId2"/>
          <a:stretch>
            <a:fillRect/>
          </a:stretch>
        </p:blipFill>
        <p:spPr>
          <a:xfrm>
            <a:off x="66675" y="7907613"/>
            <a:ext cx="1000125" cy="246407"/>
          </a:xfrm>
          <a:prstGeom prst="rect">
            <a:avLst/>
          </a:prstGeom>
        </p:spPr>
      </p:pic>
    </p:spTree>
    <p:extLst>
      <p:ext uri="{BB962C8B-B14F-4D97-AF65-F5344CB8AC3E}">
        <p14:creationId xmlns:p14="http://schemas.microsoft.com/office/powerpoint/2010/main" val="150506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141C5B85-CF76-8E54-3E90-2D1FB4C3E34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876C9832-68BC-FFFC-A245-09AFF9958DD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6" name="Picture 5">
            <a:extLst>
              <a:ext uri="{FF2B5EF4-FFF2-40B4-BE49-F238E27FC236}">
                <a16:creationId xmlns:a16="http://schemas.microsoft.com/office/drawing/2014/main" id="{4589647C-3473-3457-1BB6-27982F10F494}"/>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4101E8F-9D79-5ED9-93BD-313680095B15}"/>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20988222-5987-4CB3-C276-DBE1EE519DA8}"/>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txBody>
          <a:bodyPr/>
          <a:lstStyle/>
          <a:p>
            <a:endParaRPr lang="en-GB"/>
          </a:p>
        </p:txBody>
      </p:sp>
      <p:sp>
        <p:nvSpPr>
          <p:cNvPr id="3" name="Shape 1"/>
          <p:cNvSpPr/>
          <p:nvPr/>
        </p:nvSpPr>
        <p:spPr>
          <a:xfrm>
            <a:off x="0" y="0"/>
            <a:ext cx="14630400" cy="8229600"/>
          </a:xfrm>
          <a:prstGeom prst="rect">
            <a:avLst/>
          </a:prstGeom>
          <a:solidFill>
            <a:srgbClr val="000000"/>
          </a:solidFill>
          <a:ln/>
        </p:spPr>
        <p:txBody>
          <a:bodyPr/>
          <a:lstStyle/>
          <a:p>
            <a:endParaRPr lang="en-GB"/>
          </a:p>
        </p:txBody>
      </p:sp>
      <p:pic>
        <p:nvPicPr>
          <p:cNvPr id="5" name="Picture 4">
            <a:extLst>
              <a:ext uri="{FF2B5EF4-FFF2-40B4-BE49-F238E27FC236}">
                <a16:creationId xmlns:a16="http://schemas.microsoft.com/office/drawing/2014/main" id="{A91A77F4-1226-4CDE-9FB5-13246156625B}"/>
              </a:ext>
            </a:extLst>
          </p:cNvPr>
          <p:cNvPicPr>
            <a:picLocks noChangeAspect="1"/>
          </p:cNvPicPr>
          <p:nvPr userDrawn="1"/>
        </p:nvPicPr>
        <p:blipFill>
          <a:blip r:embed="rId2"/>
          <a:stretch>
            <a:fillRect/>
          </a:stretch>
        </p:blipFill>
        <p:spPr>
          <a:xfrm>
            <a:off x="66675" y="7907613"/>
            <a:ext cx="1000125" cy="24640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08DA145A-791A-2806-D356-93967CA83A89}"/>
              </a:ext>
            </a:extLst>
          </p:cNvPr>
          <p:cNvSpPr/>
          <p:nvPr userDrawn="1"/>
        </p:nvSpPr>
        <p:spPr>
          <a:xfrm>
            <a:off x="0" y="0"/>
            <a:ext cx="14630400" cy="8229600"/>
          </a:xfrm>
          <a:prstGeom prst="rect">
            <a:avLst/>
          </a:prstGeom>
          <a:solidFill>
            <a:srgbClr val="000000"/>
          </a:solidFill>
          <a:ln/>
        </p:spPr>
        <p:txBody>
          <a:bodyPr/>
          <a:lstStyle/>
          <a:p>
            <a:endParaRPr lang="en-GB"/>
          </a:p>
        </p:txBody>
      </p:sp>
      <p:pic>
        <p:nvPicPr>
          <p:cNvPr id="2" name="Picture 1">
            <a:extLst>
              <a:ext uri="{FF2B5EF4-FFF2-40B4-BE49-F238E27FC236}">
                <a16:creationId xmlns:a16="http://schemas.microsoft.com/office/drawing/2014/main" id="{0A844F80-058A-85A7-547A-B9F51B9570CD}"/>
              </a:ext>
            </a:extLst>
          </p:cNvPr>
          <p:cNvPicPr>
            <a:picLocks noChangeAspect="1"/>
          </p:cNvPicPr>
          <p:nvPr userDrawn="1"/>
        </p:nvPicPr>
        <p:blipFill>
          <a:blip r:embed="rId39"/>
          <a:stretch>
            <a:fillRect/>
          </a:stretch>
        </p:blipFill>
        <p:spPr>
          <a:xfrm>
            <a:off x="128174" y="85725"/>
            <a:ext cx="2087657" cy="51435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2.sv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2250519"/>
            <a:ext cx="56857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Role Contribution Mapping</a:t>
            </a:r>
            <a:endParaRPr lang="en-US" sz="3900" dirty="0"/>
          </a:p>
        </p:txBody>
      </p:sp>
      <p:sp>
        <p:nvSpPr>
          <p:cNvPr id="4" name="Text 1"/>
          <p:cNvSpPr/>
          <p:nvPr/>
        </p:nvSpPr>
        <p:spPr>
          <a:xfrm>
            <a:off x="6280190" y="3168253"/>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 practical, hands-on workshop helping teams understand how each role contributes to collective goals. Participants will visualise responsibilities, identify gaps or overlaps, and clarify how their work drives team outcomes.</a:t>
            </a:r>
            <a:endParaRPr lang="en-US" sz="1550" dirty="0"/>
          </a:p>
        </p:txBody>
      </p:sp>
      <p:sp>
        <p:nvSpPr>
          <p:cNvPr id="5" name="Text 2"/>
          <p:cNvSpPr/>
          <p:nvPr/>
        </p:nvSpPr>
        <p:spPr>
          <a:xfrm>
            <a:off x="6280190" y="441852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Workshop Objectives</a:t>
            </a:r>
            <a:endParaRPr lang="en-US" sz="1950" dirty="0"/>
          </a:p>
        </p:txBody>
      </p:sp>
      <p:sp>
        <p:nvSpPr>
          <p:cNvPr id="6" name="Text 3"/>
          <p:cNvSpPr/>
          <p:nvPr/>
        </p:nvSpPr>
        <p:spPr>
          <a:xfrm>
            <a:off x="6280190" y="5026343"/>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By the end of this session, participants will map individual responsibilities to team goals, identify strengths, gaps, and overlaps, build shared clarity on how each role advances outcomes, and strengthen alignment and collaboration.</a:t>
            </a:r>
            <a:endParaRPr lang="en-US" sz="1550" dirty="0"/>
          </a:p>
        </p:txBody>
      </p:sp>
      <p:pic>
        <p:nvPicPr>
          <p:cNvPr id="8" name="Picture 7">
            <a:extLst>
              <a:ext uri="{FF2B5EF4-FFF2-40B4-BE49-F238E27FC236}">
                <a16:creationId xmlns:a16="http://schemas.microsoft.com/office/drawing/2014/main" id="{E0886FB1-326E-1909-DE86-4970B6BB006C}"/>
              </a:ext>
            </a:extLst>
          </p:cNvPr>
          <p:cNvPicPr>
            <a:picLocks noChangeAspect="1"/>
          </p:cNvPicPr>
          <p:nvPr/>
        </p:nvPicPr>
        <p:blipFill>
          <a:blip r:embed="rId3"/>
          <a:stretch>
            <a:fillRect/>
          </a:stretch>
        </p:blipFill>
        <p:spPr>
          <a:xfrm>
            <a:off x="0" y="0"/>
            <a:ext cx="5506278" cy="81997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6280" y="492443"/>
            <a:ext cx="7563564" cy="559594"/>
          </a:xfrm>
          <a:prstGeom prst="rect">
            <a:avLst/>
          </a:prstGeom>
          <a:noFill/>
          <a:ln/>
        </p:spPr>
        <p:txBody>
          <a:bodyPr wrap="none" lIns="0" tIns="0" rIns="0" bIns="0" rtlCol="0" anchor="t"/>
          <a:lstStyle/>
          <a:p>
            <a:pPr marL="0" indent="0" algn="l">
              <a:lnSpc>
                <a:spcPts val="4400"/>
              </a:lnSpc>
              <a:buNone/>
            </a:pPr>
            <a:r>
              <a:rPr lang="en-US" sz="3500" b="1" dirty="0">
                <a:solidFill>
                  <a:srgbClr val="FEC013"/>
                </a:solidFill>
                <a:latin typeface="PT Sans Bold" pitchFamily="34" charset="0"/>
                <a:ea typeface="PT Sans Bold" pitchFamily="34" charset="-122"/>
                <a:cs typeface="PT Sans Bold" pitchFamily="34" charset="-120"/>
              </a:rPr>
              <a:t>Topic 2: Identifying Key Responsibilities</a:t>
            </a:r>
            <a:endParaRPr lang="en-US" sz="3500" dirty="0"/>
          </a:p>
        </p:txBody>
      </p:sp>
      <p:sp>
        <p:nvSpPr>
          <p:cNvPr id="3" name="Text 1"/>
          <p:cNvSpPr/>
          <p:nvPr/>
        </p:nvSpPr>
        <p:spPr>
          <a:xfrm>
            <a:off x="716280" y="1123593"/>
            <a:ext cx="2238375" cy="279797"/>
          </a:xfrm>
          <a:prstGeom prst="rect">
            <a:avLst/>
          </a:prstGeom>
          <a:noFill/>
          <a:ln/>
        </p:spPr>
        <p:txBody>
          <a:bodyPr wrap="none" lIns="0" tIns="0" rIns="0" bIns="0" rtlCol="0" anchor="t"/>
          <a:lstStyle/>
          <a:p>
            <a:pPr marL="0" indent="0" algn="l">
              <a:lnSpc>
                <a:spcPts val="2200"/>
              </a:lnSpc>
              <a:buNone/>
            </a:pPr>
            <a:r>
              <a:rPr lang="en-US" sz="1750" b="1" dirty="0">
                <a:solidFill>
                  <a:srgbClr val="FEC013"/>
                </a:solidFill>
                <a:latin typeface="PT Sans Bold" pitchFamily="34" charset="0"/>
                <a:ea typeface="PT Sans Bold" pitchFamily="34" charset="-122"/>
                <a:cs typeface="PT Sans Bold" pitchFamily="34" charset="-120"/>
              </a:rPr>
              <a:t>Duration: 10 minutes</a:t>
            </a:r>
            <a:endParaRPr lang="en-US" sz="1750" dirty="0"/>
          </a:p>
        </p:txBody>
      </p:sp>
      <p:sp>
        <p:nvSpPr>
          <p:cNvPr id="4" name="Text 2"/>
          <p:cNvSpPr/>
          <p:nvPr/>
        </p:nvSpPr>
        <p:spPr>
          <a:xfrm>
            <a:off x="716280" y="1833086"/>
            <a:ext cx="6380559" cy="859393"/>
          </a:xfrm>
          <a:prstGeom prst="rect">
            <a:avLst/>
          </a:prstGeom>
          <a:noFill/>
          <a:ln/>
        </p:spPr>
        <p:txBody>
          <a:bodyPr wrap="square" lIns="0" tIns="0" rIns="0" bIns="0" rtlCol="0" anchor="t"/>
          <a:lstStyle/>
          <a:p>
            <a:pPr marL="0" indent="0" algn="l">
              <a:lnSpc>
                <a:spcPts val="2250"/>
              </a:lnSpc>
              <a:buNone/>
            </a:pPr>
            <a:r>
              <a:rPr lang="en-US" sz="1400" dirty="0">
                <a:solidFill>
                  <a:srgbClr val="FFFFFF"/>
                </a:solidFill>
                <a:latin typeface="PT Sans" pitchFamily="34" charset="0"/>
                <a:ea typeface="PT Sans" pitchFamily="34" charset="-122"/>
                <a:cs typeface="PT Sans" pitchFamily="34" charset="-120"/>
              </a:rPr>
              <a:t>Participants articulate their role responsibilities using sticky notes. Each person writes responsibilities that reflect their core contribution areas, creating a foundation for the mapping exercise.</a:t>
            </a:r>
            <a:endParaRPr lang="en-US" sz="1400" dirty="0"/>
          </a:p>
        </p:txBody>
      </p:sp>
      <p:sp>
        <p:nvSpPr>
          <p:cNvPr id="5" name="Text 3"/>
          <p:cNvSpPr/>
          <p:nvPr/>
        </p:nvSpPr>
        <p:spPr>
          <a:xfrm>
            <a:off x="716280" y="2853571"/>
            <a:ext cx="6380559" cy="859393"/>
          </a:xfrm>
          <a:prstGeom prst="rect">
            <a:avLst/>
          </a:prstGeom>
          <a:noFill/>
          <a:ln/>
        </p:spPr>
        <p:txBody>
          <a:bodyPr wrap="square" lIns="0" tIns="0" rIns="0" bIns="0" rtlCol="0" anchor="t"/>
          <a:lstStyle/>
          <a:p>
            <a:pPr marL="0" indent="0" algn="l">
              <a:lnSpc>
                <a:spcPts val="2250"/>
              </a:lnSpc>
              <a:buNone/>
            </a:pPr>
            <a:r>
              <a:rPr lang="en-US" sz="1400" dirty="0">
                <a:solidFill>
                  <a:srgbClr val="FFFFFF"/>
                </a:solidFill>
                <a:latin typeface="PT Sans" pitchFamily="34" charset="0"/>
                <a:ea typeface="PT Sans" pitchFamily="34" charset="-122"/>
                <a:cs typeface="PT Sans" pitchFamily="34" charset="-120"/>
              </a:rPr>
              <a:t>This activity helps individuals clarify what they actually do versus what they think they should be doing, surfacing important insights about role clarity and workload distribution.</a:t>
            </a:r>
            <a:endParaRPr lang="en-US" sz="1400" dirty="0"/>
          </a:p>
        </p:txBody>
      </p:sp>
      <p:pic>
        <p:nvPicPr>
          <p:cNvPr id="8" name="Picture 7">
            <a:extLst>
              <a:ext uri="{FF2B5EF4-FFF2-40B4-BE49-F238E27FC236}">
                <a16:creationId xmlns:a16="http://schemas.microsoft.com/office/drawing/2014/main" id="{BF16E27D-7D5A-EB9C-2328-4A7B0E5D5DCD}"/>
              </a:ext>
            </a:extLst>
          </p:cNvPr>
          <p:cNvPicPr>
            <a:picLocks noChangeAspect="1"/>
          </p:cNvPicPr>
          <p:nvPr/>
        </p:nvPicPr>
        <p:blipFill>
          <a:blip r:embed="rId3"/>
          <a:stretch>
            <a:fillRect/>
          </a:stretch>
        </p:blipFill>
        <p:spPr>
          <a:xfrm>
            <a:off x="7887954" y="1331381"/>
            <a:ext cx="6418587" cy="6405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646634"/>
            <a:ext cx="7763113"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Responsibility Brainstorming Activity</a:t>
            </a:r>
            <a:endParaRPr lang="en-US" sz="3900" dirty="0"/>
          </a:p>
        </p:txBody>
      </p:sp>
      <p:sp>
        <p:nvSpPr>
          <p:cNvPr id="3" name="Text 1"/>
          <p:cNvSpPr/>
          <p:nvPr/>
        </p:nvSpPr>
        <p:spPr>
          <a:xfrm>
            <a:off x="793790" y="2663547"/>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Each participant writes 5–10 sticky notes describing their key responsibilities. This individual reflection time is crucial for honest self-assessment.</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3204329"/>
            <a:ext cx="496133" cy="496133"/>
          </a:xfrm>
          <a:prstGeom prst="rect">
            <a:avLst/>
          </a:prstGeom>
        </p:spPr>
      </p:pic>
      <p:sp>
        <p:nvSpPr>
          <p:cNvPr id="5" name="Text 2"/>
          <p:cNvSpPr/>
          <p:nvPr/>
        </p:nvSpPr>
        <p:spPr>
          <a:xfrm>
            <a:off x="793790" y="394847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Daily Tasks</a:t>
            </a:r>
            <a:endParaRPr lang="en-US" sz="1950" dirty="0"/>
          </a:p>
        </p:txBody>
      </p:sp>
      <p:sp>
        <p:nvSpPr>
          <p:cNvPr id="6" name="Text 3"/>
          <p:cNvSpPr/>
          <p:nvPr/>
        </p:nvSpPr>
        <p:spPr>
          <a:xfrm>
            <a:off x="793790" y="4377690"/>
            <a:ext cx="6397347"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Regular activities that consume your time and attention</a:t>
            </a:r>
            <a:endParaRPr lang="en-US" sz="155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9144" y="3204329"/>
            <a:ext cx="496133" cy="496133"/>
          </a:xfrm>
          <a:prstGeom prst="rect">
            <a:avLst/>
          </a:prstGeom>
        </p:spPr>
      </p:pic>
      <p:sp>
        <p:nvSpPr>
          <p:cNvPr id="8" name="Text 4"/>
          <p:cNvSpPr/>
          <p:nvPr/>
        </p:nvSpPr>
        <p:spPr>
          <a:xfrm>
            <a:off x="7439144" y="3948470"/>
            <a:ext cx="2597468"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Stakeholder Interactions</a:t>
            </a:r>
            <a:endParaRPr lang="en-US" sz="1950" dirty="0"/>
          </a:p>
        </p:txBody>
      </p:sp>
      <p:sp>
        <p:nvSpPr>
          <p:cNvPr id="9" name="Text 5"/>
          <p:cNvSpPr/>
          <p:nvPr/>
        </p:nvSpPr>
        <p:spPr>
          <a:xfrm>
            <a:off x="7439144" y="4377690"/>
            <a:ext cx="6397466"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Key relationships and communication responsibilities</a:t>
            </a:r>
            <a:endParaRPr lang="en-US" sz="155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790" y="5092065"/>
            <a:ext cx="496133" cy="496133"/>
          </a:xfrm>
          <a:prstGeom prst="rect">
            <a:avLst/>
          </a:prstGeom>
        </p:spPr>
      </p:pic>
      <p:sp>
        <p:nvSpPr>
          <p:cNvPr id="11" name="Text 6"/>
          <p:cNvSpPr/>
          <p:nvPr/>
        </p:nvSpPr>
        <p:spPr>
          <a:xfrm>
            <a:off x="793790" y="583620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Deliverables</a:t>
            </a:r>
            <a:endParaRPr lang="en-US" sz="1950" dirty="0"/>
          </a:p>
        </p:txBody>
      </p:sp>
      <p:sp>
        <p:nvSpPr>
          <p:cNvPr id="12" name="Text 7"/>
          <p:cNvSpPr/>
          <p:nvPr/>
        </p:nvSpPr>
        <p:spPr>
          <a:xfrm>
            <a:off x="793790" y="6265426"/>
            <a:ext cx="6397347"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Outputs and work products you're accountable for</a:t>
            </a:r>
            <a:endParaRPr lang="en-US" sz="155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9144" y="5092065"/>
            <a:ext cx="496133" cy="496133"/>
          </a:xfrm>
          <a:prstGeom prst="rect">
            <a:avLst/>
          </a:prstGeom>
        </p:spPr>
      </p:pic>
      <p:sp>
        <p:nvSpPr>
          <p:cNvPr id="14" name="Text 8"/>
          <p:cNvSpPr/>
          <p:nvPr/>
        </p:nvSpPr>
        <p:spPr>
          <a:xfrm>
            <a:off x="7439144" y="583620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Decision-Making Areas</a:t>
            </a:r>
            <a:endParaRPr lang="en-US" sz="1950" dirty="0"/>
          </a:p>
        </p:txBody>
      </p:sp>
      <p:sp>
        <p:nvSpPr>
          <p:cNvPr id="15" name="Text 9"/>
          <p:cNvSpPr/>
          <p:nvPr/>
        </p:nvSpPr>
        <p:spPr>
          <a:xfrm>
            <a:off x="7439144" y="6265426"/>
            <a:ext cx="6397466"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Domains where you have authority or input</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3983474"/>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Reflection Prompt</a:t>
            </a:r>
            <a:endParaRPr lang="en-US" sz="3900" dirty="0"/>
          </a:p>
        </p:txBody>
      </p:sp>
      <p:sp>
        <p:nvSpPr>
          <p:cNvPr id="4" name="Text 1"/>
          <p:cNvSpPr/>
          <p:nvPr/>
        </p:nvSpPr>
        <p:spPr>
          <a:xfrm>
            <a:off x="1091446" y="5198864"/>
            <a:ext cx="8194238"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"What responsibilities define your most valuable contributions?"</a:t>
            </a:r>
            <a:endParaRPr lang="en-US" sz="2300" dirty="0"/>
          </a:p>
        </p:txBody>
      </p:sp>
      <p:sp>
        <p:nvSpPr>
          <p:cNvPr id="5" name="Shape 2"/>
          <p:cNvSpPr/>
          <p:nvPr/>
        </p:nvSpPr>
        <p:spPr>
          <a:xfrm>
            <a:off x="793790" y="4901208"/>
            <a:ext cx="22860" cy="967383"/>
          </a:xfrm>
          <a:prstGeom prst="rect">
            <a:avLst/>
          </a:prstGeom>
          <a:solidFill>
            <a:srgbClr val="FEC013"/>
          </a:solidFill>
          <a:ln/>
        </p:spPr>
        <p:txBody>
          <a:bodyPr/>
          <a:lstStyle/>
          <a:p>
            <a:endParaRPr lang="en-GB"/>
          </a:p>
        </p:txBody>
      </p:sp>
      <p:sp>
        <p:nvSpPr>
          <p:cNvPr id="6" name="Text 3"/>
          <p:cNvSpPr/>
          <p:nvPr/>
        </p:nvSpPr>
        <p:spPr>
          <a:xfrm>
            <a:off x="793790" y="609183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question encourages participants to distinguish between busy work and meaningful impact. It helps surface what truly matters in their role versus what simply fills their calendar.</a:t>
            </a:r>
            <a:endParaRPr lang="en-US" sz="1550" dirty="0"/>
          </a:p>
        </p:txBody>
      </p:sp>
      <p:pic>
        <p:nvPicPr>
          <p:cNvPr id="8" name="Picture 7">
            <a:extLst>
              <a:ext uri="{FF2B5EF4-FFF2-40B4-BE49-F238E27FC236}">
                <a16:creationId xmlns:a16="http://schemas.microsoft.com/office/drawing/2014/main" id="{C676732B-9E77-390E-907E-7BA30CFB1BDE}"/>
              </a:ext>
            </a:extLst>
          </p:cNvPr>
          <p:cNvPicPr>
            <a:picLocks noChangeAspect="1"/>
          </p:cNvPicPr>
          <p:nvPr/>
        </p:nvPicPr>
        <p:blipFill>
          <a:blip r:embed="rId3"/>
          <a:stretch>
            <a:fillRect/>
          </a:stretch>
        </p:blipFill>
        <p:spPr>
          <a:xfrm>
            <a:off x="0" y="0"/>
            <a:ext cx="14630400" cy="2400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74502" y="686276"/>
            <a:ext cx="6575108" cy="605076"/>
          </a:xfrm>
          <a:prstGeom prst="rect">
            <a:avLst/>
          </a:prstGeom>
          <a:noFill/>
          <a:ln/>
        </p:spPr>
        <p:txBody>
          <a:bodyPr wrap="none" lIns="0" tIns="0" rIns="0" bIns="0" rtlCol="0" anchor="t"/>
          <a:lstStyle/>
          <a:p>
            <a:pPr marL="0" indent="0" algn="l">
              <a:lnSpc>
                <a:spcPts val="4750"/>
              </a:lnSpc>
              <a:buNone/>
            </a:pPr>
            <a:r>
              <a:rPr lang="en-US" sz="3800" b="1" dirty="0">
                <a:solidFill>
                  <a:srgbClr val="FEC013"/>
                </a:solidFill>
                <a:latin typeface="PT Sans Bold" pitchFamily="34" charset="0"/>
                <a:ea typeface="PT Sans Bold" pitchFamily="34" charset="-122"/>
                <a:cs typeface="PT Sans Bold" pitchFamily="34" charset="-120"/>
              </a:rPr>
              <a:t>Responsibility Brainstorm Sheet</a:t>
            </a:r>
            <a:endParaRPr lang="en-US" sz="3800" dirty="0"/>
          </a:p>
        </p:txBody>
      </p:sp>
      <p:sp>
        <p:nvSpPr>
          <p:cNvPr id="3" name="Text 1"/>
          <p:cNvSpPr/>
          <p:nvPr/>
        </p:nvSpPr>
        <p:spPr>
          <a:xfrm>
            <a:off x="774502" y="1678543"/>
            <a:ext cx="13081397" cy="309682"/>
          </a:xfrm>
          <a:prstGeom prst="rect">
            <a:avLst/>
          </a:prstGeom>
          <a:noFill/>
          <a:ln/>
        </p:spPr>
        <p:txBody>
          <a:bodyPr wrap="none" lIns="0" tIns="0" rIns="0" bIns="0" rtlCol="0" anchor="t"/>
          <a:lstStyle/>
          <a:p>
            <a:pPr marL="0" indent="0" algn="l">
              <a:lnSpc>
                <a:spcPts val="2400"/>
              </a:lnSpc>
              <a:buNone/>
            </a:pPr>
            <a:r>
              <a:rPr lang="en-US" sz="1500" dirty="0">
                <a:solidFill>
                  <a:srgbClr val="FFFFFF"/>
                </a:solidFill>
                <a:latin typeface="PT Sans" pitchFamily="34" charset="0"/>
                <a:ea typeface="PT Sans" pitchFamily="34" charset="-122"/>
                <a:cs typeface="PT Sans" pitchFamily="34" charset="-120"/>
              </a:rPr>
              <a:t>Provide a structured handout with prompts to help participants think comprehensively about their role.</a:t>
            </a:r>
            <a:endParaRPr lang="en-US" sz="1500" dirty="0"/>
          </a:p>
        </p:txBody>
      </p:sp>
      <p:sp>
        <p:nvSpPr>
          <p:cNvPr id="4" name="Shape 2"/>
          <p:cNvSpPr/>
          <p:nvPr/>
        </p:nvSpPr>
        <p:spPr>
          <a:xfrm>
            <a:off x="774502" y="2205990"/>
            <a:ext cx="6443901" cy="2051685"/>
          </a:xfrm>
          <a:prstGeom prst="roundRect">
            <a:avLst>
              <a:gd name="adj" fmla="val 3964"/>
            </a:avLst>
          </a:prstGeom>
          <a:solidFill>
            <a:srgbClr val="000000"/>
          </a:solidFill>
          <a:ln w="22860">
            <a:solidFill>
              <a:srgbClr val="98771A"/>
            </a:solidFill>
            <a:prstDash val="solid"/>
          </a:ln>
        </p:spPr>
        <p:txBody>
          <a:bodyPr/>
          <a:lstStyle/>
          <a:p>
            <a:endParaRPr lang="en-GB"/>
          </a:p>
        </p:txBody>
      </p:sp>
      <p:sp>
        <p:nvSpPr>
          <p:cNvPr id="5" name="Shape 3"/>
          <p:cNvSpPr/>
          <p:nvPr/>
        </p:nvSpPr>
        <p:spPr>
          <a:xfrm>
            <a:off x="797362" y="2228850"/>
            <a:ext cx="6398181" cy="580787"/>
          </a:xfrm>
          <a:prstGeom prst="roundRect">
            <a:avLst>
              <a:gd name="adj" fmla="val 9279"/>
            </a:avLst>
          </a:prstGeom>
          <a:solidFill>
            <a:srgbClr val="7F5E01"/>
          </a:solidFill>
          <a:ln/>
        </p:spPr>
        <p:txBody>
          <a:bodyPr/>
          <a:lstStyle/>
          <a:p>
            <a:endParaRPr lang="en-GB"/>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1196" y="2370177"/>
            <a:ext cx="290393" cy="290393"/>
          </a:xfrm>
          <a:prstGeom prst="rect">
            <a:avLst/>
          </a:prstGeom>
        </p:spPr>
      </p:pic>
      <p:sp>
        <p:nvSpPr>
          <p:cNvPr id="7" name="Text 4"/>
          <p:cNvSpPr/>
          <p:nvPr/>
        </p:nvSpPr>
        <p:spPr>
          <a:xfrm>
            <a:off x="990957" y="3003233"/>
            <a:ext cx="2420303" cy="302538"/>
          </a:xfrm>
          <a:prstGeom prst="rect">
            <a:avLst/>
          </a:prstGeom>
          <a:noFill/>
          <a:ln/>
        </p:spPr>
        <p:txBody>
          <a:bodyPr wrap="none" lIns="0" tIns="0" rIns="0" bIns="0" rtlCol="0" anchor="t"/>
          <a:lstStyle/>
          <a:p>
            <a:pPr marL="0" indent="0" algn="l">
              <a:lnSpc>
                <a:spcPts val="2350"/>
              </a:lnSpc>
              <a:buNone/>
            </a:pPr>
            <a:r>
              <a:rPr lang="en-US" sz="1900" b="1" dirty="0">
                <a:solidFill>
                  <a:srgbClr val="FFFFFF"/>
                </a:solidFill>
                <a:latin typeface="PT Sans Bold" pitchFamily="34" charset="0"/>
                <a:ea typeface="PT Sans Bold" pitchFamily="34" charset="-122"/>
                <a:cs typeface="PT Sans Bold" pitchFamily="34" charset="-120"/>
              </a:rPr>
              <a:t>Daily Tasks</a:t>
            </a:r>
            <a:endParaRPr lang="en-US" sz="1900" dirty="0"/>
          </a:p>
        </p:txBody>
      </p:sp>
      <p:sp>
        <p:nvSpPr>
          <p:cNvPr id="8" name="Text 5"/>
          <p:cNvSpPr/>
          <p:nvPr/>
        </p:nvSpPr>
        <p:spPr>
          <a:xfrm>
            <a:off x="990957" y="3421856"/>
            <a:ext cx="6010989" cy="619363"/>
          </a:xfrm>
          <a:prstGeom prst="rect">
            <a:avLst/>
          </a:prstGeom>
          <a:noFill/>
          <a:ln/>
        </p:spPr>
        <p:txBody>
          <a:bodyPr wrap="square" lIns="0" tIns="0" rIns="0" bIns="0" rtlCol="0" anchor="t"/>
          <a:lstStyle/>
          <a:p>
            <a:pPr marL="0" indent="0" algn="l">
              <a:lnSpc>
                <a:spcPts val="2400"/>
              </a:lnSpc>
              <a:buNone/>
            </a:pPr>
            <a:r>
              <a:rPr lang="en-US" sz="1500" dirty="0">
                <a:solidFill>
                  <a:srgbClr val="FFFFFF"/>
                </a:solidFill>
                <a:latin typeface="PT Sans" pitchFamily="34" charset="0"/>
                <a:ea typeface="PT Sans" pitchFamily="34" charset="-122"/>
                <a:cs typeface="PT Sans" pitchFamily="34" charset="-120"/>
              </a:rPr>
              <a:t>What activities fill your typical workday? What recurring responsibilities do you own?</a:t>
            </a:r>
            <a:endParaRPr lang="en-US" sz="1500" dirty="0"/>
          </a:p>
        </p:txBody>
      </p:sp>
      <p:sp>
        <p:nvSpPr>
          <p:cNvPr id="9" name="Shape 6"/>
          <p:cNvSpPr/>
          <p:nvPr/>
        </p:nvSpPr>
        <p:spPr>
          <a:xfrm>
            <a:off x="7411998" y="2205990"/>
            <a:ext cx="6443901" cy="2051685"/>
          </a:xfrm>
          <a:prstGeom prst="roundRect">
            <a:avLst>
              <a:gd name="adj" fmla="val 3964"/>
            </a:avLst>
          </a:prstGeom>
          <a:solidFill>
            <a:srgbClr val="000000"/>
          </a:solidFill>
          <a:ln w="22860">
            <a:solidFill>
              <a:srgbClr val="98771A"/>
            </a:solidFill>
            <a:prstDash val="solid"/>
          </a:ln>
        </p:spPr>
        <p:txBody>
          <a:bodyPr/>
          <a:lstStyle/>
          <a:p>
            <a:endParaRPr lang="en-GB"/>
          </a:p>
        </p:txBody>
      </p:sp>
      <p:sp>
        <p:nvSpPr>
          <p:cNvPr id="10" name="Shape 7"/>
          <p:cNvSpPr/>
          <p:nvPr/>
        </p:nvSpPr>
        <p:spPr>
          <a:xfrm>
            <a:off x="7434858" y="2228850"/>
            <a:ext cx="6398181" cy="580787"/>
          </a:xfrm>
          <a:prstGeom prst="roundRect">
            <a:avLst>
              <a:gd name="adj" fmla="val 9279"/>
            </a:avLst>
          </a:prstGeom>
          <a:solidFill>
            <a:srgbClr val="7F5E01"/>
          </a:solidFill>
          <a:ln/>
        </p:spPr>
        <p:txBody>
          <a:bodyPr/>
          <a:lstStyle/>
          <a:p>
            <a:endParaRPr lang="en-GB"/>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8692" y="2370177"/>
            <a:ext cx="290393" cy="290393"/>
          </a:xfrm>
          <a:prstGeom prst="rect">
            <a:avLst/>
          </a:prstGeom>
        </p:spPr>
      </p:pic>
      <p:sp>
        <p:nvSpPr>
          <p:cNvPr id="12" name="Text 8"/>
          <p:cNvSpPr/>
          <p:nvPr/>
        </p:nvSpPr>
        <p:spPr>
          <a:xfrm>
            <a:off x="7628453" y="3003233"/>
            <a:ext cx="2533888" cy="302538"/>
          </a:xfrm>
          <a:prstGeom prst="rect">
            <a:avLst/>
          </a:prstGeom>
          <a:noFill/>
          <a:ln/>
        </p:spPr>
        <p:txBody>
          <a:bodyPr wrap="none" lIns="0" tIns="0" rIns="0" bIns="0" rtlCol="0" anchor="t"/>
          <a:lstStyle/>
          <a:p>
            <a:pPr marL="0" indent="0" algn="l">
              <a:lnSpc>
                <a:spcPts val="2350"/>
              </a:lnSpc>
              <a:buNone/>
            </a:pPr>
            <a:r>
              <a:rPr lang="en-US" sz="1900" b="1" dirty="0">
                <a:solidFill>
                  <a:srgbClr val="FFFFFF"/>
                </a:solidFill>
                <a:latin typeface="PT Sans Bold" pitchFamily="34" charset="0"/>
                <a:ea typeface="PT Sans Bold" pitchFamily="34" charset="-122"/>
                <a:cs typeface="PT Sans Bold" pitchFamily="34" charset="-120"/>
              </a:rPr>
              <a:t>Stakeholder Interactions</a:t>
            </a:r>
            <a:endParaRPr lang="en-US" sz="1900" dirty="0"/>
          </a:p>
        </p:txBody>
      </p:sp>
      <p:sp>
        <p:nvSpPr>
          <p:cNvPr id="13" name="Text 9"/>
          <p:cNvSpPr/>
          <p:nvPr/>
        </p:nvSpPr>
        <p:spPr>
          <a:xfrm>
            <a:off x="7628453" y="3421856"/>
            <a:ext cx="6010989" cy="619363"/>
          </a:xfrm>
          <a:prstGeom prst="rect">
            <a:avLst/>
          </a:prstGeom>
          <a:noFill/>
          <a:ln/>
        </p:spPr>
        <p:txBody>
          <a:bodyPr wrap="square" lIns="0" tIns="0" rIns="0" bIns="0" rtlCol="0" anchor="t"/>
          <a:lstStyle/>
          <a:p>
            <a:pPr marL="0" indent="0" algn="l">
              <a:lnSpc>
                <a:spcPts val="2400"/>
              </a:lnSpc>
              <a:buNone/>
            </a:pPr>
            <a:r>
              <a:rPr lang="en-US" sz="1500" dirty="0">
                <a:solidFill>
                  <a:srgbClr val="FFFFFF"/>
                </a:solidFill>
                <a:latin typeface="PT Sans" pitchFamily="34" charset="0"/>
                <a:ea typeface="PT Sans" pitchFamily="34" charset="-122"/>
                <a:cs typeface="PT Sans" pitchFamily="34" charset="-120"/>
              </a:rPr>
              <a:t>Who do you regularly communicate with? What relationships do you maintain?</a:t>
            </a:r>
            <a:endParaRPr lang="en-US" sz="1500" dirty="0"/>
          </a:p>
        </p:txBody>
      </p:sp>
      <p:sp>
        <p:nvSpPr>
          <p:cNvPr id="14" name="Shape 10"/>
          <p:cNvSpPr/>
          <p:nvPr/>
        </p:nvSpPr>
        <p:spPr>
          <a:xfrm>
            <a:off x="774502" y="4451271"/>
            <a:ext cx="6443901" cy="2051685"/>
          </a:xfrm>
          <a:prstGeom prst="roundRect">
            <a:avLst>
              <a:gd name="adj" fmla="val 3964"/>
            </a:avLst>
          </a:prstGeom>
          <a:solidFill>
            <a:srgbClr val="000000"/>
          </a:solidFill>
          <a:ln w="22860">
            <a:solidFill>
              <a:srgbClr val="98771A"/>
            </a:solidFill>
            <a:prstDash val="solid"/>
          </a:ln>
        </p:spPr>
        <p:txBody>
          <a:bodyPr/>
          <a:lstStyle/>
          <a:p>
            <a:endParaRPr lang="en-GB"/>
          </a:p>
        </p:txBody>
      </p:sp>
      <p:sp>
        <p:nvSpPr>
          <p:cNvPr id="15" name="Shape 11"/>
          <p:cNvSpPr/>
          <p:nvPr/>
        </p:nvSpPr>
        <p:spPr>
          <a:xfrm>
            <a:off x="797362" y="4474131"/>
            <a:ext cx="6398181" cy="580787"/>
          </a:xfrm>
          <a:prstGeom prst="roundRect">
            <a:avLst>
              <a:gd name="adj" fmla="val 9279"/>
            </a:avLst>
          </a:prstGeom>
          <a:solidFill>
            <a:srgbClr val="7F5E01"/>
          </a:solidFill>
          <a:ln/>
        </p:spPr>
        <p:txBody>
          <a:bodyPr/>
          <a:lstStyle/>
          <a:p>
            <a:endParaRPr lang="en-GB"/>
          </a:p>
        </p:txBody>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1196" y="4615458"/>
            <a:ext cx="290393" cy="290393"/>
          </a:xfrm>
          <a:prstGeom prst="rect">
            <a:avLst/>
          </a:prstGeom>
        </p:spPr>
      </p:pic>
      <p:sp>
        <p:nvSpPr>
          <p:cNvPr id="17" name="Text 12"/>
          <p:cNvSpPr/>
          <p:nvPr/>
        </p:nvSpPr>
        <p:spPr>
          <a:xfrm>
            <a:off x="990957" y="5248513"/>
            <a:ext cx="2420303" cy="302538"/>
          </a:xfrm>
          <a:prstGeom prst="rect">
            <a:avLst/>
          </a:prstGeom>
          <a:noFill/>
          <a:ln/>
        </p:spPr>
        <p:txBody>
          <a:bodyPr wrap="none" lIns="0" tIns="0" rIns="0" bIns="0" rtlCol="0" anchor="t"/>
          <a:lstStyle/>
          <a:p>
            <a:pPr marL="0" indent="0" algn="l">
              <a:lnSpc>
                <a:spcPts val="2350"/>
              </a:lnSpc>
              <a:buNone/>
            </a:pPr>
            <a:r>
              <a:rPr lang="en-US" sz="1900" b="1" dirty="0">
                <a:solidFill>
                  <a:srgbClr val="FFFFFF"/>
                </a:solidFill>
                <a:latin typeface="PT Sans Bold" pitchFamily="34" charset="0"/>
                <a:ea typeface="PT Sans Bold" pitchFamily="34" charset="-122"/>
                <a:cs typeface="PT Sans Bold" pitchFamily="34" charset="-120"/>
              </a:rPr>
              <a:t>Deliverables</a:t>
            </a:r>
            <a:endParaRPr lang="en-US" sz="1900" dirty="0"/>
          </a:p>
        </p:txBody>
      </p:sp>
      <p:sp>
        <p:nvSpPr>
          <p:cNvPr id="18" name="Text 13"/>
          <p:cNvSpPr/>
          <p:nvPr/>
        </p:nvSpPr>
        <p:spPr>
          <a:xfrm>
            <a:off x="990957" y="5667137"/>
            <a:ext cx="6010989" cy="619363"/>
          </a:xfrm>
          <a:prstGeom prst="rect">
            <a:avLst/>
          </a:prstGeom>
          <a:noFill/>
          <a:ln/>
        </p:spPr>
        <p:txBody>
          <a:bodyPr wrap="square" lIns="0" tIns="0" rIns="0" bIns="0" rtlCol="0" anchor="t"/>
          <a:lstStyle/>
          <a:p>
            <a:pPr marL="0" indent="0" algn="l">
              <a:lnSpc>
                <a:spcPts val="2400"/>
              </a:lnSpc>
              <a:buNone/>
            </a:pPr>
            <a:r>
              <a:rPr lang="en-US" sz="1500" dirty="0">
                <a:solidFill>
                  <a:srgbClr val="FFFFFF"/>
                </a:solidFill>
                <a:latin typeface="PT Sans" pitchFamily="34" charset="0"/>
                <a:ea typeface="PT Sans" pitchFamily="34" charset="-122"/>
                <a:cs typeface="PT Sans" pitchFamily="34" charset="-120"/>
              </a:rPr>
              <a:t>What outputs are you responsible for producing? What work products bear your name?</a:t>
            </a:r>
            <a:endParaRPr lang="en-US" sz="1500" dirty="0"/>
          </a:p>
        </p:txBody>
      </p:sp>
      <p:sp>
        <p:nvSpPr>
          <p:cNvPr id="19" name="Shape 14"/>
          <p:cNvSpPr/>
          <p:nvPr/>
        </p:nvSpPr>
        <p:spPr>
          <a:xfrm>
            <a:off x="7411998" y="4451271"/>
            <a:ext cx="6443901" cy="2051685"/>
          </a:xfrm>
          <a:prstGeom prst="roundRect">
            <a:avLst>
              <a:gd name="adj" fmla="val 3964"/>
            </a:avLst>
          </a:prstGeom>
          <a:solidFill>
            <a:srgbClr val="000000"/>
          </a:solidFill>
          <a:ln w="22860">
            <a:solidFill>
              <a:srgbClr val="98771A"/>
            </a:solidFill>
            <a:prstDash val="solid"/>
          </a:ln>
        </p:spPr>
        <p:txBody>
          <a:bodyPr/>
          <a:lstStyle/>
          <a:p>
            <a:endParaRPr lang="en-GB"/>
          </a:p>
        </p:txBody>
      </p:sp>
      <p:sp>
        <p:nvSpPr>
          <p:cNvPr id="20" name="Shape 15"/>
          <p:cNvSpPr/>
          <p:nvPr/>
        </p:nvSpPr>
        <p:spPr>
          <a:xfrm>
            <a:off x="7434858" y="4474131"/>
            <a:ext cx="6398181" cy="580787"/>
          </a:xfrm>
          <a:prstGeom prst="roundRect">
            <a:avLst>
              <a:gd name="adj" fmla="val 9279"/>
            </a:avLst>
          </a:prstGeom>
          <a:solidFill>
            <a:srgbClr val="7F5E01"/>
          </a:solidFill>
          <a:ln/>
        </p:spPr>
        <p:txBody>
          <a:bodyPr/>
          <a:lstStyle/>
          <a:p>
            <a:endParaRPr lang="en-GB"/>
          </a:p>
        </p:txBody>
      </p:sp>
      <p:pic>
        <p:nvPicPr>
          <p:cNvPr id="2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88692" y="4615458"/>
            <a:ext cx="290393" cy="290393"/>
          </a:xfrm>
          <a:prstGeom prst="rect">
            <a:avLst/>
          </a:prstGeom>
        </p:spPr>
      </p:pic>
      <p:sp>
        <p:nvSpPr>
          <p:cNvPr id="22" name="Text 16"/>
          <p:cNvSpPr/>
          <p:nvPr/>
        </p:nvSpPr>
        <p:spPr>
          <a:xfrm>
            <a:off x="7628453" y="5248513"/>
            <a:ext cx="2420303" cy="302538"/>
          </a:xfrm>
          <a:prstGeom prst="rect">
            <a:avLst/>
          </a:prstGeom>
          <a:noFill/>
          <a:ln/>
        </p:spPr>
        <p:txBody>
          <a:bodyPr wrap="none" lIns="0" tIns="0" rIns="0" bIns="0" rtlCol="0" anchor="t"/>
          <a:lstStyle/>
          <a:p>
            <a:pPr marL="0" indent="0" algn="l">
              <a:lnSpc>
                <a:spcPts val="2350"/>
              </a:lnSpc>
              <a:buNone/>
            </a:pPr>
            <a:r>
              <a:rPr lang="en-US" sz="1900" b="1" dirty="0">
                <a:solidFill>
                  <a:srgbClr val="FFFFFF"/>
                </a:solidFill>
                <a:latin typeface="PT Sans Bold" pitchFamily="34" charset="0"/>
                <a:ea typeface="PT Sans Bold" pitchFamily="34" charset="-122"/>
                <a:cs typeface="PT Sans Bold" pitchFamily="34" charset="-120"/>
              </a:rPr>
              <a:t>Decision-Making Areas</a:t>
            </a:r>
            <a:endParaRPr lang="en-US" sz="1900" dirty="0"/>
          </a:p>
        </p:txBody>
      </p:sp>
      <p:sp>
        <p:nvSpPr>
          <p:cNvPr id="23" name="Text 17"/>
          <p:cNvSpPr/>
          <p:nvPr/>
        </p:nvSpPr>
        <p:spPr>
          <a:xfrm>
            <a:off x="7628453" y="5667137"/>
            <a:ext cx="6010989" cy="619363"/>
          </a:xfrm>
          <a:prstGeom prst="rect">
            <a:avLst/>
          </a:prstGeom>
          <a:noFill/>
          <a:ln/>
        </p:spPr>
        <p:txBody>
          <a:bodyPr wrap="square" lIns="0" tIns="0" rIns="0" bIns="0" rtlCol="0" anchor="t"/>
          <a:lstStyle/>
          <a:p>
            <a:pPr marL="0" indent="0" algn="l">
              <a:lnSpc>
                <a:spcPts val="2400"/>
              </a:lnSpc>
              <a:buNone/>
            </a:pPr>
            <a:r>
              <a:rPr lang="en-US" sz="1500" dirty="0">
                <a:solidFill>
                  <a:srgbClr val="FFFFFF"/>
                </a:solidFill>
                <a:latin typeface="PT Sans" pitchFamily="34" charset="0"/>
                <a:ea typeface="PT Sans" pitchFamily="34" charset="-122"/>
                <a:cs typeface="PT Sans" pitchFamily="34" charset="-120"/>
              </a:rPr>
              <a:t>Where do you have authority? What decisions require your input or approval?</a:t>
            </a:r>
            <a:endParaRPr lang="en-US" sz="1500" dirty="0"/>
          </a:p>
        </p:txBody>
      </p:sp>
      <p:sp>
        <p:nvSpPr>
          <p:cNvPr id="24" name="Shape 18"/>
          <p:cNvSpPr/>
          <p:nvPr/>
        </p:nvSpPr>
        <p:spPr>
          <a:xfrm>
            <a:off x="774502" y="6720721"/>
            <a:ext cx="13081397" cy="822603"/>
          </a:xfrm>
          <a:prstGeom prst="roundRect">
            <a:avLst>
              <a:gd name="adj" fmla="val 9886"/>
            </a:avLst>
          </a:prstGeom>
          <a:solidFill>
            <a:srgbClr val="4C3800"/>
          </a:solidFill>
          <a:ln/>
        </p:spPr>
        <p:txBody>
          <a:bodyPr/>
          <a:lstStyle/>
          <a:p>
            <a:endParaRPr lang="en-GB"/>
          </a:p>
        </p:txBody>
      </p:sp>
      <p:pic>
        <p:nvPicPr>
          <p:cNvPr id="25" name="Image 4" descr="preencoded.png"/>
          <p:cNvPicPr>
            <a:picLocks noChangeAspect="1"/>
          </p:cNvPicPr>
          <p:nvPr/>
        </p:nvPicPr>
        <p:blipFill>
          <a:blip r:embed="rId11"/>
          <a:stretch>
            <a:fillRect/>
          </a:stretch>
        </p:blipFill>
        <p:spPr>
          <a:xfrm>
            <a:off x="968097" y="7014210"/>
            <a:ext cx="241935" cy="193596"/>
          </a:xfrm>
          <a:prstGeom prst="rect">
            <a:avLst/>
          </a:prstGeom>
        </p:spPr>
      </p:pic>
      <p:sp>
        <p:nvSpPr>
          <p:cNvPr id="26" name="Text 19"/>
          <p:cNvSpPr/>
          <p:nvPr/>
        </p:nvSpPr>
        <p:spPr>
          <a:xfrm>
            <a:off x="1403628" y="6962656"/>
            <a:ext cx="12258675" cy="309682"/>
          </a:xfrm>
          <a:prstGeom prst="rect">
            <a:avLst/>
          </a:prstGeom>
          <a:noFill/>
          <a:ln/>
        </p:spPr>
        <p:txBody>
          <a:bodyPr wrap="none" lIns="0" tIns="0" rIns="0" bIns="0" rtlCol="0" anchor="t"/>
          <a:lstStyle/>
          <a:p>
            <a:pPr marL="0" indent="0" algn="l">
              <a:lnSpc>
                <a:spcPts val="2400"/>
              </a:lnSpc>
              <a:buNone/>
            </a:pPr>
            <a:r>
              <a:rPr lang="en-US" sz="1500" b="1" dirty="0">
                <a:solidFill>
                  <a:srgbClr val="FFFFFF"/>
                </a:solidFill>
                <a:latin typeface="PT Sans" pitchFamily="34" charset="0"/>
                <a:ea typeface="PT Sans" pitchFamily="34" charset="-122"/>
                <a:cs typeface="PT Sans" pitchFamily="34" charset="-120"/>
              </a:rPr>
              <a:t>Hybrid Tip:</a:t>
            </a:r>
            <a:r>
              <a:rPr lang="en-US" sz="1500" dirty="0">
                <a:solidFill>
                  <a:srgbClr val="FFFFFF"/>
                </a:solidFill>
                <a:latin typeface="PT Sans" pitchFamily="34" charset="0"/>
                <a:ea typeface="PT Sans" pitchFamily="34" charset="-122"/>
                <a:cs typeface="PT Sans" pitchFamily="34" charset="-120"/>
              </a:rPr>
              <a:t> Ensure remote participants type notes into a digital sticky note board simultaneously. Offer a typed list alternative if writing is difficult.</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1676400"/>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3: Mapping Responsibilities to Goals</a:t>
            </a:r>
            <a:endParaRPr lang="en-US" sz="3900" dirty="0"/>
          </a:p>
        </p:txBody>
      </p:sp>
      <p:sp>
        <p:nvSpPr>
          <p:cNvPr id="4" name="Text 1"/>
          <p:cNvSpPr/>
          <p:nvPr/>
        </p:nvSpPr>
        <p:spPr>
          <a:xfrm>
            <a:off x="793790" y="299585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Duration: 10 minutes</a:t>
            </a:r>
            <a:endParaRPr lang="en-US" sz="1950" dirty="0"/>
          </a:p>
        </p:txBody>
      </p:sp>
      <p:sp>
        <p:nvSpPr>
          <p:cNvPr id="5" name="Text 2"/>
          <p:cNvSpPr/>
          <p:nvPr/>
        </p:nvSpPr>
        <p:spPr>
          <a:xfrm>
            <a:off x="793790" y="3603665"/>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Participants place responsibilities under the goals they contribute to, showing how each role supports specific outcomes. This visual connection makes abstract contributions concrete and visible.</a:t>
            </a:r>
            <a:endParaRPr lang="en-US" sz="1550" dirty="0"/>
          </a:p>
        </p:txBody>
      </p:sp>
      <p:sp>
        <p:nvSpPr>
          <p:cNvPr id="6" name="Text 3"/>
          <p:cNvSpPr/>
          <p:nvPr/>
        </p:nvSpPr>
        <p:spPr>
          <a:xfrm>
            <a:off x="793790" y="4853940"/>
            <a:ext cx="3694628"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Examples of Mapped Contributions</a:t>
            </a:r>
            <a:endParaRPr lang="en-US" sz="1950" dirty="0"/>
          </a:p>
        </p:txBody>
      </p:sp>
      <p:sp>
        <p:nvSpPr>
          <p:cNvPr id="7" name="Text 4"/>
          <p:cNvSpPr/>
          <p:nvPr/>
        </p:nvSpPr>
        <p:spPr>
          <a:xfrm>
            <a:off x="793790" y="5461754"/>
            <a:ext cx="75564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"Client communication" placed under "Customer satisfaction goal"</a:t>
            </a:r>
            <a:endParaRPr lang="en-US" sz="1550" dirty="0"/>
          </a:p>
        </p:txBody>
      </p:sp>
      <p:sp>
        <p:nvSpPr>
          <p:cNvPr id="8" name="Text 5"/>
          <p:cNvSpPr/>
          <p:nvPr/>
        </p:nvSpPr>
        <p:spPr>
          <a:xfrm>
            <a:off x="793790" y="5848707"/>
            <a:ext cx="75564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"Sprint planning" placed under "Delivery efficiency goal"</a:t>
            </a:r>
            <a:endParaRPr lang="en-US" sz="1550" dirty="0"/>
          </a:p>
        </p:txBody>
      </p:sp>
      <p:sp>
        <p:nvSpPr>
          <p:cNvPr id="9" name="Text 6"/>
          <p:cNvSpPr/>
          <p:nvPr/>
        </p:nvSpPr>
        <p:spPr>
          <a:xfrm>
            <a:off x="793790" y="6235660"/>
            <a:ext cx="75564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"Budget tracking" placed under "Financial sustainability goal"</a:t>
            </a:r>
            <a:endParaRPr lang="en-US" sz="1550" dirty="0"/>
          </a:p>
        </p:txBody>
      </p:sp>
      <p:pic>
        <p:nvPicPr>
          <p:cNvPr id="11" name="Picture 10">
            <a:extLst>
              <a:ext uri="{FF2B5EF4-FFF2-40B4-BE49-F238E27FC236}">
                <a16:creationId xmlns:a16="http://schemas.microsoft.com/office/drawing/2014/main" id="{F882584F-343D-8320-6673-8E6F3AE1B8AE}"/>
              </a:ext>
            </a:extLst>
          </p:cNvPr>
          <p:cNvPicPr>
            <a:picLocks noChangeAspect="1"/>
          </p:cNvPicPr>
          <p:nvPr/>
        </p:nvPicPr>
        <p:blipFill>
          <a:blip r:embed="rId3"/>
          <a:stretch>
            <a:fillRect/>
          </a:stretch>
        </p:blipFill>
        <p:spPr>
          <a:xfrm>
            <a:off x="9055100" y="-1"/>
            <a:ext cx="5575300" cy="8227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319093"/>
            <a:ext cx="5922407"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Interactive Mapping Activity</a:t>
            </a:r>
            <a:endParaRPr lang="en-US" sz="3900" dirty="0"/>
          </a:p>
        </p:txBody>
      </p:sp>
      <p:sp>
        <p:nvSpPr>
          <p:cNvPr id="3" name="Text 1"/>
          <p:cNvSpPr/>
          <p:nvPr/>
        </p:nvSpPr>
        <p:spPr>
          <a:xfrm>
            <a:off x="793790" y="233600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Participants place each responsibility sticky note under the relevant goal on the shared board. This creates a visual representation of how individual work connects to team outcomes.</a:t>
            </a:r>
            <a:endParaRPr lang="en-US" sz="1550" dirty="0"/>
          </a:p>
        </p:txBody>
      </p:sp>
      <p:sp>
        <p:nvSpPr>
          <p:cNvPr id="4" name="Shape 2"/>
          <p:cNvSpPr/>
          <p:nvPr/>
        </p:nvSpPr>
        <p:spPr>
          <a:xfrm>
            <a:off x="793790" y="5052417"/>
            <a:ext cx="13042821" cy="22860"/>
          </a:xfrm>
          <a:prstGeom prst="roundRect">
            <a:avLst>
              <a:gd name="adj" fmla="val 364651"/>
            </a:avLst>
          </a:prstGeom>
          <a:solidFill>
            <a:srgbClr val="98771A"/>
          </a:solidFill>
          <a:ln/>
        </p:spPr>
        <p:txBody>
          <a:bodyPr/>
          <a:lstStyle/>
          <a:p>
            <a:endParaRPr lang="en-GB"/>
          </a:p>
        </p:txBody>
      </p:sp>
      <p:sp>
        <p:nvSpPr>
          <p:cNvPr id="5" name="Shape 3"/>
          <p:cNvSpPr/>
          <p:nvPr/>
        </p:nvSpPr>
        <p:spPr>
          <a:xfrm>
            <a:off x="3316486" y="4457105"/>
            <a:ext cx="22860" cy="595313"/>
          </a:xfrm>
          <a:prstGeom prst="roundRect">
            <a:avLst>
              <a:gd name="adj" fmla="val 364651"/>
            </a:avLst>
          </a:prstGeom>
          <a:solidFill>
            <a:srgbClr val="98771A"/>
          </a:solidFill>
          <a:ln/>
        </p:spPr>
        <p:txBody>
          <a:bodyPr/>
          <a:lstStyle/>
          <a:p>
            <a:endParaRPr lang="en-GB"/>
          </a:p>
        </p:txBody>
      </p:sp>
      <p:sp>
        <p:nvSpPr>
          <p:cNvPr id="6" name="Shape 4"/>
          <p:cNvSpPr/>
          <p:nvPr/>
        </p:nvSpPr>
        <p:spPr>
          <a:xfrm>
            <a:off x="3104674" y="482917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7" name="Text 5"/>
          <p:cNvSpPr/>
          <p:nvPr/>
        </p:nvSpPr>
        <p:spPr>
          <a:xfrm>
            <a:off x="3179088" y="4866382"/>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1</a:t>
            </a:r>
            <a:endParaRPr lang="en-US" sz="2300" dirty="0"/>
          </a:p>
        </p:txBody>
      </p:sp>
      <p:sp>
        <p:nvSpPr>
          <p:cNvPr id="8" name="Text 6"/>
          <p:cNvSpPr/>
          <p:nvPr/>
        </p:nvSpPr>
        <p:spPr>
          <a:xfrm>
            <a:off x="2087404" y="3194328"/>
            <a:ext cx="2480905" cy="310158"/>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PT Sans Bold" pitchFamily="34" charset="0"/>
                <a:ea typeface="PT Sans Bold" pitchFamily="34" charset="-122"/>
                <a:cs typeface="PT Sans Bold" pitchFamily="34" charset="-120"/>
              </a:rPr>
              <a:t>Individual Placement</a:t>
            </a:r>
            <a:endParaRPr lang="en-US" sz="1950" dirty="0"/>
          </a:p>
        </p:txBody>
      </p:sp>
      <p:sp>
        <p:nvSpPr>
          <p:cNvPr id="9" name="Text 7"/>
          <p:cNvSpPr/>
          <p:nvPr/>
        </p:nvSpPr>
        <p:spPr>
          <a:xfrm>
            <a:off x="992148" y="3623548"/>
            <a:ext cx="4671536"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PT Sans" pitchFamily="34" charset="0"/>
                <a:ea typeface="PT Sans" pitchFamily="34" charset="-122"/>
                <a:cs typeface="PT Sans" pitchFamily="34" charset="-120"/>
              </a:rPr>
              <a:t>Each person adds their responsibilities to the board under appropriate goals</a:t>
            </a:r>
            <a:endParaRPr lang="en-US" sz="1550" dirty="0"/>
          </a:p>
        </p:txBody>
      </p:sp>
      <p:sp>
        <p:nvSpPr>
          <p:cNvPr id="10" name="Shape 8"/>
          <p:cNvSpPr/>
          <p:nvPr/>
        </p:nvSpPr>
        <p:spPr>
          <a:xfrm>
            <a:off x="5974556" y="5052417"/>
            <a:ext cx="22860" cy="595313"/>
          </a:xfrm>
          <a:prstGeom prst="roundRect">
            <a:avLst>
              <a:gd name="adj" fmla="val 364651"/>
            </a:avLst>
          </a:prstGeom>
          <a:solidFill>
            <a:srgbClr val="98771A"/>
          </a:solidFill>
          <a:ln/>
        </p:spPr>
        <p:txBody>
          <a:bodyPr/>
          <a:lstStyle/>
          <a:p>
            <a:endParaRPr lang="en-GB"/>
          </a:p>
        </p:txBody>
      </p:sp>
      <p:sp>
        <p:nvSpPr>
          <p:cNvPr id="11" name="Shape 9"/>
          <p:cNvSpPr/>
          <p:nvPr/>
        </p:nvSpPr>
        <p:spPr>
          <a:xfrm>
            <a:off x="5762744" y="482917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2" name="Text 10"/>
          <p:cNvSpPr/>
          <p:nvPr/>
        </p:nvSpPr>
        <p:spPr>
          <a:xfrm>
            <a:off x="5837158" y="4866382"/>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2</a:t>
            </a:r>
            <a:endParaRPr lang="en-US" sz="2300" dirty="0"/>
          </a:p>
        </p:txBody>
      </p:sp>
      <p:sp>
        <p:nvSpPr>
          <p:cNvPr id="13" name="Text 11"/>
          <p:cNvSpPr/>
          <p:nvPr/>
        </p:nvSpPr>
        <p:spPr>
          <a:xfrm>
            <a:off x="4745593" y="5846207"/>
            <a:ext cx="2480905" cy="310158"/>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PT Sans Bold" pitchFamily="34" charset="0"/>
                <a:ea typeface="PT Sans Bold" pitchFamily="34" charset="-122"/>
                <a:cs typeface="PT Sans Bold" pitchFamily="34" charset="-120"/>
              </a:rPr>
              <a:t>Group Observation</a:t>
            </a:r>
            <a:endParaRPr lang="en-US" sz="1950" dirty="0"/>
          </a:p>
        </p:txBody>
      </p:sp>
      <p:sp>
        <p:nvSpPr>
          <p:cNvPr id="14" name="Text 12"/>
          <p:cNvSpPr/>
          <p:nvPr/>
        </p:nvSpPr>
        <p:spPr>
          <a:xfrm>
            <a:off x="3650218" y="6275427"/>
            <a:ext cx="4671655"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PT Sans" pitchFamily="34" charset="0"/>
                <a:ea typeface="PT Sans" pitchFamily="34" charset="-122"/>
                <a:cs typeface="PT Sans" pitchFamily="34" charset="-120"/>
              </a:rPr>
              <a:t>Team observes patterns emerging as the map takes shape</a:t>
            </a:r>
            <a:endParaRPr lang="en-US" sz="1550" dirty="0"/>
          </a:p>
        </p:txBody>
      </p:sp>
      <p:sp>
        <p:nvSpPr>
          <p:cNvPr id="15" name="Shape 13"/>
          <p:cNvSpPr/>
          <p:nvPr/>
        </p:nvSpPr>
        <p:spPr>
          <a:xfrm>
            <a:off x="8632746" y="4457105"/>
            <a:ext cx="22860" cy="595313"/>
          </a:xfrm>
          <a:prstGeom prst="roundRect">
            <a:avLst>
              <a:gd name="adj" fmla="val 364651"/>
            </a:avLst>
          </a:prstGeom>
          <a:solidFill>
            <a:srgbClr val="98771A"/>
          </a:solidFill>
          <a:ln/>
        </p:spPr>
        <p:txBody>
          <a:bodyPr/>
          <a:lstStyle/>
          <a:p>
            <a:endParaRPr lang="en-GB"/>
          </a:p>
        </p:txBody>
      </p:sp>
      <p:sp>
        <p:nvSpPr>
          <p:cNvPr id="16" name="Shape 14"/>
          <p:cNvSpPr/>
          <p:nvPr/>
        </p:nvSpPr>
        <p:spPr>
          <a:xfrm>
            <a:off x="8420933" y="482917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7" name="Text 15"/>
          <p:cNvSpPr/>
          <p:nvPr/>
        </p:nvSpPr>
        <p:spPr>
          <a:xfrm>
            <a:off x="8495348" y="4866382"/>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3</a:t>
            </a:r>
            <a:endParaRPr lang="en-US" sz="2300" dirty="0"/>
          </a:p>
        </p:txBody>
      </p:sp>
      <p:sp>
        <p:nvSpPr>
          <p:cNvPr id="18" name="Text 16"/>
          <p:cNvSpPr/>
          <p:nvPr/>
        </p:nvSpPr>
        <p:spPr>
          <a:xfrm>
            <a:off x="7403783" y="3194328"/>
            <a:ext cx="2480905" cy="310158"/>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PT Sans Bold" pitchFamily="34" charset="0"/>
                <a:ea typeface="PT Sans Bold" pitchFamily="34" charset="-122"/>
                <a:cs typeface="PT Sans Bold" pitchFamily="34" charset="-120"/>
              </a:rPr>
              <a:t>Clarifying Questions</a:t>
            </a:r>
            <a:endParaRPr lang="en-US" sz="1950" dirty="0"/>
          </a:p>
        </p:txBody>
      </p:sp>
      <p:sp>
        <p:nvSpPr>
          <p:cNvPr id="19" name="Text 17"/>
          <p:cNvSpPr/>
          <p:nvPr/>
        </p:nvSpPr>
        <p:spPr>
          <a:xfrm>
            <a:off x="6308408" y="3623548"/>
            <a:ext cx="4671655"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PT Sans" pitchFamily="34" charset="0"/>
                <a:ea typeface="PT Sans" pitchFamily="34" charset="-122"/>
                <a:cs typeface="PT Sans" pitchFamily="34" charset="-120"/>
              </a:rPr>
              <a:t>Participants ask questions about placement and connections</a:t>
            </a:r>
            <a:endParaRPr lang="en-US" sz="1550" dirty="0"/>
          </a:p>
        </p:txBody>
      </p:sp>
      <p:sp>
        <p:nvSpPr>
          <p:cNvPr id="20" name="Shape 18"/>
          <p:cNvSpPr/>
          <p:nvPr/>
        </p:nvSpPr>
        <p:spPr>
          <a:xfrm>
            <a:off x="11290935" y="5052417"/>
            <a:ext cx="22860" cy="595313"/>
          </a:xfrm>
          <a:prstGeom prst="roundRect">
            <a:avLst>
              <a:gd name="adj" fmla="val 364651"/>
            </a:avLst>
          </a:prstGeom>
          <a:solidFill>
            <a:srgbClr val="98771A"/>
          </a:solidFill>
          <a:ln/>
        </p:spPr>
        <p:txBody>
          <a:bodyPr/>
          <a:lstStyle/>
          <a:p>
            <a:endParaRPr lang="en-GB"/>
          </a:p>
        </p:txBody>
      </p:sp>
      <p:sp>
        <p:nvSpPr>
          <p:cNvPr id="21" name="Shape 19"/>
          <p:cNvSpPr/>
          <p:nvPr/>
        </p:nvSpPr>
        <p:spPr>
          <a:xfrm>
            <a:off x="11079123" y="4829175"/>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22" name="Text 20"/>
          <p:cNvSpPr/>
          <p:nvPr/>
        </p:nvSpPr>
        <p:spPr>
          <a:xfrm>
            <a:off x="11153537" y="4866382"/>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4</a:t>
            </a:r>
            <a:endParaRPr lang="en-US" sz="2300" dirty="0"/>
          </a:p>
        </p:txBody>
      </p:sp>
      <p:sp>
        <p:nvSpPr>
          <p:cNvPr id="23" name="Text 21"/>
          <p:cNvSpPr/>
          <p:nvPr/>
        </p:nvSpPr>
        <p:spPr>
          <a:xfrm>
            <a:off x="10061972" y="5846207"/>
            <a:ext cx="2480905" cy="310158"/>
          </a:xfrm>
          <a:prstGeom prst="rect">
            <a:avLst/>
          </a:prstGeom>
          <a:noFill/>
          <a:ln/>
        </p:spPr>
        <p:txBody>
          <a:bodyPr wrap="none" lIns="0" tIns="0" rIns="0" bIns="0" rtlCol="0" anchor="t"/>
          <a:lstStyle/>
          <a:p>
            <a:pPr marL="0" indent="0" algn="ctr">
              <a:lnSpc>
                <a:spcPts val="2400"/>
              </a:lnSpc>
              <a:buNone/>
            </a:pPr>
            <a:r>
              <a:rPr lang="en-US" sz="1950" b="1" dirty="0">
                <a:solidFill>
                  <a:srgbClr val="FFFFFF"/>
                </a:solidFill>
                <a:latin typeface="PT Sans Bold" pitchFamily="34" charset="0"/>
                <a:ea typeface="PT Sans Bold" pitchFamily="34" charset="-122"/>
                <a:cs typeface="PT Sans Bold" pitchFamily="34" charset="-120"/>
              </a:rPr>
              <a:t>Adjustments</a:t>
            </a:r>
            <a:endParaRPr lang="en-US" sz="1950" dirty="0"/>
          </a:p>
        </p:txBody>
      </p:sp>
      <p:sp>
        <p:nvSpPr>
          <p:cNvPr id="24" name="Text 22"/>
          <p:cNvSpPr/>
          <p:nvPr/>
        </p:nvSpPr>
        <p:spPr>
          <a:xfrm>
            <a:off x="8966597" y="6275427"/>
            <a:ext cx="4671655"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PT Sans" pitchFamily="34" charset="0"/>
                <a:ea typeface="PT Sans" pitchFamily="34" charset="-122"/>
                <a:cs typeface="PT Sans" pitchFamily="34" charset="-120"/>
              </a:rPr>
              <a:t>Responsibilities are moved or duplicated as needed for accuracy</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3983474"/>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Reflection Prompt</a:t>
            </a:r>
            <a:endParaRPr lang="en-US" sz="3900" dirty="0"/>
          </a:p>
        </p:txBody>
      </p:sp>
      <p:sp>
        <p:nvSpPr>
          <p:cNvPr id="4" name="Text 1"/>
          <p:cNvSpPr/>
          <p:nvPr/>
        </p:nvSpPr>
        <p:spPr>
          <a:xfrm>
            <a:off x="1091446" y="5198864"/>
            <a:ext cx="9755624"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"Where does most of your effort go? Does that match what the team needs?"</a:t>
            </a:r>
            <a:endParaRPr lang="en-US" sz="2300" dirty="0"/>
          </a:p>
        </p:txBody>
      </p:sp>
      <p:sp>
        <p:nvSpPr>
          <p:cNvPr id="5" name="Shape 2"/>
          <p:cNvSpPr/>
          <p:nvPr/>
        </p:nvSpPr>
        <p:spPr>
          <a:xfrm>
            <a:off x="793790" y="4901208"/>
            <a:ext cx="22860" cy="967383"/>
          </a:xfrm>
          <a:prstGeom prst="rect">
            <a:avLst/>
          </a:prstGeom>
          <a:solidFill>
            <a:srgbClr val="FEC013"/>
          </a:solidFill>
          <a:ln/>
        </p:spPr>
        <p:txBody>
          <a:bodyPr/>
          <a:lstStyle/>
          <a:p>
            <a:endParaRPr lang="en-GB"/>
          </a:p>
        </p:txBody>
      </p:sp>
      <p:sp>
        <p:nvSpPr>
          <p:cNvPr id="6" name="Text 3"/>
          <p:cNvSpPr/>
          <p:nvPr/>
        </p:nvSpPr>
        <p:spPr>
          <a:xfrm>
            <a:off x="793790" y="609183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powerful question often reveals misalignments between individual workload and team priorities. It can surface important conversations about resource allocation and strategic focus.</a:t>
            </a:r>
            <a:endParaRPr lang="en-US" sz="1550" dirty="0"/>
          </a:p>
        </p:txBody>
      </p:sp>
      <p:pic>
        <p:nvPicPr>
          <p:cNvPr id="8" name="Picture 7">
            <a:extLst>
              <a:ext uri="{FF2B5EF4-FFF2-40B4-BE49-F238E27FC236}">
                <a16:creationId xmlns:a16="http://schemas.microsoft.com/office/drawing/2014/main" id="{774B6767-9693-9788-7CA9-2D0F86F34800}"/>
              </a:ext>
            </a:extLst>
          </p:cNvPr>
          <p:cNvPicPr>
            <a:picLocks noChangeAspect="1"/>
          </p:cNvPicPr>
          <p:nvPr/>
        </p:nvPicPr>
        <p:blipFill>
          <a:blip r:embed="rId3"/>
          <a:stretch>
            <a:fillRect/>
          </a:stretch>
        </p:blipFill>
        <p:spPr>
          <a:xfrm>
            <a:off x="0" y="0"/>
            <a:ext cx="14630400" cy="260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09080"/>
            <a:ext cx="6687503"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Contribution Mapping Template</a:t>
            </a:r>
            <a:endParaRPr lang="en-US" sz="3900" dirty="0"/>
          </a:p>
        </p:txBody>
      </p:sp>
      <p:sp>
        <p:nvSpPr>
          <p:cNvPr id="3" name="Text 1"/>
          <p:cNvSpPr/>
          <p:nvPr/>
        </p:nvSpPr>
        <p:spPr>
          <a:xfrm>
            <a:off x="793790" y="2225993"/>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Provide a structured worksheet for participants to document their mapping insights.</a:t>
            </a:r>
            <a:endParaRPr lang="en-US" sz="1550" dirty="0"/>
          </a:p>
        </p:txBody>
      </p:sp>
      <p:sp>
        <p:nvSpPr>
          <p:cNvPr id="4" name="Shape 2"/>
          <p:cNvSpPr/>
          <p:nvPr/>
        </p:nvSpPr>
        <p:spPr>
          <a:xfrm>
            <a:off x="793790" y="2766774"/>
            <a:ext cx="13042821" cy="2869763"/>
          </a:xfrm>
          <a:prstGeom prst="roundRect">
            <a:avLst>
              <a:gd name="adj" fmla="val 2905"/>
            </a:avLst>
          </a:prstGeom>
          <a:noFill/>
          <a:ln w="7620">
            <a:solidFill>
              <a:srgbClr val="FFFFFF">
                <a:alpha val="24000"/>
              </a:srgbClr>
            </a:solidFill>
            <a:prstDash val="solid"/>
          </a:ln>
        </p:spPr>
        <p:txBody>
          <a:bodyPr/>
          <a:lstStyle/>
          <a:p>
            <a:endParaRPr lang="en-GB"/>
          </a:p>
        </p:txBody>
      </p:sp>
      <p:sp>
        <p:nvSpPr>
          <p:cNvPr id="5" name="Shape 3"/>
          <p:cNvSpPr/>
          <p:nvPr/>
        </p:nvSpPr>
        <p:spPr>
          <a:xfrm>
            <a:off x="801410" y="2774394"/>
            <a:ext cx="13027581" cy="570905"/>
          </a:xfrm>
          <a:prstGeom prst="rect">
            <a:avLst/>
          </a:prstGeom>
          <a:solidFill>
            <a:srgbClr val="FFFFFF">
              <a:alpha val="4000"/>
            </a:srgbClr>
          </a:solidFill>
          <a:ln/>
        </p:spPr>
        <p:txBody>
          <a:bodyPr/>
          <a:lstStyle/>
          <a:p>
            <a:endParaRPr lang="en-GB"/>
          </a:p>
        </p:txBody>
      </p:sp>
      <p:sp>
        <p:nvSpPr>
          <p:cNvPr id="6" name="Text 4"/>
          <p:cNvSpPr/>
          <p:nvPr/>
        </p:nvSpPr>
        <p:spPr>
          <a:xfrm>
            <a:off x="999887" y="2901077"/>
            <a:ext cx="4810482"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Responsibility</a:t>
            </a:r>
            <a:endParaRPr lang="en-US" sz="1550" dirty="0"/>
          </a:p>
        </p:txBody>
      </p:sp>
      <p:sp>
        <p:nvSpPr>
          <p:cNvPr id="7" name="Text 5"/>
          <p:cNvSpPr/>
          <p:nvPr/>
        </p:nvSpPr>
        <p:spPr>
          <a:xfrm>
            <a:off x="6214705" y="2901077"/>
            <a:ext cx="4155281"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Goal Supported</a:t>
            </a:r>
            <a:endParaRPr lang="en-US" sz="1550" dirty="0"/>
          </a:p>
        </p:txBody>
      </p:sp>
      <p:sp>
        <p:nvSpPr>
          <p:cNvPr id="8" name="Text 6"/>
          <p:cNvSpPr/>
          <p:nvPr/>
        </p:nvSpPr>
        <p:spPr>
          <a:xfrm>
            <a:off x="10774323" y="2901077"/>
            <a:ext cx="285630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Strength of Contribution</a:t>
            </a:r>
            <a:endParaRPr lang="en-US" sz="1550" dirty="0"/>
          </a:p>
        </p:txBody>
      </p:sp>
      <p:sp>
        <p:nvSpPr>
          <p:cNvPr id="9" name="Shape 7"/>
          <p:cNvSpPr/>
          <p:nvPr/>
        </p:nvSpPr>
        <p:spPr>
          <a:xfrm>
            <a:off x="801410" y="3345299"/>
            <a:ext cx="13027581" cy="570905"/>
          </a:xfrm>
          <a:prstGeom prst="rect">
            <a:avLst/>
          </a:prstGeom>
          <a:solidFill>
            <a:srgbClr val="000000">
              <a:alpha val="4000"/>
            </a:srgbClr>
          </a:solidFill>
          <a:ln/>
        </p:spPr>
        <p:txBody>
          <a:bodyPr/>
          <a:lstStyle/>
          <a:p>
            <a:endParaRPr lang="en-GB"/>
          </a:p>
        </p:txBody>
      </p:sp>
      <p:sp>
        <p:nvSpPr>
          <p:cNvPr id="10" name="Text 8"/>
          <p:cNvSpPr/>
          <p:nvPr/>
        </p:nvSpPr>
        <p:spPr>
          <a:xfrm>
            <a:off x="999887" y="3471982"/>
            <a:ext cx="4810482"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Client communication</a:t>
            </a:r>
            <a:endParaRPr lang="en-US" sz="1550" dirty="0"/>
          </a:p>
        </p:txBody>
      </p:sp>
      <p:sp>
        <p:nvSpPr>
          <p:cNvPr id="11" name="Text 9"/>
          <p:cNvSpPr/>
          <p:nvPr/>
        </p:nvSpPr>
        <p:spPr>
          <a:xfrm>
            <a:off x="6214705" y="3471982"/>
            <a:ext cx="415528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Customer satisfaction</a:t>
            </a:r>
            <a:endParaRPr lang="en-US" sz="1550" dirty="0"/>
          </a:p>
        </p:txBody>
      </p:sp>
      <p:sp>
        <p:nvSpPr>
          <p:cNvPr id="12" name="Text 10"/>
          <p:cNvSpPr/>
          <p:nvPr/>
        </p:nvSpPr>
        <p:spPr>
          <a:xfrm>
            <a:off x="10774323" y="3471982"/>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High (8/10)</a:t>
            </a:r>
            <a:endParaRPr lang="en-US" sz="1550" dirty="0"/>
          </a:p>
        </p:txBody>
      </p:sp>
      <p:sp>
        <p:nvSpPr>
          <p:cNvPr id="13" name="Shape 11"/>
          <p:cNvSpPr/>
          <p:nvPr/>
        </p:nvSpPr>
        <p:spPr>
          <a:xfrm>
            <a:off x="801410" y="3916204"/>
            <a:ext cx="13027581" cy="570905"/>
          </a:xfrm>
          <a:prstGeom prst="rect">
            <a:avLst/>
          </a:prstGeom>
          <a:solidFill>
            <a:srgbClr val="FFFFFF">
              <a:alpha val="4000"/>
            </a:srgbClr>
          </a:solidFill>
          <a:ln/>
        </p:spPr>
        <p:txBody>
          <a:bodyPr/>
          <a:lstStyle/>
          <a:p>
            <a:endParaRPr lang="en-GB"/>
          </a:p>
        </p:txBody>
      </p:sp>
      <p:sp>
        <p:nvSpPr>
          <p:cNvPr id="14" name="Text 12"/>
          <p:cNvSpPr/>
          <p:nvPr/>
        </p:nvSpPr>
        <p:spPr>
          <a:xfrm>
            <a:off x="999887" y="4042886"/>
            <a:ext cx="4810482"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Sprint planning</a:t>
            </a:r>
            <a:endParaRPr lang="en-US" sz="1550" dirty="0"/>
          </a:p>
        </p:txBody>
      </p:sp>
      <p:sp>
        <p:nvSpPr>
          <p:cNvPr id="15" name="Text 13"/>
          <p:cNvSpPr/>
          <p:nvPr/>
        </p:nvSpPr>
        <p:spPr>
          <a:xfrm>
            <a:off x="6214705" y="4042886"/>
            <a:ext cx="415528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Delivery efficiency</a:t>
            </a:r>
            <a:endParaRPr lang="en-US" sz="1550" dirty="0"/>
          </a:p>
        </p:txBody>
      </p:sp>
      <p:sp>
        <p:nvSpPr>
          <p:cNvPr id="16" name="Text 14"/>
          <p:cNvSpPr/>
          <p:nvPr/>
        </p:nvSpPr>
        <p:spPr>
          <a:xfrm>
            <a:off x="10774323" y="4042886"/>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Medium (6/10)</a:t>
            </a:r>
            <a:endParaRPr lang="en-US" sz="1550" dirty="0"/>
          </a:p>
        </p:txBody>
      </p:sp>
      <p:sp>
        <p:nvSpPr>
          <p:cNvPr id="17" name="Shape 15"/>
          <p:cNvSpPr/>
          <p:nvPr/>
        </p:nvSpPr>
        <p:spPr>
          <a:xfrm>
            <a:off x="801410" y="4487108"/>
            <a:ext cx="13027581" cy="570905"/>
          </a:xfrm>
          <a:prstGeom prst="rect">
            <a:avLst/>
          </a:prstGeom>
          <a:solidFill>
            <a:srgbClr val="000000">
              <a:alpha val="4000"/>
            </a:srgbClr>
          </a:solidFill>
          <a:ln/>
        </p:spPr>
        <p:txBody>
          <a:bodyPr/>
          <a:lstStyle/>
          <a:p>
            <a:endParaRPr lang="en-GB"/>
          </a:p>
        </p:txBody>
      </p:sp>
      <p:sp>
        <p:nvSpPr>
          <p:cNvPr id="18" name="Text 16"/>
          <p:cNvSpPr/>
          <p:nvPr/>
        </p:nvSpPr>
        <p:spPr>
          <a:xfrm>
            <a:off x="999887" y="4613791"/>
            <a:ext cx="4810482"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Budget tracking</a:t>
            </a:r>
            <a:endParaRPr lang="en-US" sz="1550" dirty="0"/>
          </a:p>
        </p:txBody>
      </p:sp>
      <p:sp>
        <p:nvSpPr>
          <p:cNvPr id="19" name="Text 17"/>
          <p:cNvSpPr/>
          <p:nvPr/>
        </p:nvSpPr>
        <p:spPr>
          <a:xfrm>
            <a:off x="6214705" y="4613791"/>
            <a:ext cx="415528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Financial sustainability</a:t>
            </a:r>
            <a:endParaRPr lang="en-US" sz="1550" dirty="0"/>
          </a:p>
        </p:txBody>
      </p:sp>
      <p:sp>
        <p:nvSpPr>
          <p:cNvPr id="20" name="Text 18"/>
          <p:cNvSpPr/>
          <p:nvPr/>
        </p:nvSpPr>
        <p:spPr>
          <a:xfrm>
            <a:off x="10774323" y="4613791"/>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High (9/10)</a:t>
            </a:r>
            <a:endParaRPr lang="en-US" sz="1550" dirty="0"/>
          </a:p>
        </p:txBody>
      </p:sp>
      <p:sp>
        <p:nvSpPr>
          <p:cNvPr id="21" name="Shape 19"/>
          <p:cNvSpPr/>
          <p:nvPr/>
        </p:nvSpPr>
        <p:spPr>
          <a:xfrm>
            <a:off x="801410" y="5058013"/>
            <a:ext cx="13027581" cy="570905"/>
          </a:xfrm>
          <a:prstGeom prst="rect">
            <a:avLst/>
          </a:prstGeom>
          <a:solidFill>
            <a:srgbClr val="FFFFFF">
              <a:alpha val="4000"/>
            </a:srgbClr>
          </a:solidFill>
          <a:ln/>
        </p:spPr>
        <p:txBody>
          <a:bodyPr/>
          <a:lstStyle/>
          <a:p>
            <a:endParaRPr lang="en-GB"/>
          </a:p>
        </p:txBody>
      </p:sp>
      <p:sp>
        <p:nvSpPr>
          <p:cNvPr id="22" name="Text 20"/>
          <p:cNvSpPr/>
          <p:nvPr/>
        </p:nvSpPr>
        <p:spPr>
          <a:xfrm>
            <a:off x="999887" y="5184696"/>
            <a:ext cx="4810482"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Team meetings</a:t>
            </a:r>
            <a:endParaRPr lang="en-US" sz="1550" dirty="0"/>
          </a:p>
        </p:txBody>
      </p:sp>
      <p:sp>
        <p:nvSpPr>
          <p:cNvPr id="23" name="Text 21"/>
          <p:cNvSpPr/>
          <p:nvPr/>
        </p:nvSpPr>
        <p:spPr>
          <a:xfrm>
            <a:off x="6214705" y="5184696"/>
            <a:ext cx="415528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Collaboration &amp; alignment</a:t>
            </a:r>
            <a:endParaRPr lang="en-US" sz="1550" dirty="0"/>
          </a:p>
        </p:txBody>
      </p:sp>
      <p:sp>
        <p:nvSpPr>
          <p:cNvPr id="24" name="Text 22"/>
          <p:cNvSpPr/>
          <p:nvPr/>
        </p:nvSpPr>
        <p:spPr>
          <a:xfrm>
            <a:off x="10774323" y="5184696"/>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Medium (5/10)</a:t>
            </a:r>
            <a:endParaRPr lang="en-US" sz="1550" dirty="0"/>
          </a:p>
        </p:txBody>
      </p:sp>
      <p:sp>
        <p:nvSpPr>
          <p:cNvPr id="25" name="Shape 23"/>
          <p:cNvSpPr/>
          <p:nvPr/>
        </p:nvSpPr>
        <p:spPr>
          <a:xfrm>
            <a:off x="793790" y="5859780"/>
            <a:ext cx="13042821" cy="1160740"/>
          </a:xfrm>
          <a:prstGeom prst="roundRect">
            <a:avLst>
              <a:gd name="adj" fmla="val 7182"/>
            </a:avLst>
          </a:prstGeom>
          <a:solidFill>
            <a:srgbClr val="4C3800"/>
          </a:solidFill>
          <a:ln/>
        </p:spPr>
        <p:txBody>
          <a:bodyPr/>
          <a:lstStyle/>
          <a:p>
            <a:endParaRPr lang="en-GB"/>
          </a:p>
        </p:txBody>
      </p:sp>
      <p:pic>
        <p:nvPicPr>
          <p:cNvPr id="26" name="Image 0" descr="preencoded.png"/>
          <p:cNvPicPr>
            <a:picLocks noChangeAspect="1"/>
          </p:cNvPicPr>
          <p:nvPr/>
        </p:nvPicPr>
        <p:blipFill>
          <a:blip r:embed="rId3"/>
          <a:stretch>
            <a:fillRect/>
          </a:stretch>
        </p:blipFill>
        <p:spPr>
          <a:xfrm>
            <a:off x="992148" y="6162675"/>
            <a:ext cx="248007" cy="198358"/>
          </a:xfrm>
          <a:prstGeom prst="rect">
            <a:avLst/>
          </a:prstGeom>
        </p:spPr>
      </p:pic>
      <p:sp>
        <p:nvSpPr>
          <p:cNvPr id="27" name="Text 24"/>
          <p:cNvSpPr/>
          <p:nvPr/>
        </p:nvSpPr>
        <p:spPr>
          <a:xfrm>
            <a:off x="1438513" y="6107668"/>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Hybrid Tip:</a:t>
            </a:r>
            <a:r>
              <a:rPr lang="en-US" sz="1550" dirty="0">
                <a:solidFill>
                  <a:srgbClr val="FFFFFF"/>
                </a:solidFill>
                <a:latin typeface="PT Sans" pitchFamily="34" charset="0"/>
                <a:ea typeface="PT Sans" pitchFamily="34" charset="-122"/>
                <a:cs typeface="PT Sans" pitchFamily="34" charset="-120"/>
              </a:rPr>
              <a:t> Assign one person to move digital notes for remote contributors upon request. If digital boards freeze, create one shared spreadsheet instead.</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055BC2-3ACF-45EC-53E7-F817D569DE00}"/>
              </a:ext>
            </a:extLst>
          </p:cNvPr>
          <p:cNvPicPr>
            <a:picLocks noChangeAspect="1"/>
          </p:cNvPicPr>
          <p:nvPr/>
        </p:nvPicPr>
        <p:blipFill>
          <a:blip r:embed="rId3"/>
          <a:stretch>
            <a:fillRect/>
          </a:stretch>
        </p:blipFill>
        <p:spPr>
          <a:xfrm>
            <a:off x="-1" y="0"/>
            <a:ext cx="5361419" cy="8060787"/>
          </a:xfrm>
          <a:prstGeom prst="rect">
            <a:avLst/>
          </a:prstGeom>
        </p:spPr>
      </p:pic>
      <p:sp>
        <p:nvSpPr>
          <p:cNvPr id="3" name="Text 0"/>
          <p:cNvSpPr/>
          <p:nvPr/>
        </p:nvSpPr>
        <p:spPr>
          <a:xfrm>
            <a:off x="6280190" y="2674858"/>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4: Spotting Strengths, Gaps, and Overlaps</a:t>
            </a:r>
            <a:endParaRPr lang="en-US" sz="3900" dirty="0"/>
          </a:p>
        </p:txBody>
      </p:sp>
      <p:sp>
        <p:nvSpPr>
          <p:cNvPr id="4" name="Text 1"/>
          <p:cNvSpPr/>
          <p:nvPr/>
        </p:nvSpPr>
        <p:spPr>
          <a:xfrm>
            <a:off x="6280190" y="399430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Duration: 10 minutes</a:t>
            </a:r>
            <a:endParaRPr lang="en-US" sz="1950" dirty="0"/>
          </a:p>
        </p:txBody>
      </p:sp>
      <p:sp>
        <p:nvSpPr>
          <p:cNvPr id="5" name="Text 2"/>
          <p:cNvSpPr/>
          <p:nvPr/>
        </p:nvSpPr>
        <p:spPr>
          <a:xfrm>
            <a:off x="6280190" y="4602123"/>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group discussion identifies patterns in contributions. Teams review whether contributions are strong, missing, or overlapping, surfacing critical insights about team capacity and coverage.</a:t>
            </a:r>
            <a:endParaRPr lang="en-US" sz="1550" dirty="0"/>
          </a:p>
        </p:txBody>
      </p:sp>
      <p:sp>
        <p:nvSpPr>
          <p:cNvPr id="8" name="TextBox 7">
            <a:extLst>
              <a:ext uri="{FF2B5EF4-FFF2-40B4-BE49-F238E27FC236}">
                <a16:creationId xmlns:a16="http://schemas.microsoft.com/office/drawing/2014/main" id="{7ED8506C-1287-7B92-EA33-08F12E6E3F3D}"/>
              </a:ext>
            </a:extLst>
          </p:cNvPr>
          <p:cNvSpPr txBox="1"/>
          <p:nvPr/>
        </p:nvSpPr>
        <p:spPr>
          <a:xfrm rot="20904013">
            <a:off x="2488879" y="813280"/>
            <a:ext cx="2849031" cy="523220"/>
          </a:xfrm>
          <a:prstGeom prst="rect">
            <a:avLst/>
          </a:prstGeom>
          <a:solidFill>
            <a:srgbClr val="E7E7E9"/>
          </a:solidFill>
        </p:spPr>
        <p:txBody>
          <a:bodyPr wrap="square" rtlCol="0">
            <a:spAutoFit/>
          </a:bodyPr>
          <a:lstStyle/>
          <a:p>
            <a:r>
              <a:rPr lang="en-GB" sz="2800" dirty="0"/>
              <a:t>Contribution Map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042160"/>
            <a:ext cx="6548557"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Pattern Recognition Discussion</a:t>
            </a:r>
            <a:endParaRPr lang="en-US" sz="3900" dirty="0"/>
          </a:p>
        </p:txBody>
      </p:sp>
      <p:sp>
        <p:nvSpPr>
          <p:cNvPr id="3" name="Text 1"/>
          <p:cNvSpPr/>
          <p:nvPr/>
        </p:nvSpPr>
        <p:spPr>
          <a:xfrm>
            <a:off x="793790" y="3059073"/>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Facilitate a structured conversation to identify key patterns in the contribution map.</a:t>
            </a:r>
            <a:endParaRPr lang="en-US" sz="1550" dirty="0"/>
          </a:p>
        </p:txBody>
      </p:sp>
      <p:sp>
        <p:nvSpPr>
          <p:cNvPr id="4" name="Shape 2"/>
          <p:cNvSpPr/>
          <p:nvPr/>
        </p:nvSpPr>
        <p:spPr>
          <a:xfrm>
            <a:off x="793790" y="3599855"/>
            <a:ext cx="4215289" cy="2587466"/>
          </a:xfrm>
          <a:prstGeom prst="roundRect">
            <a:avLst>
              <a:gd name="adj" fmla="val 3222"/>
            </a:avLst>
          </a:prstGeom>
          <a:solidFill>
            <a:srgbClr val="7F5E01"/>
          </a:solidFill>
          <a:ln w="7620">
            <a:solidFill>
              <a:srgbClr val="98771A"/>
            </a:solidFill>
            <a:prstDash val="solid"/>
          </a:ln>
        </p:spPr>
        <p:txBody>
          <a:bodyPr/>
          <a:lstStyle/>
          <a:p>
            <a:endParaRPr lang="en-GB"/>
          </a:p>
        </p:txBody>
      </p:sp>
      <p:sp>
        <p:nvSpPr>
          <p:cNvPr id="5" name="Shape 3"/>
          <p:cNvSpPr/>
          <p:nvPr/>
        </p:nvSpPr>
        <p:spPr>
          <a:xfrm>
            <a:off x="999768" y="3805833"/>
            <a:ext cx="595313" cy="595313"/>
          </a:xfrm>
          <a:prstGeom prst="roundRect">
            <a:avLst>
              <a:gd name="adj" fmla="val 15358451"/>
            </a:avLst>
          </a:prstGeom>
          <a:solidFill>
            <a:srgbClr val="FEC013"/>
          </a:solidFill>
          <a:ln/>
        </p:spPr>
        <p:txBody>
          <a:bodyPr/>
          <a:lstStyle/>
          <a:p>
            <a:endParaRPr lang="en-GB"/>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3479" y="3969425"/>
            <a:ext cx="267891" cy="267891"/>
          </a:xfrm>
          <a:prstGeom prst="rect">
            <a:avLst/>
          </a:prstGeom>
        </p:spPr>
      </p:pic>
      <p:sp>
        <p:nvSpPr>
          <p:cNvPr id="7" name="Text 4"/>
          <p:cNvSpPr/>
          <p:nvPr/>
        </p:nvSpPr>
        <p:spPr>
          <a:xfrm>
            <a:off x="999768" y="459950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Well-Covered Goals</a:t>
            </a:r>
            <a:endParaRPr lang="en-US" sz="1950" dirty="0"/>
          </a:p>
        </p:txBody>
      </p:sp>
      <p:sp>
        <p:nvSpPr>
          <p:cNvPr id="8" name="Text 5"/>
          <p:cNvSpPr/>
          <p:nvPr/>
        </p:nvSpPr>
        <p:spPr>
          <a:xfrm>
            <a:off x="999768" y="5028724"/>
            <a:ext cx="380333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Which goals have strong, diverse contributions from multiple team members?</a:t>
            </a:r>
            <a:endParaRPr lang="en-US" sz="1550" dirty="0"/>
          </a:p>
        </p:txBody>
      </p:sp>
      <p:sp>
        <p:nvSpPr>
          <p:cNvPr id="9" name="Shape 6"/>
          <p:cNvSpPr/>
          <p:nvPr/>
        </p:nvSpPr>
        <p:spPr>
          <a:xfrm>
            <a:off x="5207437" y="3599855"/>
            <a:ext cx="4215408" cy="2587466"/>
          </a:xfrm>
          <a:prstGeom prst="roundRect">
            <a:avLst>
              <a:gd name="adj" fmla="val 3222"/>
            </a:avLst>
          </a:prstGeom>
          <a:solidFill>
            <a:srgbClr val="7F5E01"/>
          </a:solidFill>
          <a:ln w="7620">
            <a:solidFill>
              <a:srgbClr val="98771A"/>
            </a:solidFill>
            <a:prstDash val="solid"/>
          </a:ln>
        </p:spPr>
        <p:txBody>
          <a:bodyPr/>
          <a:lstStyle/>
          <a:p>
            <a:endParaRPr lang="en-GB"/>
          </a:p>
        </p:txBody>
      </p:sp>
      <p:sp>
        <p:nvSpPr>
          <p:cNvPr id="10" name="Shape 7"/>
          <p:cNvSpPr/>
          <p:nvPr/>
        </p:nvSpPr>
        <p:spPr>
          <a:xfrm>
            <a:off x="5413415" y="3805833"/>
            <a:ext cx="595313" cy="595313"/>
          </a:xfrm>
          <a:prstGeom prst="roundRect">
            <a:avLst>
              <a:gd name="adj" fmla="val 15358451"/>
            </a:avLst>
          </a:prstGeom>
          <a:solidFill>
            <a:srgbClr val="FEC013"/>
          </a:solidFill>
          <a:ln/>
        </p:spPr>
        <p:txBody>
          <a:bodyPr/>
          <a:lstStyle/>
          <a:p>
            <a:endParaRPr lang="en-GB"/>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7126" y="3969425"/>
            <a:ext cx="267891" cy="267891"/>
          </a:xfrm>
          <a:prstGeom prst="rect">
            <a:avLst/>
          </a:prstGeom>
        </p:spPr>
      </p:pic>
      <p:sp>
        <p:nvSpPr>
          <p:cNvPr id="12" name="Text 8"/>
          <p:cNvSpPr/>
          <p:nvPr/>
        </p:nvSpPr>
        <p:spPr>
          <a:xfrm>
            <a:off x="5413415" y="459950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Duplication</a:t>
            </a:r>
            <a:endParaRPr lang="en-US" sz="1950" dirty="0"/>
          </a:p>
        </p:txBody>
      </p:sp>
      <p:sp>
        <p:nvSpPr>
          <p:cNvPr id="13" name="Text 9"/>
          <p:cNvSpPr/>
          <p:nvPr/>
        </p:nvSpPr>
        <p:spPr>
          <a:xfrm>
            <a:off x="5413415" y="5028724"/>
            <a:ext cx="3803452"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Where do we see overlapping responsibilities that might cause confusion or inefficiency?</a:t>
            </a:r>
            <a:endParaRPr lang="en-US" sz="1550" dirty="0"/>
          </a:p>
        </p:txBody>
      </p:sp>
      <p:sp>
        <p:nvSpPr>
          <p:cNvPr id="14" name="Shape 10"/>
          <p:cNvSpPr/>
          <p:nvPr/>
        </p:nvSpPr>
        <p:spPr>
          <a:xfrm>
            <a:off x="9621203" y="3599855"/>
            <a:ext cx="4215289" cy="2587466"/>
          </a:xfrm>
          <a:prstGeom prst="roundRect">
            <a:avLst>
              <a:gd name="adj" fmla="val 3222"/>
            </a:avLst>
          </a:prstGeom>
          <a:solidFill>
            <a:srgbClr val="7F5E01"/>
          </a:solidFill>
          <a:ln w="7620">
            <a:solidFill>
              <a:srgbClr val="98771A"/>
            </a:solidFill>
            <a:prstDash val="solid"/>
          </a:ln>
        </p:spPr>
        <p:txBody>
          <a:bodyPr/>
          <a:lstStyle/>
          <a:p>
            <a:endParaRPr lang="en-GB"/>
          </a:p>
        </p:txBody>
      </p:sp>
      <p:sp>
        <p:nvSpPr>
          <p:cNvPr id="15" name="Shape 11"/>
          <p:cNvSpPr/>
          <p:nvPr/>
        </p:nvSpPr>
        <p:spPr>
          <a:xfrm>
            <a:off x="9827181" y="3805833"/>
            <a:ext cx="595313" cy="595313"/>
          </a:xfrm>
          <a:prstGeom prst="roundRect">
            <a:avLst>
              <a:gd name="adj" fmla="val 15358451"/>
            </a:avLst>
          </a:prstGeom>
          <a:solidFill>
            <a:srgbClr val="FEC013"/>
          </a:solidFill>
          <a:ln/>
        </p:spPr>
        <p:txBody>
          <a:bodyPr/>
          <a:lstStyle/>
          <a:p>
            <a:endParaRPr lang="en-GB"/>
          </a:p>
        </p:txBody>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0892" y="3969425"/>
            <a:ext cx="267891" cy="267891"/>
          </a:xfrm>
          <a:prstGeom prst="rect">
            <a:avLst/>
          </a:prstGeom>
        </p:spPr>
      </p:pic>
      <p:sp>
        <p:nvSpPr>
          <p:cNvPr id="17" name="Text 12"/>
          <p:cNvSpPr/>
          <p:nvPr/>
        </p:nvSpPr>
        <p:spPr>
          <a:xfrm>
            <a:off x="9827181" y="459950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Missing Coverage</a:t>
            </a:r>
            <a:endParaRPr lang="en-US" sz="1950" dirty="0"/>
          </a:p>
        </p:txBody>
      </p:sp>
      <p:sp>
        <p:nvSpPr>
          <p:cNvPr id="18" name="Text 13"/>
          <p:cNvSpPr/>
          <p:nvPr/>
        </p:nvSpPr>
        <p:spPr>
          <a:xfrm>
            <a:off x="9827181" y="5028724"/>
            <a:ext cx="380333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What goals have few or no responsibilities mapped to them? What's being neglected?</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196489" y="785813"/>
            <a:ext cx="7723823" cy="6657975"/>
          </a:xfrm>
          <a:prstGeom prst="rect">
            <a:avLst/>
          </a:prstGeom>
          <a:noFill/>
          <a:ln/>
        </p:spPr>
        <p:txBody>
          <a:bodyPr wrap="square" lIns="0" tIns="0" rIns="0" bIns="0" rtlCol="0" anchor="t"/>
          <a:lstStyle/>
          <a:p>
            <a:pPr marL="0" indent="0" algn="l">
              <a:lnSpc>
                <a:spcPts val="8700"/>
              </a:lnSpc>
              <a:buNone/>
            </a:pPr>
            <a:r>
              <a:rPr lang="en-US" sz="6950" b="1" dirty="0">
                <a:solidFill>
                  <a:srgbClr val="FEC013"/>
                </a:solidFill>
                <a:latin typeface="PT Sans Bold" pitchFamily="34" charset="0"/>
                <a:ea typeface="PT Sans Bold" pitchFamily="34" charset="-122"/>
                <a:cs typeface="PT Sans Bold" pitchFamily="34" charset="-120"/>
              </a:rPr>
              <a:t>Every role in this room contributes to our success — today we'll make those contributions visible.</a:t>
            </a:r>
            <a:endParaRPr lang="en-US" sz="6950" dirty="0"/>
          </a:p>
        </p:txBody>
      </p:sp>
      <p:pic>
        <p:nvPicPr>
          <p:cNvPr id="5" name="Picture 4">
            <a:extLst>
              <a:ext uri="{FF2B5EF4-FFF2-40B4-BE49-F238E27FC236}">
                <a16:creationId xmlns:a16="http://schemas.microsoft.com/office/drawing/2014/main" id="{80B372FE-F27E-9D83-1EA1-A2A276AD82A7}"/>
              </a:ext>
            </a:extLst>
          </p:cNvPr>
          <p:cNvPicPr>
            <a:picLocks noChangeAspect="1"/>
          </p:cNvPicPr>
          <p:nvPr/>
        </p:nvPicPr>
        <p:blipFill>
          <a:blip r:embed="rId3"/>
          <a:stretch>
            <a:fillRect/>
          </a:stretch>
        </p:blipFill>
        <p:spPr>
          <a:xfrm>
            <a:off x="0" y="0"/>
            <a:ext cx="5586883" cy="8229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2398276"/>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Reflection Prompt</a:t>
            </a:r>
            <a:endParaRPr lang="en-US" sz="3900" dirty="0"/>
          </a:p>
        </p:txBody>
      </p:sp>
      <p:sp>
        <p:nvSpPr>
          <p:cNvPr id="4" name="Text 1"/>
          <p:cNvSpPr/>
          <p:nvPr/>
        </p:nvSpPr>
        <p:spPr>
          <a:xfrm>
            <a:off x="1091446" y="3613666"/>
            <a:ext cx="7258764" cy="744141"/>
          </a:xfrm>
          <a:prstGeom prst="rect">
            <a:avLst/>
          </a:prstGeom>
          <a:noFill/>
          <a:ln/>
        </p:spPr>
        <p:txBody>
          <a:bodyPr wrap="squar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"What surprised you most about our distribution of responsibilities?"</a:t>
            </a:r>
            <a:endParaRPr lang="en-US" sz="2300" dirty="0"/>
          </a:p>
        </p:txBody>
      </p:sp>
      <p:sp>
        <p:nvSpPr>
          <p:cNvPr id="5" name="Shape 2"/>
          <p:cNvSpPr/>
          <p:nvPr/>
        </p:nvSpPr>
        <p:spPr>
          <a:xfrm>
            <a:off x="793790" y="3316010"/>
            <a:ext cx="22860" cy="1339453"/>
          </a:xfrm>
          <a:prstGeom prst="rect">
            <a:avLst/>
          </a:prstGeom>
          <a:solidFill>
            <a:srgbClr val="FEC013"/>
          </a:solidFill>
          <a:ln/>
        </p:spPr>
        <p:txBody>
          <a:bodyPr/>
          <a:lstStyle/>
          <a:p>
            <a:endParaRPr lang="en-GB"/>
          </a:p>
        </p:txBody>
      </p:sp>
      <p:sp>
        <p:nvSpPr>
          <p:cNvPr id="6" name="Text 3"/>
          <p:cNvSpPr/>
          <p:nvPr/>
        </p:nvSpPr>
        <p:spPr>
          <a:xfrm>
            <a:off x="793790" y="4878705"/>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question invites participants to share unexpected insights and "aha moments" from the mapping exercise. Often, the surprises reveal the most important opportunities for improvement.</a:t>
            </a:r>
            <a:endParaRPr lang="en-US" sz="1550" dirty="0"/>
          </a:p>
        </p:txBody>
      </p:sp>
      <p:pic>
        <p:nvPicPr>
          <p:cNvPr id="8" name="Picture 7">
            <a:extLst>
              <a:ext uri="{FF2B5EF4-FFF2-40B4-BE49-F238E27FC236}">
                <a16:creationId xmlns:a16="http://schemas.microsoft.com/office/drawing/2014/main" id="{FA93BE17-59E8-754E-3774-CEA0A226168B}"/>
              </a:ext>
            </a:extLst>
          </p:cNvPr>
          <p:cNvPicPr>
            <a:picLocks noChangeAspect="1"/>
          </p:cNvPicPr>
          <p:nvPr/>
        </p:nvPicPr>
        <p:blipFill>
          <a:blip r:embed="rId3"/>
          <a:stretch>
            <a:fillRect/>
          </a:stretch>
        </p:blipFill>
        <p:spPr>
          <a:xfrm>
            <a:off x="9204960" y="-4246"/>
            <a:ext cx="5425440" cy="816327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037987"/>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Insights Worksheet</a:t>
            </a:r>
            <a:endParaRPr lang="en-US" sz="3900" dirty="0"/>
          </a:p>
        </p:txBody>
      </p:sp>
      <p:sp>
        <p:nvSpPr>
          <p:cNvPr id="3" name="Text 1"/>
          <p:cNvSpPr/>
          <p:nvPr/>
        </p:nvSpPr>
        <p:spPr>
          <a:xfrm>
            <a:off x="793790" y="2054900"/>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Provide a structured template for capturing team observations and insights.</a:t>
            </a:r>
            <a:endParaRPr lang="en-US" sz="1550" dirty="0"/>
          </a:p>
        </p:txBody>
      </p:sp>
      <p:sp>
        <p:nvSpPr>
          <p:cNvPr id="4" name="Shape 2"/>
          <p:cNvSpPr/>
          <p:nvPr/>
        </p:nvSpPr>
        <p:spPr>
          <a:xfrm>
            <a:off x="793790" y="2595682"/>
            <a:ext cx="4215289" cy="1506736"/>
          </a:xfrm>
          <a:prstGeom prst="roundRect">
            <a:avLst>
              <a:gd name="adj" fmla="val 7282"/>
            </a:avLst>
          </a:prstGeom>
          <a:solidFill>
            <a:srgbClr val="000000"/>
          </a:solidFill>
          <a:ln w="22860">
            <a:solidFill>
              <a:srgbClr val="FEC013"/>
            </a:solidFill>
            <a:prstDash val="solid"/>
          </a:ln>
        </p:spPr>
        <p:txBody>
          <a:bodyPr/>
          <a:lstStyle/>
          <a:p>
            <a:endParaRPr lang="en-GB"/>
          </a:p>
        </p:txBody>
      </p:sp>
      <p:sp>
        <p:nvSpPr>
          <p:cNvPr id="5" name="Shape 3"/>
          <p:cNvSpPr/>
          <p:nvPr/>
        </p:nvSpPr>
        <p:spPr>
          <a:xfrm>
            <a:off x="770930" y="2595682"/>
            <a:ext cx="91440" cy="1506736"/>
          </a:xfrm>
          <a:prstGeom prst="roundRect">
            <a:avLst>
              <a:gd name="adj" fmla="val 91163"/>
            </a:avLst>
          </a:prstGeom>
          <a:solidFill>
            <a:srgbClr val="FEC013"/>
          </a:solidFill>
          <a:ln/>
        </p:spPr>
        <p:txBody>
          <a:bodyPr/>
          <a:lstStyle/>
          <a:p>
            <a:endParaRPr lang="en-GB"/>
          </a:p>
        </p:txBody>
      </p:sp>
      <p:sp>
        <p:nvSpPr>
          <p:cNvPr id="6" name="Text 4"/>
          <p:cNvSpPr/>
          <p:nvPr/>
        </p:nvSpPr>
        <p:spPr>
          <a:xfrm>
            <a:off x="1083588" y="281690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Strengths</a:t>
            </a:r>
            <a:endParaRPr lang="en-US" sz="1950" dirty="0"/>
          </a:p>
        </p:txBody>
      </p:sp>
      <p:sp>
        <p:nvSpPr>
          <p:cNvPr id="7" name="Text 5"/>
          <p:cNvSpPr/>
          <p:nvPr/>
        </p:nvSpPr>
        <p:spPr>
          <a:xfrm>
            <a:off x="1083588" y="3246120"/>
            <a:ext cx="37042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Goals with strong coverage, clear ownership, and effective collaboration</a:t>
            </a:r>
            <a:endParaRPr lang="en-US" sz="1550" dirty="0"/>
          </a:p>
        </p:txBody>
      </p:sp>
      <p:sp>
        <p:nvSpPr>
          <p:cNvPr id="8" name="Shape 6"/>
          <p:cNvSpPr/>
          <p:nvPr/>
        </p:nvSpPr>
        <p:spPr>
          <a:xfrm>
            <a:off x="5207437" y="2595682"/>
            <a:ext cx="4215408" cy="1506736"/>
          </a:xfrm>
          <a:prstGeom prst="roundRect">
            <a:avLst>
              <a:gd name="adj" fmla="val 7282"/>
            </a:avLst>
          </a:prstGeom>
          <a:solidFill>
            <a:srgbClr val="000000"/>
          </a:solidFill>
          <a:ln w="22860">
            <a:solidFill>
              <a:srgbClr val="59595A"/>
            </a:solidFill>
            <a:prstDash val="solid"/>
          </a:ln>
        </p:spPr>
        <p:txBody>
          <a:bodyPr/>
          <a:lstStyle/>
          <a:p>
            <a:endParaRPr lang="en-GB"/>
          </a:p>
        </p:txBody>
      </p:sp>
      <p:sp>
        <p:nvSpPr>
          <p:cNvPr id="9" name="Shape 7"/>
          <p:cNvSpPr/>
          <p:nvPr/>
        </p:nvSpPr>
        <p:spPr>
          <a:xfrm>
            <a:off x="5184577" y="2595682"/>
            <a:ext cx="91440" cy="1506736"/>
          </a:xfrm>
          <a:prstGeom prst="roundRect">
            <a:avLst>
              <a:gd name="adj" fmla="val 91163"/>
            </a:avLst>
          </a:prstGeom>
          <a:solidFill>
            <a:srgbClr val="59595A"/>
          </a:solidFill>
          <a:ln/>
        </p:spPr>
        <p:txBody>
          <a:bodyPr/>
          <a:lstStyle/>
          <a:p>
            <a:endParaRPr lang="en-GB"/>
          </a:p>
        </p:txBody>
      </p:sp>
      <p:sp>
        <p:nvSpPr>
          <p:cNvPr id="10" name="Text 8"/>
          <p:cNvSpPr/>
          <p:nvPr/>
        </p:nvSpPr>
        <p:spPr>
          <a:xfrm>
            <a:off x="5497235" y="281690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Gaps</a:t>
            </a:r>
            <a:endParaRPr lang="en-US" sz="1950" dirty="0"/>
          </a:p>
        </p:txBody>
      </p:sp>
      <p:sp>
        <p:nvSpPr>
          <p:cNvPr id="11" name="Text 9"/>
          <p:cNvSpPr/>
          <p:nvPr/>
        </p:nvSpPr>
        <p:spPr>
          <a:xfrm>
            <a:off x="5497235" y="3246120"/>
            <a:ext cx="3704392"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Goals with insufficient attention, missing responsibilities, or unclear ownership</a:t>
            </a:r>
            <a:endParaRPr lang="en-US" sz="1550" dirty="0"/>
          </a:p>
        </p:txBody>
      </p:sp>
      <p:sp>
        <p:nvSpPr>
          <p:cNvPr id="12" name="Shape 10"/>
          <p:cNvSpPr/>
          <p:nvPr/>
        </p:nvSpPr>
        <p:spPr>
          <a:xfrm>
            <a:off x="9621203" y="2595682"/>
            <a:ext cx="4215289" cy="1506736"/>
          </a:xfrm>
          <a:prstGeom prst="roundRect">
            <a:avLst>
              <a:gd name="adj" fmla="val 7282"/>
            </a:avLst>
          </a:prstGeom>
          <a:solidFill>
            <a:srgbClr val="000000"/>
          </a:solidFill>
          <a:ln w="22860">
            <a:solidFill>
              <a:srgbClr val="FEC013"/>
            </a:solidFill>
            <a:prstDash val="solid"/>
          </a:ln>
        </p:spPr>
        <p:txBody>
          <a:bodyPr/>
          <a:lstStyle/>
          <a:p>
            <a:endParaRPr lang="en-GB"/>
          </a:p>
        </p:txBody>
      </p:sp>
      <p:sp>
        <p:nvSpPr>
          <p:cNvPr id="13" name="Shape 11"/>
          <p:cNvSpPr/>
          <p:nvPr/>
        </p:nvSpPr>
        <p:spPr>
          <a:xfrm>
            <a:off x="9598343" y="2595682"/>
            <a:ext cx="91440" cy="1506736"/>
          </a:xfrm>
          <a:prstGeom prst="roundRect">
            <a:avLst>
              <a:gd name="adj" fmla="val 91163"/>
            </a:avLst>
          </a:prstGeom>
          <a:solidFill>
            <a:srgbClr val="FEC013"/>
          </a:solidFill>
          <a:ln/>
        </p:spPr>
        <p:txBody>
          <a:bodyPr/>
          <a:lstStyle/>
          <a:p>
            <a:endParaRPr lang="en-GB"/>
          </a:p>
        </p:txBody>
      </p:sp>
      <p:sp>
        <p:nvSpPr>
          <p:cNvPr id="14" name="Text 12"/>
          <p:cNvSpPr/>
          <p:nvPr/>
        </p:nvSpPr>
        <p:spPr>
          <a:xfrm>
            <a:off x="9911001" y="281690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Overlaps</a:t>
            </a:r>
            <a:endParaRPr lang="en-US" sz="1950" dirty="0"/>
          </a:p>
        </p:txBody>
      </p:sp>
      <p:sp>
        <p:nvSpPr>
          <p:cNvPr id="15" name="Text 13"/>
          <p:cNvSpPr/>
          <p:nvPr/>
        </p:nvSpPr>
        <p:spPr>
          <a:xfrm>
            <a:off x="9911001" y="3246120"/>
            <a:ext cx="37042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Duplicated efforts, unclear boundaries, or potential conflicts in responsibility</a:t>
            </a:r>
            <a:endParaRPr lang="en-US" sz="1550" dirty="0"/>
          </a:p>
        </p:txBody>
      </p:sp>
      <p:sp>
        <p:nvSpPr>
          <p:cNvPr id="16" name="Shape 14"/>
          <p:cNvSpPr/>
          <p:nvPr/>
        </p:nvSpPr>
        <p:spPr>
          <a:xfrm>
            <a:off x="793790" y="4300776"/>
            <a:ext cx="4215289" cy="1506736"/>
          </a:xfrm>
          <a:prstGeom prst="roundRect">
            <a:avLst>
              <a:gd name="adj" fmla="val 7282"/>
            </a:avLst>
          </a:prstGeom>
          <a:solidFill>
            <a:srgbClr val="000000"/>
          </a:solidFill>
          <a:ln w="22860">
            <a:solidFill>
              <a:srgbClr val="59595A"/>
            </a:solidFill>
            <a:prstDash val="solid"/>
          </a:ln>
        </p:spPr>
        <p:txBody>
          <a:bodyPr/>
          <a:lstStyle/>
          <a:p>
            <a:endParaRPr lang="en-GB"/>
          </a:p>
        </p:txBody>
      </p:sp>
      <p:sp>
        <p:nvSpPr>
          <p:cNvPr id="17" name="Shape 15"/>
          <p:cNvSpPr/>
          <p:nvPr/>
        </p:nvSpPr>
        <p:spPr>
          <a:xfrm>
            <a:off x="770930" y="4300776"/>
            <a:ext cx="91440" cy="1506736"/>
          </a:xfrm>
          <a:prstGeom prst="roundRect">
            <a:avLst>
              <a:gd name="adj" fmla="val 91163"/>
            </a:avLst>
          </a:prstGeom>
          <a:solidFill>
            <a:srgbClr val="59595A"/>
          </a:solidFill>
          <a:ln/>
        </p:spPr>
        <p:txBody>
          <a:bodyPr/>
          <a:lstStyle/>
          <a:p>
            <a:endParaRPr lang="en-GB"/>
          </a:p>
        </p:txBody>
      </p:sp>
      <p:sp>
        <p:nvSpPr>
          <p:cNvPr id="18" name="Text 16"/>
          <p:cNvSpPr/>
          <p:nvPr/>
        </p:nvSpPr>
        <p:spPr>
          <a:xfrm>
            <a:off x="1083588" y="452199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Risks</a:t>
            </a:r>
            <a:endParaRPr lang="en-US" sz="1950" dirty="0"/>
          </a:p>
        </p:txBody>
      </p:sp>
      <p:sp>
        <p:nvSpPr>
          <p:cNvPr id="19" name="Text 17"/>
          <p:cNvSpPr/>
          <p:nvPr/>
        </p:nvSpPr>
        <p:spPr>
          <a:xfrm>
            <a:off x="1083588" y="4951214"/>
            <a:ext cx="370427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Single points of failure, overloaded individuals, or neglected priorities</a:t>
            </a:r>
            <a:endParaRPr lang="en-US" sz="1550" dirty="0"/>
          </a:p>
        </p:txBody>
      </p:sp>
      <p:sp>
        <p:nvSpPr>
          <p:cNvPr id="20" name="Shape 18"/>
          <p:cNvSpPr/>
          <p:nvPr/>
        </p:nvSpPr>
        <p:spPr>
          <a:xfrm>
            <a:off x="5207437" y="4300776"/>
            <a:ext cx="4215408" cy="1506736"/>
          </a:xfrm>
          <a:prstGeom prst="roundRect">
            <a:avLst>
              <a:gd name="adj" fmla="val 7282"/>
            </a:avLst>
          </a:prstGeom>
          <a:solidFill>
            <a:srgbClr val="000000"/>
          </a:solidFill>
          <a:ln w="22860">
            <a:solidFill>
              <a:srgbClr val="FEC013"/>
            </a:solidFill>
            <a:prstDash val="solid"/>
          </a:ln>
        </p:spPr>
        <p:txBody>
          <a:bodyPr/>
          <a:lstStyle/>
          <a:p>
            <a:endParaRPr lang="en-GB"/>
          </a:p>
        </p:txBody>
      </p:sp>
      <p:sp>
        <p:nvSpPr>
          <p:cNvPr id="21" name="Shape 19"/>
          <p:cNvSpPr/>
          <p:nvPr/>
        </p:nvSpPr>
        <p:spPr>
          <a:xfrm>
            <a:off x="5184577" y="4300776"/>
            <a:ext cx="91440" cy="1506736"/>
          </a:xfrm>
          <a:prstGeom prst="roundRect">
            <a:avLst>
              <a:gd name="adj" fmla="val 91163"/>
            </a:avLst>
          </a:prstGeom>
          <a:solidFill>
            <a:srgbClr val="FEC013"/>
          </a:solidFill>
          <a:ln/>
        </p:spPr>
        <p:txBody>
          <a:bodyPr/>
          <a:lstStyle/>
          <a:p>
            <a:endParaRPr lang="en-GB"/>
          </a:p>
        </p:txBody>
      </p:sp>
      <p:sp>
        <p:nvSpPr>
          <p:cNvPr id="22" name="Text 20"/>
          <p:cNvSpPr/>
          <p:nvPr/>
        </p:nvSpPr>
        <p:spPr>
          <a:xfrm>
            <a:off x="5497235" y="452199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Opportunities</a:t>
            </a:r>
            <a:endParaRPr lang="en-US" sz="1950" dirty="0"/>
          </a:p>
        </p:txBody>
      </p:sp>
      <p:sp>
        <p:nvSpPr>
          <p:cNvPr id="23" name="Text 21"/>
          <p:cNvSpPr/>
          <p:nvPr/>
        </p:nvSpPr>
        <p:spPr>
          <a:xfrm>
            <a:off x="5497235" y="4951214"/>
            <a:ext cx="3704392"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Areas for redistribution, skill development, or improved collaboration</a:t>
            </a:r>
            <a:endParaRPr lang="en-US" sz="1550" dirty="0"/>
          </a:p>
        </p:txBody>
      </p:sp>
      <p:sp>
        <p:nvSpPr>
          <p:cNvPr id="24" name="Shape 22"/>
          <p:cNvSpPr/>
          <p:nvPr/>
        </p:nvSpPr>
        <p:spPr>
          <a:xfrm>
            <a:off x="793790" y="6030754"/>
            <a:ext cx="13042821" cy="1160740"/>
          </a:xfrm>
          <a:prstGeom prst="roundRect">
            <a:avLst>
              <a:gd name="adj" fmla="val 7182"/>
            </a:avLst>
          </a:prstGeom>
          <a:solidFill>
            <a:srgbClr val="4C3800"/>
          </a:solidFill>
          <a:ln/>
        </p:spPr>
        <p:txBody>
          <a:bodyPr/>
          <a:lstStyle/>
          <a:p>
            <a:endParaRPr lang="en-GB"/>
          </a:p>
        </p:txBody>
      </p:sp>
      <p:pic>
        <p:nvPicPr>
          <p:cNvPr id="25" name="Image 0" descr="preencoded.png"/>
          <p:cNvPicPr>
            <a:picLocks noChangeAspect="1"/>
          </p:cNvPicPr>
          <p:nvPr/>
        </p:nvPicPr>
        <p:blipFill>
          <a:blip r:embed="rId3"/>
          <a:stretch>
            <a:fillRect/>
          </a:stretch>
        </p:blipFill>
        <p:spPr>
          <a:xfrm>
            <a:off x="992148" y="6333649"/>
            <a:ext cx="248007" cy="198358"/>
          </a:xfrm>
          <a:prstGeom prst="rect">
            <a:avLst/>
          </a:prstGeom>
        </p:spPr>
      </p:pic>
      <p:sp>
        <p:nvSpPr>
          <p:cNvPr id="26" name="Text 23"/>
          <p:cNvSpPr/>
          <p:nvPr/>
        </p:nvSpPr>
        <p:spPr>
          <a:xfrm>
            <a:off x="1438513" y="6278642"/>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Hybrid Tip:</a:t>
            </a:r>
            <a:r>
              <a:rPr lang="en-US" sz="1550" dirty="0">
                <a:solidFill>
                  <a:srgbClr val="FFFFFF"/>
                </a:solidFill>
                <a:latin typeface="PT Sans" pitchFamily="34" charset="0"/>
                <a:ea typeface="PT Sans" pitchFamily="34" charset="-122"/>
                <a:cs typeface="PT Sans" pitchFamily="34" charset="-120"/>
              </a:rPr>
              <a:t> Ask remote participants to use reaction emojis or chat for quick input. Allow multiple ways to contribute: verbal, written, or anonymous submissions.</a:t>
            </a:r>
            <a:endParaRPr lang="en-US" sz="15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2674858"/>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5: Creating the Final Visual Map</a:t>
            </a:r>
            <a:endParaRPr lang="en-US" sz="3900" dirty="0"/>
          </a:p>
        </p:txBody>
      </p:sp>
      <p:sp>
        <p:nvSpPr>
          <p:cNvPr id="4" name="Text 1"/>
          <p:cNvSpPr/>
          <p:nvPr/>
        </p:nvSpPr>
        <p:spPr>
          <a:xfrm>
            <a:off x="793790" y="399430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Duration: 5 minutes</a:t>
            </a:r>
            <a:endParaRPr lang="en-US" sz="1950" dirty="0"/>
          </a:p>
        </p:txBody>
      </p:sp>
      <p:sp>
        <p:nvSpPr>
          <p:cNvPr id="5" name="Text 2"/>
          <p:cNvSpPr/>
          <p:nvPr/>
        </p:nvSpPr>
        <p:spPr>
          <a:xfrm>
            <a:off x="793790" y="4602123"/>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complete map shows how every role advances team goals. This visual artifact becomes a living document that teams can reference and update as responsibilities evolve.</a:t>
            </a:r>
            <a:endParaRPr lang="en-US" sz="1550" dirty="0"/>
          </a:p>
        </p:txBody>
      </p:sp>
      <p:pic>
        <p:nvPicPr>
          <p:cNvPr id="7" name="Picture 6">
            <a:extLst>
              <a:ext uri="{FF2B5EF4-FFF2-40B4-BE49-F238E27FC236}">
                <a16:creationId xmlns:a16="http://schemas.microsoft.com/office/drawing/2014/main" id="{D294A7B1-50BF-81A7-C1C8-3E2348BF0EB2}"/>
              </a:ext>
            </a:extLst>
          </p:cNvPr>
          <p:cNvPicPr>
            <a:picLocks noChangeAspect="1"/>
          </p:cNvPicPr>
          <p:nvPr/>
        </p:nvPicPr>
        <p:blipFill>
          <a:blip r:embed="rId3"/>
          <a:stretch>
            <a:fillRect/>
          </a:stretch>
        </p:blipFill>
        <p:spPr>
          <a:xfrm>
            <a:off x="9220200" y="0"/>
            <a:ext cx="5410200" cy="8140463"/>
          </a:xfrm>
          <a:prstGeom prst="rect">
            <a:avLst/>
          </a:prstGeom>
        </p:spPr>
      </p:pic>
      <p:sp>
        <p:nvSpPr>
          <p:cNvPr id="8" name="TextBox 7">
            <a:extLst>
              <a:ext uri="{FF2B5EF4-FFF2-40B4-BE49-F238E27FC236}">
                <a16:creationId xmlns:a16="http://schemas.microsoft.com/office/drawing/2014/main" id="{3E875B5B-483D-623C-213D-A3C1604D0F73}"/>
              </a:ext>
            </a:extLst>
          </p:cNvPr>
          <p:cNvSpPr txBox="1"/>
          <p:nvPr/>
        </p:nvSpPr>
        <p:spPr>
          <a:xfrm rot="1434306">
            <a:off x="9269647" y="561402"/>
            <a:ext cx="1781376" cy="369332"/>
          </a:xfrm>
          <a:prstGeom prst="rect">
            <a:avLst/>
          </a:prstGeom>
          <a:solidFill>
            <a:srgbClr val="E7E7E9"/>
          </a:solidFill>
        </p:spPr>
        <p:txBody>
          <a:bodyPr wrap="square" rtlCol="0">
            <a:spAutoFit/>
          </a:bodyPr>
          <a:lstStyle/>
          <a:p>
            <a:r>
              <a:rPr lang="en-GB" dirty="0"/>
              <a:t>Contribution</a:t>
            </a:r>
          </a:p>
        </p:txBody>
      </p:sp>
      <p:sp>
        <p:nvSpPr>
          <p:cNvPr id="9" name="TextBox 8">
            <a:extLst>
              <a:ext uri="{FF2B5EF4-FFF2-40B4-BE49-F238E27FC236}">
                <a16:creationId xmlns:a16="http://schemas.microsoft.com/office/drawing/2014/main" id="{417EF632-5C2C-8233-2642-0A7D74960919}"/>
              </a:ext>
            </a:extLst>
          </p:cNvPr>
          <p:cNvSpPr txBox="1"/>
          <p:nvPr/>
        </p:nvSpPr>
        <p:spPr>
          <a:xfrm rot="1434306">
            <a:off x="11442051" y="1332462"/>
            <a:ext cx="1172731" cy="307777"/>
          </a:xfrm>
          <a:prstGeom prst="rect">
            <a:avLst/>
          </a:prstGeom>
          <a:solidFill>
            <a:srgbClr val="E7E7E9"/>
          </a:solidFill>
        </p:spPr>
        <p:txBody>
          <a:bodyPr wrap="square" rtlCol="0">
            <a:spAutoFit/>
          </a:bodyPr>
          <a:lstStyle/>
          <a:p>
            <a:r>
              <a:rPr lang="en-GB" sz="1400" dirty="0"/>
              <a:t>Contribution</a:t>
            </a:r>
          </a:p>
        </p:txBody>
      </p:sp>
      <p:sp>
        <p:nvSpPr>
          <p:cNvPr id="10" name="TextBox 9">
            <a:extLst>
              <a:ext uri="{FF2B5EF4-FFF2-40B4-BE49-F238E27FC236}">
                <a16:creationId xmlns:a16="http://schemas.microsoft.com/office/drawing/2014/main" id="{06A1D10B-6FE3-A241-E26B-8CC7ABE76893}"/>
              </a:ext>
            </a:extLst>
          </p:cNvPr>
          <p:cNvSpPr txBox="1"/>
          <p:nvPr/>
        </p:nvSpPr>
        <p:spPr>
          <a:xfrm rot="1434306">
            <a:off x="12749070" y="1821046"/>
            <a:ext cx="918256" cy="261610"/>
          </a:xfrm>
          <a:prstGeom prst="rect">
            <a:avLst/>
          </a:prstGeom>
          <a:solidFill>
            <a:srgbClr val="E7E7E9"/>
          </a:solidFill>
        </p:spPr>
        <p:txBody>
          <a:bodyPr wrap="square" rtlCol="0">
            <a:spAutoFit/>
          </a:bodyPr>
          <a:lstStyle/>
          <a:p>
            <a:r>
              <a:rPr lang="en-GB" sz="1100" dirty="0"/>
              <a:t>Contribution</a:t>
            </a:r>
          </a:p>
        </p:txBody>
      </p:sp>
      <p:sp>
        <p:nvSpPr>
          <p:cNvPr id="11" name="TextBox 10">
            <a:extLst>
              <a:ext uri="{FF2B5EF4-FFF2-40B4-BE49-F238E27FC236}">
                <a16:creationId xmlns:a16="http://schemas.microsoft.com/office/drawing/2014/main" id="{ABC4FA72-0F98-7F5F-C346-BDCC4EEE9F73}"/>
              </a:ext>
            </a:extLst>
          </p:cNvPr>
          <p:cNvSpPr txBox="1"/>
          <p:nvPr/>
        </p:nvSpPr>
        <p:spPr>
          <a:xfrm rot="1434306">
            <a:off x="13716384" y="2258918"/>
            <a:ext cx="721848" cy="200055"/>
          </a:xfrm>
          <a:prstGeom prst="rect">
            <a:avLst/>
          </a:prstGeom>
          <a:solidFill>
            <a:srgbClr val="E7E7E9"/>
          </a:solidFill>
        </p:spPr>
        <p:txBody>
          <a:bodyPr wrap="square" rtlCol="0">
            <a:spAutoFit/>
          </a:bodyPr>
          <a:lstStyle/>
          <a:p>
            <a:r>
              <a:rPr lang="en-GB" sz="700" dirty="0"/>
              <a:t>Contribution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747004"/>
            <a:ext cx="5265063"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The Visual Map Outcome</a:t>
            </a:r>
            <a:endParaRPr lang="en-US" sz="3900" dirty="0"/>
          </a:p>
        </p:txBody>
      </p:sp>
      <p:sp>
        <p:nvSpPr>
          <p:cNvPr id="4" name="Text 1"/>
          <p:cNvSpPr/>
          <p:nvPr/>
        </p:nvSpPr>
        <p:spPr>
          <a:xfrm>
            <a:off x="6280190" y="2664738"/>
            <a:ext cx="7556421" cy="2567464"/>
          </a:xfrm>
          <a:prstGeom prst="rect">
            <a:avLst/>
          </a:prstGeom>
          <a:noFill/>
          <a:ln/>
        </p:spPr>
        <p:txBody>
          <a:bodyPr wrap="square" lIns="0" tIns="0" rIns="0" bIns="0" rtlCol="0" anchor="t"/>
          <a:lstStyle/>
          <a:p>
            <a:pPr marL="0" indent="0" algn="l">
              <a:lnSpc>
                <a:spcPts val="6700"/>
              </a:lnSpc>
              <a:buNone/>
            </a:pPr>
            <a:r>
              <a:rPr lang="en-US" sz="5350" b="1" dirty="0">
                <a:solidFill>
                  <a:srgbClr val="FEC013"/>
                </a:solidFill>
                <a:latin typeface="PT Sans Bold" pitchFamily="34" charset="0"/>
                <a:ea typeface="PT Sans Bold" pitchFamily="34" charset="-122"/>
                <a:cs typeface="PT Sans Bold" pitchFamily="34" charset="-120"/>
              </a:rPr>
              <a:t>A visual map showing how every role advances team goals</a:t>
            </a:r>
            <a:endParaRPr lang="en-US" sz="5350" dirty="0"/>
          </a:p>
        </p:txBody>
      </p:sp>
      <p:sp>
        <p:nvSpPr>
          <p:cNvPr id="5" name="Text 2"/>
          <p:cNvSpPr/>
          <p:nvPr/>
        </p:nvSpPr>
        <p:spPr>
          <a:xfrm>
            <a:off x="6280190" y="5529858"/>
            <a:ext cx="7556421"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tangible output transforms abstract contributions into a clear, shared understanding. The map serves as a reference point for onboarding, performance conversations, and strategic planning.</a:t>
            </a:r>
            <a:endParaRPr lang="en-US" sz="1550" dirty="0"/>
          </a:p>
        </p:txBody>
      </p:sp>
      <p:pic>
        <p:nvPicPr>
          <p:cNvPr id="7" name="Picture 6">
            <a:extLst>
              <a:ext uri="{FF2B5EF4-FFF2-40B4-BE49-F238E27FC236}">
                <a16:creationId xmlns:a16="http://schemas.microsoft.com/office/drawing/2014/main" id="{D0818B79-277F-506D-8911-C628E6ED585B}"/>
              </a:ext>
            </a:extLst>
          </p:cNvPr>
          <p:cNvPicPr>
            <a:picLocks noChangeAspect="1"/>
          </p:cNvPicPr>
          <p:nvPr/>
        </p:nvPicPr>
        <p:blipFill>
          <a:blip r:embed="rId3"/>
          <a:stretch>
            <a:fillRect/>
          </a:stretch>
        </p:blipFill>
        <p:spPr>
          <a:xfrm>
            <a:off x="0" y="-1"/>
            <a:ext cx="5473700" cy="82295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609606"/>
            <a:ext cx="5551289"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Distributing the Final Map</a:t>
            </a:r>
            <a:endParaRPr lang="en-US" sz="3900" dirty="0"/>
          </a:p>
        </p:txBody>
      </p:sp>
      <p:sp>
        <p:nvSpPr>
          <p:cNvPr id="3" name="Shape 1"/>
          <p:cNvSpPr/>
          <p:nvPr/>
        </p:nvSpPr>
        <p:spPr>
          <a:xfrm>
            <a:off x="793790" y="2626519"/>
            <a:ext cx="6422231" cy="595313"/>
          </a:xfrm>
          <a:prstGeom prst="roundRect">
            <a:avLst>
              <a:gd name="adj" fmla="val 480089"/>
            </a:avLst>
          </a:prstGeom>
          <a:solidFill>
            <a:srgbClr val="7F5E01"/>
          </a:solidFill>
          <a:ln w="7620">
            <a:solidFill>
              <a:srgbClr val="98771A"/>
            </a:solidFill>
            <a:prstDash val="solid"/>
          </a:ln>
        </p:spPr>
        <p:txBody>
          <a:bodyPr/>
          <a:lstStyle/>
          <a:p>
            <a:endParaRPr lang="en-GB"/>
          </a:p>
        </p:txBody>
      </p:sp>
      <p:sp>
        <p:nvSpPr>
          <p:cNvPr id="4" name="Text 2"/>
          <p:cNvSpPr/>
          <p:nvPr/>
        </p:nvSpPr>
        <p:spPr>
          <a:xfrm>
            <a:off x="3856077" y="2738080"/>
            <a:ext cx="297656" cy="372070"/>
          </a:xfrm>
          <a:prstGeom prst="rect">
            <a:avLst/>
          </a:prstGeom>
          <a:noFill/>
          <a:ln/>
        </p:spPr>
        <p:txBody>
          <a:bodyPr wrap="none" lIns="0" tIns="0" rIns="0" bIns="0" rtlCol="0" anchor="t"/>
          <a:lstStyle/>
          <a:p>
            <a:pPr marL="0" indent="0" algn="l">
              <a:lnSpc>
                <a:spcPts val="2300"/>
              </a:lnSpc>
              <a:buNone/>
            </a:pPr>
            <a:r>
              <a:rPr lang="en-US" sz="2300" b="1" dirty="0">
                <a:solidFill>
                  <a:srgbClr val="FFFFFF"/>
                </a:solidFill>
                <a:latin typeface="PT Sans Bold" pitchFamily="34" charset="0"/>
                <a:ea typeface="PT Sans Bold" pitchFamily="34" charset="-122"/>
                <a:cs typeface="PT Sans Bold" pitchFamily="34" charset="-120"/>
              </a:rPr>
              <a:t>1</a:t>
            </a:r>
            <a:endParaRPr lang="en-US" sz="2300" dirty="0"/>
          </a:p>
        </p:txBody>
      </p:sp>
      <p:sp>
        <p:nvSpPr>
          <p:cNvPr id="5" name="Text 3"/>
          <p:cNvSpPr/>
          <p:nvPr/>
        </p:nvSpPr>
        <p:spPr>
          <a:xfrm>
            <a:off x="992148" y="342018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Photograph</a:t>
            </a:r>
            <a:endParaRPr lang="en-US" sz="1950" dirty="0"/>
          </a:p>
        </p:txBody>
      </p:sp>
      <p:sp>
        <p:nvSpPr>
          <p:cNvPr id="6" name="Text 4"/>
          <p:cNvSpPr/>
          <p:nvPr/>
        </p:nvSpPr>
        <p:spPr>
          <a:xfrm>
            <a:off x="992148" y="3849410"/>
            <a:ext cx="602551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Take high-quality photos of the physical map from multiple angles</a:t>
            </a:r>
            <a:endParaRPr lang="en-US" sz="1550" dirty="0"/>
          </a:p>
        </p:txBody>
      </p:sp>
      <p:sp>
        <p:nvSpPr>
          <p:cNvPr id="7" name="Shape 5"/>
          <p:cNvSpPr/>
          <p:nvPr/>
        </p:nvSpPr>
        <p:spPr>
          <a:xfrm>
            <a:off x="7414379" y="2626519"/>
            <a:ext cx="6422231" cy="595313"/>
          </a:xfrm>
          <a:prstGeom prst="roundRect">
            <a:avLst>
              <a:gd name="adj" fmla="val 480089"/>
            </a:avLst>
          </a:prstGeom>
          <a:solidFill>
            <a:srgbClr val="7F5E01"/>
          </a:solidFill>
          <a:ln w="7620">
            <a:solidFill>
              <a:srgbClr val="98771A"/>
            </a:solidFill>
            <a:prstDash val="solid"/>
          </a:ln>
        </p:spPr>
        <p:txBody>
          <a:bodyPr/>
          <a:lstStyle/>
          <a:p>
            <a:endParaRPr lang="en-GB"/>
          </a:p>
        </p:txBody>
      </p:sp>
      <p:sp>
        <p:nvSpPr>
          <p:cNvPr id="8" name="Text 6"/>
          <p:cNvSpPr/>
          <p:nvPr/>
        </p:nvSpPr>
        <p:spPr>
          <a:xfrm>
            <a:off x="10476667" y="2738080"/>
            <a:ext cx="297656" cy="372070"/>
          </a:xfrm>
          <a:prstGeom prst="rect">
            <a:avLst/>
          </a:prstGeom>
          <a:noFill/>
          <a:ln/>
        </p:spPr>
        <p:txBody>
          <a:bodyPr wrap="none" lIns="0" tIns="0" rIns="0" bIns="0" rtlCol="0" anchor="t"/>
          <a:lstStyle/>
          <a:p>
            <a:pPr marL="0" indent="0" algn="l">
              <a:lnSpc>
                <a:spcPts val="2300"/>
              </a:lnSpc>
              <a:buNone/>
            </a:pPr>
            <a:r>
              <a:rPr lang="en-US" sz="2300" b="1" dirty="0">
                <a:solidFill>
                  <a:srgbClr val="FFFFFF"/>
                </a:solidFill>
                <a:latin typeface="PT Sans Bold" pitchFamily="34" charset="0"/>
                <a:ea typeface="PT Sans Bold" pitchFamily="34" charset="-122"/>
                <a:cs typeface="PT Sans Bold" pitchFamily="34" charset="-120"/>
              </a:rPr>
              <a:t>2</a:t>
            </a:r>
            <a:endParaRPr lang="en-US" sz="2300" dirty="0"/>
          </a:p>
        </p:txBody>
      </p:sp>
      <p:sp>
        <p:nvSpPr>
          <p:cNvPr id="9" name="Text 7"/>
          <p:cNvSpPr/>
          <p:nvPr/>
        </p:nvSpPr>
        <p:spPr>
          <a:xfrm>
            <a:off x="7612737" y="342018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Digitize</a:t>
            </a:r>
            <a:endParaRPr lang="en-US" sz="1950" dirty="0"/>
          </a:p>
        </p:txBody>
      </p:sp>
      <p:sp>
        <p:nvSpPr>
          <p:cNvPr id="10" name="Text 8"/>
          <p:cNvSpPr/>
          <p:nvPr/>
        </p:nvSpPr>
        <p:spPr>
          <a:xfrm>
            <a:off x="7612737" y="3849410"/>
            <a:ext cx="602551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Create a clean digital version using presentation or diagramming software</a:t>
            </a:r>
            <a:endParaRPr lang="en-US" sz="1550" dirty="0"/>
          </a:p>
        </p:txBody>
      </p:sp>
      <p:sp>
        <p:nvSpPr>
          <p:cNvPr id="11" name="Shape 9"/>
          <p:cNvSpPr/>
          <p:nvPr/>
        </p:nvSpPr>
        <p:spPr>
          <a:xfrm>
            <a:off x="793790" y="4881205"/>
            <a:ext cx="6422231" cy="595313"/>
          </a:xfrm>
          <a:prstGeom prst="roundRect">
            <a:avLst>
              <a:gd name="adj" fmla="val 480089"/>
            </a:avLst>
          </a:prstGeom>
          <a:solidFill>
            <a:srgbClr val="7F5E01"/>
          </a:solidFill>
          <a:ln w="7620">
            <a:solidFill>
              <a:srgbClr val="98771A"/>
            </a:solidFill>
            <a:prstDash val="solid"/>
          </a:ln>
        </p:spPr>
        <p:txBody>
          <a:bodyPr/>
          <a:lstStyle/>
          <a:p>
            <a:endParaRPr lang="en-GB"/>
          </a:p>
        </p:txBody>
      </p:sp>
      <p:sp>
        <p:nvSpPr>
          <p:cNvPr id="12" name="Text 10"/>
          <p:cNvSpPr/>
          <p:nvPr/>
        </p:nvSpPr>
        <p:spPr>
          <a:xfrm>
            <a:off x="3856077" y="4992767"/>
            <a:ext cx="297656" cy="372070"/>
          </a:xfrm>
          <a:prstGeom prst="rect">
            <a:avLst/>
          </a:prstGeom>
          <a:noFill/>
          <a:ln/>
        </p:spPr>
        <p:txBody>
          <a:bodyPr wrap="none" lIns="0" tIns="0" rIns="0" bIns="0" rtlCol="0" anchor="t"/>
          <a:lstStyle/>
          <a:p>
            <a:pPr marL="0" indent="0" algn="l">
              <a:lnSpc>
                <a:spcPts val="2300"/>
              </a:lnSpc>
              <a:buNone/>
            </a:pPr>
            <a:r>
              <a:rPr lang="en-US" sz="2300" b="1" dirty="0">
                <a:solidFill>
                  <a:srgbClr val="FFFFFF"/>
                </a:solidFill>
                <a:latin typeface="PT Sans Bold" pitchFamily="34" charset="0"/>
                <a:ea typeface="PT Sans Bold" pitchFamily="34" charset="-122"/>
                <a:cs typeface="PT Sans Bold" pitchFamily="34" charset="-120"/>
              </a:rPr>
              <a:t>3</a:t>
            </a:r>
            <a:endParaRPr lang="en-US" sz="2300" dirty="0"/>
          </a:p>
        </p:txBody>
      </p:sp>
      <p:sp>
        <p:nvSpPr>
          <p:cNvPr id="13" name="Text 11"/>
          <p:cNvSpPr/>
          <p:nvPr/>
        </p:nvSpPr>
        <p:spPr>
          <a:xfrm>
            <a:off x="992148" y="567487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Distribute</a:t>
            </a:r>
            <a:endParaRPr lang="en-US" sz="1950" dirty="0"/>
          </a:p>
        </p:txBody>
      </p:sp>
      <p:sp>
        <p:nvSpPr>
          <p:cNvPr id="14" name="Text 12"/>
          <p:cNvSpPr/>
          <p:nvPr/>
        </p:nvSpPr>
        <p:spPr>
          <a:xfrm>
            <a:off x="992148" y="6104096"/>
            <a:ext cx="602551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Email or print the map for all participants to keep and reference</a:t>
            </a:r>
            <a:endParaRPr lang="en-US" sz="1550" dirty="0"/>
          </a:p>
        </p:txBody>
      </p:sp>
      <p:sp>
        <p:nvSpPr>
          <p:cNvPr id="15" name="Shape 13"/>
          <p:cNvSpPr/>
          <p:nvPr/>
        </p:nvSpPr>
        <p:spPr>
          <a:xfrm>
            <a:off x="7414379" y="4881205"/>
            <a:ext cx="6422231" cy="595313"/>
          </a:xfrm>
          <a:prstGeom prst="roundRect">
            <a:avLst>
              <a:gd name="adj" fmla="val 480089"/>
            </a:avLst>
          </a:prstGeom>
          <a:solidFill>
            <a:srgbClr val="7F5E01"/>
          </a:solidFill>
          <a:ln w="7620">
            <a:solidFill>
              <a:srgbClr val="98771A"/>
            </a:solidFill>
            <a:prstDash val="solid"/>
          </a:ln>
        </p:spPr>
        <p:txBody>
          <a:bodyPr/>
          <a:lstStyle/>
          <a:p>
            <a:endParaRPr lang="en-GB"/>
          </a:p>
        </p:txBody>
      </p:sp>
      <p:sp>
        <p:nvSpPr>
          <p:cNvPr id="16" name="Text 14"/>
          <p:cNvSpPr/>
          <p:nvPr/>
        </p:nvSpPr>
        <p:spPr>
          <a:xfrm>
            <a:off x="10476667" y="4992767"/>
            <a:ext cx="297656" cy="372070"/>
          </a:xfrm>
          <a:prstGeom prst="rect">
            <a:avLst/>
          </a:prstGeom>
          <a:noFill/>
          <a:ln/>
        </p:spPr>
        <p:txBody>
          <a:bodyPr wrap="none" lIns="0" tIns="0" rIns="0" bIns="0" rtlCol="0" anchor="t"/>
          <a:lstStyle/>
          <a:p>
            <a:pPr marL="0" indent="0" algn="l">
              <a:lnSpc>
                <a:spcPts val="2300"/>
              </a:lnSpc>
              <a:buNone/>
            </a:pPr>
            <a:r>
              <a:rPr lang="en-US" sz="2300" b="1" dirty="0">
                <a:solidFill>
                  <a:srgbClr val="FFFFFF"/>
                </a:solidFill>
                <a:latin typeface="PT Sans Bold" pitchFamily="34" charset="0"/>
                <a:ea typeface="PT Sans Bold" pitchFamily="34" charset="-122"/>
                <a:cs typeface="PT Sans Bold" pitchFamily="34" charset="-120"/>
              </a:rPr>
              <a:t>4</a:t>
            </a:r>
            <a:endParaRPr lang="en-US" sz="2300" dirty="0"/>
          </a:p>
        </p:txBody>
      </p:sp>
      <p:sp>
        <p:nvSpPr>
          <p:cNvPr id="17" name="Text 15"/>
          <p:cNvSpPr/>
          <p:nvPr/>
        </p:nvSpPr>
        <p:spPr>
          <a:xfrm>
            <a:off x="7612737" y="567487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Display</a:t>
            </a:r>
            <a:endParaRPr lang="en-US" sz="1950" dirty="0"/>
          </a:p>
        </p:txBody>
      </p:sp>
      <p:sp>
        <p:nvSpPr>
          <p:cNvPr id="18" name="Text 16"/>
          <p:cNvSpPr/>
          <p:nvPr/>
        </p:nvSpPr>
        <p:spPr>
          <a:xfrm>
            <a:off x="7612737" y="6104096"/>
            <a:ext cx="602551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Post the map in a visible team space for ongoing reference</a:t>
            </a:r>
            <a:endParaRPr lang="en-US" sz="15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774150"/>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Closing the Workshop</a:t>
            </a:r>
            <a:endParaRPr lang="en-US" sz="3900" dirty="0"/>
          </a:p>
        </p:txBody>
      </p:sp>
      <p:sp>
        <p:nvSpPr>
          <p:cNvPr id="3" name="Text 1"/>
          <p:cNvSpPr/>
          <p:nvPr/>
        </p:nvSpPr>
        <p:spPr>
          <a:xfrm>
            <a:off x="793790" y="247352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Duration: 10 minutes</a:t>
            </a:r>
            <a:endParaRPr lang="en-US" sz="1950" dirty="0"/>
          </a:p>
        </p:txBody>
      </p:sp>
      <p:sp>
        <p:nvSpPr>
          <p:cNvPr id="4" name="Text 2"/>
          <p:cNvSpPr/>
          <p:nvPr/>
        </p:nvSpPr>
        <p:spPr>
          <a:xfrm>
            <a:off x="793790" y="3081338"/>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closing synthesizes learning and commits participants to action. This is where insights transform into tangible improvements.</a:t>
            </a:r>
            <a:endParaRPr lang="en-US" sz="1550" dirty="0"/>
          </a:p>
        </p:txBody>
      </p:sp>
      <p:sp>
        <p:nvSpPr>
          <p:cNvPr id="5" name="Shape 3"/>
          <p:cNvSpPr/>
          <p:nvPr/>
        </p:nvSpPr>
        <p:spPr>
          <a:xfrm>
            <a:off x="793790" y="3622119"/>
            <a:ext cx="6422231" cy="1476256"/>
          </a:xfrm>
          <a:prstGeom prst="roundRect">
            <a:avLst>
              <a:gd name="adj" fmla="val 32267"/>
            </a:avLst>
          </a:prstGeom>
          <a:solidFill>
            <a:srgbClr val="7F5E01"/>
          </a:solidFill>
          <a:ln w="7620">
            <a:solidFill>
              <a:srgbClr val="98771A"/>
            </a:solidFill>
            <a:prstDash val="solid"/>
          </a:ln>
        </p:spPr>
        <p:txBody>
          <a:bodyPr/>
          <a:lstStyle/>
          <a:p>
            <a:endParaRPr lang="en-GB"/>
          </a:p>
        </p:txBody>
      </p:sp>
      <p:sp>
        <p:nvSpPr>
          <p:cNvPr id="6" name="Text 4"/>
          <p:cNvSpPr/>
          <p:nvPr/>
        </p:nvSpPr>
        <p:spPr>
          <a:xfrm>
            <a:off x="999768" y="382809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Clear Alignment</a:t>
            </a:r>
            <a:endParaRPr lang="en-US" sz="1950" dirty="0"/>
          </a:p>
        </p:txBody>
      </p:sp>
      <p:sp>
        <p:nvSpPr>
          <p:cNvPr id="7" name="Text 5"/>
          <p:cNvSpPr/>
          <p:nvPr/>
        </p:nvSpPr>
        <p:spPr>
          <a:xfrm>
            <a:off x="999768" y="4257318"/>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Shared understanding of team goals and how they connect to organizational strategy</a:t>
            </a:r>
            <a:endParaRPr lang="en-US" sz="1550" dirty="0"/>
          </a:p>
        </p:txBody>
      </p:sp>
      <p:sp>
        <p:nvSpPr>
          <p:cNvPr id="8" name="Shape 6"/>
          <p:cNvSpPr/>
          <p:nvPr/>
        </p:nvSpPr>
        <p:spPr>
          <a:xfrm>
            <a:off x="7414379" y="3622119"/>
            <a:ext cx="6422231" cy="1476256"/>
          </a:xfrm>
          <a:prstGeom prst="roundRect">
            <a:avLst>
              <a:gd name="adj" fmla="val 32267"/>
            </a:avLst>
          </a:prstGeom>
          <a:solidFill>
            <a:srgbClr val="7F5E01"/>
          </a:solidFill>
          <a:ln w="7620">
            <a:solidFill>
              <a:srgbClr val="98771A"/>
            </a:solidFill>
            <a:prstDash val="solid"/>
          </a:ln>
        </p:spPr>
        <p:txBody>
          <a:bodyPr/>
          <a:lstStyle/>
          <a:p>
            <a:endParaRPr lang="en-GB"/>
          </a:p>
        </p:txBody>
      </p:sp>
      <p:sp>
        <p:nvSpPr>
          <p:cNvPr id="9" name="Text 7"/>
          <p:cNvSpPr/>
          <p:nvPr/>
        </p:nvSpPr>
        <p:spPr>
          <a:xfrm>
            <a:off x="7620357" y="382809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Responsibility Clarity</a:t>
            </a:r>
            <a:endParaRPr lang="en-US" sz="1950" dirty="0"/>
          </a:p>
        </p:txBody>
      </p:sp>
      <p:sp>
        <p:nvSpPr>
          <p:cNvPr id="10" name="Text 8"/>
          <p:cNvSpPr/>
          <p:nvPr/>
        </p:nvSpPr>
        <p:spPr>
          <a:xfrm>
            <a:off x="7620357" y="4257318"/>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Explicit articulation of who does what and how roles interconnect</a:t>
            </a:r>
            <a:endParaRPr lang="en-US" sz="1550" dirty="0"/>
          </a:p>
        </p:txBody>
      </p:sp>
      <p:sp>
        <p:nvSpPr>
          <p:cNvPr id="11" name="Shape 9"/>
          <p:cNvSpPr/>
          <p:nvPr/>
        </p:nvSpPr>
        <p:spPr>
          <a:xfrm>
            <a:off x="793790" y="5296733"/>
            <a:ext cx="6422231" cy="1158716"/>
          </a:xfrm>
          <a:prstGeom prst="roundRect">
            <a:avLst>
              <a:gd name="adj" fmla="val 41109"/>
            </a:avLst>
          </a:prstGeom>
          <a:solidFill>
            <a:srgbClr val="7F5E01"/>
          </a:solidFill>
          <a:ln w="7620">
            <a:solidFill>
              <a:srgbClr val="98771A"/>
            </a:solidFill>
            <a:prstDash val="solid"/>
          </a:ln>
        </p:spPr>
        <p:txBody>
          <a:bodyPr/>
          <a:lstStyle/>
          <a:p>
            <a:endParaRPr lang="en-GB"/>
          </a:p>
        </p:txBody>
      </p:sp>
      <p:sp>
        <p:nvSpPr>
          <p:cNvPr id="12" name="Text 10"/>
          <p:cNvSpPr/>
          <p:nvPr/>
        </p:nvSpPr>
        <p:spPr>
          <a:xfrm>
            <a:off x="999768" y="550271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Pattern Insights</a:t>
            </a:r>
            <a:endParaRPr lang="en-US" sz="1950" dirty="0"/>
          </a:p>
        </p:txBody>
      </p:sp>
      <p:sp>
        <p:nvSpPr>
          <p:cNvPr id="13" name="Text 11"/>
          <p:cNvSpPr/>
          <p:nvPr/>
        </p:nvSpPr>
        <p:spPr>
          <a:xfrm>
            <a:off x="999768" y="5931932"/>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Identified strengths, gaps, and overlaps that inform resource allocation</a:t>
            </a:r>
            <a:endParaRPr lang="en-US" sz="1550" dirty="0"/>
          </a:p>
        </p:txBody>
      </p:sp>
      <p:sp>
        <p:nvSpPr>
          <p:cNvPr id="14" name="Shape 12"/>
          <p:cNvSpPr/>
          <p:nvPr/>
        </p:nvSpPr>
        <p:spPr>
          <a:xfrm>
            <a:off x="7414379" y="5296733"/>
            <a:ext cx="6422231" cy="1158716"/>
          </a:xfrm>
          <a:prstGeom prst="roundRect">
            <a:avLst>
              <a:gd name="adj" fmla="val 41109"/>
            </a:avLst>
          </a:prstGeom>
          <a:solidFill>
            <a:srgbClr val="7F5E01"/>
          </a:solidFill>
          <a:ln w="7620">
            <a:solidFill>
              <a:srgbClr val="98771A"/>
            </a:solidFill>
            <a:prstDash val="solid"/>
          </a:ln>
        </p:spPr>
        <p:txBody>
          <a:bodyPr/>
          <a:lstStyle/>
          <a:p>
            <a:endParaRPr lang="en-GB"/>
          </a:p>
        </p:txBody>
      </p:sp>
      <p:sp>
        <p:nvSpPr>
          <p:cNvPr id="15" name="Text 13"/>
          <p:cNvSpPr/>
          <p:nvPr/>
        </p:nvSpPr>
        <p:spPr>
          <a:xfrm>
            <a:off x="7620357" y="550271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Visual Reference</a:t>
            </a:r>
            <a:endParaRPr lang="en-US" sz="1950" dirty="0"/>
          </a:p>
        </p:txBody>
      </p:sp>
      <p:sp>
        <p:nvSpPr>
          <p:cNvPr id="16" name="Text 14"/>
          <p:cNvSpPr/>
          <p:nvPr/>
        </p:nvSpPr>
        <p:spPr>
          <a:xfrm>
            <a:off x="7620357" y="5931932"/>
            <a:ext cx="601027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Tangible map for ongoing use in planning and decision-making</a:t>
            </a:r>
            <a:endParaRPr lang="en-US" sz="15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2267903"/>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Anticipated Questions</a:t>
            </a:r>
            <a:endParaRPr lang="en-US" sz="3900" dirty="0"/>
          </a:p>
        </p:txBody>
      </p:sp>
      <p:sp>
        <p:nvSpPr>
          <p:cNvPr id="4" name="Text 1"/>
          <p:cNvSpPr/>
          <p:nvPr/>
        </p:nvSpPr>
        <p:spPr>
          <a:xfrm>
            <a:off x="6280190" y="3383994"/>
            <a:ext cx="3536156" cy="620316"/>
          </a:xfrm>
          <a:prstGeom prst="rect">
            <a:avLst/>
          </a:prstGeom>
          <a:noFill/>
          <a:ln/>
        </p:spPr>
        <p:txBody>
          <a:bodyPr wrap="squar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How often should we revisit this map?</a:t>
            </a:r>
            <a:endParaRPr lang="en-US" sz="1950" dirty="0"/>
          </a:p>
        </p:txBody>
      </p:sp>
      <p:sp>
        <p:nvSpPr>
          <p:cNvPr id="5" name="Text 2"/>
          <p:cNvSpPr/>
          <p:nvPr/>
        </p:nvSpPr>
        <p:spPr>
          <a:xfrm>
            <a:off x="6280190" y="4202668"/>
            <a:ext cx="3536156" cy="127015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Recommend quarterly reviews or whenever significant role changes occur. The map should be a living document that evolves with the team.</a:t>
            </a:r>
            <a:endParaRPr lang="en-US" sz="1550" dirty="0"/>
          </a:p>
        </p:txBody>
      </p:sp>
      <p:sp>
        <p:nvSpPr>
          <p:cNvPr id="6" name="Text 3"/>
          <p:cNvSpPr/>
          <p:nvPr/>
        </p:nvSpPr>
        <p:spPr>
          <a:xfrm>
            <a:off x="10308074" y="3383994"/>
            <a:ext cx="3536156" cy="930473"/>
          </a:xfrm>
          <a:prstGeom prst="rect">
            <a:avLst/>
          </a:prstGeom>
          <a:noFill/>
          <a:ln/>
        </p:spPr>
        <p:txBody>
          <a:bodyPr wrap="squar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Should responsibilities be rewritten individually or collaboratively?</a:t>
            </a:r>
            <a:endParaRPr lang="en-US" sz="1950" dirty="0"/>
          </a:p>
        </p:txBody>
      </p:sp>
      <p:sp>
        <p:nvSpPr>
          <p:cNvPr id="7" name="Text 4"/>
          <p:cNvSpPr/>
          <p:nvPr/>
        </p:nvSpPr>
        <p:spPr>
          <a:xfrm>
            <a:off x="10308074" y="4512826"/>
            <a:ext cx="3536156" cy="127015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Both approaches have value. Individual reflection ensures authenticity, whilst collaborative refinement ensures shared understanding and alignment.</a:t>
            </a:r>
            <a:endParaRPr lang="en-US" sz="1550" dirty="0"/>
          </a:p>
        </p:txBody>
      </p:sp>
      <p:pic>
        <p:nvPicPr>
          <p:cNvPr id="9" name="Picture 8">
            <a:extLst>
              <a:ext uri="{FF2B5EF4-FFF2-40B4-BE49-F238E27FC236}">
                <a16:creationId xmlns:a16="http://schemas.microsoft.com/office/drawing/2014/main" id="{D3223D6D-0D1C-E299-9EBE-2444FC97C4EB}"/>
              </a:ext>
            </a:extLst>
          </p:cNvPr>
          <p:cNvPicPr>
            <a:picLocks noChangeAspect="1"/>
          </p:cNvPicPr>
          <p:nvPr/>
        </p:nvPicPr>
        <p:blipFill>
          <a:blip r:embed="rId3"/>
          <a:stretch>
            <a:fillRect/>
          </a:stretch>
        </p:blipFill>
        <p:spPr>
          <a:xfrm>
            <a:off x="0" y="-84250"/>
            <a:ext cx="5461000" cy="82295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456849"/>
            <a:ext cx="661844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Individual Action Commitments</a:t>
            </a:r>
            <a:endParaRPr lang="en-US" sz="3900" dirty="0"/>
          </a:p>
        </p:txBody>
      </p:sp>
      <p:sp>
        <p:nvSpPr>
          <p:cNvPr id="3" name="Text 1"/>
          <p:cNvSpPr/>
          <p:nvPr/>
        </p:nvSpPr>
        <p:spPr>
          <a:xfrm>
            <a:off x="793790" y="2473762"/>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Each person writes one action to increase alignment or address a gap identified during the workshop.</a:t>
            </a:r>
            <a:endParaRPr lang="en-US" sz="1550" dirty="0"/>
          </a:p>
        </p:txBody>
      </p:sp>
      <p:sp>
        <p:nvSpPr>
          <p:cNvPr id="4" name="Text 2"/>
          <p:cNvSpPr/>
          <p:nvPr/>
        </p:nvSpPr>
        <p:spPr>
          <a:xfrm>
            <a:off x="1091446" y="3312200"/>
            <a:ext cx="8005286"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"What will you adjust in your role to better support our goals?"</a:t>
            </a:r>
            <a:endParaRPr lang="en-US" sz="2300" dirty="0"/>
          </a:p>
        </p:txBody>
      </p:sp>
      <p:sp>
        <p:nvSpPr>
          <p:cNvPr id="5" name="Shape 3"/>
          <p:cNvSpPr/>
          <p:nvPr/>
        </p:nvSpPr>
        <p:spPr>
          <a:xfrm>
            <a:off x="793790" y="3014543"/>
            <a:ext cx="22860" cy="967383"/>
          </a:xfrm>
          <a:prstGeom prst="rect">
            <a:avLst/>
          </a:prstGeom>
          <a:solidFill>
            <a:srgbClr val="FEC013"/>
          </a:solidFill>
          <a:ln/>
        </p:spPr>
        <p:txBody>
          <a:bodyPr/>
          <a:lstStyle/>
          <a:p>
            <a:endParaRPr lang="en-GB"/>
          </a:p>
        </p:txBody>
      </p:sp>
      <p:sp>
        <p:nvSpPr>
          <p:cNvPr id="6" name="Text 4"/>
          <p:cNvSpPr/>
          <p:nvPr/>
        </p:nvSpPr>
        <p:spPr>
          <a:xfrm>
            <a:off x="793790" y="4205168"/>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reflection prompt transforms insights into commitments. Encourage specific, achievable actions rather than vague intentions.</a:t>
            </a:r>
            <a:endParaRPr lang="en-US" sz="1550" dirty="0"/>
          </a:p>
        </p:txBody>
      </p:sp>
      <p:sp>
        <p:nvSpPr>
          <p:cNvPr id="7" name="Shape 5"/>
          <p:cNvSpPr/>
          <p:nvPr/>
        </p:nvSpPr>
        <p:spPr>
          <a:xfrm>
            <a:off x="793790" y="4745950"/>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8" name="Text 6"/>
          <p:cNvSpPr/>
          <p:nvPr/>
        </p:nvSpPr>
        <p:spPr>
          <a:xfrm>
            <a:off x="1438632" y="4814173"/>
            <a:ext cx="2965013"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Redistribute a responsibility</a:t>
            </a:r>
            <a:endParaRPr lang="en-US" sz="1950" dirty="0"/>
          </a:p>
        </p:txBody>
      </p:sp>
      <p:sp>
        <p:nvSpPr>
          <p:cNvPr id="9" name="Text 7"/>
          <p:cNvSpPr/>
          <p:nvPr/>
        </p:nvSpPr>
        <p:spPr>
          <a:xfrm>
            <a:off x="1438632" y="5243393"/>
            <a:ext cx="575250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Move work to someone better positioned to deliver impact</a:t>
            </a:r>
            <a:endParaRPr lang="en-US" sz="1550" dirty="0"/>
          </a:p>
        </p:txBody>
      </p:sp>
      <p:sp>
        <p:nvSpPr>
          <p:cNvPr id="10" name="Shape 8"/>
          <p:cNvSpPr/>
          <p:nvPr/>
        </p:nvSpPr>
        <p:spPr>
          <a:xfrm>
            <a:off x="7439144" y="4745950"/>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1" name="Text 9"/>
          <p:cNvSpPr/>
          <p:nvPr/>
        </p:nvSpPr>
        <p:spPr>
          <a:xfrm>
            <a:off x="8083987" y="481417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Fill a gap</a:t>
            </a:r>
            <a:endParaRPr lang="en-US" sz="1950" dirty="0"/>
          </a:p>
        </p:txBody>
      </p:sp>
      <p:sp>
        <p:nvSpPr>
          <p:cNvPr id="12" name="Text 10"/>
          <p:cNvSpPr/>
          <p:nvPr/>
        </p:nvSpPr>
        <p:spPr>
          <a:xfrm>
            <a:off x="8083987" y="5243393"/>
            <a:ext cx="575262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Take ownership of an underserved goal area</a:t>
            </a:r>
            <a:endParaRPr lang="en-US" sz="1550" dirty="0"/>
          </a:p>
        </p:txBody>
      </p:sp>
      <p:sp>
        <p:nvSpPr>
          <p:cNvPr id="13" name="Shape 11"/>
          <p:cNvSpPr/>
          <p:nvPr/>
        </p:nvSpPr>
        <p:spPr>
          <a:xfrm>
            <a:off x="793790" y="5957768"/>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4" name="Text 12"/>
          <p:cNvSpPr/>
          <p:nvPr/>
        </p:nvSpPr>
        <p:spPr>
          <a:xfrm>
            <a:off x="1438632" y="602599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Clarify boundaries</a:t>
            </a:r>
            <a:endParaRPr lang="en-US" sz="1950" dirty="0"/>
          </a:p>
        </p:txBody>
      </p:sp>
      <p:sp>
        <p:nvSpPr>
          <p:cNvPr id="15" name="Text 13"/>
          <p:cNvSpPr/>
          <p:nvPr/>
        </p:nvSpPr>
        <p:spPr>
          <a:xfrm>
            <a:off x="1438632" y="6455212"/>
            <a:ext cx="5752505"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Have a conversation to resolve overlapping responsibilities</a:t>
            </a:r>
            <a:endParaRPr lang="en-US" sz="1550" dirty="0"/>
          </a:p>
        </p:txBody>
      </p:sp>
      <p:sp>
        <p:nvSpPr>
          <p:cNvPr id="16" name="Shape 14"/>
          <p:cNvSpPr/>
          <p:nvPr/>
        </p:nvSpPr>
        <p:spPr>
          <a:xfrm>
            <a:off x="7439144" y="5957768"/>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7" name="Text 15"/>
          <p:cNvSpPr/>
          <p:nvPr/>
        </p:nvSpPr>
        <p:spPr>
          <a:xfrm>
            <a:off x="8083987" y="602599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Develop a skill</a:t>
            </a:r>
            <a:endParaRPr lang="en-US" sz="1950" dirty="0"/>
          </a:p>
        </p:txBody>
      </p:sp>
      <p:sp>
        <p:nvSpPr>
          <p:cNvPr id="18" name="Text 16"/>
          <p:cNvSpPr/>
          <p:nvPr/>
        </p:nvSpPr>
        <p:spPr>
          <a:xfrm>
            <a:off x="8083987" y="6455212"/>
            <a:ext cx="5752624"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Build capability in an area where the team needs more coverage</a:t>
            </a:r>
            <a:endParaRPr lang="en-US" sz="15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048226"/>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Further Resources</a:t>
            </a:r>
            <a:endParaRPr lang="en-US" sz="3900" dirty="0"/>
          </a:p>
        </p:txBody>
      </p:sp>
      <p:sp>
        <p:nvSpPr>
          <p:cNvPr id="4" name="Text 1"/>
          <p:cNvSpPr/>
          <p:nvPr/>
        </p:nvSpPr>
        <p:spPr>
          <a:xfrm>
            <a:off x="6280190" y="196596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These foundational texts provide deeper context for the concepts underlying Role Contribution Mapping.</a:t>
            </a:r>
            <a:endParaRPr lang="en-US" sz="1550" dirty="0"/>
          </a:p>
        </p:txBody>
      </p:sp>
      <p:sp>
        <p:nvSpPr>
          <p:cNvPr id="5" name="Shape 2"/>
          <p:cNvSpPr/>
          <p:nvPr/>
        </p:nvSpPr>
        <p:spPr>
          <a:xfrm>
            <a:off x="6280190" y="3121938"/>
            <a:ext cx="7556421" cy="1781651"/>
          </a:xfrm>
          <a:prstGeom prst="roundRect">
            <a:avLst>
              <a:gd name="adj" fmla="val 6159"/>
            </a:avLst>
          </a:prstGeom>
          <a:solidFill>
            <a:srgbClr val="000000"/>
          </a:solidFill>
          <a:ln/>
        </p:spPr>
        <p:txBody>
          <a:bodyPr/>
          <a:lstStyle/>
          <a:p>
            <a:endParaRPr lang="en-GB"/>
          </a:p>
        </p:txBody>
      </p:sp>
      <p:sp>
        <p:nvSpPr>
          <p:cNvPr id="6" name="Shape 3"/>
          <p:cNvSpPr/>
          <p:nvPr/>
        </p:nvSpPr>
        <p:spPr>
          <a:xfrm>
            <a:off x="6280190" y="3099078"/>
            <a:ext cx="7556421" cy="91440"/>
          </a:xfrm>
          <a:prstGeom prst="roundRect">
            <a:avLst>
              <a:gd name="adj" fmla="val 91163"/>
            </a:avLst>
          </a:prstGeom>
          <a:solidFill>
            <a:srgbClr val="FEC013"/>
          </a:solidFill>
          <a:ln/>
        </p:spPr>
        <p:txBody>
          <a:bodyPr/>
          <a:lstStyle/>
          <a:p>
            <a:endParaRPr lang="en-GB"/>
          </a:p>
        </p:txBody>
      </p:sp>
      <p:sp>
        <p:nvSpPr>
          <p:cNvPr id="7" name="Shape 4"/>
          <p:cNvSpPr/>
          <p:nvPr/>
        </p:nvSpPr>
        <p:spPr>
          <a:xfrm>
            <a:off x="9760744" y="2824282"/>
            <a:ext cx="595313" cy="595313"/>
          </a:xfrm>
          <a:prstGeom prst="roundRect">
            <a:avLst>
              <a:gd name="adj" fmla="val 153600"/>
            </a:avLst>
          </a:prstGeom>
          <a:solidFill>
            <a:srgbClr val="FEC013"/>
          </a:solidFill>
          <a:ln/>
        </p:spPr>
        <p:txBody>
          <a:bodyPr/>
          <a:lstStyle/>
          <a:p>
            <a:endParaRPr lang="en-GB"/>
          </a:p>
        </p:txBody>
      </p:sp>
      <p:pic>
        <p:nvPicPr>
          <p:cNvPr id="8"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9338" y="3002875"/>
            <a:ext cx="238125" cy="238125"/>
          </a:xfrm>
          <a:prstGeom prst="rect">
            <a:avLst/>
          </a:prstGeom>
        </p:spPr>
      </p:pic>
      <p:sp>
        <p:nvSpPr>
          <p:cNvPr id="9" name="Text 5"/>
          <p:cNvSpPr/>
          <p:nvPr/>
        </p:nvSpPr>
        <p:spPr>
          <a:xfrm>
            <a:off x="6501408" y="361807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The Wisdom of Teams</a:t>
            </a:r>
            <a:endParaRPr lang="en-US" sz="1950" dirty="0"/>
          </a:p>
        </p:txBody>
      </p:sp>
      <p:sp>
        <p:nvSpPr>
          <p:cNvPr id="10" name="Text 6"/>
          <p:cNvSpPr/>
          <p:nvPr/>
        </p:nvSpPr>
        <p:spPr>
          <a:xfrm>
            <a:off x="6501408" y="4047292"/>
            <a:ext cx="711398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Katzenbach &amp; Smith (1993). Harvard Business School Press. Essential reading on team performance and role clarity.</a:t>
            </a:r>
            <a:endParaRPr lang="en-US" sz="1550" dirty="0"/>
          </a:p>
        </p:txBody>
      </p:sp>
      <p:sp>
        <p:nvSpPr>
          <p:cNvPr id="11" name="Shape 7"/>
          <p:cNvSpPr/>
          <p:nvPr/>
        </p:nvSpPr>
        <p:spPr>
          <a:xfrm>
            <a:off x="6280190" y="5399603"/>
            <a:ext cx="7556421" cy="1781651"/>
          </a:xfrm>
          <a:prstGeom prst="roundRect">
            <a:avLst>
              <a:gd name="adj" fmla="val 6159"/>
            </a:avLst>
          </a:prstGeom>
          <a:solidFill>
            <a:srgbClr val="000000"/>
          </a:solidFill>
          <a:ln/>
        </p:spPr>
        <p:txBody>
          <a:bodyPr/>
          <a:lstStyle/>
          <a:p>
            <a:endParaRPr lang="en-GB"/>
          </a:p>
        </p:txBody>
      </p:sp>
      <p:sp>
        <p:nvSpPr>
          <p:cNvPr id="12" name="Shape 8"/>
          <p:cNvSpPr/>
          <p:nvPr/>
        </p:nvSpPr>
        <p:spPr>
          <a:xfrm>
            <a:off x="6280190" y="5376743"/>
            <a:ext cx="7556421" cy="91440"/>
          </a:xfrm>
          <a:prstGeom prst="roundRect">
            <a:avLst>
              <a:gd name="adj" fmla="val 91163"/>
            </a:avLst>
          </a:prstGeom>
          <a:solidFill>
            <a:srgbClr val="FEC013"/>
          </a:solidFill>
          <a:ln/>
        </p:spPr>
        <p:txBody>
          <a:bodyPr/>
          <a:lstStyle/>
          <a:p>
            <a:endParaRPr lang="en-GB"/>
          </a:p>
        </p:txBody>
      </p:sp>
      <p:sp>
        <p:nvSpPr>
          <p:cNvPr id="13" name="Shape 9"/>
          <p:cNvSpPr/>
          <p:nvPr/>
        </p:nvSpPr>
        <p:spPr>
          <a:xfrm>
            <a:off x="9760744" y="5101947"/>
            <a:ext cx="595313" cy="595313"/>
          </a:xfrm>
          <a:prstGeom prst="roundRect">
            <a:avLst>
              <a:gd name="adj" fmla="val 153600"/>
            </a:avLst>
          </a:prstGeom>
          <a:solidFill>
            <a:srgbClr val="FEC013"/>
          </a:solidFill>
          <a:ln/>
        </p:spPr>
        <p:txBody>
          <a:bodyPr/>
          <a:lstStyle/>
          <a:p>
            <a:endParaRPr lang="en-GB"/>
          </a:p>
        </p:txBody>
      </p:sp>
      <p:pic>
        <p:nvPicPr>
          <p:cNvPr id="14"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9338" y="5280541"/>
            <a:ext cx="238125" cy="238125"/>
          </a:xfrm>
          <a:prstGeom prst="rect">
            <a:avLst/>
          </a:prstGeom>
        </p:spPr>
      </p:pic>
      <p:sp>
        <p:nvSpPr>
          <p:cNvPr id="15" name="Text 10"/>
          <p:cNvSpPr/>
          <p:nvPr/>
        </p:nvSpPr>
        <p:spPr>
          <a:xfrm>
            <a:off x="6501408" y="5895737"/>
            <a:ext cx="4727257"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Psychological Safety and Learning Behaviour</a:t>
            </a:r>
            <a:endParaRPr lang="en-US" sz="1950" dirty="0"/>
          </a:p>
        </p:txBody>
      </p:sp>
      <p:sp>
        <p:nvSpPr>
          <p:cNvPr id="16" name="Text 11"/>
          <p:cNvSpPr/>
          <p:nvPr/>
        </p:nvSpPr>
        <p:spPr>
          <a:xfrm>
            <a:off x="6501408" y="6324957"/>
            <a:ext cx="711398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Edmondson, A. (1999). Administrative Science Quarterly. Foundational research on creating environments where teams can be honest about contributions.</a:t>
            </a:r>
            <a:endParaRPr lang="en-US" sz="1550" dirty="0"/>
          </a:p>
        </p:txBody>
      </p:sp>
      <p:pic>
        <p:nvPicPr>
          <p:cNvPr id="18" name="Picture 17">
            <a:extLst>
              <a:ext uri="{FF2B5EF4-FFF2-40B4-BE49-F238E27FC236}">
                <a16:creationId xmlns:a16="http://schemas.microsoft.com/office/drawing/2014/main" id="{5AF9A3BC-5040-9694-2F58-804486709D36}"/>
              </a:ext>
            </a:extLst>
          </p:cNvPr>
          <p:cNvPicPr>
            <a:picLocks noChangeAspect="1"/>
          </p:cNvPicPr>
          <p:nvPr/>
        </p:nvPicPr>
        <p:blipFill>
          <a:blip r:embed="rId7"/>
          <a:stretch>
            <a:fillRect/>
          </a:stretch>
        </p:blipFill>
        <p:spPr>
          <a:xfrm>
            <a:off x="0" y="-1"/>
            <a:ext cx="5575300" cy="8204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45569" y="512564"/>
            <a:ext cx="4659749" cy="582454"/>
          </a:xfrm>
          <a:prstGeom prst="rect">
            <a:avLst/>
          </a:prstGeom>
          <a:noFill/>
          <a:ln/>
        </p:spPr>
        <p:txBody>
          <a:bodyPr wrap="none" lIns="0" tIns="0" rIns="0" bIns="0" rtlCol="0" anchor="t"/>
          <a:lstStyle/>
          <a:p>
            <a:pPr marL="0" indent="0" algn="l">
              <a:lnSpc>
                <a:spcPts val="4550"/>
              </a:lnSpc>
              <a:buNone/>
            </a:pPr>
            <a:r>
              <a:rPr lang="en-US" sz="3650" b="1" dirty="0">
                <a:solidFill>
                  <a:srgbClr val="FEC013"/>
                </a:solidFill>
                <a:latin typeface="PT Sans Bold" pitchFamily="34" charset="0"/>
                <a:ea typeface="PT Sans Bold" pitchFamily="34" charset="-122"/>
                <a:cs typeface="PT Sans Bold" pitchFamily="34" charset="-120"/>
              </a:rPr>
              <a:t>Closing the Session</a:t>
            </a:r>
            <a:endParaRPr lang="en-US" sz="3650" dirty="0"/>
          </a:p>
        </p:txBody>
      </p:sp>
      <p:sp>
        <p:nvSpPr>
          <p:cNvPr id="3" name="Text 1"/>
          <p:cNvSpPr/>
          <p:nvPr/>
        </p:nvSpPr>
        <p:spPr>
          <a:xfrm>
            <a:off x="745569" y="1542217"/>
            <a:ext cx="7701677" cy="596503"/>
          </a:xfrm>
          <a:prstGeom prst="rect">
            <a:avLst/>
          </a:prstGeom>
          <a:noFill/>
          <a:ln/>
        </p:spPr>
        <p:txBody>
          <a:bodyPr wrap="squar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Close confidently, emphasising that alignment is ongoing work, not a one-time event. Thank participants for their honesty and engagement.</a:t>
            </a:r>
            <a:endParaRPr lang="en-US" sz="1450" dirty="0"/>
          </a:p>
        </p:txBody>
      </p:sp>
      <p:sp>
        <p:nvSpPr>
          <p:cNvPr id="4" name="Text 2"/>
          <p:cNvSpPr/>
          <p:nvPr/>
        </p:nvSpPr>
        <p:spPr>
          <a:xfrm>
            <a:off x="1025128" y="2348389"/>
            <a:ext cx="7422118" cy="698897"/>
          </a:xfrm>
          <a:prstGeom prst="rect">
            <a:avLst/>
          </a:prstGeom>
          <a:noFill/>
          <a:ln/>
        </p:spPr>
        <p:txBody>
          <a:bodyPr wrap="square" lIns="0" tIns="0" rIns="0" bIns="0" rtlCol="0" anchor="t"/>
          <a:lstStyle/>
          <a:p>
            <a:pPr marL="0" indent="0" algn="l">
              <a:lnSpc>
                <a:spcPts val="2750"/>
              </a:lnSpc>
              <a:buNone/>
            </a:pPr>
            <a:r>
              <a:rPr lang="en-US" sz="2200" b="1" dirty="0">
                <a:solidFill>
                  <a:srgbClr val="FEC013"/>
                </a:solidFill>
                <a:latin typeface="PT Sans Bold" pitchFamily="34" charset="0"/>
                <a:ea typeface="PT Sans Bold" pitchFamily="34" charset="-122"/>
                <a:cs typeface="PT Sans Bold" pitchFamily="34" charset="-120"/>
              </a:rPr>
              <a:t>"Take one small action this week that strengthens your contribution to our shared goals."</a:t>
            </a:r>
            <a:endParaRPr lang="en-US" sz="2200" dirty="0"/>
          </a:p>
        </p:txBody>
      </p:sp>
      <p:sp>
        <p:nvSpPr>
          <p:cNvPr id="5" name="Shape 3"/>
          <p:cNvSpPr/>
          <p:nvPr/>
        </p:nvSpPr>
        <p:spPr>
          <a:xfrm>
            <a:off x="745569" y="2348389"/>
            <a:ext cx="22860" cy="698897"/>
          </a:xfrm>
          <a:prstGeom prst="rect">
            <a:avLst/>
          </a:prstGeom>
          <a:solidFill>
            <a:srgbClr val="FEC013"/>
          </a:solidFill>
          <a:ln/>
        </p:spPr>
        <p:txBody>
          <a:bodyPr/>
          <a:lstStyle/>
          <a:p>
            <a:endParaRPr lang="en-GB"/>
          </a:p>
        </p:txBody>
      </p:sp>
      <p:sp>
        <p:nvSpPr>
          <p:cNvPr id="6" name="Text 4"/>
          <p:cNvSpPr/>
          <p:nvPr/>
        </p:nvSpPr>
        <p:spPr>
          <a:xfrm>
            <a:off x="745569" y="3256955"/>
            <a:ext cx="7701677" cy="298252"/>
          </a:xfrm>
          <a:prstGeom prst="rect">
            <a:avLst/>
          </a:prstGeom>
          <a:noFill/>
          <a:ln/>
        </p:spPr>
        <p:txBody>
          <a:bodyPr wrap="none" lIns="0" tIns="0" rIns="0" bIns="0" rtlCol="0" anchor="t"/>
          <a:lstStyle/>
          <a:p>
            <a:pPr marL="0" indent="0" algn="l">
              <a:lnSpc>
                <a:spcPts val="2300"/>
              </a:lnSpc>
              <a:buNone/>
            </a:pPr>
            <a:r>
              <a:rPr lang="en-US" sz="1450" dirty="0">
                <a:solidFill>
                  <a:srgbClr val="FFFFFF"/>
                </a:solidFill>
                <a:latin typeface="PT Sans" pitchFamily="34" charset="0"/>
                <a:ea typeface="PT Sans" pitchFamily="34" charset="-122"/>
                <a:cs typeface="PT Sans" pitchFamily="34" charset="-120"/>
              </a:rPr>
              <a:t>This call to action keeps momentum alive beyond the workshop walls.</a:t>
            </a:r>
            <a:endParaRPr lang="en-US" sz="1450" dirty="0"/>
          </a:p>
        </p:txBody>
      </p:sp>
      <p:sp>
        <p:nvSpPr>
          <p:cNvPr id="8" name="Shape 5"/>
          <p:cNvSpPr/>
          <p:nvPr/>
        </p:nvSpPr>
        <p:spPr>
          <a:xfrm>
            <a:off x="745569" y="6986468"/>
            <a:ext cx="13139261" cy="1090136"/>
          </a:xfrm>
          <a:prstGeom prst="roundRect">
            <a:avLst>
              <a:gd name="adj" fmla="val 7181"/>
            </a:avLst>
          </a:prstGeom>
          <a:solidFill>
            <a:srgbClr val="4C3800"/>
          </a:solidFill>
          <a:ln/>
        </p:spPr>
        <p:txBody>
          <a:bodyPr/>
          <a:lstStyle/>
          <a:p>
            <a:endParaRPr lang="en-GB"/>
          </a:p>
        </p:txBody>
      </p:sp>
      <p:pic>
        <p:nvPicPr>
          <p:cNvPr id="9" name="Image 1" descr="preencoded.png"/>
          <p:cNvPicPr>
            <a:picLocks noChangeAspect="1"/>
          </p:cNvPicPr>
          <p:nvPr/>
        </p:nvPicPr>
        <p:blipFill>
          <a:blip r:embed="rId3"/>
          <a:stretch>
            <a:fillRect/>
          </a:stretch>
        </p:blipFill>
        <p:spPr>
          <a:xfrm>
            <a:off x="931902" y="7269599"/>
            <a:ext cx="232886" cy="186333"/>
          </a:xfrm>
          <a:prstGeom prst="rect">
            <a:avLst/>
          </a:prstGeom>
        </p:spPr>
      </p:pic>
      <p:sp>
        <p:nvSpPr>
          <p:cNvPr id="10" name="Text 6"/>
          <p:cNvSpPr/>
          <p:nvPr/>
        </p:nvSpPr>
        <p:spPr>
          <a:xfrm>
            <a:off x="1351121" y="7219355"/>
            <a:ext cx="12347377" cy="596503"/>
          </a:xfrm>
          <a:prstGeom prst="rect">
            <a:avLst/>
          </a:prstGeom>
          <a:noFill/>
          <a:ln/>
        </p:spPr>
        <p:txBody>
          <a:bodyPr wrap="square" lIns="0" tIns="0" rIns="0" bIns="0" rtlCol="0" anchor="t"/>
          <a:lstStyle/>
          <a:p>
            <a:pPr marL="0" indent="0" algn="l">
              <a:lnSpc>
                <a:spcPts val="2300"/>
              </a:lnSpc>
              <a:buNone/>
            </a:pPr>
            <a:r>
              <a:rPr lang="en-US" sz="1450" b="1" dirty="0">
                <a:solidFill>
                  <a:srgbClr val="FFFFFF"/>
                </a:solidFill>
                <a:latin typeface="PT Sans" pitchFamily="34" charset="0"/>
                <a:ea typeface="PT Sans" pitchFamily="34" charset="-122"/>
                <a:cs typeface="PT Sans" pitchFamily="34" charset="-120"/>
              </a:rPr>
              <a:t>Hybrid Tip:</a:t>
            </a:r>
            <a:r>
              <a:rPr lang="en-US" sz="1450" dirty="0">
                <a:solidFill>
                  <a:srgbClr val="FFFFFF"/>
                </a:solidFill>
                <a:latin typeface="PT Sans" pitchFamily="34" charset="0"/>
                <a:ea typeface="PT Sans" pitchFamily="34" charset="-122"/>
                <a:cs typeface="PT Sans" pitchFamily="34" charset="-120"/>
              </a:rPr>
              <a:t> Use a shared digital action board for all locations. Provide written summaries and action sheets. If time is short, run a rapid "one word takeaway" round.</a:t>
            </a:r>
            <a:endParaRPr lang="en-US" sz="1450" dirty="0"/>
          </a:p>
        </p:txBody>
      </p:sp>
      <p:pic>
        <p:nvPicPr>
          <p:cNvPr id="12" name="Picture 11">
            <a:extLst>
              <a:ext uri="{FF2B5EF4-FFF2-40B4-BE49-F238E27FC236}">
                <a16:creationId xmlns:a16="http://schemas.microsoft.com/office/drawing/2014/main" id="{DA602179-7BF7-B179-FDA0-8DA2EB0987A1}"/>
              </a:ext>
            </a:extLst>
          </p:cNvPr>
          <p:cNvPicPr>
            <a:picLocks noChangeAspect="1"/>
          </p:cNvPicPr>
          <p:nvPr/>
        </p:nvPicPr>
        <p:blipFill>
          <a:blip r:embed="rId4"/>
          <a:stretch>
            <a:fillRect/>
          </a:stretch>
        </p:blipFill>
        <p:spPr>
          <a:xfrm>
            <a:off x="8703944" y="1397000"/>
            <a:ext cx="5034027" cy="5253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41145"/>
            <a:ext cx="6096119"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Facilitator Preparation Guide</a:t>
            </a:r>
            <a:endParaRPr lang="en-US" sz="3900" dirty="0"/>
          </a:p>
        </p:txBody>
      </p:sp>
      <p:sp>
        <p:nvSpPr>
          <p:cNvPr id="3" name="Shape 1"/>
          <p:cNvSpPr/>
          <p:nvPr/>
        </p:nvSpPr>
        <p:spPr>
          <a:xfrm>
            <a:off x="793790" y="2558058"/>
            <a:ext cx="4215289" cy="2746415"/>
          </a:xfrm>
          <a:prstGeom prst="roundRect">
            <a:avLst>
              <a:gd name="adj" fmla="val 3035"/>
            </a:avLst>
          </a:prstGeom>
          <a:solidFill>
            <a:srgbClr val="7F5E01"/>
          </a:solidFill>
          <a:ln w="7620">
            <a:solidFill>
              <a:srgbClr val="98771A"/>
            </a:solidFill>
            <a:prstDash val="solid"/>
          </a:ln>
        </p:spPr>
        <p:txBody>
          <a:bodyPr/>
          <a:lstStyle/>
          <a:p>
            <a:endParaRPr lang="en-GB"/>
          </a:p>
        </p:txBody>
      </p:sp>
      <p:sp>
        <p:nvSpPr>
          <p:cNvPr id="4" name="Text 2"/>
          <p:cNvSpPr/>
          <p:nvPr/>
        </p:nvSpPr>
        <p:spPr>
          <a:xfrm>
            <a:off x="999768" y="276403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Welcome Approach</a:t>
            </a:r>
            <a:endParaRPr lang="en-US" sz="1950" dirty="0"/>
          </a:p>
        </p:txBody>
      </p:sp>
      <p:sp>
        <p:nvSpPr>
          <p:cNvPr id="5" name="Text 3"/>
          <p:cNvSpPr/>
          <p:nvPr/>
        </p:nvSpPr>
        <p:spPr>
          <a:xfrm>
            <a:off x="999768" y="3193256"/>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Welcome participants warmly and thank them for investing time in strengthening team clarity. Emphasise that this session is practical, collaborative, and designed to surface insights rather than judge performance. Invite curiosity and openness.</a:t>
            </a:r>
            <a:endParaRPr lang="en-US" sz="1550" dirty="0"/>
          </a:p>
        </p:txBody>
      </p:sp>
      <p:sp>
        <p:nvSpPr>
          <p:cNvPr id="6" name="Shape 4"/>
          <p:cNvSpPr/>
          <p:nvPr/>
        </p:nvSpPr>
        <p:spPr>
          <a:xfrm>
            <a:off x="5207437" y="2558058"/>
            <a:ext cx="4215408" cy="2746415"/>
          </a:xfrm>
          <a:prstGeom prst="roundRect">
            <a:avLst>
              <a:gd name="adj" fmla="val 3035"/>
            </a:avLst>
          </a:prstGeom>
          <a:solidFill>
            <a:srgbClr val="7F5E01"/>
          </a:solidFill>
          <a:ln w="7620">
            <a:solidFill>
              <a:srgbClr val="98771A"/>
            </a:solidFill>
            <a:prstDash val="solid"/>
          </a:ln>
        </p:spPr>
        <p:txBody>
          <a:bodyPr/>
          <a:lstStyle/>
          <a:p>
            <a:endParaRPr lang="en-GB"/>
          </a:p>
        </p:txBody>
      </p:sp>
      <p:sp>
        <p:nvSpPr>
          <p:cNvPr id="7" name="Text 5"/>
          <p:cNvSpPr/>
          <p:nvPr/>
        </p:nvSpPr>
        <p:spPr>
          <a:xfrm>
            <a:off x="5413415" y="276403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Hybrid Considerations</a:t>
            </a:r>
            <a:endParaRPr lang="en-US" sz="1950" dirty="0"/>
          </a:p>
        </p:txBody>
      </p:sp>
      <p:sp>
        <p:nvSpPr>
          <p:cNvPr id="8" name="Text 6"/>
          <p:cNvSpPr/>
          <p:nvPr/>
        </p:nvSpPr>
        <p:spPr>
          <a:xfrm>
            <a:off x="5413415" y="3193256"/>
            <a:ext cx="3803452" cy="158769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Ask remote participants to keep cameras on where feasible. Assign a co-facilitator or "remote advocate" to monitor chat and hand-raising. Ensure all visuals are screen-shared and described verbally.</a:t>
            </a:r>
            <a:endParaRPr lang="en-US" sz="1550" dirty="0"/>
          </a:p>
        </p:txBody>
      </p:sp>
      <p:sp>
        <p:nvSpPr>
          <p:cNvPr id="9" name="Shape 7"/>
          <p:cNvSpPr/>
          <p:nvPr/>
        </p:nvSpPr>
        <p:spPr>
          <a:xfrm>
            <a:off x="9621203" y="2558058"/>
            <a:ext cx="4215289" cy="2746415"/>
          </a:xfrm>
          <a:prstGeom prst="roundRect">
            <a:avLst>
              <a:gd name="adj" fmla="val 3035"/>
            </a:avLst>
          </a:prstGeom>
          <a:solidFill>
            <a:srgbClr val="7F5E01"/>
          </a:solidFill>
          <a:ln w="7620">
            <a:solidFill>
              <a:srgbClr val="98771A"/>
            </a:solidFill>
            <a:prstDash val="solid"/>
          </a:ln>
        </p:spPr>
        <p:txBody>
          <a:bodyPr/>
          <a:lstStyle/>
          <a:p>
            <a:endParaRPr lang="en-GB"/>
          </a:p>
        </p:txBody>
      </p:sp>
      <p:sp>
        <p:nvSpPr>
          <p:cNvPr id="10" name="Text 8"/>
          <p:cNvSpPr/>
          <p:nvPr/>
        </p:nvSpPr>
        <p:spPr>
          <a:xfrm>
            <a:off x="9827181" y="2764036"/>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Accessibility First</a:t>
            </a:r>
            <a:endParaRPr lang="en-US" sz="1950" dirty="0"/>
          </a:p>
        </p:txBody>
      </p:sp>
      <p:sp>
        <p:nvSpPr>
          <p:cNvPr id="11" name="Text 9"/>
          <p:cNvSpPr/>
          <p:nvPr/>
        </p:nvSpPr>
        <p:spPr>
          <a:xfrm>
            <a:off x="9827181" y="3193256"/>
            <a:ext cx="3803333" cy="158769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Provide slides and handouts in advance in accessible formats (PDF, high contrast, large font). Verbally describe any visual diagrams. Invite participants to request any adjustments at any time.</a:t>
            </a:r>
            <a:endParaRPr lang="en-US" sz="1550" dirty="0"/>
          </a:p>
        </p:txBody>
      </p:sp>
      <p:sp>
        <p:nvSpPr>
          <p:cNvPr id="12" name="Shape 10"/>
          <p:cNvSpPr/>
          <p:nvPr/>
        </p:nvSpPr>
        <p:spPr>
          <a:xfrm>
            <a:off x="793790" y="5527715"/>
            <a:ext cx="13042821" cy="1160740"/>
          </a:xfrm>
          <a:prstGeom prst="roundRect">
            <a:avLst>
              <a:gd name="adj" fmla="val 7182"/>
            </a:avLst>
          </a:prstGeom>
          <a:solidFill>
            <a:srgbClr val="4C3800"/>
          </a:solidFill>
          <a:ln/>
        </p:spPr>
        <p:txBody>
          <a:bodyPr/>
          <a:lstStyle/>
          <a:p>
            <a:endParaRPr lang="en-GB"/>
          </a:p>
        </p:txBody>
      </p:sp>
      <p:pic>
        <p:nvPicPr>
          <p:cNvPr id="13" name="Image 0" descr="preencoded.png"/>
          <p:cNvPicPr>
            <a:picLocks noChangeAspect="1"/>
          </p:cNvPicPr>
          <p:nvPr/>
        </p:nvPicPr>
        <p:blipFill>
          <a:blip r:embed="rId3"/>
          <a:stretch>
            <a:fillRect/>
          </a:stretch>
        </p:blipFill>
        <p:spPr>
          <a:xfrm>
            <a:off x="992148" y="5830610"/>
            <a:ext cx="248007" cy="198358"/>
          </a:xfrm>
          <a:prstGeom prst="rect">
            <a:avLst/>
          </a:prstGeom>
        </p:spPr>
      </p:pic>
      <p:sp>
        <p:nvSpPr>
          <p:cNvPr id="14" name="Text 11"/>
          <p:cNvSpPr/>
          <p:nvPr/>
        </p:nvSpPr>
        <p:spPr>
          <a:xfrm>
            <a:off x="1438513" y="5775603"/>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Contingency Plan:</a:t>
            </a:r>
            <a:r>
              <a:rPr lang="en-US" sz="1550" dirty="0">
                <a:solidFill>
                  <a:srgbClr val="FFFFFF"/>
                </a:solidFill>
                <a:latin typeface="PT Sans" pitchFamily="34" charset="0"/>
                <a:ea typeface="PT Sans" pitchFamily="34" charset="-122"/>
                <a:cs typeface="PT Sans" pitchFamily="34" charset="-120"/>
              </a:rPr>
              <a:t> If technology fails, use printed flipcharts instead of slides, run introductions verbally with no visuals, and have a printed agenda available.</a:t>
            </a:r>
            <a:endParaRPr lang="en-US" sz="15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43626"/>
            <a:ext cx="819519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Accessibility and Contingency Planning</a:t>
            </a:r>
            <a:endParaRPr lang="en-US" sz="390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3366611"/>
            <a:ext cx="297656" cy="297656"/>
          </a:xfrm>
          <a:prstGeom prst="rect">
            <a:avLst/>
          </a:prstGeom>
        </p:spPr>
      </p:pic>
      <p:sp>
        <p:nvSpPr>
          <p:cNvPr id="4" name="Text 1"/>
          <p:cNvSpPr/>
          <p:nvPr/>
        </p:nvSpPr>
        <p:spPr>
          <a:xfrm>
            <a:off x="1438632" y="3360539"/>
            <a:ext cx="282761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Provide written summaries</a:t>
            </a:r>
            <a:endParaRPr lang="en-US" sz="1950" dirty="0"/>
          </a:p>
        </p:txBody>
      </p:sp>
      <p:sp>
        <p:nvSpPr>
          <p:cNvPr id="5" name="Text 2"/>
          <p:cNvSpPr/>
          <p:nvPr/>
        </p:nvSpPr>
        <p:spPr>
          <a:xfrm>
            <a:off x="1438632" y="3789759"/>
            <a:ext cx="575250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Email comprehensive notes and action sheets to all participants within 24 hours</a:t>
            </a:r>
            <a:endParaRPr lang="en-US" sz="1550" dirty="0"/>
          </a:p>
        </p:txBody>
      </p:sp>
      <p:pic>
        <p:nvPicPr>
          <p:cNvPr id="6"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3558" y="3366611"/>
            <a:ext cx="297656" cy="297656"/>
          </a:xfrm>
          <a:prstGeom prst="rect">
            <a:avLst/>
          </a:prstGeom>
        </p:spPr>
      </p:pic>
      <p:sp>
        <p:nvSpPr>
          <p:cNvPr id="7" name="Text 3"/>
          <p:cNvSpPr/>
          <p:nvPr/>
        </p:nvSpPr>
        <p:spPr>
          <a:xfrm>
            <a:off x="8083987" y="336053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Offer multiple formats</a:t>
            </a:r>
            <a:endParaRPr lang="en-US" sz="1950" dirty="0"/>
          </a:p>
        </p:txBody>
      </p:sp>
      <p:sp>
        <p:nvSpPr>
          <p:cNvPr id="8" name="Text 4"/>
          <p:cNvSpPr/>
          <p:nvPr/>
        </p:nvSpPr>
        <p:spPr>
          <a:xfrm>
            <a:off x="8083987" y="3789759"/>
            <a:ext cx="575262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Make materials available in PDF, large print, and screen-reader friendly versions</a:t>
            </a:r>
            <a:endParaRPr lang="en-US" sz="1550" dirty="0"/>
          </a:p>
        </p:txBody>
      </p:sp>
      <p:pic>
        <p:nvPicPr>
          <p:cNvPr id="9"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4827746"/>
            <a:ext cx="297656" cy="297656"/>
          </a:xfrm>
          <a:prstGeom prst="rect">
            <a:avLst/>
          </a:prstGeom>
        </p:spPr>
      </p:pic>
      <p:sp>
        <p:nvSpPr>
          <p:cNvPr id="10" name="Text 5"/>
          <p:cNvSpPr/>
          <p:nvPr/>
        </p:nvSpPr>
        <p:spPr>
          <a:xfrm>
            <a:off x="1438632" y="4821674"/>
            <a:ext cx="2920603"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Create digital action boards</a:t>
            </a:r>
            <a:endParaRPr lang="en-US" sz="1950" dirty="0"/>
          </a:p>
        </p:txBody>
      </p:sp>
      <p:sp>
        <p:nvSpPr>
          <p:cNvPr id="11" name="Text 6"/>
          <p:cNvSpPr/>
          <p:nvPr/>
        </p:nvSpPr>
        <p:spPr>
          <a:xfrm>
            <a:off x="1438632" y="5250894"/>
            <a:ext cx="575250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Use shared online tools so remote and in-person participants can contribute equally</a:t>
            </a:r>
            <a:endParaRPr lang="en-US" sz="1550" dirty="0"/>
          </a:p>
        </p:txBody>
      </p:sp>
      <p:pic>
        <p:nvPicPr>
          <p:cNvPr id="12"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3558" y="4827746"/>
            <a:ext cx="297656" cy="297656"/>
          </a:xfrm>
          <a:prstGeom prst="rect">
            <a:avLst/>
          </a:prstGeom>
        </p:spPr>
      </p:pic>
      <p:sp>
        <p:nvSpPr>
          <p:cNvPr id="13" name="Text 7"/>
          <p:cNvSpPr/>
          <p:nvPr/>
        </p:nvSpPr>
        <p:spPr>
          <a:xfrm>
            <a:off x="8083987" y="4821674"/>
            <a:ext cx="262568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Have backup plans ready</a:t>
            </a:r>
            <a:endParaRPr lang="en-US" sz="1950" dirty="0"/>
          </a:p>
        </p:txBody>
      </p:sp>
      <p:sp>
        <p:nvSpPr>
          <p:cNvPr id="14" name="Text 8"/>
          <p:cNvSpPr/>
          <p:nvPr/>
        </p:nvSpPr>
        <p:spPr>
          <a:xfrm>
            <a:off x="8083987" y="5250894"/>
            <a:ext cx="575262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If time is short, run a rapid "one word takeaway" round to capture key insights</a:t>
            </a:r>
            <a:endParaRPr lang="en-US" sz="15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714857"/>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Time Adaptations</a:t>
            </a:r>
            <a:endParaRPr lang="en-US" sz="3900" dirty="0"/>
          </a:p>
        </p:txBody>
      </p:sp>
      <p:sp>
        <p:nvSpPr>
          <p:cNvPr id="4" name="Text 1"/>
          <p:cNvSpPr/>
          <p:nvPr/>
        </p:nvSpPr>
        <p:spPr>
          <a:xfrm>
            <a:off x="6280190" y="2830949"/>
            <a:ext cx="3174563"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Condensed 20-Minute Version</a:t>
            </a:r>
            <a:endParaRPr lang="en-US" sz="1950" dirty="0"/>
          </a:p>
        </p:txBody>
      </p:sp>
      <p:sp>
        <p:nvSpPr>
          <p:cNvPr id="5" name="Text 2"/>
          <p:cNvSpPr/>
          <p:nvPr/>
        </p:nvSpPr>
        <p:spPr>
          <a:xfrm>
            <a:off x="6280190" y="3339465"/>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Goals review (3 minutes)</a:t>
            </a:r>
            <a:endParaRPr lang="en-US" sz="1550" dirty="0"/>
          </a:p>
        </p:txBody>
      </p:sp>
      <p:sp>
        <p:nvSpPr>
          <p:cNvPr id="6" name="Text 3"/>
          <p:cNvSpPr/>
          <p:nvPr/>
        </p:nvSpPr>
        <p:spPr>
          <a:xfrm>
            <a:off x="6280190" y="3726418"/>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Responsibility brainstorm (5 minutes)</a:t>
            </a:r>
            <a:endParaRPr lang="en-US" sz="1550" dirty="0"/>
          </a:p>
        </p:txBody>
      </p:sp>
      <p:sp>
        <p:nvSpPr>
          <p:cNvPr id="7" name="Text 4"/>
          <p:cNvSpPr/>
          <p:nvPr/>
        </p:nvSpPr>
        <p:spPr>
          <a:xfrm>
            <a:off x="6280190" y="4113371"/>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Mapping (5 minutes)</a:t>
            </a:r>
            <a:endParaRPr lang="en-US" sz="1550" dirty="0"/>
          </a:p>
        </p:txBody>
      </p:sp>
      <p:sp>
        <p:nvSpPr>
          <p:cNvPr id="8" name="Text 5"/>
          <p:cNvSpPr/>
          <p:nvPr/>
        </p:nvSpPr>
        <p:spPr>
          <a:xfrm>
            <a:off x="6280190" y="4500324"/>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Quick discussion (5 minutes)</a:t>
            </a:r>
            <a:endParaRPr lang="en-US" sz="1550" dirty="0"/>
          </a:p>
        </p:txBody>
      </p:sp>
      <p:sp>
        <p:nvSpPr>
          <p:cNvPr id="9" name="Text 6"/>
          <p:cNvSpPr/>
          <p:nvPr/>
        </p:nvSpPr>
        <p:spPr>
          <a:xfrm>
            <a:off x="6280190" y="4887278"/>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Close (2 minutes)</a:t>
            </a:r>
            <a:endParaRPr lang="en-US" sz="1550" dirty="0"/>
          </a:p>
        </p:txBody>
      </p:sp>
      <p:sp>
        <p:nvSpPr>
          <p:cNvPr id="10" name="Text 7"/>
          <p:cNvSpPr/>
          <p:nvPr/>
        </p:nvSpPr>
        <p:spPr>
          <a:xfrm>
            <a:off x="6280190" y="5383411"/>
            <a:ext cx="3536156"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Use this rapid version for time-constrained teams or as an introduction to the full workshop.</a:t>
            </a:r>
            <a:endParaRPr lang="en-US" sz="1550" dirty="0"/>
          </a:p>
        </p:txBody>
      </p:sp>
      <p:sp>
        <p:nvSpPr>
          <p:cNvPr id="11" name="Text 8"/>
          <p:cNvSpPr/>
          <p:nvPr/>
        </p:nvSpPr>
        <p:spPr>
          <a:xfrm>
            <a:off x="10308074" y="2830949"/>
            <a:ext cx="3016806"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Extended 90-Minute Version</a:t>
            </a:r>
            <a:endParaRPr lang="en-US" sz="1950" dirty="0"/>
          </a:p>
        </p:txBody>
      </p:sp>
      <p:sp>
        <p:nvSpPr>
          <p:cNvPr id="12" name="Text 9"/>
          <p:cNvSpPr/>
          <p:nvPr/>
        </p:nvSpPr>
        <p:spPr>
          <a:xfrm>
            <a:off x="10308074" y="3339465"/>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Deeper responsibility analysis</a:t>
            </a:r>
            <a:endParaRPr lang="en-US" sz="1550" dirty="0"/>
          </a:p>
        </p:txBody>
      </p:sp>
      <p:sp>
        <p:nvSpPr>
          <p:cNvPr id="13" name="Text 10"/>
          <p:cNvSpPr/>
          <p:nvPr/>
        </p:nvSpPr>
        <p:spPr>
          <a:xfrm>
            <a:off x="10308074" y="3726418"/>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Small-group mapping exercises</a:t>
            </a:r>
            <a:endParaRPr lang="en-US" sz="1550" dirty="0"/>
          </a:p>
        </p:txBody>
      </p:sp>
      <p:sp>
        <p:nvSpPr>
          <p:cNvPr id="14" name="Text 11"/>
          <p:cNvSpPr/>
          <p:nvPr/>
        </p:nvSpPr>
        <p:spPr>
          <a:xfrm>
            <a:off x="10308074" y="4113371"/>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Case studies and examples</a:t>
            </a:r>
            <a:endParaRPr lang="en-US" sz="1550" dirty="0"/>
          </a:p>
        </p:txBody>
      </p:sp>
      <p:sp>
        <p:nvSpPr>
          <p:cNvPr id="15" name="Text 12"/>
          <p:cNvSpPr/>
          <p:nvPr/>
        </p:nvSpPr>
        <p:spPr>
          <a:xfrm>
            <a:off x="10308074" y="4500324"/>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Team alignment conversation</a:t>
            </a:r>
            <a:endParaRPr lang="en-US" sz="1550" dirty="0"/>
          </a:p>
        </p:txBody>
      </p:sp>
      <p:sp>
        <p:nvSpPr>
          <p:cNvPr id="16" name="Text 13"/>
          <p:cNvSpPr/>
          <p:nvPr/>
        </p:nvSpPr>
        <p:spPr>
          <a:xfrm>
            <a:off x="10308074" y="4887278"/>
            <a:ext cx="35361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Personal development planning</a:t>
            </a:r>
            <a:endParaRPr lang="en-US" sz="1550" dirty="0"/>
          </a:p>
        </p:txBody>
      </p:sp>
      <p:sp>
        <p:nvSpPr>
          <p:cNvPr id="17" name="Text 14"/>
          <p:cNvSpPr/>
          <p:nvPr/>
        </p:nvSpPr>
        <p:spPr>
          <a:xfrm>
            <a:off x="10308074" y="5383411"/>
            <a:ext cx="3536156"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The extended version allows for richer discussion and more thorough exploration of insights.</a:t>
            </a:r>
            <a:endParaRPr lang="en-US" sz="1550" dirty="0"/>
          </a:p>
        </p:txBody>
      </p:sp>
      <p:pic>
        <p:nvPicPr>
          <p:cNvPr id="19" name="Picture 18">
            <a:extLst>
              <a:ext uri="{FF2B5EF4-FFF2-40B4-BE49-F238E27FC236}">
                <a16:creationId xmlns:a16="http://schemas.microsoft.com/office/drawing/2014/main" id="{0F4A6106-B023-B647-54A0-DD98C38568D2}"/>
              </a:ext>
            </a:extLst>
          </p:cNvPr>
          <p:cNvPicPr>
            <a:picLocks noChangeAspect="1"/>
          </p:cNvPicPr>
          <p:nvPr/>
        </p:nvPicPr>
        <p:blipFill>
          <a:blip r:embed="rId3"/>
          <a:stretch>
            <a:fillRect/>
          </a:stretch>
        </p:blipFill>
        <p:spPr>
          <a:xfrm>
            <a:off x="0" y="0"/>
            <a:ext cx="5308600" cy="82123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567101"/>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Facilitator Notes</a:t>
            </a:r>
            <a:endParaRPr lang="en-US" sz="3900" dirty="0"/>
          </a:p>
        </p:txBody>
      </p:sp>
      <p:sp>
        <p:nvSpPr>
          <p:cNvPr id="4" name="Shape 1"/>
          <p:cNvSpPr/>
          <p:nvPr/>
        </p:nvSpPr>
        <p:spPr>
          <a:xfrm>
            <a:off x="6280190" y="2590264"/>
            <a:ext cx="99179" cy="99179"/>
          </a:xfrm>
          <a:prstGeom prst="roundRect">
            <a:avLst>
              <a:gd name="adj" fmla="val 460985"/>
            </a:avLst>
          </a:prstGeom>
          <a:solidFill>
            <a:srgbClr val="FEC013"/>
          </a:solidFill>
          <a:ln/>
        </p:spPr>
        <p:txBody>
          <a:bodyPr/>
          <a:lstStyle/>
          <a:p>
            <a:endParaRPr lang="en-GB"/>
          </a:p>
        </p:txBody>
      </p:sp>
      <p:sp>
        <p:nvSpPr>
          <p:cNvPr id="5" name="Text 2"/>
          <p:cNvSpPr/>
          <p:nvPr/>
        </p:nvSpPr>
        <p:spPr>
          <a:xfrm>
            <a:off x="6577727" y="248483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Keep energy high</a:t>
            </a:r>
            <a:endParaRPr lang="en-US" sz="1950" dirty="0"/>
          </a:p>
        </p:txBody>
      </p:sp>
      <p:sp>
        <p:nvSpPr>
          <p:cNvPr id="6" name="Text 3"/>
          <p:cNvSpPr/>
          <p:nvPr/>
        </p:nvSpPr>
        <p:spPr>
          <a:xfrm>
            <a:off x="6577727" y="2914055"/>
            <a:ext cx="72588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Alternate between talking and doing to maintain engagement and prevent fatigue</a:t>
            </a:r>
            <a:endParaRPr lang="en-US" sz="1550" dirty="0"/>
          </a:p>
        </p:txBody>
      </p:sp>
      <p:sp>
        <p:nvSpPr>
          <p:cNvPr id="7" name="Shape 4"/>
          <p:cNvSpPr/>
          <p:nvPr/>
        </p:nvSpPr>
        <p:spPr>
          <a:xfrm>
            <a:off x="6280190" y="3733860"/>
            <a:ext cx="99179" cy="99179"/>
          </a:xfrm>
          <a:prstGeom prst="roundRect">
            <a:avLst>
              <a:gd name="adj" fmla="val 460985"/>
            </a:avLst>
          </a:prstGeom>
          <a:solidFill>
            <a:srgbClr val="FEC013"/>
          </a:solidFill>
          <a:ln/>
        </p:spPr>
        <p:txBody>
          <a:bodyPr/>
          <a:lstStyle/>
          <a:p>
            <a:endParaRPr lang="en-GB"/>
          </a:p>
        </p:txBody>
      </p:sp>
      <p:sp>
        <p:nvSpPr>
          <p:cNvPr id="8" name="Text 5"/>
          <p:cNvSpPr/>
          <p:nvPr/>
        </p:nvSpPr>
        <p:spPr>
          <a:xfrm>
            <a:off x="6577727" y="3628430"/>
            <a:ext cx="2798088"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Watch for dominant voices</a:t>
            </a:r>
            <a:endParaRPr lang="en-US" sz="1950" dirty="0"/>
          </a:p>
        </p:txBody>
      </p:sp>
      <p:sp>
        <p:nvSpPr>
          <p:cNvPr id="9" name="Text 6"/>
          <p:cNvSpPr/>
          <p:nvPr/>
        </p:nvSpPr>
        <p:spPr>
          <a:xfrm>
            <a:off x="6577727" y="4057650"/>
            <a:ext cx="72588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Invite quieter colleagues intentionally to ensure all perspectives are heard</a:t>
            </a:r>
            <a:endParaRPr lang="en-US" sz="1550" dirty="0"/>
          </a:p>
        </p:txBody>
      </p:sp>
      <p:sp>
        <p:nvSpPr>
          <p:cNvPr id="10" name="Shape 7"/>
          <p:cNvSpPr/>
          <p:nvPr/>
        </p:nvSpPr>
        <p:spPr>
          <a:xfrm>
            <a:off x="6280190" y="4877455"/>
            <a:ext cx="99179" cy="99179"/>
          </a:xfrm>
          <a:prstGeom prst="roundRect">
            <a:avLst>
              <a:gd name="adj" fmla="val 460985"/>
            </a:avLst>
          </a:prstGeom>
          <a:solidFill>
            <a:srgbClr val="FEC013"/>
          </a:solidFill>
          <a:ln/>
        </p:spPr>
        <p:txBody>
          <a:bodyPr/>
          <a:lstStyle/>
          <a:p>
            <a:endParaRPr lang="en-GB"/>
          </a:p>
        </p:txBody>
      </p:sp>
      <p:sp>
        <p:nvSpPr>
          <p:cNvPr id="11" name="Text 8"/>
          <p:cNvSpPr/>
          <p:nvPr/>
        </p:nvSpPr>
        <p:spPr>
          <a:xfrm>
            <a:off x="6577727" y="4772025"/>
            <a:ext cx="3405902"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Keep mapping non-judgemental</a:t>
            </a:r>
            <a:endParaRPr lang="en-US" sz="1950" dirty="0"/>
          </a:p>
        </p:txBody>
      </p:sp>
      <p:sp>
        <p:nvSpPr>
          <p:cNvPr id="12" name="Text 9"/>
          <p:cNvSpPr/>
          <p:nvPr/>
        </p:nvSpPr>
        <p:spPr>
          <a:xfrm>
            <a:off x="6577727" y="5201245"/>
            <a:ext cx="72588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Frame the exercise as learning, not evaluation or performance review</a:t>
            </a:r>
            <a:endParaRPr lang="en-US" sz="1550" dirty="0"/>
          </a:p>
        </p:txBody>
      </p:sp>
      <p:sp>
        <p:nvSpPr>
          <p:cNvPr id="13" name="Shape 10"/>
          <p:cNvSpPr/>
          <p:nvPr/>
        </p:nvSpPr>
        <p:spPr>
          <a:xfrm>
            <a:off x="6280190" y="6021050"/>
            <a:ext cx="99179" cy="99179"/>
          </a:xfrm>
          <a:prstGeom prst="roundRect">
            <a:avLst>
              <a:gd name="adj" fmla="val 460985"/>
            </a:avLst>
          </a:prstGeom>
          <a:solidFill>
            <a:srgbClr val="FEC013"/>
          </a:solidFill>
          <a:ln/>
        </p:spPr>
        <p:txBody>
          <a:bodyPr/>
          <a:lstStyle/>
          <a:p>
            <a:endParaRPr lang="en-GB"/>
          </a:p>
        </p:txBody>
      </p:sp>
      <p:sp>
        <p:nvSpPr>
          <p:cNvPr id="14" name="Text 11"/>
          <p:cNvSpPr/>
          <p:nvPr/>
        </p:nvSpPr>
        <p:spPr>
          <a:xfrm>
            <a:off x="6577727" y="5915620"/>
            <a:ext cx="3219926"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Encourage honesty about gaps</a:t>
            </a:r>
            <a:endParaRPr lang="en-US" sz="1950" dirty="0"/>
          </a:p>
        </p:txBody>
      </p:sp>
      <p:sp>
        <p:nvSpPr>
          <p:cNvPr id="15" name="Text 12"/>
          <p:cNvSpPr/>
          <p:nvPr/>
        </p:nvSpPr>
        <p:spPr>
          <a:xfrm>
            <a:off x="6577727" y="6344841"/>
            <a:ext cx="7258883"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Create psychological safety for participants to acknowledge what's not working</a:t>
            </a:r>
            <a:endParaRPr lang="en-US" sz="1550" dirty="0"/>
          </a:p>
        </p:txBody>
      </p:sp>
      <p:pic>
        <p:nvPicPr>
          <p:cNvPr id="17" name="Picture 16">
            <a:extLst>
              <a:ext uri="{FF2B5EF4-FFF2-40B4-BE49-F238E27FC236}">
                <a16:creationId xmlns:a16="http://schemas.microsoft.com/office/drawing/2014/main" id="{AFD47176-F7C5-8B1B-4B42-A87FDF159AA4}"/>
              </a:ext>
            </a:extLst>
          </p:cNvPr>
          <p:cNvPicPr>
            <a:picLocks noChangeAspect="1"/>
          </p:cNvPicPr>
          <p:nvPr/>
        </p:nvPicPr>
        <p:blipFill>
          <a:blip r:embed="rId3"/>
          <a:stretch>
            <a:fillRect/>
          </a:stretch>
        </p:blipFill>
        <p:spPr>
          <a:xfrm>
            <a:off x="0" y="0"/>
            <a:ext cx="5490665" cy="822959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666518"/>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Pre-Work (Optional)</a:t>
            </a:r>
            <a:endParaRPr lang="en-US" sz="3900" dirty="0"/>
          </a:p>
        </p:txBody>
      </p:sp>
      <p:sp>
        <p:nvSpPr>
          <p:cNvPr id="4" name="Text 1"/>
          <p:cNvSpPr/>
          <p:nvPr/>
        </p:nvSpPr>
        <p:spPr>
          <a:xfrm>
            <a:off x="6280190" y="2584252"/>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Sending preparatory materials helps participants arrive ready to engage deeply with the mapping process.</a:t>
            </a:r>
            <a:endParaRPr lang="en-US" sz="1550" dirty="0"/>
          </a:p>
        </p:txBody>
      </p:sp>
      <p:sp>
        <p:nvSpPr>
          <p:cNvPr id="5" name="Shape 2"/>
          <p:cNvSpPr/>
          <p:nvPr/>
        </p:nvSpPr>
        <p:spPr>
          <a:xfrm>
            <a:off x="6478667" y="3740229"/>
            <a:ext cx="198358" cy="1163241"/>
          </a:xfrm>
          <a:prstGeom prst="roundRect">
            <a:avLst>
              <a:gd name="adj" fmla="val 42025"/>
            </a:avLst>
          </a:prstGeom>
          <a:solidFill>
            <a:srgbClr val="7F5E01"/>
          </a:solidFill>
          <a:ln w="7620">
            <a:solidFill>
              <a:srgbClr val="98771A"/>
            </a:solidFill>
            <a:prstDash val="solid"/>
          </a:ln>
        </p:spPr>
        <p:txBody>
          <a:bodyPr/>
          <a:lstStyle/>
          <a:p>
            <a:endParaRPr lang="en-GB"/>
          </a:p>
        </p:txBody>
      </p:sp>
      <p:sp>
        <p:nvSpPr>
          <p:cNvPr id="6" name="Shape 3"/>
          <p:cNvSpPr/>
          <p:nvPr/>
        </p:nvSpPr>
        <p:spPr>
          <a:xfrm>
            <a:off x="6280190" y="3609975"/>
            <a:ext cx="595313" cy="595313"/>
          </a:xfrm>
          <a:prstGeom prst="roundRect">
            <a:avLst>
              <a:gd name="adj" fmla="val 76800"/>
            </a:avLst>
          </a:prstGeom>
          <a:solidFill>
            <a:srgbClr val="7F5E01"/>
          </a:solidFill>
          <a:ln w="7620">
            <a:solidFill>
              <a:srgbClr val="98771A"/>
            </a:solidFill>
            <a:prstDash val="solid"/>
          </a:ln>
        </p:spPr>
        <p:txBody>
          <a:bodyPr/>
          <a:lstStyle/>
          <a:p>
            <a:endParaRPr lang="en-GB"/>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9018" y="3758803"/>
            <a:ext cx="297656" cy="297656"/>
          </a:xfrm>
          <a:prstGeom prst="rect">
            <a:avLst/>
          </a:prstGeom>
        </p:spPr>
      </p:pic>
      <p:sp>
        <p:nvSpPr>
          <p:cNvPr id="8" name="Text 4"/>
          <p:cNvSpPr/>
          <p:nvPr/>
        </p:nvSpPr>
        <p:spPr>
          <a:xfrm>
            <a:off x="7073860" y="364093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Individual Reflection</a:t>
            </a:r>
            <a:endParaRPr lang="en-US" sz="1950" dirty="0"/>
          </a:p>
        </p:txBody>
      </p:sp>
      <p:sp>
        <p:nvSpPr>
          <p:cNvPr id="9" name="Text 5"/>
          <p:cNvSpPr/>
          <p:nvPr/>
        </p:nvSpPr>
        <p:spPr>
          <a:xfrm>
            <a:off x="7073860" y="4070152"/>
            <a:ext cx="6762750"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Participants list their top 5 responsibilities in advance, allowing time for thoughtful consideration</a:t>
            </a:r>
            <a:endParaRPr lang="en-US" sz="1550" dirty="0"/>
          </a:p>
        </p:txBody>
      </p:sp>
      <p:sp>
        <p:nvSpPr>
          <p:cNvPr id="10" name="Shape 6"/>
          <p:cNvSpPr/>
          <p:nvPr/>
        </p:nvSpPr>
        <p:spPr>
          <a:xfrm>
            <a:off x="6776323" y="5399603"/>
            <a:ext cx="198358" cy="1163241"/>
          </a:xfrm>
          <a:prstGeom prst="roundRect">
            <a:avLst>
              <a:gd name="adj" fmla="val 42025"/>
            </a:avLst>
          </a:prstGeom>
          <a:solidFill>
            <a:srgbClr val="7F5E01"/>
          </a:solidFill>
          <a:ln w="7620">
            <a:solidFill>
              <a:srgbClr val="98771A"/>
            </a:solidFill>
            <a:prstDash val="solid"/>
          </a:ln>
        </p:spPr>
        <p:txBody>
          <a:bodyPr/>
          <a:lstStyle/>
          <a:p>
            <a:endParaRPr lang="en-GB"/>
          </a:p>
        </p:txBody>
      </p:sp>
      <p:sp>
        <p:nvSpPr>
          <p:cNvPr id="11" name="Shape 7"/>
          <p:cNvSpPr/>
          <p:nvPr/>
        </p:nvSpPr>
        <p:spPr>
          <a:xfrm>
            <a:off x="6577846" y="5269349"/>
            <a:ext cx="595313" cy="595313"/>
          </a:xfrm>
          <a:prstGeom prst="roundRect">
            <a:avLst>
              <a:gd name="adj" fmla="val 76800"/>
            </a:avLst>
          </a:prstGeom>
          <a:solidFill>
            <a:srgbClr val="7F5E01"/>
          </a:solidFill>
          <a:ln w="7620">
            <a:solidFill>
              <a:srgbClr val="98771A"/>
            </a:solidFill>
            <a:prstDash val="solid"/>
          </a:ln>
        </p:spPr>
        <p:txBody>
          <a:bodyPr/>
          <a:lstStyle/>
          <a:p>
            <a:endParaRPr lang="en-GB"/>
          </a:p>
        </p:txBody>
      </p:sp>
      <p:pic>
        <p:nvPicPr>
          <p:cNvPr id="12"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6674" y="5418177"/>
            <a:ext cx="297656" cy="297656"/>
          </a:xfrm>
          <a:prstGeom prst="rect">
            <a:avLst/>
          </a:prstGeom>
        </p:spPr>
      </p:pic>
      <p:sp>
        <p:nvSpPr>
          <p:cNvPr id="13" name="Text 8"/>
          <p:cNvSpPr/>
          <p:nvPr/>
        </p:nvSpPr>
        <p:spPr>
          <a:xfrm>
            <a:off x="7371517" y="530030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Goal Review</a:t>
            </a:r>
            <a:endParaRPr lang="en-US" sz="1950" dirty="0"/>
          </a:p>
        </p:txBody>
      </p:sp>
      <p:sp>
        <p:nvSpPr>
          <p:cNvPr id="14" name="Text 9"/>
          <p:cNvSpPr/>
          <p:nvPr/>
        </p:nvSpPr>
        <p:spPr>
          <a:xfrm>
            <a:off x="7371517" y="5729526"/>
            <a:ext cx="646509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Facilitator sends team goals ahead of time for review, ensuring everyone arrives with context</a:t>
            </a:r>
            <a:endParaRPr lang="en-US" sz="1550" dirty="0"/>
          </a:p>
        </p:txBody>
      </p:sp>
      <p:pic>
        <p:nvPicPr>
          <p:cNvPr id="16" name="Picture 15">
            <a:extLst>
              <a:ext uri="{FF2B5EF4-FFF2-40B4-BE49-F238E27FC236}">
                <a16:creationId xmlns:a16="http://schemas.microsoft.com/office/drawing/2014/main" id="{A5407420-C755-C395-3EEE-F236BDBA25F8}"/>
              </a:ext>
            </a:extLst>
          </p:cNvPr>
          <p:cNvPicPr>
            <a:picLocks noChangeAspect="1"/>
          </p:cNvPicPr>
          <p:nvPr/>
        </p:nvPicPr>
        <p:blipFill>
          <a:blip r:embed="rId7"/>
          <a:stretch>
            <a:fillRect/>
          </a:stretch>
        </p:blipFill>
        <p:spPr>
          <a:xfrm>
            <a:off x="-6400" y="0"/>
            <a:ext cx="5518200" cy="82326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56573"/>
            <a:ext cx="5488305"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Post-Workshop Follow-Up</a:t>
            </a:r>
            <a:endParaRPr lang="en-US" sz="3900" dirty="0"/>
          </a:p>
        </p:txBody>
      </p:sp>
      <p:sp>
        <p:nvSpPr>
          <p:cNvPr id="3" name="Shape 1"/>
          <p:cNvSpPr/>
          <p:nvPr/>
        </p:nvSpPr>
        <p:spPr>
          <a:xfrm>
            <a:off x="7303770" y="2173486"/>
            <a:ext cx="22860" cy="4899422"/>
          </a:xfrm>
          <a:prstGeom prst="roundRect">
            <a:avLst>
              <a:gd name="adj" fmla="val 364651"/>
            </a:avLst>
          </a:prstGeom>
          <a:solidFill>
            <a:srgbClr val="98771A"/>
          </a:solidFill>
          <a:ln/>
        </p:spPr>
        <p:txBody>
          <a:bodyPr/>
          <a:lstStyle/>
          <a:p>
            <a:endParaRPr lang="en-GB"/>
          </a:p>
        </p:txBody>
      </p:sp>
      <p:sp>
        <p:nvSpPr>
          <p:cNvPr id="4" name="Shape 2"/>
          <p:cNvSpPr/>
          <p:nvPr/>
        </p:nvSpPr>
        <p:spPr>
          <a:xfrm>
            <a:off x="6519505" y="2385298"/>
            <a:ext cx="595313" cy="22860"/>
          </a:xfrm>
          <a:prstGeom prst="roundRect">
            <a:avLst>
              <a:gd name="adj" fmla="val 364651"/>
            </a:avLst>
          </a:prstGeom>
          <a:solidFill>
            <a:srgbClr val="98771A"/>
          </a:solidFill>
          <a:ln/>
        </p:spPr>
        <p:txBody>
          <a:bodyPr/>
          <a:lstStyle/>
          <a:p>
            <a:endParaRPr lang="en-GB"/>
          </a:p>
        </p:txBody>
      </p:sp>
      <p:sp>
        <p:nvSpPr>
          <p:cNvPr id="5" name="Shape 3"/>
          <p:cNvSpPr/>
          <p:nvPr/>
        </p:nvSpPr>
        <p:spPr>
          <a:xfrm>
            <a:off x="7091958" y="2173486"/>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6" name="Text 4"/>
          <p:cNvSpPr/>
          <p:nvPr/>
        </p:nvSpPr>
        <p:spPr>
          <a:xfrm>
            <a:off x="7166372" y="2210693"/>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1</a:t>
            </a:r>
            <a:endParaRPr lang="en-US" sz="2300" dirty="0"/>
          </a:p>
        </p:txBody>
      </p:sp>
      <p:sp>
        <p:nvSpPr>
          <p:cNvPr id="7" name="Text 5"/>
          <p:cNvSpPr/>
          <p:nvPr/>
        </p:nvSpPr>
        <p:spPr>
          <a:xfrm>
            <a:off x="3236714" y="2241709"/>
            <a:ext cx="3086219" cy="310158"/>
          </a:xfrm>
          <a:prstGeom prst="rect">
            <a:avLst/>
          </a:prstGeom>
          <a:noFill/>
          <a:ln/>
        </p:spPr>
        <p:txBody>
          <a:bodyPr wrap="none" lIns="0" tIns="0" rIns="0" bIns="0" rtlCol="0" anchor="t"/>
          <a:lstStyle/>
          <a:p>
            <a:pPr marL="0" indent="0" algn="r">
              <a:lnSpc>
                <a:spcPts val="2400"/>
              </a:lnSpc>
              <a:buNone/>
            </a:pPr>
            <a:r>
              <a:rPr lang="en-US" sz="1950" b="1" dirty="0">
                <a:solidFill>
                  <a:srgbClr val="FFFFFF"/>
                </a:solidFill>
                <a:latin typeface="PT Sans Bold" pitchFamily="34" charset="0"/>
                <a:ea typeface="PT Sans Bold" pitchFamily="34" charset="-122"/>
                <a:cs typeface="PT Sans Bold" pitchFamily="34" charset="-120"/>
              </a:rPr>
              <a:t>Immediate (Within 24 Hours)</a:t>
            </a:r>
            <a:endParaRPr lang="en-US" sz="1950" dirty="0"/>
          </a:p>
        </p:txBody>
      </p:sp>
      <p:sp>
        <p:nvSpPr>
          <p:cNvPr id="8" name="Text 6"/>
          <p:cNvSpPr/>
          <p:nvPr/>
        </p:nvSpPr>
        <p:spPr>
          <a:xfrm>
            <a:off x="793790" y="2670929"/>
            <a:ext cx="5529143" cy="635079"/>
          </a:xfrm>
          <a:prstGeom prst="rect">
            <a:avLst/>
          </a:prstGeom>
          <a:noFill/>
          <a:ln/>
        </p:spPr>
        <p:txBody>
          <a:bodyPr wrap="square" lIns="0" tIns="0" rIns="0" bIns="0" rtlCol="0" anchor="t"/>
          <a:lstStyle/>
          <a:p>
            <a:pPr marL="0" indent="0" algn="r">
              <a:lnSpc>
                <a:spcPts val="2500"/>
              </a:lnSpc>
              <a:buNone/>
            </a:pPr>
            <a:r>
              <a:rPr lang="en-US" sz="1550" dirty="0">
                <a:solidFill>
                  <a:srgbClr val="FFFFFF"/>
                </a:solidFill>
                <a:latin typeface="PT Sans" pitchFamily="34" charset="0"/>
                <a:ea typeface="PT Sans" pitchFamily="34" charset="-122"/>
                <a:cs typeface="PT Sans" pitchFamily="34" charset="-120"/>
              </a:rPr>
              <a:t>Send the final map to all participants with a summary of key insights and action commitments</a:t>
            </a:r>
            <a:endParaRPr lang="en-US" sz="1550" dirty="0"/>
          </a:p>
        </p:txBody>
      </p:sp>
      <p:sp>
        <p:nvSpPr>
          <p:cNvPr id="9" name="Shape 7"/>
          <p:cNvSpPr/>
          <p:nvPr/>
        </p:nvSpPr>
        <p:spPr>
          <a:xfrm>
            <a:off x="7515582" y="3575923"/>
            <a:ext cx="595313" cy="22860"/>
          </a:xfrm>
          <a:prstGeom prst="roundRect">
            <a:avLst>
              <a:gd name="adj" fmla="val 364651"/>
            </a:avLst>
          </a:prstGeom>
          <a:solidFill>
            <a:srgbClr val="98771A"/>
          </a:solidFill>
          <a:ln/>
        </p:spPr>
        <p:txBody>
          <a:bodyPr/>
          <a:lstStyle/>
          <a:p>
            <a:endParaRPr lang="en-GB"/>
          </a:p>
        </p:txBody>
      </p:sp>
      <p:sp>
        <p:nvSpPr>
          <p:cNvPr id="10" name="Shape 8"/>
          <p:cNvSpPr/>
          <p:nvPr/>
        </p:nvSpPr>
        <p:spPr>
          <a:xfrm>
            <a:off x="7091958" y="3364111"/>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1" name="Text 9"/>
          <p:cNvSpPr/>
          <p:nvPr/>
        </p:nvSpPr>
        <p:spPr>
          <a:xfrm>
            <a:off x="7166372" y="3401318"/>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2</a:t>
            </a:r>
            <a:endParaRPr lang="en-US" sz="2300" dirty="0"/>
          </a:p>
        </p:txBody>
      </p:sp>
      <p:sp>
        <p:nvSpPr>
          <p:cNvPr id="12" name="Text 10"/>
          <p:cNvSpPr/>
          <p:nvPr/>
        </p:nvSpPr>
        <p:spPr>
          <a:xfrm>
            <a:off x="8307467" y="343233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Short-Term (1 Week)</a:t>
            </a:r>
            <a:endParaRPr lang="en-US" sz="1950" dirty="0"/>
          </a:p>
        </p:txBody>
      </p:sp>
      <p:sp>
        <p:nvSpPr>
          <p:cNvPr id="13" name="Text 11"/>
          <p:cNvSpPr/>
          <p:nvPr/>
        </p:nvSpPr>
        <p:spPr>
          <a:xfrm>
            <a:off x="8307467" y="3861554"/>
            <a:ext cx="552914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Check in with participants on progress with their individual action commitments</a:t>
            </a:r>
            <a:endParaRPr lang="en-US" sz="1550" dirty="0"/>
          </a:p>
        </p:txBody>
      </p:sp>
      <p:sp>
        <p:nvSpPr>
          <p:cNvPr id="14" name="Shape 12"/>
          <p:cNvSpPr/>
          <p:nvPr/>
        </p:nvSpPr>
        <p:spPr>
          <a:xfrm>
            <a:off x="6519505" y="4602242"/>
            <a:ext cx="595313" cy="22860"/>
          </a:xfrm>
          <a:prstGeom prst="roundRect">
            <a:avLst>
              <a:gd name="adj" fmla="val 364651"/>
            </a:avLst>
          </a:prstGeom>
          <a:solidFill>
            <a:srgbClr val="98771A"/>
          </a:solidFill>
          <a:ln/>
        </p:spPr>
        <p:txBody>
          <a:bodyPr/>
          <a:lstStyle/>
          <a:p>
            <a:endParaRPr lang="en-GB"/>
          </a:p>
        </p:txBody>
      </p:sp>
      <p:sp>
        <p:nvSpPr>
          <p:cNvPr id="15" name="Shape 13"/>
          <p:cNvSpPr/>
          <p:nvPr/>
        </p:nvSpPr>
        <p:spPr>
          <a:xfrm>
            <a:off x="7091958" y="4390430"/>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16" name="Text 14"/>
          <p:cNvSpPr/>
          <p:nvPr/>
        </p:nvSpPr>
        <p:spPr>
          <a:xfrm>
            <a:off x="7166372" y="4427637"/>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3</a:t>
            </a:r>
            <a:endParaRPr lang="en-US" sz="2300" dirty="0"/>
          </a:p>
        </p:txBody>
      </p:sp>
      <p:sp>
        <p:nvSpPr>
          <p:cNvPr id="17" name="Text 15"/>
          <p:cNvSpPr/>
          <p:nvPr/>
        </p:nvSpPr>
        <p:spPr>
          <a:xfrm>
            <a:off x="3795713" y="4458653"/>
            <a:ext cx="2527221" cy="310158"/>
          </a:xfrm>
          <a:prstGeom prst="rect">
            <a:avLst/>
          </a:prstGeom>
          <a:noFill/>
          <a:ln/>
        </p:spPr>
        <p:txBody>
          <a:bodyPr wrap="none" lIns="0" tIns="0" rIns="0" bIns="0" rtlCol="0" anchor="t"/>
          <a:lstStyle/>
          <a:p>
            <a:pPr marL="0" indent="0" algn="r">
              <a:lnSpc>
                <a:spcPts val="2400"/>
              </a:lnSpc>
              <a:buNone/>
            </a:pPr>
            <a:r>
              <a:rPr lang="en-US" sz="1950" b="1" dirty="0">
                <a:solidFill>
                  <a:srgbClr val="FFFFFF"/>
                </a:solidFill>
                <a:latin typeface="PT Sans Bold" pitchFamily="34" charset="0"/>
                <a:ea typeface="PT Sans Bold" pitchFamily="34" charset="-122"/>
                <a:cs typeface="PT Sans Bold" pitchFamily="34" charset="-120"/>
              </a:rPr>
              <a:t>Medium-Term (30 Days)</a:t>
            </a:r>
            <a:endParaRPr lang="en-US" sz="1950" dirty="0"/>
          </a:p>
        </p:txBody>
      </p:sp>
      <p:sp>
        <p:nvSpPr>
          <p:cNvPr id="18" name="Text 16"/>
          <p:cNvSpPr/>
          <p:nvPr/>
        </p:nvSpPr>
        <p:spPr>
          <a:xfrm>
            <a:off x="793790" y="4887873"/>
            <a:ext cx="5529143" cy="635079"/>
          </a:xfrm>
          <a:prstGeom prst="rect">
            <a:avLst/>
          </a:prstGeom>
          <a:noFill/>
          <a:ln/>
        </p:spPr>
        <p:txBody>
          <a:bodyPr wrap="square" lIns="0" tIns="0" rIns="0" bIns="0" rtlCol="0" anchor="t"/>
          <a:lstStyle/>
          <a:p>
            <a:pPr marL="0" indent="0" algn="r">
              <a:lnSpc>
                <a:spcPts val="2500"/>
              </a:lnSpc>
              <a:buNone/>
            </a:pPr>
            <a:r>
              <a:rPr lang="en-US" sz="1550" dirty="0">
                <a:solidFill>
                  <a:srgbClr val="FFFFFF"/>
                </a:solidFill>
                <a:latin typeface="PT Sans" pitchFamily="34" charset="0"/>
                <a:ea typeface="PT Sans" pitchFamily="34" charset="-122"/>
                <a:cs typeface="PT Sans" pitchFamily="34" charset="-120"/>
              </a:rPr>
              <a:t>Optional follow-up discussion to review progress, adjust the map, and address emerging questions</a:t>
            </a:r>
            <a:endParaRPr lang="en-US" sz="1550" dirty="0"/>
          </a:p>
        </p:txBody>
      </p:sp>
      <p:sp>
        <p:nvSpPr>
          <p:cNvPr id="19" name="Shape 17"/>
          <p:cNvSpPr/>
          <p:nvPr/>
        </p:nvSpPr>
        <p:spPr>
          <a:xfrm>
            <a:off x="7515582" y="5628680"/>
            <a:ext cx="595313" cy="22860"/>
          </a:xfrm>
          <a:prstGeom prst="roundRect">
            <a:avLst>
              <a:gd name="adj" fmla="val 364651"/>
            </a:avLst>
          </a:prstGeom>
          <a:solidFill>
            <a:srgbClr val="98771A"/>
          </a:solidFill>
          <a:ln/>
        </p:spPr>
        <p:txBody>
          <a:bodyPr/>
          <a:lstStyle/>
          <a:p>
            <a:endParaRPr lang="en-GB"/>
          </a:p>
        </p:txBody>
      </p:sp>
      <p:sp>
        <p:nvSpPr>
          <p:cNvPr id="20" name="Shape 18"/>
          <p:cNvSpPr/>
          <p:nvPr/>
        </p:nvSpPr>
        <p:spPr>
          <a:xfrm>
            <a:off x="7091958" y="5416867"/>
            <a:ext cx="446484" cy="446484"/>
          </a:xfrm>
          <a:prstGeom prst="roundRect">
            <a:avLst>
              <a:gd name="adj" fmla="val 18670"/>
            </a:avLst>
          </a:prstGeom>
          <a:solidFill>
            <a:srgbClr val="7F5E01"/>
          </a:solidFill>
          <a:ln w="7620">
            <a:solidFill>
              <a:srgbClr val="98771A"/>
            </a:solidFill>
            <a:prstDash val="solid"/>
          </a:ln>
        </p:spPr>
        <p:txBody>
          <a:bodyPr/>
          <a:lstStyle/>
          <a:p>
            <a:endParaRPr lang="en-GB"/>
          </a:p>
        </p:txBody>
      </p:sp>
      <p:sp>
        <p:nvSpPr>
          <p:cNvPr id="21" name="Text 19"/>
          <p:cNvSpPr/>
          <p:nvPr/>
        </p:nvSpPr>
        <p:spPr>
          <a:xfrm>
            <a:off x="7166372" y="5454075"/>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FFFFFF"/>
                </a:solidFill>
                <a:latin typeface="PT Sans Bold" pitchFamily="34" charset="0"/>
                <a:ea typeface="PT Sans Bold" pitchFamily="34" charset="-122"/>
                <a:cs typeface="PT Sans Bold" pitchFamily="34" charset="-120"/>
              </a:rPr>
              <a:t>4</a:t>
            </a:r>
            <a:endParaRPr lang="en-US" sz="2300" dirty="0"/>
          </a:p>
        </p:txBody>
      </p:sp>
      <p:sp>
        <p:nvSpPr>
          <p:cNvPr id="22" name="Text 20"/>
          <p:cNvSpPr/>
          <p:nvPr/>
        </p:nvSpPr>
        <p:spPr>
          <a:xfrm>
            <a:off x="8307467" y="5485090"/>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Ongoing</a:t>
            </a:r>
            <a:endParaRPr lang="en-US" sz="1950" dirty="0"/>
          </a:p>
        </p:txBody>
      </p:sp>
      <p:sp>
        <p:nvSpPr>
          <p:cNvPr id="23" name="Text 21"/>
          <p:cNvSpPr/>
          <p:nvPr/>
        </p:nvSpPr>
        <p:spPr>
          <a:xfrm>
            <a:off x="8307467" y="5914311"/>
            <a:ext cx="5529143"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Encourage managers to incorporate findings into 1:1 conversations and performance discussions</a:t>
            </a:r>
            <a:endParaRPr lang="en-US" sz="15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253020"/>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Facilitator Checklists</a:t>
            </a:r>
            <a:endParaRPr lang="en-US" sz="3900" dirty="0"/>
          </a:p>
        </p:txBody>
      </p:sp>
      <p:sp>
        <p:nvSpPr>
          <p:cNvPr id="3" name="Shape 1"/>
          <p:cNvSpPr/>
          <p:nvPr/>
        </p:nvSpPr>
        <p:spPr>
          <a:xfrm>
            <a:off x="793790" y="3269933"/>
            <a:ext cx="13042821" cy="2706529"/>
          </a:xfrm>
          <a:prstGeom prst="roundRect">
            <a:avLst>
              <a:gd name="adj" fmla="val 3080"/>
            </a:avLst>
          </a:prstGeom>
          <a:solidFill>
            <a:srgbClr val="7F5E01"/>
          </a:solidFill>
          <a:ln w="7620">
            <a:solidFill>
              <a:srgbClr val="98771A"/>
            </a:solidFill>
            <a:prstDash val="solid"/>
          </a:ln>
        </p:spPr>
        <p:txBody>
          <a:bodyPr/>
          <a:lstStyle/>
          <a:p>
            <a:endParaRPr lang="en-GB"/>
          </a:p>
        </p:txBody>
      </p:sp>
      <p:sp>
        <p:nvSpPr>
          <p:cNvPr id="4" name="Shape 2"/>
          <p:cNvSpPr/>
          <p:nvPr/>
        </p:nvSpPr>
        <p:spPr>
          <a:xfrm>
            <a:off x="801410" y="3277553"/>
            <a:ext cx="4342448" cy="2691289"/>
          </a:xfrm>
          <a:prstGeom prst="roundRect">
            <a:avLst>
              <a:gd name="adj" fmla="val 3097"/>
            </a:avLst>
          </a:prstGeom>
          <a:solidFill>
            <a:srgbClr val="7F5E01"/>
          </a:solidFill>
          <a:ln/>
        </p:spPr>
        <p:txBody>
          <a:bodyPr/>
          <a:lstStyle/>
          <a:p>
            <a:endParaRPr lang="en-GB"/>
          </a:p>
        </p:txBody>
      </p:sp>
      <p:sp>
        <p:nvSpPr>
          <p:cNvPr id="5" name="Text 3"/>
          <p:cNvSpPr/>
          <p:nvPr/>
        </p:nvSpPr>
        <p:spPr>
          <a:xfrm>
            <a:off x="999768" y="347591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Before the Workshop</a:t>
            </a:r>
            <a:endParaRPr lang="en-US" sz="1950" dirty="0"/>
          </a:p>
        </p:txBody>
      </p:sp>
      <p:sp>
        <p:nvSpPr>
          <p:cNvPr id="6" name="Text 4"/>
          <p:cNvSpPr/>
          <p:nvPr/>
        </p:nvSpPr>
        <p:spPr>
          <a:xfrm>
            <a:off x="999768" y="3905131"/>
            <a:ext cx="394573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Check room layout and online tools</a:t>
            </a:r>
            <a:endParaRPr lang="en-US" sz="1550" dirty="0"/>
          </a:p>
        </p:txBody>
      </p:sp>
      <p:sp>
        <p:nvSpPr>
          <p:cNvPr id="7" name="Text 5"/>
          <p:cNvSpPr/>
          <p:nvPr/>
        </p:nvSpPr>
        <p:spPr>
          <a:xfrm>
            <a:off x="999768" y="4292084"/>
            <a:ext cx="394573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Prepare sticky notes, pens, boards</a:t>
            </a:r>
            <a:endParaRPr lang="en-US" sz="1550" dirty="0"/>
          </a:p>
        </p:txBody>
      </p:sp>
      <p:sp>
        <p:nvSpPr>
          <p:cNvPr id="8" name="Text 6"/>
          <p:cNvSpPr/>
          <p:nvPr/>
        </p:nvSpPr>
        <p:spPr>
          <a:xfrm>
            <a:off x="999768" y="4679037"/>
            <a:ext cx="394573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Confirm accessibility needs</a:t>
            </a:r>
            <a:endParaRPr lang="en-US" sz="1550" dirty="0"/>
          </a:p>
        </p:txBody>
      </p:sp>
      <p:sp>
        <p:nvSpPr>
          <p:cNvPr id="9" name="Text 7"/>
          <p:cNvSpPr/>
          <p:nvPr/>
        </p:nvSpPr>
        <p:spPr>
          <a:xfrm>
            <a:off x="999768" y="5065990"/>
            <a:ext cx="394573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Test technology and backup plans</a:t>
            </a:r>
            <a:endParaRPr lang="en-US" sz="1550" dirty="0"/>
          </a:p>
        </p:txBody>
      </p:sp>
      <p:sp>
        <p:nvSpPr>
          <p:cNvPr id="10" name="Text 8"/>
          <p:cNvSpPr/>
          <p:nvPr/>
        </p:nvSpPr>
        <p:spPr>
          <a:xfrm>
            <a:off x="999768" y="5452943"/>
            <a:ext cx="394573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Send pre-work materials</a:t>
            </a:r>
            <a:endParaRPr lang="en-US" sz="1550" dirty="0"/>
          </a:p>
        </p:txBody>
      </p:sp>
      <p:sp>
        <p:nvSpPr>
          <p:cNvPr id="11" name="Shape 9"/>
          <p:cNvSpPr/>
          <p:nvPr/>
        </p:nvSpPr>
        <p:spPr>
          <a:xfrm>
            <a:off x="5143857" y="3277553"/>
            <a:ext cx="4342567" cy="2691289"/>
          </a:xfrm>
          <a:prstGeom prst="rect">
            <a:avLst/>
          </a:prstGeom>
          <a:solidFill>
            <a:srgbClr val="7F5E01"/>
          </a:solidFill>
          <a:ln/>
        </p:spPr>
        <p:txBody>
          <a:bodyPr/>
          <a:lstStyle/>
          <a:p>
            <a:endParaRPr lang="en-GB"/>
          </a:p>
        </p:txBody>
      </p:sp>
      <p:sp>
        <p:nvSpPr>
          <p:cNvPr id="12" name="Shape 10"/>
          <p:cNvSpPr/>
          <p:nvPr/>
        </p:nvSpPr>
        <p:spPr>
          <a:xfrm>
            <a:off x="5143857" y="3277553"/>
            <a:ext cx="22860" cy="2691289"/>
          </a:xfrm>
          <a:prstGeom prst="roundRect">
            <a:avLst>
              <a:gd name="adj" fmla="val 364651"/>
            </a:avLst>
          </a:prstGeom>
          <a:solidFill>
            <a:srgbClr val="98771A"/>
          </a:solidFill>
          <a:ln/>
        </p:spPr>
        <p:txBody>
          <a:bodyPr/>
          <a:lstStyle/>
          <a:p>
            <a:endParaRPr lang="en-GB"/>
          </a:p>
        </p:txBody>
      </p:sp>
      <p:sp>
        <p:nvSpPr>
          <p:cNvPr id="13" name="Text 11"/>
          <p:cNvSpPr/>
          <p:nvPr/>
        </p:nvSpPr>
        <p:spPr>
          <a:xfrm>
            <a:off x="5342215" y="347591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During the Workshop</a:t>
            </a:r>
            <a:endParaRPr lang="en-US" sz="1950" dirty="0"/>
          </a:p>
        </p:txBody>
      </p:sp>
      <p:sp>
        <p:nvSpPr>
          <p:cNvPr id="14" name="Text 12"/>
          <p:cNvSpPr/>
          <p:nvPr/>
        </p:nvSpPr>
        <p:spPr>
          <a:xfrm>
            <a:off x="5342215" y="3905131"/>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Keep time and pace activities</a:t>
            </a:r>
            <a:endParaRPr lang="en-US" sz="1550" dirty="0"/>
          </a:p>
        </p:txBody>
      </p:sp>
      <p:sp>
        <p:nvSpPr>
          <p:cNvPr id="15" name="Text 13"/>
          <p:cNvSpPr/>
          <p:nvPr/>
        </p:nvSpPr>
        <p:spPr>
          <a:xfrm>
            <a:off x="5342215" y="4292084"/>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Monitor inclusion and participation</a:t>
            </a:r>
            <a:endParaRPr lang="en-US" sz="1550" dirty="0"/>
          </a:p>
        </p:txBody>
      </p:sp>
      <p:sp>
        <p:nvSpPr>
          <p:cNvPr id="16" name="Text 14"/>
          <p:cNvSpPr/>
          <p:nvPr/>
        </p:nvSpPr>
        <p:spPr>
          <a:xfrm>
            <a:off x="5342215" y="4679037"/>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Photograph or export map regularly</a:t>
            </a:r>
            <a:endParaRPr lang="en-US" sz="1550" dirty="0"/>
          </a:p>
        </p:txBody>
      </p:sp>
      <p:sp>
        <p:nvSpPr>
          <p:cNvPr id="17" name="Text 15"/>
          <p:cNvSpPr/>
          <p:nvPr/>
        </p:nvSpPr>
        <p:spPr>
          <a:xfrm>
            <a:off x="5342215" y="5065990"/>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Capture key insights and quotes</a:t>
            </a:r>
            <a:endParaRPr lang="en-US" sz="1550" dirty="0"/>
          </a:p>
        </p:txBody>
      </p:sp>
      <p:sp>
        <p:nvSpPr>
          <p:cNvPr id="18" name="Text 16"/>
          <p:cNvSpPr/>
          <p:nvPr/>
        </p:nvSpPr>
        <p:spPr>
          <a:xfrm>
            <a:off x="5342215" y="5452943"/>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Adjust facilitation as needed</a:t>
            </a:r>
            <a:endParaRPr lang="en-US" sz="1550" dirty="0"/>
          </a:p>
        </p:txBody>
      </p:sp>
      <p:sp>
        <p:nvSpPr>
          <p:cNvPr id="19" name="Shape 17"/>
          <p:cNvSpPr/>
          <p:nvPr/>
        </p:nvSpPr>
        <p:spPr>
          <a:xfrm>
            <a:off x="9486424" y="3277553"/>
            <a:ext cx="4342567" cy="2691289"/>
          </a:xfrm>
          <a:prstGeom prst="rect">
            <a:avLst/>
          </a:prstGeom>
          <a:solidFill>
            <a:srgbClr val="7F5E01"/>
          </a:solidFill>
          <a:ln/>
        </p:spPr>
        <p:txBody>
          <a:bodyPr/>
          <a:lstStyle/>
          <a:p>
            <a:endParaRPr lang="en-GB"/>
          </a:p>
        </p:txBody>
      </p:sp>
      <p:sp>
        <p:nvSpPr>
          <p:cNvPr id="20" name="Shape 18"/>
          <p:cNvSpPr/>
          <p:nvPr/>
        </p:nvSpPr>
        <p:spPr>
          <a:xfrm>
            <a:off x="9486424" y="3277553"/>
            <a:ext cx="22860" cy="2691289"/>
          </a:xfrm>
          <a:prstGeom prst="roundRect">
            <a:avLst>
              <a:gd name="adj" fmla="val 364651"/>
            </a:avLst>
          </a:prstGeom>
          <a:solidFill>
            <a:srgbClr val="98771A"/>
          </a:solidFill>
          <a:ln/>
        </p:spPr>
        <p:txBody>
          <a:bodyPr/>
          <a:lstStyle/>
          <a:p>
            <a:endParaRPr lang="en-GB"/>
          </a:p>
        </p:txBody>
      </p:sp>
      <p:sp>
        <p:nvSpPr>
          <p:cNvPr id="21" name="Text 19"/>
          <p:cNvSpPr/>
          <p:nvPr/>
        </p:nvSpPr>
        <p:spPr>
          <a:xfrm>
            <a:off x="9684782" y="347591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After the Workshop</a:t>
            </a:r>
            <a:endParaRPr lang="en-US" sz="1950" dirty="0"/>
          </a:p>
        </p:txBody>
      </p:sp>
      <p:sp>
        <p:nvSpPr>
          <p:cNvPr id="22" name="Text 20"/>
          <p:cNvSpPr/>
          <p:nvPr/>
        </p:nvSpPr>
        <p:spPr>
          <a:xfrm>
            <a:off x="9684782" y="3905131"/>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Share final materials within 24 hours</a:t>
            </a:r>
            <a:endParaRPr lang="en-US" sz="1550" dirty="0"/>
          </a:p>
        </p:txBody>
      </p:sp>
      <p:sp>
        <p:nvSpPr>
          <p:cNvPr id="23" name="Text 21"/>
          <p:cNvSpPr/>
          <p:nvPr/>
        </p:nvSpPr>
        <p:spPr>
          <a:xfrm>
            <a:off x="9684782" y="4292084"/>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Collect participant feedback</a:t>
            </a:r>
            <a:endParaRPr lang="en-US" sz="1550" dirty="0"/>
          </a:p>
        </p:txBody>
      </p:sp>
      <p:sp>
        <p:nvSpPr>
          <p:cNvPr id="24" name="Text 22"/>
          <p:cNvSpPr/>
          <p:nvPr/>
        </p:nvSpPr>
        <p:spPr>
          <a:xfrm>
            <a:off x="9684782" y="4679037"/>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Reflect on improvements for next time</a:t>
            </a:r>
            <a:endParaRPr lang="en-US" sz="1550" dirty="0"/>
          </a:p>
        </p:txBody>
      </p:sp>
      <p:sp>
        <p:nvSpPr>
          <p:cNvPr id="25" name="Text 23"/>
          <p:cNvSpPr/>
          <p:nvPr/>
        </p:nvSpPr>
        <p:spPr>
          <a:xfrm>
            <a:off x="9684782" y="5065990"/>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Schedule follow-up conversations</a:t>
            </a:r>
            <a:endParaRPr lang="en-US" sz="1550" dirty="0"/>
          </a:p>
        </p:txBody>
      </p:sp>
      <p:sp>
        <p:nvSpPr>
          <p:cNvPr id="26" name="Text 24"/>
          <p:cNvSpPr/>
          <p:nvPr/>
        </p:nvSpPr>
        <p:spPr>
          <a:xfrm>
            <a:off x="9684782" y="5452943"/>
            <a:ext cx="394585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Update facilitation notes</a:t>
            </a:r>
            <a:endParaRPr lang="en-US" sz="15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57181"/>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Evaluation Form</a:t>
            </a:r>
            <a:endParaRPr lang="en-US" sz="3900" dirty="0"/>
          </a:p>
        </p:txBody>
      </p:sp>
      <p:sp>
        <p:nvSpPr>
          <p:cNvPr id="3" name="Text 1"/>
          <p:cNvSpPr/>
          <p:nvPr/>
        </p:nvSpPr>
        <p:spPr>
          <a:xfrm>
            <a:off x="793790" y="2274094"/>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Gather feedback to continuously improve the workshop experience.</a:t>
            </a:r>
            <a:endParaRPr lang="en-US" sz="1550" dirty="0"/>
          </a:p>
        </p:txBody>
      </p:sp>
      <p:sp>
        <p:nvSpPr>
          <p:cNvPr id="4" name="Text 2"/>
          <p:cNvSpPr/>
          <p:nvPr/>
        </p:nvSpPr>
        <p:spPr>
          <a:xfrm>
            <a:off x="793790" y="2889290"/>
            <a:ext cx="6860143"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Likert Scale Questions (1-5: Strongly Disagree to Strongly Agree)</a:t>
            </a:r>
            <a:endParaRPr lang="en-US" sz="1950" dirty="0"/>
          </a:p>
        </p:txBody>
      </p:sp>
      <p:sp>
        <p:nvSpPr>
          <p:cNvPr id="5" name="Text 3"/>
          <p:cNvSpPr/>
          <p:nvPr/>
        </p:nvSpPr>
        <p:spPr>
          <a:xfrm>
            <a:off x="793790" y="3497104"/>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The workshop improved my understanding of team goals</a:t>
            </a:r>
            <a:endParaRPr lang="en-US" sz="1550" dirty="0"/>
          </a:p>
        </p:txBody>
      </p:sp>
      <p:sp>
        <p:nvSpPr>
          <p:cNvPr id="6" name="Text 4"/>
          <p:cNvSpPr/>
          <p:nvPr/>
        </p:nvSpPr>
        <p:spPr>
          <a:xfrm>
            <a:off x="793790" y="3884057"/>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The activities were engaging and well-facilitated</a:t>
            </a:r>
            <a:endParaRPr lang="en-US" sz="1550" dirty="0"/>
          </a:p>
        </p:txBody>
      </p:sp>
      <p:sp>
        <p:nvSpPr>
          <p:cNvPr id="7" name="Text 5"/>
          <p:cNvSpPr/>
          <p:nvPr/>
        </p:nvSpPr>
        <p:spPr>
          <a:xfrm>
            <a:off x="793790" y="4271010"/>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I feel clearer on how my responsibilities contribute to outcomes</a:t>
            </a:r>
            <a:endParaRPr lang="en-US" sz="1550" dirty="0"/>
          </a:p>
        </p:txBody>
      </p:sp>
      <p:sp>
        <p:nvSpPr>
          <p:cNvPr id="8" name="Text 6"/>
          <p:cNvSpPr/>
          <p:nvPr/>
        </p:nvSpPr>
        <p:spPr>
          <a:xfrm>
            <a:off x="793790" y="4657963"/>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The session was inclusive and accessible to all participants</a:t>
            </a:r>
            <a:endParaRPr lang="en-US" sz="1550" dirty="0"/>
          </a:p>
        </p:txBody>
      </p:sp>
      <p:sp>
        <p:nvSpPr>
          <p:cNvPr id="9" name="Text 7"/>
          <p:cNvSpPr/>
          <p:nvPr/>
        </p:nvSpPr>
        <p:spPr>
          <a:xfrm>
            <a:off x="793790" y="5273159"/>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Open-Ended Questions</a:t>
            </a:r>
            <a:endParaRPr lang="en-US" sz="1950" dirty="0"/>
          </a:p>
        </p:txBody>
      </p:sp>
      <p:sp>
        <p:nvSpPr>
          <p:cNvPr id="10" name="Text 8"/>
          <p:cNvSpPr/>
          <p:nvPr/>
        </p:nvSpPr>
        <p:spPr>
          <a:xfrm>
            <a:off x="793790" y="5880973"/>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was most valuable about this workshop?</a:t>
            </a:r>
            <a:endParaRPr lang="en-US" sz="1550" dirty="0"/>
          </a:p>
        </p:txBody>
      </p:sp>
      <p:sp>
        <p:nvSpPr>
          <p:cNvPr id="11" name="Text 9"/>
          <p:cNvSpPr/>
          <p:nvPr/>
        </p:nvSpPr>
        <p:spPr>
          <a:xfrm>
            <a:off x="793790" y="626792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should be improved for future sessions?</a:t>
            </a:r>
            <a:endParaRPr lang="en-US" sz="1550" dirty="0"/>
          </a:p>
        </p:txBody>
      </p:sp>
      <p:sp>
        <p:nvSpPr>
          <p:cNvPr id="12" name="Text 10"/>
          <p:cNvSpPr/>
          <p:nvPr/>
        </p:nvSpPr>
        <p:spPr>
          <a:xfrm>
            <a:off x="793790" y="6654879"/>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What specific action will you take as a result of this workshop?</a:t>
            </a:r>
            <a:endParaRPr lang="en-US" sz="15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1688783"/>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Client Teaser</a:t>
            </a:r>
            <a:endParaRPr lang="en-US" sz="3900" dirty="0"/>
          </a:p>
        </p:txBody>
      </p:sp>
      <p:sp>
        <p:nvSpPr>
          <p:cNvPr id="4" name="Text 1"/>
          <p:cNvSpPr/>
          <p:nvPr/>
        </p:nvSpPr>
        <p:spPr>
          <a:xfrm>
            <a:off x="1091446" y="2904173"/>
            <a:ext cx="7258764" cy="2480667"/>
          </a:xfrm>
          <a:prstGeom prst="rect">
            <a:avLst/>
          </a:prstGeom>
          <a:noFill/>
          <a:ln/>
        </p:spPr>
        <p:txBody>
          <a:bodyPr wrap="square" lIns="0" tIns="0" rIns="0" bIns="0" rtlCol="0" anchor="t"/>
          <a:lstStyle/>
          <a:p>
            <a:pPr marL="0" indent="0" algn="l">
              <a:lnSpc>
                <a:spcPts val="3900"/>
              </a:lnSpc>
              <a:buNone/>
            </a:pPr>
            <a:r>
              <a:rPr lang="en-US" sz="3100" b="1" dirty="0">
                <a:solidFill>
                  <a:srgbClr val="FEC013"/>
                </a:solidFill>
                <a:latin typeface="PT Sans Bold" pitchFamily="34" charset="0"/>
                <a:ea typeface="PT Sans Bold" pitchFamily="34" charset="-122"/>
                <a:cs typeface="PT Sans Bold" pitchFamily="34" charset="-120"/>
              </a:rPr>
              <a:t>"Role Contribution Mapping helps your team see exactly how every role drives shared success — bringing clarity, alignment, and renewed confidence in how you work together."</a:t>
            </a:r>
            <a:endParaRPr lang="en-US" sz="3100" dirty="0"/>
          </a:p>
        </p:txBody>
      </p:sp>
      <p:sp>
        <p:nvSpPr>
          <p:cNvPr id="5" name="Shape 2"/>
          <p:cNvSpPr/>
          <p:nvPr/>
        </p:nvSpPr>
        <p:spPr>
          <a:xfrm>
            <a:off x="793790" y="2606516"/>
            <a:ext cx="22860" cy="3075980"/>
          </a:xfrm>
          <a:prstGeom prst="rect">
            <a:avLst/>
          </a:prstGeom>
          <a:solidFill>
            <a:srgbClr val="FEC013"/>
          </a:solidFill>
          <a:ln/>
        </p:spPr>
        <p:txBody>
          <a:bodyPr/>
          <a:lstStyle/>
          <a:p>
            <a:endParaRPr lang="en-GB"/>
          </a:p>
        </p:txBody>
      </p:sp>
      <p:sp>
        <p:nvSpPr>
          <p:cNvPr id="6" name="Text 3"/>
          <p:cNvSpPr/>
          <p:nvPr/>
        </p:nvSpPr>
        <p:spPr>
          <a:xfrm>
            <a:off x="793790" y="5905738"/>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Transform abstract contributions into visible impact. Build the shared understanding that high-performing teams need to thrive.</a:t>
            </a:r>
            <a:endParaRPr lang="en-US" sz="1550" dirty="0"/>
          </a:p>
        </p:txBody>
      </p:sp>
      <p:pic>
        <p:nvPicPr>
          <p:cNvPr id="8" name="Picture 7">
            <a:extLst>
              <a:ext uri="{FF2B5EF4-FFF2-40B4-BE49-F238E27FC236}">
                <a16:creationId xmlns:a16="http://schemas.microsoft.com/office/drawing/2014/main" id="{F73EE493-5868-4506-36CE-2300848D9A9B}"/>
              </a:ext>
            </a:extLst>
          </p:cNvPr>
          <p:cNvPicPr>
            <a:picLocks noChangeAspect="1"/>
          </p:cNvPicPr>
          <p:nvPr/>
        </p:nvPicPr>
        <p:blipFill>
          <a:blip r:embed="rId3"/>
          <a:stretch>
            <a:fillRect/>
          </a:stretch>
        </p:blipFill>
        <p:spPr>
          <a:xfrm>
            <a:off x="9098280" y="0"/>
            <a:ext cx="5532120" cy="81905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05376"/>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Topics We Will Cover</a:t>
            </a:r>
            <a:endParaRPr lang="en-US" sz="3900" dirty="0"/>
          </a:p>
        </p:txBody>
      </p:sp>
      <p:sp>
        <p:nvSpPr>
          <p:cNvPr id="3" name="Text 1"/>
          <p:cNvSpPr/>
          <p:nvPr/>
        </p:nvSpPr>
        <p:spPr>
          <a:xfrm>
            <a:off x="793790" y="2122289"/>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workshop follows a "do-first, discuss-after" approach to support psychological safety and active engagement.</a:t>
            </a:r>
            <a:endParaRPr lang="en-US" sz="1550" dirty="0"/>
          </a:p>
        </p:txBody>
      </p:sp>
      <p:sp>
        <p:nvSpPr>
          <p:cNvPr id="4" name="Text 2"/>
          <p:cNvSpPr/>
          <p:nvPr/>
        </p:nvSpPr>
        <p:spPr>
          <a:xfrm>
            <a:off x="793790" y="266307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01</a:t>
            </a:r>
            <a:endParaRPr lang="en-US" sz="1550" dirty="0"/>
          </a:p>
        </p:txBody>
      </p:sp>
      <p:sp>
        <p:nvSpPr>
          <p:cNvPr id="5" name="Shape 3"/>
          <p:cNvSpPr/>
          <p:nvPr/>
        </p:nvSpPr>
        <p:spPr>
          <a:xfrm>
            <a:off x="793790" y="2977396"/>
            <a:ext cx="6422231" cy="22860"/>
          </a:xfrm>
          <a:prstGeom prst="rect">
            <a:avLst/>
          </a:prstGeom>
          <a:solidFill>
            <a:srgbClr val="FEC013"/>
          </a:solidFill>
          <a:ln/>
        </p:spPr>
        <p:txBody>
          <a:bodyPr/>
          <a:lstStyle/>
          <a:p>
            <a:endParaRPr lang="en-GB"/>
          </a:p>
        </p:txBody>
      </p:sp>
      <p:sp>
        <p:nvSpPr>
          <p:cNvPr id="6" name="Text 4"/>
          <p:cNvSpPr/>
          <p:nvPr/>
        </p:nvSpPr>
        <p:spPr>
          <a:xfrm>
            <a:off x="793790" y="3122295"/>
            <a:ext cx="281118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Understanding Team Goals</a:t>
            </a:r>
            <a:endParaRPr lang="en-US" sz="1950" dirty="0"/>
          </a:p>
        </p:txBody>
      </p:sp>
      <p:sp>
        <p:nvSpPr>
          <p:cNvPr id="7" name="Text 5"/>
          <p:cNvSpPr/>
          <p:nvPr/>
        </p:nvSpPr>
        <p:spPr>
          <a:xfrm>
            <a:off x="793790" y="3551515"/>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Align on the team's top priorities and strategic objectives</a:t>
            </a:r>
            <a:endParaRPr lang="en-US" sz="1550" dirty="0"/>
          </a:p>
        </p:txBody>
      </p:sp>
      <p:sp>
        <p:nvSpPr>
          <p:cNvPr id="8" name="Text 6"/>
          <p:cNvSpPr/>
          <p:nvPr/>
        </p:nvSpPr>
        <p:spPr>
          <a:xfrm>
            <a:off x="7414379" y="266307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02</a:t>
            </a:r>
            <a:endParaRPr lang="en-US" sz="1550" dirty="0"/>
          </a:p>
        </p:txBody>
      </p:sp>
      <p:sp>
        <p:nvSpPr>
          <p:cNvPr id="9" name="Shape 7"/>
          <p:cNvSpPr/>
          <p:nvPr/>
        </p:nvSpPr>
        <p:spPr>
          <a:xfrm>
            <a:off x="7414379" y="2977396"/>
            <a:ext cx="6422231" cy="22860"/>
          </a:xfrm>
          <a:prstGeom prst="rect">
            <a:avLst/>
          </a:prstGeom>
          <a:solidFill>
            <a:srgbClr val="FEC013"/>
          </a:solidFill>
          <a:ln/>
        </p:spPr>
        <p:txBody>
          <a:bodyPr/>
          <a:lstStyle/>
          <a:p>
            <a:endParaRPr lang="en-GB"/>
          </a:p>
        </p:txBody>
      </p:sp>
      <p:sp>
        <p:nvSpPr>
          <p:cNvPr id="10" name="Text 8"/>
          <p:cNvSpPr/>
          <p:nvPr/>
        </p:nvSpPr>
        <p:spPr>
          <a:xfrm>
            <a:off x="7414379" y="3122295"/>
            <a:ext cx="3312914"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Identifying Key Responsibilities</a:t>
            </a:r>
            <a:endParaRPr lang="en-US" sz="1950" dirty="0"/>
          </a:p>
        </p:txBody>
      </p:sp>
      <p:sp>
        <p:nvSpPr>
          <p:cNvPr id="11" name="Text 9"/>
          <p:cNvSpPr/>
          <p:nvPr/>
        </p:nvSpPr>
        <p:spPr>
          <a:xfrm>
            <a:off x="7414379" y="3551515"/>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Articulate individual role contributions and core activities</a:t>
            </a:r>
            <a:endParaRPr lang="en-US" sz="1550" dirty="0"/>
          </a:p>
        </p:txBody>
      </p:sp>
      <p:sp>
        <p:nvSpPr>
          <p:cNvPr id="12" name="Text 10"/>
          <p:cNvSpPr/>
          <p:nvPr/>
        </p:nvSpPr>
        <p:spPr>
          <a:xfrm>
            <a:off x="793790" y="42162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03</a:t>
            </a:r>
            <a:endParaRPr lang="en-US" sz="1550" dirty="0"/>
          </a:p>
        </p:txBody>
      </p:sp>
      <p:sp>
        <p:nvSpPr>
          <p:cNvPr id="13" name="Shape 11"/>
          <p:cNvSpPr/>
          <p:nvPr/>
        </p:nvSpPr>
        <p:spPr>
          <a:xfrm>
            <a:off x="793790" y="4530566"/>
            <a:ext cx="6422231" cy="22860"/>
          </a:xfrm>
          <a:prstGeom prst="rect">
            <a:avLst/>
          </a:prstGeom>
          <a:solidFill>
            <a:srgbClr val="FEC013"/>
          </a:solidFill>
          <a:ln/>
        </p:spPr>
        <p:txBody>
          <a:bodyPr/>
          <a:lstStyle/>
          <a:p>
            <a:endParaRPr lang="en-GB"/>
          </a:p>
        </p:txBody>
      </p:sp>
      <p:sp>
        <p:nvSpPr>
          <p:cNvPr id="14" name="Text 12"/>
          <p:cNvSpPr/>
          <p:nvPr/>
        </p:nvSpPr>
        <p:spPr>
          <a:xfrm>
            <a:off x="793790" y="4675465"/>
            <a:ext cx="334017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Mapping Contributions to Goals</a:t>
            </a:r>
            <a:endParaRPr lang="en-US" sz="1950" dirty="0"/>
          </a:p>
        </p:txBody>
      </p:sp>
      <p:sp>
        <p:nvSpPr>
          <p:cNvPr id="15" name="Text 13"/>
          <p:cNvSpPr/>
          <p:nvPr/>
        </p:nvSpPr>
        <p:spPr>
          <a:xfrm>
            <a:off x="793790" y="5104686"/>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Connect responsibilities directly to team outcomes</a:t>
            </a:r>
            <a:endParaRPr lang="en-US" sz="1550" dirty="0"/>
          </a:p>
        </p:txBody>
      </p:sp>
      <p:sp>
        <p:nvSpPr>
          <p:cNvPr id="16" name="Text 14"/>
          <p:cNvSpPr/>
          <p:nvPr/>
        </p:nvSpPr>
        <p:spPr>
          <a:xfrm>
            <a:off x="7414379" y="42162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04</a:t>
            </a:r>
            <a:endParaRPr lang="en-US" sz="1550" dirty="0"/>
          </a:p>
        </p:txBody>
      </p:sp>
      <p:sp>
        <p:nvSpPr>
          <p:cNvPr id="17" name="Shape 15"/>
          <p:cNvSpPr/>
          <p:nvPr/>
        </p:nvSpPr>
        <p:spPr>
          <a:xfrm>
            <a:off x="7414379" y="4530566"/>
            <a:ext cx="6422231" cy="22860"/>
          </a:xfrm>
          <a:prstGeom prst="rect">
            <a:avLst/>
          </a:prstGeom>
          <a:solidFill>
            <a:srgbClr val="FEC013"/>
          </a:solidFill>
          <a:ln/>
        </p:spPr>
        <p:txBody>
          <a:bodyPr/>
          <a:lstStyle/>
          <a:p>
            <a:endParaRPr lang="en-GB"/>
          </a:p>
        </p:txBody>
      </p:sp>
      <p:sp>
        <p:nvSpPr>
          <p:cNvPr id="18" name="Text 16"/>
          <p:cNvSpPr/>
          <p:nvPr/>
        </p:nvSpPr>
        <p:spPr>
          <a:xfrm>
            <a:off x="7414379" y="4675465"/>
            <a:ext cx="409836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Spotting Strengths, Gaps, and Overlaps</a:t>
            </a:r>
            <a:endParaRPr lang="en-US" sz="1950" dirty="0"/>
          </a:p>
        </p:txBody>
      </p:sp>
      <p:sp>
        <p:nvSpPr>
          <p:cNvPr id="19" name="Text 17"/>
          <p:cNvSpPr/>
          <p:nvPr/>
        </p:nvSpPr>
        <p:spPr>
          <a:xfrm>
            <a:off x="7414379" y="5104686"/>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Identify patterns in team coverage and opportunities</a:t>
            </a:r>
            <a:endParaRPr lang="en-US" sz="1550" dirty="0"/>
          </a:p>
        </p:txBody>
      </p:sp>
      <p:sp>
        <p:nvSpPr>
          <p:cNvPr id="20" name="Text 18"/>
          <p:cNvSpPr/>
          <p:nvPr/>
        </p:nvSpPr>
        <p:spPr>
          <a:xfrm>
            <a:off x="793790" y="5769412"/>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05</a:t>
            </a:r>
            <a:endParaRPr lang="en-US" sz="1550" dirty="0"/>
          </a:p>
        </p:txBody>
      </p:sp>
      <p:sp>
        <p:nvSpPr>
          <p:cNvPr id="21" name="Shape 19"/>
          <p:cNvSpPr/>
          <p:nvPr/>
        </p:nvSpPr>
        <p:spPr>
          <a:xfrm>
            <a:off x="793790" y="6083737"/>
            <a:ext cx="6422231" cy="22860"/>
          </a:xfrm>
          <a:prstGeom prst="rect">
            <a:avLst/>
          </a:prstGeom>
          <a:solidFill>
            <a:srgbClr val="FEC013"/>
          </a:solidFill>
          <a:ln/>
        </p:spPr>
        <p:txBody>
          <a:bodyPr/>
          <a:lstStyle/>
          <a:p>
            <a:endParaRPr lang="en-GB"/>
          </a:p>
        </p:txBody>
      </p:sp>
      <p:sp>
        <p:nvSpPr>
          <p:cNvPr id="22" name="Text 20"/>
          <p:cNvSpPr/>
          <p:nvPr/>
        </p:nvSpPr>
        <p:spPr>
          <a:xfrm>
            <a:off x="793790" y="6228636"/>
            <a:ext cx="2527221"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Creating the Visual Map</a:t>
            </a:r>
            <a:endParaRPr lang="en-US" sz="1950" dirty="0"/>
          </a:p>
        </p:txBody>
      </p:sp>
      <p:sp>
        <p:nvSpPr>
          <p:cNvPr id="23" name="Text 21"/>
          <p:cNvSpPr/>
          <p:nvPr/>
        </p:nvSpPr>
        <p:spPr>
          <a:xfrm>
            <a:off x="793790" y="6657856"/>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Build a shared representation of team contributions</a:t>
            </a:r>
            <a:endParaRPr lang="en-US" sz="1550" dirty="0"/>
          </a:p>
        </p:txBody>
      </p:sp>
      <p:sp>
        <p:nvSpPr>
          <p:cNvPr id="24" name="Text 22"/>
          <p:cNvSpPr/>
          <p:nvPr/>
        </p:nvSpPr>
        <p:spPr>
          <a:xfrm>
            <a:off x="7414379" y="5769412"/>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Light" pitchFamily="34" charset="0"/>
                <a:ea typeface="PT Sans Light" pitchFamily="34" charset="-122"/>
                <a:cs typeface="PT Sans Light" pitchFamily="34" charset="-120"/>
              </a:rPr>
              <a:t>06</a:t>
            </a:r>
            <a:endParaRPr lang="en-US" sz="1550" dirty="0"/>
          </a:p>
        </p:txBody>
      </p:sp>
      <p:sp>
        <p:nvSpPr>
          <p:cNvPr id="25" name="Shape 23"/>
          <p:cNvSpPr/>
          <p:nvPr/>
        </p:nvSpPr>
        <p:spPr>
          <a:xfrm>
            <a:off x="7414379" y="6083737"/>
            <a:ext cx="6422231" cy="22860"/>
          </a:xfrm>
          <a:prstGeom prst="rect">
            <a:avLst/>
          </a:prstGeom>
          <a:solidFill>
            <a:srgbClr val="FEC013"/>
          </a:solidFill>
          <a:ln/>
        </p:spPr>
        <p:txBody>
          <a:bodyPr/>
          <a:lstStyle/>
          <a:p>
            <a:endParaRPr lang="en-GB"/>
          </a:p>
        </p:txBody>
      </p:sp>
      <p:sp>
        <p:nvSpPr>
          <p:cNvPr id="26" name="Text 24"/>
          <p:cNvSpPr/>
          <p:nvPr/>
        </p:nvSpPr>
        <p:spPr>
          <a:xfrm>
            <a:off x="7414379" y="6228636"/>
            <a:ext cx="3257074"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Reflection and Action Planning</a:t>
            </a:r>
            <a:endParaRPr lang="en-US" sz="1950" dirty="0"/>
          </a:p>
        </p:txBody>
      </p:sp>
      <p:sp>
        <p:nvSpPr>
          <p:cNvPr id="27" name="Text 25"/>
          <p:cNvSpPr/>
          <p:nvPr/>
        </p:nvSpPr>
        <p:spPr>
          <a:xfrm>
            <a:off x="7414379" y="6657856"/>
            <a:ext cx="642223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Commit to specific improvements and next steps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74621"/>
            <a:ext cx="9359146"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Topic 1: Understanding the Team's Top Goals</a:t>
            </a:r>
            <a:endParaRPr lang="en-US" sz="3900" dirty="0"/>
          </a:p>
        </p:txBody>
      </p:sp>
      <p:sp>
        <p:nvSpPr>
          <p:cNvPr id="3" name="Text 1"/>
          <p:cNvSpPr/>
          <p:nvPr/>
        </p:nvSpPr>
        <p:spPr>
          <a:xfrm>
            <a:off x="793790" y="1473994"/>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Duration: 5 minutes</a:t>
            </a:r>
            <a:endParaRPr lang="en-US" sz="1950" dirty="0"/>
          </a:p>
        </p:txBody>
      </p:sp>
      <p:sp>
        <p:nvSpPr>
          <p:cNvPr id="4" name="Text 2"/>
          <p:cNvSpPr/>
          <p:nvPr/>
        </p:nvSpPr>
        <p:spPr>
          <a:xfrm>
            <a:off x="793790" y="2260402"/>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Clear goals provide the anchor for mapping contributions. Participants identify or revisit the team's top goals to ensure everyone is aligned before diving into individual responsibilities.</a:t>
            </a:r>
            <a:endParaRPr lang="en-US" sz="1550" dirty="0"/>
          </a:p>
        </p:txBody>
      </p:sp>
      <p:sp>
        <p:nvSpPr>
          <p:cNvPr id="5" name="Text 3"/>
          <p:cNvSpPr/>
          <p:nvPr/>
        </p:nvSpPr>
        <p:spPr>
          <a:xfrm>
            <a:off x="793790" y="3411379"/>
            <a:ext cx="2548295" cy="310158"/>
          </a:xfrm>
          <a:prstGeom prst="rect">
            <a:avLst/>
          </a:prstGeom>
          <a:noFill/>
          <a:ln/>
        </p:spPr>
        <p:txBody>
          <a:bodyPr wrap="none" lIns="0" tIns="0" rIns="0" bIns="0" rtlCol="0" anchor="t"/>
          <a:lstStyle/>
          <a:p>
            <a:pPr marL="0" indent="0" algn="l">
              <a:lnSpc>
                <a:spcPts val="2400"/>
              </a:lnSpc>
              <a:buNone/>
            </a:pPr>
            <a:r>
              <a:rPr lang="en-US" sz="1950" b="1" dirty="0">
                <a:solidFill>
                  <a:srgbClr val="FEC013"/>
                </a:solidFill>
                <a:latin typeface="PT Sans Bold" pitchFamily="34" charset="0"/>
                <a:ea typeface="PT Sans Bold" pitchFamily="34" charset="-122"/>
                <a:cs typeface="PT Sans Bold" pitchFamily="34" charset="-120"/>
              </a:rPr>
              <a:t>Examples of Team Goals</a:t>
            </a:r>
            <a:endParaRPr lang="en-US" sz="1950" dirty="0"/>
          </a:p>
        </p:txBody>
      </p:sp>
      <p:sp>
        <p:nvSpPr>
          <p:cNvPr id="6" name="Text 4"/>
          <p:cNvSpPr/>
          <p:nvPr/>
        </p:nvSpPr>
        <p:spPr>
          <a:xfrm>
            <a:off x="793790" y="3919895"/>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Quarterly OKRs (Objectives and Key Results)</a:t>
            </a:r>
            <a:endParaRPr lang="en-US" sz="1550" dirty="0"/>
          </a:p>
        </p:txBody>
      </p:sp>
      <p:sp>
        <p:nvSpPr>
          <p:cNvPr id="7" name="Text 5"/>
          <p:cNvSpPr/>
          <p:nvPr/>
        </p:nvSpPr>
        <p:spPr>
          <a:xfrm>
            <a:off x="793790" y="4306848"/>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Project milestones and deliverables</a:t>
            </a:r>
            <a:endParaRPr lang="en-US" sz="1550" dirty="0"/>
          </a:p>
        </p:txBody>
      </p:sp>
      <p:sp>
        <p:nvSpPr>
          <p:cNvPr id="8" name="Text 6"/>
          <p:cNvSpPr/>
          <p:nvPr/>
        </p:nvSpPr>
        <p:spPr>
          <a:xfrm>
            <a:off x="793790" y="4693801"/>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FFFFFF"/>
                </a:solidFill>
                <a:latin typeface="PT Sans" pitchFamily="34" charset="0"/>
                <a:ea typeface="PT Sans" pitchFamily="34" charset="-122"/>
                <a:cs typeface="PT Sans" pitchFamily="34" charset="-120"/>
              </a:rPr>
              <a:t>Strategic priorities for the year</a:t>
            </a:r>
            <a:endParaRPr lang="en-US" sz="1550" dirty="0"/>
          </a:p>
        </p:txBody>
      </p:sp>
      <p:sp>
        <p:nvSpPr>
          <p:cNvPr id="9" name="Text 7"/>
          <p:cNvSpPr/>
          <p:nvPr/>
        </p:nvSpPr>
        <p:spPr>
          <a:xfrm>
            <a:off x="793790" y="5189934"/>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foundation ensures that all subsequent mapping activities connect back to what truly matters for team success.</a:t>
            </a:r>
            <a:endParaRPr lang="en-US" sz="1550" dirty="0"/>
          </a:p>
        </p:txBody>
      </p:sp>
      <p:pic>
        <p:nvPicPr>
          <p:cNvPr id="12" name="Picture 11">
            <a:extLst>
              <a:ext uri="{FF2B5EF4-FFF2-40B4-BE49-F238E27FC236}">
                <a16:creationId xmlns:a16="http://schemas.microsoft.com/office/drawing/2014/main" id="{37DBCA80-A3C8-D390-4158-235ED01A9A25}"/>
              </a:ext>
            </a:extLst>
          </p:cNvPr>
          <p:cNvPicPr>
            <a:picLocks noChangeAspect="1"/>
          </p:cNvPicPr>
          <p:nvPr/>
        </p:nvPicPr>
        <p:blipFill>
          <a:blip r:embed="rId3"/>
          <a:stretch>
            <a:fillRect/>
          </a:stretch>
        </p:blipFill>
        <p:spPr>
          <a:xfrm>
            <a:off x="8967665" y="1915739"/>
            <a:ext cx="4706007" cy="47822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464350"/>
            <a:ext cx="6868597"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Creating the Shared Goals Board</a:t>
            </a:r>
            <a:endParaRPr lang="en-US" sz="3900" dirty="0"/>
          </a:p>
        </p:txBody>
      </p:sp>
      <p:pic>
        <p:nvPicPr>
          <p:cNvPr id="4" name="Image 1" descr="preencoded.png"/>
          <p:cNvPicPr>
            <a:picLocks noChangeAspect="1"/>
          </p:cNvPicPr>
          <p:nvPr/>
        </p:nvPicPr>
        <p:blipFill>
          <a:blip r:embed="rId3"/>
          <a:stretch>
            <a:fillRect/>
          </a:stretch>
        </p:blipFill>
        <p:spPr>
          <a:xfrm>
            <a:off x="6280190" y="2382083"/>
            <a:ext cx="992267" cy="1461016"/>
          </a:xfrm>
          <a:prstGeom prst="rect">
            <a:avLst/>
          </a:prstGeom>
        </p:spPr>
      </p:pic>
      <p:sp>
        <p:nvSpPr>
          <p:cNvPr id="5" name="Text 1"/>
          <p:cNvSpPr/>
          <p:nvPr/>
        </p:nvSpPr>
        <p:spPr>
          <a:xfrm>
            <a:off x="7470815" y="2580442"/>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In-Person Setup</a:t>
            </a:r>
            <a:endParaRPr lang="en-US" sz="1950" dirty="0"/>
          </a:p>
        </p:txBody>
      </p:sp>
      <p:sp>
        <p:nvSpPr>
          <p:cNvPr id="6" name="Text 2"/>
          <p:cNvSpPr/>
          <p:nvPr/>
        </p:nvSpPr>
        <p:spPr>
          <a:xfrm>
            <a:off x="7470815" y="3009662"/>
            <a:ext cx="636579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Use flipchart columns to display team goals prominently on the wall where everyone can see and reference them throughout the session.</a:t>
            </a:r>
            <a:endParaRPr lang="en-US" sz="1550" dirty="0"/>
          </a:p>
        </p:txBody>
      </p:sp>
      <p:pic>
        <p:nvPicPr>
          <p:cNvPr id="7" name="Image 2" descr="preencoded.png"/>
          <p:cNvPicPr>
            <a:picLocks noChangeAspect="1"/>
          </p:cNvPicPr>
          <p:nvPr/>
        </p:nvPicPr>
        <p:blipFill>
          <a:blip r:embed="rId4"/>
          <a:stretch>
            <a:fillRect/>
          </a:stretch>
        </p:blipFill>
        <p:spPr>
          <a:xfrm>
            <a:off x="6280190" y="3843099"/>
            <a:ext cx="992267" cy="1461016"/>
          </a:xfrm>
          <a:prstGeom prst="rect">
            <a:avLst/>
          </a:prstGeom>
        </p:spPr>
      </p:pic>
      <p:sp>
        <p:nvSpPr>
          <p:cNvPr id="8" name="Text 3"/>
          <p:cNvSpPr/>
          <p:nvPr/>
        </p:nvSpPr>
        <p:spPr>
          <a:xfrm>
            <a:off x="7470815" y="404145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Online Setup</a:t>
            </a:r>
            <a:endParaRPr lang="en-US" sz="1950" dirty="0"/>
          </a:p>
        </p:txBody>
      </p:sp>
      <p:sp>
        <p:nvSpPr>
          <p:cNvPr id="9" name="Text 4"/>
          <p:cNvSpPr/>
          <p:nvPr/>
        </p:nvSpPr>
        <p:spPr>
          <a:xfrm>
            <a:off x="7470815" y="4470678"/>
            <a:ext cx="636579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Create a Miro, Mural, or Jamboard template with clearly labeled goal sections for digital collaboration.</a:t>
            </a:r>
            <a:endParaRPr lang="en-US" sz="1550" dirty="0"/>
          </a:p>
        </p:txBody>
      </p:sp>
      <p:pic>
        <p:nvPicPr>
          <p:cNvPr id="10" name="Image 3" descr="preencoded.png"/>
          <p:cNvPicPr>
            <a:picLocks noChangeAspect="1"/>
          </p:cNvPicPr>
          <p:nvPr/>
        </p:nvPicPr>
        <p:blipFill>
          <a:blip r:embed="rId5"/>
          <a:stretch>
            <a:fillRect/>
          </a:stretch>
        </p:blipFill>
        <p:spPr>
          <a:xfrm>
            <a:off x="6280190" y="5304115"/>
            <a:ext cx="992267" cy="1461016"/>
          </a:xfrm>
          <a:prstGeom prst="rect">
            <a:avLst/>
          </a:prstGeom>
        </p:spPr>
      </p:pic>
      <p:sp>
        <p:nvSpPr>
          <p:cNvPr id="11" name="Text 5"/>
          <p:cNvSpPr/>
          <p:nvPr/>
        </p:nvSpPr>
        <p:spPr>
          <a:xfrm>
            <a:off x="7470815" y="550247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Hybrid Setup</a:t>
            </a:r>
            <a:endParaRPr lang="en-US" sz="1950" dirty="0"/>
          </a:p>
        </p:txBody>
      </p:sp>
      <p:sp>
        <p:nvSpPr>
          <p:cNvPr id="12" name="Text 6"/>
          <p:cNvSpPr/>
          <p:nvPr/>
        </p:nvSpPr>
        <p:spPr>
          <a:xfrm>
            <a:off x="7470815" y="5931694"/>
            <a:ext cx="6365796"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Combine both physical and digital boards, photographing updates live to keep all participants synchronized.</a:t>
            </a:r>
            <a:endParaRPr lang="en-US" sz="1550" dirty="0"/>
          </a:p>
        </p:txBody>
      </p:sp>
      <p:pic>
        <p:nvPicPr>
          <p:cNvPr id="14" name="Picture 13">
            <a:extLst>
              <a:ext uri="{FF2B5EF4-FFF2-40B4-BE49-F238E27FC236}">
                <a16:creationId xmlns:a16="http://schemas.microsoft.com/office/drawing/2014/main" id="{16A08A84-E932-5125-6E77-0320BBCE96E9}"/>
              </a:ext>
            </a:extLst>
          </p:cNvPr>
          <p:cNvPicPr>
            <a:picLocks noChangeAspect="1"/>
          </p:cNvPicPr>
          <p:nvPr/>
        </p:nvPicPr>
        <p:blipFill>
          <a:blip r:embed="rId6"/>
          <a:stretch>
            <a:fillRect/>
          </a:stretch>
        </p:blipFill>
        <p:spPr>
          <a:xfrm>
            <a:off x="0" y="0"/>
            <a:ext cx="5479734" cy="822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3983474"/>
            <a:ext cx="4961811"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Reflection Prompt</a:t>
            </a:r>
            <a:endParaRPr lang="en-US" sz="3900" dirty="0"/>
          </a:p>
        </p:txBody>
      </p:sp>
      <p:sp>
        <p:nvSpPr>
          <p:cNvPr id="4" name="Text 1"/>
          <p:cNvSpPr/>
          <p:nvPr/>
        </p:nvSpPr>
        <p:spPr>
          <a:xfrm>
            <a:off x="1091446" y="5198864"/>
            <a:ext cx="7083743" cy="372070"/>
          </a:xfrm>
          <a:prstGeom prst="rect">
            <a:avLst/>
          </a:prstGeom>
          <a:noFill/>
          <a:ln/>
        </p:spPr>
        <p:txBody>
          <a:bodyPr wrap="none" lIns="0" tIns="0" rIns="0" bIns="0" rtlCol="0" anchor="t"/>
          <a:lstStyle/>
          <a:p>
            <a:pPr marL="0" indent="0" algn="l">
              <a:lnSpc>
                <a:spcPts val="2900"/>
              </a:lnSpc>
              <a:buNone/>
            </a:pPr>
            <a:r>
              <a:rPr lang="en-US" sz="2300" b="1" dirty="0">
                <a:solidFill>
                  <a:srgbClr val="FEC013"/>
                </a:solidFill>
                <a:latin typeface="PT Sans Bold" pitchFamily="34" charset="0"/>
                <a:ea typeface="PT Sans Bold" pitchFamily="34" charset="-122"/>
                <a:cs typeface="PT Sans Bold" pitchFamily="34" charset="-120"/>
              </a:rPr>
              <a:t>"Which of these goals do you interact with most often?"</a:t>
            </a:r>
            <a:endParaRPr lang="en-US" sz="2300" dirty="0"/>
          </a:p>
        </p:txBody>
      </p:sp>
      <p:sp>
        <p:nvSpPr>
          <p:cNvPr id="5" name="Shape 2"/>
          <p:cNvSpPr/>
          <p:nvPr/>
        </p:nvSpPr>
        <p:spPr>
          <a:xfrm>
            <a:off x="793790" y="4901208"/>
            <a:ext cx="22860" cy="967383"/>
          </a:xfrm>
          <a:prstGeom prst="rect">
            <a:avLst/>
          </a:prstGeom>
          <a:solidFill>
            <a:srgbClr val="FEC013"/>
          </a:solidFill>
          <a:ln/>
        </p:spPr>
        <p:txBody>
          <a:bodyPr/>
          <a:lstStyle/>
          <a:p>
            <a:endParaRPr lang="en-GB"/>
          </a:p>
        </p:txBody>
      </p:sp>
      <p:sp>
        <p:nvSpPr>
          <p:cNvPr id="6" name="Text 3"/>
          <p:cNvSpPr/>
          <p:nvPr/>
        </p:nvSpPr>
        <p:spPr>
          <a:xfrm>
            <a:off x="793790" y="609183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This question helps participants begin connecting their daily work to strategic priorities. Encourage honest reflection about where their time and energy actually goes, not just where they think it should go.</a:t>
            </a:r>
            <a:endParaRPr lang="en-US" sz="1550" dirty="0"/>
          </a:p>
        </p:txBody>
      </p:sp>
      <p:pic>
        <p:nvPicPr>
          <p:cNvPr id="8" name="Picture 7">
            <a:extLst>
              <a:ext uri="{FF2B5EF4-FFF2-40B4-BE49-F238E27FC236}">
                <a16:creationId xmlns:a16="http://schemas.microsoft.com/office/drawing/2014/main" id="{19F2298C-6F52-0489-7CCE-1F3B422AC1F1}"/>
              </a:ext>
            </a:extLst>
          </p:cNvPr>
          <p:cNvPicPr>
            <a:picLocks noChangeAspect="1"/>
          </p:cNvPicPr>
          <p:nvPr/>
        </p:nvPicPr>
        <p:blipFill>
          <a:blip r:embed="rId3"/>
          <a:stretch>
            <a:fillRect/>
          </a:stretch>
        </p:blipFill>
        <p:spPr>
          <a:xfrm>
            <a:off x="0" y="0"/>
            <a:ext cx="14630399" cy="2470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494473"/>
            <a:ext cx="5630228" cy="620078"/>
          </a:xfrm>
          <a:prstGeom prst="rect">
            <a:avLst/>
          </a:prstGeom>
          <a:noFill/>
          <a:ln/>
        </p:spPr>
        <p:txBody>
          <a:bodyPr wrap="non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Goal Alignment Worksheet</a:t>
            </a:r>
            <a:endParaRPr lang="en-US" sz="3900" dirty="0"/>
          </a:p>
        </p:txBody>
      </p:sp>
      <p:sp>
        <p:nvSpPr>
          <p:cNvPr id="3" name="Text 1"/>
          <p:cNvSpPr/>
          <p:nvPr/>
        </p:nvSpPr>
        <p:spPr>
          <a:xfrm>
            <a:off x="793790" y="2511385"/>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Provide participants with a structured handout to capture their thinking about team goals.</a:t>
            </a:r>
            <a:endParaRPr lang="en-US" sz="1550" dirty="0"/>
          </a:p>
        </p:txBody>
      </p:sp>
      <p:sp>
        <p:nvSpPr>
          <p:cNvPr id="4" name="Shape 2"/>
          <p:cNvSpPr/>
          <p:nvPr/>
        </p:nvSpPr>
        <p:spPr>
          <a:xfrm>
            <a:off x="793790" y="3052167"/>
            <a:ext cx="13042821" cy="2298859"/>
          </a:xfrm>
          <a:prstGeom prst="roundRect">
            <a:avLst>
              <a:gd name="adj" fmla="val 3626"/>
            </a:avLst>
          </a:prstGeom>
          <a:noFill/>
          <a:ln w="7620">
            <a:solidFill>
              <a:srgbClr val="FFFFFF">
                <a:alpha val="24000"/>
              </a:srgbClr>
            </a:solidFill>
            <a:prstDash val="solid"/>
          </a:ln>
        </p:spPr>
        <p:txBody>
          <a:bodyPr/>
          <a:lstStyle/>
          <a:p>
            <a:endParaRPr lang="en-GB"/>
          </a:p>
        </p:txBody>
      </p:sp>
      <p:sp>
        <p:nvSpPr>
          <p:cNvPr id="5" name="Shape 3"/>
          <p:cNvSpPr/>
          <p:nvPr/>
        </p:nvSpPr>
        <p:spPr>
          <a:xfrm>
            <a:off x="801410" y="3059787"/>
            <a:ext cx="13027581" cy="570905"/>
          </a:xfrm>
          <a:prstGeom prst="rect">
            <a:avLst/>
          </a:prstGeom>
          <a:solidFill>
            <a:srgbClr val="FFFFFF">
              <a:alpha val="4000"/>
            </a:srgbClr>
          </a:solidFill>
          <a:ln/>
        </p:spPr>
        <p:txBody>
          <a:bodyPr/>
          <a:lstStyle/>
          <a:p>
            <a:endParaRPr lang="en-GB"/>
          </a:p>
        </p:txBody>
      </p:sp>
      <p:sp>
        <p:nvSpPr>
          <p:cNvPr id="6" name="Text 4"/>
          <p:cNvSpPr/>
          <p:nvPr/>
        </p:nvSpPr>
        <p:spPr>
          <a:xfrm>
            <a:off x="1000006" y="3186470"/>
            <a:ext cx="285630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Goal</a:t>
            </a:r>
            <a:endParaRPr lang="en-US" sz="1550" dirty="0"/>
          </a:p>
        </p:txBody>
      </p:sp>
      <p:sp>
        <p:nvSpPr>
          <p:cNvPr id="7" name="Text 5"/>
          <p:cNvSpPr/>
          <p:nvPr/>
        </p:nvSpPr>
        <p:spPr>
          <a:xfrm>
            <a:off x="4260652" y="3186470"/>
            <a:ext cx="3503890"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Why It Matters</a:t>
            </a:r>
            <a:endParaRPr lang="en-US" sz="1550" dirty="0"/>
          </a:p>
        </p:txBody>
      </p:sp>
      <p:sp>
        <p:nvSpPr>
          <p:cNvPr id="8" name="Text 6"/>
          <p:cNvSpPr/>
          <p:nvPr/>
        </p:nvSpPr>
        <p:spPr>
          <a:xfrm>
            <a:off x="8168878" y="3186470"/>
            <a:ext cx="2852499"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Who Touches It</a:t>
            </a:r>
            <a:endParaRPr lang="en-US" sz="1550" dirty="0"/>
          </a:p>
        </p:txBody>
      </p:sp>
      <p:sp>
        <p:nvSpPr>
          <p:cNvPr id="9" name="Text 7"/>
          <p:cNvSpPr/>
          <p:nvPr/>
        </p:nvSpPr>
        <p:spPr>
          <a:xfrm>
            <a:off x="11425714" y="3186470"/>
            <a:ext cx="2204918" cy="317540"/>
          </a:xfrm>
          <a:prstGeom prst="rect">
            <a:avLst/>
          </a:prstGeom>
          <a:noFill/>
          <a:ln/>
        </p:spPr>
        <p:txBody>
          <a:bodyPr wrap="non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Key Measures</a:t>
            </a:r>
            <a:endParaRPr lang="en-US" sz="1550" dirty="0"/>
          </a:p>
        </p:txBody>
      </p:sp>
      <p:sp>
        <p:nvSpPr>
          <p:cNvPr id="10" name="Shape 8"/>
          <p:cNvSpPr/>
          <p:nvPr/>
        </p:nvSpPr>
        <p:spPr>
          <a:xfrm>
            <a:off x="801410" y="3630692"/>
            <a:ext cx="13027581" cy="570905"/>
          </a:xfrm>
          <a:prstGeom prst="rect">
            <a:avLst/>
          </a:prstGeom>
          <a:solidFill>
            <a:srgbClr val="000000">
              <a:alpha val="4000"/>
            </a:srgbClr>
          </a:solidFill>
          <a:ln/>
        </p:spPr>
        <p:txBody>
          <a:bodyPr/>
          <a:lstStyle/>
          <a:p>
            <a:endParaRPr lang="en-GB"/>
          </a:p>
        </p:txBody>
      </p:sp>
      <p:sp>
        <p:nvSpPr>
          <p:cNvPr id="11" name="Text 9"/>
          <p:cNvSpPr/>
          <p:nvPr/>
        </p:nvSpPr>
        <p:spPr>
          <a:xfrm>
            <a:off x="1000006" y="3757374"/>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Quarterly OKR 1</a:t>
            </a:r>
            <a:endParaRPr lang="en-US" sz="1550" dirty="0"/>
          </a:p>
        </p:txBody>
      </p:sp>
      <p:sp>
        <p:nvSpPr>
          <p:cNvPr id="12" name="Text 10"/>
          <p:cNvSpPr/>
          <p:nvPr/>
        </p:nvSpPr>
        <p:spPr>
          <a:xfrm>
            <a:off x="4260652" y="3757374"/>
            <a:ext cx="3503890"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Strategic priority</a:t>
            </a:r>
            <a:endParaRPr lang="en-US" sz="1550" dirty="0"/>
          </a:p>
        </p:txBody>
      </p:sp>
      <p:sp>
        <p:nvSpPr>
          <p:cNvPr id="13" name="Text 11"/>
          <p:cNvSpPr/>
          <p:nvPr/>
        </p:nvSpPr>
        <p:spPr>
          <a:xfrm>
            <a:off x="8168878" y="3757374"/>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Team members</a:t>
            </a:r>
            <a:endParaRPr lang="en-US" sz="1550" dirty="0"/>
          </a:p>
        </p:txBody>
      </p:sp>
      <p:sp>
        <p:nvSpPr>
          <p:cNvPr id="14" name="Text 12"/>
          <p:cNvSpPr/>
          <p:nvPr/>
        </p:nvSpPr>
        <p:spPr>
          <a:xfrm>
            <a:off x="11425714" y="3757374"/>
            <a:ext cx="220491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Success metrics</a:t>
            </a:r>
            <a:endParaRPr lang="en-US" sz="1550" dirty="0"/>
          </a:p>
        </p:txBody>
      </p:sp>
      <p:sp>
        <p:nvSpPr>
          <p:cNvPr id="15" name="Shape 13"/>
          <p:cNvSpPr/>
          <p:nvPr/>
        </p:nvSpPr>
        <p:spPr>
          <a:xfrm>
            <a:off x="801410" y="4201597"/>
            <a:ext cx="13027581" cy="570905"/>
          </a:xfrm>
          <a:prstGeom prst="rect">
            <a:avLst/>
          </a:prstGeom>
          <a:solidFill>
            <a:srgbClr val="FFFFFF">
              <a:alpha val="4000"/>
            </a:srgbClr>
          </a:solidFill>
          <a:ln/>
        </p:spPr>
        <p:txBody>
          <a:bodyPr/>
          <a:lstStyle/>
          <a:p>
            <a:endParaRPr lang="en-GB"/>
          </a:p>
        </p:txBody>
      </p:sp>
      <p:sp>
        <p:nvSpPr>
          <p:cNvPr id="16" name="Text 14"/>
          <p:cNvSpPr/>
          <p:nvPr/>
        </p:nvSpPr>
        <p:spPr>
          <a:xfrm>
            <a:off x="1000006" y="4328279"/>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Project Milestone</a:t>
            </a:r>
            <a:endParaRPr lang="en-US" sz="1550" dirty="0"/>
          </a:p>
        </p:txBody>
      </p:sp>
      <p:sp>
        <p:nvSpPr>
          <p:cNvPr id="17" name="Text 15"/>
          <p:cNvSpPr/>
          <p:nvPr/>
        </p:nvSpPr>
        <p:spPr>
          <a:xfrm>
            <a:off x="4260652" y="4328279"/>
            <a:ext cx="3503890"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Client commitment</a:t>
            </a:r>
            <a:endParaRPr lang="en-US" sz="1550" dirty="0"/>
          </a:p>
        </p:txBody>
      </p:sp>
      <p:sp>
        <p:nvSpPr>
          <p:cNvPr id="18" name="Text 16"/>
          <p:cNvSpPr/>
          <p:nvPr/>
        </p:nvSpPr>
        <p:spPr>
          <a:xfrm>
            <a:off x="8168878" y="4328279"/>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Contributors</a:t>
            </a:r>
            <a:endParaRPr lang="en-US" sz="1550" dirty="0"/>
          </a:p>
        </p:txBody>
      </p:sp>
      <p:sp>
        <p:nvSpPr>
          <p:cNvPr id="19" name="Text 17"/>
          <p:cNvSpPr/>
          <p:nvPr/>
        </p:nvSpPr>
        <p:spPr>
          <a:xfrm>
            <a:off x="11425714" y="4328279"/>
            <a:ext cx="220491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Completion date</a:t>
            </a:r>
            <a:endParaRPr lang="en-US" sz="1550" dirty="0"/>
          </a:p>
        </p:txBody>
      </p:sp>
      <p:sp>
        <p:nvSpPr>
          <p:cNvPr id="20" name="Shape 18"/>
          <p:cNvSpPr/>
          <p:nvPr/>
        </p:nvSpPr>
        <p:spPr>
          <a:xfrm>
            <a:off x="801410" y="4772501"/>
            <a:ext cx="13027581" cy="570905"/>
          </a:xfrm>
          <a:prstGeom prst="rect">
            <a:avLst/>
          </a:prstGeom>
          <a:solidFill>
            <a:srgbClr val="000000">
              <a:alpha val="4000"/>
            </a:srgbClr>
          </a:solidFill>
          <a:ln/>
        </p:spPr>
        <p:txBody>
          <a:bodyPr/>
          <a:lstStyle/>
          <a:p>
            <a:endParaRPr lang="en-GB"/>
          </a:p>
        </p:txBody>
      </p:sp>
      <p:sp>
        <p:nvSpPr>
          <p:cNvPr id="21" name="Text 19"/>
          <p:cNvSpPr/>
          <p:nvPr/>
        </p:nvSpPr>
        <p:spPr>
          <a:xfrm>
            <a:off x="1000006" y="4899184"/>
            <a:ext cx="285630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Strategic Initiative</a:t>
            </a:r>
            <a:endParaRPr lang="en-US" sz="1550" dirty="0"/>
          </a:p>
        </p:txBody>
      </p:sp>
      <p:sp>
        <p:nvSpPr>
          <p:cNvPr id="22" name="Text 20"/>
          <p:cNvSpPr/>
          <p:nvPr/>
        </p:nvSpPr>
        <p:spPr>
          <a:xfrm>
            <a:off x="4260652" y="4899184"/>
            <a:ext cx="3503890"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Long-term vision</a:t>
            </a:r>
            <a:endParaRPr lang="en-US" sz="1550" dirty="0"/>
          </a:p>
        </p:txBody>
      </p:sp>
      <p:sp>
        <p:nvSpPr>
          <p:cNvPr id="23" name="Text 21"/>
          <p:cNvSpPr/>
          <p:nvPr/>
        </p:nvSpPr>
        <p:spPr>
          <a:xfrm>
            <a:off x="8168878" y="4899184"/>
            <a:ext cx="2852499"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Stakeholders</a:t>
            </a:r>
            <a:endParaRPr lang="en-US" sz="1550" dirty="0"/>
          </a:p>
        </p:txBody>
      </p:sp>
      <p:sp>
        <p:nvSpPr>
          <p:cNvPr id="24" name="Text 22"/>
          <p:cNvSpPr/>
          <p:nvPr/>
        </p:nvSpPr>
        <p:spPr>
          <a:xfrm>
            <a:off x="11425714" y="4899184"/>
            <a:ext cx="2204918" cy="317540"/>
          </a:xfrm>
          <a:prstGeom prst="rect">
            <a:avLst/>
          </a:prstGeom>
          <a:noFill/>
          <a:ln/>
        </p:spPr>
        <p:txBody>
          <a:bodyPr wrap="non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Impact indicators</a:t>
            </a:r>
            <a:endParaRPr lang="en-US" sz="1550" dirty="0"/>
          </a:p>
        </p:txBody>
      </p:sp>
      <p:sp>
        <p:nvSpPr>
          <p:cNvPr id="25" name="Shape 23"/>
          <p:cNvSpPr/>
          <p:nvPr/>
        </p:nvSpPr>
        <p:spPr>
          <a:xfrm>
            <a:off x="793790" y="5574268"/>
            <a:ext cx="13042821" cy="1160740"/>
          </a:xfrm>
          <a:prstGeom prst="roundRect">
            <a:avLst>
              <a:gd name="adj" fmla="val 7182"/>
            </a:avLst>
          </a:prstGeom>
          <a:solidFill>
            <a:srgbClr val="4C3800"/>
          </a:solidFill>
          <a:ln/>
        </p:spPr>
        <p:txBody>
          <a:bodyPr/>
          <a:lstStyle/>
          <a:p>
            <a:endParaRPr lang="en-GB"/>
          </a:p>
        </p:txBody>
      </p:sp>
      <p:pic>
        <p:nvPicPr>
          <p:cNvPr id="26" name="Image 0" descr="preencoded.png"/>
          <p:cNvPicPr>
            <a:picLocks noChangeAspect="1"/>
          </p:cNvPicPr>
          <p:nvPr/>
        </p:nvPicPr>
        <p:blipFill>
          <a:blip r:embed="rId3"/>
          <a:stretch>
            <a:fillRect/>
          </a:stretch>
        </p:blipFill>
        <p:spPr>
          <a:xfrm>
            <a:off x="992148" y="5877163"/>
            <a:ext cx="248007" cy="198358"/>
          </a:xfrm>
          <a:prstGeom prst="rect">
            <a:avLst/>
          </a:prstGeom>
        </p:spPr>
      </p:pic>
      <p:sp>
        <p:nvSpPr>
          <p:cNvPr id="27" name="Text 24"/>
          <p:cNvSpPr/>
          <p:nvPr/>
        </p:nvSpPr>
        <p:spPr>
          <a:xfrm>
            <a:off x="1438513" y="5822156"/>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FFFFFF"/>
                </a:solidFill>
                <a:latin typeface="PT Sans" pitchFamily="34" charset="0"/>
                <a:ea typeface="PT Sans" pitchFamily="34" charset="-122"/>
                <a:cs typeface="PT Sans" pitchFamily="34" charset="-120"/>
              </a:rPr>
              <a:t>Facilitator Tip:</a:t>
            </a:r>
            <a:r>
              <a:rPr lang="en-US" sz="1550" dirty="0">
                <a:solidFill>
                  <a:srgbClr val="FFFFFF"/>
                </a:solidFill>
                <a:latin typeface="PT Sans" pitchFamily="34" charset="0"/>
                <a:ea typeface="PT Sans" pitchFamily="34" charset="-122"/>
                <a:cs typeface="PT Sans" pitchFamily="34" charset="-120"/>
              </a:rPr>
              <a:t> Explain why clarity at the goal level is essential before mapping responsibilities. Keep goals displayed on both the physical wall and the shared screen for hybrid teams.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1739979"/>
            <a:ext cx="7556421" cy="1240155"/>
          </a:xfrm>
          <a:prstGeom prst="rect">
            <a:avLst/>
          </a:prstGeom>
          <a:noFill/>
          <a:ln/>
        </p:spPr>
        <p:txBody>
          <a:bodyPr wrap="square" lIns="0" tIns="0" rIns="0" bIns="0" rtlCol="0" anchor="t"/>
          <a:lstStyle/>
          <a:p>
            <a:pPr marL="0" indent="0" algn="l">
              <a:lnSpc>
                <a:spcPts val="4850"/>
              </a:lnSpc>
              <a:buNone/>
            </a:pPr>
            <a:r>
              <a:rPr lang="en-US" sz="3900" b="1" dirty="0">
                <a:solidFill>
                  <a:srgbClr val="FEC013"/>
                </a:solidFill>
                <a:latin typeface="PT Sans Bold" pitchFamily="34" charset="0"/>
                <a:ea typeface="PT Sans Bold" pitchFamily="34" charset="-122"/>
                <a:cs typeface="PT Sans Bold" pitchFamily="34" charset="-120"/>
              </a:rPr>
              <a:t>Accessibility and Contingency Planning</a:t>
            </a:r>
            <a:endParaRPr lang="en-US" sz="3900" dirty="0"/>
          </a:p>
        </p:txBody>
      </p:sp>
      <p:sp>
        <p:nvSpPr>
          <p:cNvPr id="4" name="Shape 1"/>
          <p:cNvSpPr/>
          <p:nvPr/>
        </p:nvSpPr>
        <p:spPr>
          <a:xfrm>
            <a:off x="6280190" y="3277791"/>
            <a:ext cx="7556421" cy="1506736"/>
          </a:xfrm>
          <a:prstGeom prst="roundRect">
            <a:avLst>
              <a:gd name="adj" fmla="val 5532"/>
            </a:avLst>
          </a:prstGeom>
          <a:solidFill>
            <a:srgbClr val="000000"/>
          </a:solidFill>
          <a:ln w="22860">
            <a:solidFill>
              <a:srgbClr val="98771A"/>
            </a:solidFill>
            <a:prstDash val="solid"/>
          </a:ln>
        </p:spPr>
        <p:txBody>
          <a:bodyPr/>
          <a:lstStyle/>
          <a:p>
            <a:endParaRPr lang="en-GB"/>
          </a:p>
        </p:txBody>
      </p:sp>
      <p:sp>
        <p:nvSpPr>
          <p:cNvPr id="5" name="Text 2"/>
          <p:cNvSpPr/>
          <p:nvPr/>
        </p:nvSpPr>
        <p:spPr>
          <a:xfrm>
            <a:off x="6501408" y="3499009"/>
            <a:ext cx="2908459"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Accessibility Considerations</a:t>
            </a:r>
            <a:endParaRPr lang="en-US" sz="1950" dirty="0"/>
          </a:p>
        </p:txBody>
      </p:sp>
      <p:sp>
        <p:nvSpPr>
          <p:cNvPr id="6" name="Text 3"/>
          <p:cNvSpPr/>
          <p:nvPr/>
        </p:nvSpPr>
        <p:spPr>
          <a:xfrm>
            <a:off x="6501408" y="3928229"/>
            <a:ext cx="711398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Ensure goals are read aloud and written in high-contrast text. Provide time for note-taking and offer written overviews of all topics covered.</a:t>
            </a:r>
            <a:endParaRPr lang="en-US" sz="1550" dirty="0"/>
          </a:p>
        </p:txBody>
      </p:sp>
      <p:sp>
        <p:nvSpPr>
          <p:cNvPr id="7" name="Shape 4"/>
          <p:cNvSpPr/>
          <p:nvPr/>
        </p:nvSpPr>
        <p:spPr>
          <a:xfrm>
            <a:off x="6280190" y="4982885"/>
            <a:ext cx="7556421" cy="1506736"/>
          </a:xfrm>
          <a:prstGeom prst="roundRect">
            <a:avLst>
              <a:gd name="adj" fmla="val 5532"/>
            </a:avLst>
          </a:prstGeom>
          <a:solidFill>
            <a:srgbClr val="000000"/>
          </a:solidFill>
          <a:ln w="22860">
            <a:solidFill>
              <a:srgbClr val="98771A"/>
            </a:solidFill>
            <a:prstDash val="solid"/>
          </a:ln>
        </p:spPr>
        <p:txBody>
          <a:bodyPr/>
          <a:lstStyle/>
          <a:p>
            <a:endParaRPr lang="en-GB"/>
          </a:p>
        </p:txBody>
      </p:sp>
      <p:sp>
        <p:nvSpPr>
          <p:cNvPr id="8" name="Text 5"/>
          <p:cNvSpPr/>
          <p:nvPr/>
        </p:nvSpPr>
        <p:spPr>
          <a:xfrm>
            <a:off x="6501408" y="520410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FFFFFF"/>
                </a:solidFill>
                <a:latin typeface="PT Sans Bold" pitchFamily="34" charset="0"/>
                <a:ea typeface="PT Sans Bold" pitchFamily="34" charset="-122"/>
                <a:cs typeface="PT Sans Bold" pitchFamily="34" charset="-120"/>
              </a:rPr>
              <a:t>Contingency Plan</a:t>
            </a:r>
            <a:endParaRPr lang="en-US" sz="1950" dirty="0"/>
          </a:p>
        </p:txBody>
      </p:sp>
      <p:sp>
        <p:nvSpPr>
          <p:cNvPr id="9" name="Text 6"/>
          <p:cNvSpPr/>
          <p:nvPr/>
        </p:nvSpPr>
        <p:spPr>
          <a:xfrm>
            <a:off x="6501408" y="5633323"/>
            <a:ext cx="7113984" cy="63507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PT Sans" pitchFamily="34" charset="0"/>
                <a:ea typeface="PT Sans" pitchFamily="34" charset="-122"/>
                <a:cs typeface="PT Sans" pitchFamily="34" charset="-120"/>
              </a:rPr>
              <a:t>If board tools fail, create a quick handwritten list and ask participants to work from it. Always have a low-tech backup ready.</a:t>
            </a:r>
            <a:endParaRPr lang="en-US" sz="1550" dirty="0"/>
          </a:p>
        </p:txBody>
      </p:sp>
      <p:pic>
        <p:nvPicPr>
          <p:cNvPr id="11" name="Picture 10">
            <a:extLst>
              <a:ext uri="{FF2B5EF4-FFF2-40B4-BE49-F238E27FC236}">
                <a16:creationId xmlns:a16="http://schemas.microsoft.com/office/drawing/2014/main" id="{02874FE4-CFCA-EBE6-8B56-2E6A90D9E511}"/>
              </a:ext>
            </a:extLst>
          </p:cNvPr>
          <p:cNvPicPr>
            <a:picLocks noChangeAspect="1"/>
          </p:cNvPicPr>
          <p:nvPr/>
        </p:nvPicPr>
        <p:blipFill>
          <a:blip r:embed="rId3"/>
          <a:stretch>
            <a:fillRect/>
          </a:stretch>
        </p:blipFill>
        <p:spPr>
          <a:xfrm>
            <a:off x="0" y="0"/>
            <a:ext cx="5466522" cy="81405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58c58bb-b7ea-4bd3-8f85-4f050b135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C42988899A06458F6D26624BFA3D38" ma:contentTypeVersion="6" ma:contentTypeDescription="Create a new document." ma:contentTypeScope="" ma:versionID="b52ab35e74ab9e15311d27c1e276c518">
  <xsd:schema xmlns:xsd="http://www.w3.org/2001/XMLSchema" xmlns:xs="http://www.w3.org/2001/XMLSchema" xmlns:p="http://schemas.microsoft.com/office/2006/metadata/properties" xmlns:ns3="058c58bb-b7ea-4bd3-8f85-4f050b135aef" targetNamespace="http://schemas.microsoft.com/office/2006/metadata/properties" ma:root="true" ma:fieldsID="756a4138948977f20fc7ef28e84d917b" ns3:_="">
    <xsd:import namespace="058c58bb-b7ea-4bd3-8f85-4f050b135ae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c58bb-b7ea-4bd3-8f85-4f050b135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EFBB6-DE8D-4821-9C40-E326A948DC31}">
  <ds:schemaRefs>
    <ds:schemaRef ds:uri="http://schemas.microsoft.com/office/2006/metadata/propertie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058c58bb-b7ea-4bd3-8f85-4f050b135ae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7365D1-7C15-4B75-AA9B-FD1F31E119E2}">
  <ds:schemaRefs>
    <ds:schemaRef ds:uri="http://schemas.microsoft.com/sharepoint/v3/contenttype/forms"/>
  </ds:schemaRefs>
</ds:datastoreItem>
</file>

<file path=customXml/itemProps3.xml><?xml version="1.0" encoding="utf-8"?>
<ds:datastoreItem xmlns:ds="http://schemas.openxmlformats.org/officeDocument/2006/customXml" ds:itemID="{86150214-ACFD-4773-88F3-4145CB908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c58bb-b7ea-4bd3-8f85-4f050b135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2597</Words>
  <Application>Microsoft Office PowerPoint</Application>
  <PresentationFormat>Custom</PresentationFormat>
  <Paragraphs>357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PT Sans Light</vt:lpstr>
      <vt:lpstr>Arial</vt:lpstr>
      <vt:lpstr>Calibri</vt:lpstr>
      <vt:lpstr>PT Sans Bold</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Mark Simpson</dc:creator>
  <cp:lastModifiedBy>Mark Simpson</cp:lastModifiedBy>
  <cp:revision>4</cp:revision>
  <dcterms:created xsi:type="dcterms:W3CDTF">2025-11-26T08:56:30Z</dcterms:created>
  <dcterms:modified xsi:type="dcterms:W3CDTF">2025-11-26T12:29:06Z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0x01010081C42988899A06458F6D26624BFA3D38</vt:lpwstr>
  </property>
  <property fmtid="{D5CDD505-2E9C-101B-9397-08002B2CF9AE}" pid="3" name="MediaServiceImageTags">
    <vt:lpwstr/>
  </property>
</Properties>
</file>