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Playfair Display"/>
      <p:regular r:id="rId22"/>
      <p:bold r:id="rId23"/>
      <p:italic r:id="rId24"/>
      <p:boldItalic r:id="rId25"/>
    </p:embeddedFont>
    <p:embeddedFont>
      <p:font typeface="Manrope"/>
      <p:regular r:id="rId26"/>
      <p:bold r:id="rId27"/>
    </p:embeddedFont>
    <p:embeddedFont>
      <p:font typeface="Manrope ExtraBold"/>
      <p:bold r:id="rId28"/>
    </p:embeddedFont>
    <p:embeddedFont>
      <p:font typeface="Manrope Medium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54">
          <p15:clr>
            <a:srgbClr val="747775"/>
          </p15:clr>
        </p15:guide>
        <p15:guide id="2" orient="horz" pos="354">
          <p15:clr>
            <a:srgbClr val="747775"/>
          </p15:clr>
        </p15:guide>
        <p15:guide id="3" orient="horz" pos="2886">
          <p15:clr>
            <a:srgbClr val="747775"/>
          </p15:clr>
        </p15:guide>
        <p15:guide id="4" pos="5406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54"/>
        <p:guide pos="354" orient="horz"/>
        <p:guide pos="2886" orient="horz"/>
        <p:guide pos="540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layfairDisplay-regular.fntdata"/><Relationship Id="rId21" Type="http://schemas.openxmlformats.org/officeDocument/2006/relationships/slide" Target="slides/slide16.xml"/><Relationship Id="rId24" Type="http://schemas.openxmlformats.org/officeDocument/2006/relationships/font" Target="fonts/PlayfairDisplay-italic.fntdata"/><Relationship Id="rId23" Type="http://schemas.openxmlformats.org/officeDocument/2006/relationships/font" Target="fonts/PlayfairDisplay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anrope-regular.fntdata"/><Relationship Id="rId25" Type="http://schemas.openxmlformats.org/officeDocument/2006/relationships/font" Target="fonts/PlayfairDisplay-boldItalic.fntdata"/><Relationship Id="rId28" Type="http://schemas.openxmlformats.org/officeDocument/2006/relationships/font" Target="fonts/ManropeExtraBold-bold.fntdata"/><Relationship Id="rId27" Type="http://schemas.openxmlformats.org/officeDocument/2006/relationships/font" Target="fonts/Manrope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anropeMedium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ManropeMedium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97ebf2c50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97ebf2c5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98d0d63442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98d0d63442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98d0d63442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98d0d63442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98ee8cc74d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98ee8cc74d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98d0d63442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98d0d63442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98d0d63442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98d0d63442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98ee8cc74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98ee8cc74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98d0d63442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98d0d63442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98d0d63442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98d0d6344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98d0d6344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98d0d6344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97ebf2c50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97ebf2c50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98d0d63442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98d0d63442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97ebf2c50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97ebf2c50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98d0d63442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98d0d63442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98d0d63442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98d0d63442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98ee8cc74d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98ee8cc74d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6" Type="http://schemas.openxmlformats.org/officeDocument/2006/relationships/image" Target="../media/image1.png"/><Relationship Id="rId7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5.png"/><Relationship Id="rId7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4EE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WhatsApp Image 2025-10-21 at 10.30.30 AM copy.jpeg"/>
          <p:cNvPicPr preferRelativeResize="0"/>
          <p:nvPr/>
        </p:nvPicPr>
        <p:blipFill rotWithShape="1">
          <a:blip r:embed="rId3">
            <a:alphaModFix/>
          </a:blip>
          <a:srcRect b="22981" l="0" r="0" t="33517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475325" y="2446300"/>
            <a:ext cx="8193300" cy="2697300"/>
          </a:xfrm>
          <a:prstGeom prst="rect">
            <a:avLst/>
          </a:prstGeom>
          <a:solidFill>
            <a:srgbClr val="F7F4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6" name="Google Shape;56;p13"/>
          <p:cNvCxnSpPr/>
          <p:nvPr/>
        </p:nvCxnSpPr>
        <p:spPr>
          <a:xfrm>
            <a:off x="3935410" y="2948100"/>
            <a:ext cx="0" cy="169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" name="Google Shape;57;p13"/>
          <p:cNvSpPr txBox="1"/>
          <p:nvPr>
            <p:ph idx="4294967295" type="ctrTitle"/>
          </p:nvPr>
        </p:nvSpPr>
        <p:spPr>
          <a:xfrm>
            <a:off x="949725" y="3163200"/>
            <a:ext cx="2550300" cy="12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5400">
                <a:latin typeface="Manrope"/>
                <a:ea typeface="Manrope"/>
                <a:cs typeface="Manrope"/>
                <a:sym typeface="Manrope"/>
              </a:rPr>
              <a:t>B</a:t>
            </a:r>
            <a:r>
              <a:rPr b="1" lang="en-GB" sz="5400">
                <a:latin typeface="Manrope"/>
                <a:ea typeface="Manrope"/>
                <a:cs typeface="Manrope"/>
                <a:sym typeface="Manrope"/>
              </a:rPr>
              <a:t>0</a:t>
            </a:r>
            <a:r>
              <a:rPr b="1" lang="en-GB" sz="5400">
                <a:latin typeface="Manrope"/>
                <a:ea typeface="Manrope"/>
                <a:cs typeface="Manrope"/>
                <a:sym typeface="Manrope"/>
              </a:rPr>
              <a:t>LD </a:t>
            </a:r>
            <a:endParaRPr b="1" sz="50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8" name="Google Shape;58;p13"/>
          <p:cNvSpPr txBox="1"/>
          <p:nvPr>
            <p:ph idx="4294967295" type="ctrTitle"/>
          </p:nvPr>
        </p:nvSpPr>
        <p:spPr>
          <a:xfrm>
            <a:off x="4370775" y="3408700"/>
            <a:ext cx="3782100" cy="77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n-GB" sz="2000">
                <a:latin typeface="Times"/>
                <a:ea typeface="Times"/>
                <a:cs typeface="Times"/>
                <a:sym typeface="Times"/>
              </a:rPr>
              <a:t>DIGITAL POSITIONING PORTFOLIO</a:t>
            </a:r>
            <a:endParaRPr i="1" sz="2000">
              <a:latin typeface="Times"/>
              <a:ea typeface="Times"/>
              <a:cs typeface="Times"/>
              <a:sym typeface="Time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n-GB" sz="2000">
                <a:latin typeface="Times"/>
                <a:ea typeface="Times"/>
                <a:cs typeface="Times"/>
                <a:sym typeface="Times"/>
              </a:rPr>
              <a:t>2025 – 2026</a:t>
            </a:r>
            <a:endParaRPr i="1" sz="2000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4EE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0" name="Google Shape;190;p22"/>
          <p:cNvCxnSpPr/>
          <p:nvPr/>
        </p:nvCxnSpPr>
        <p:spPr>
          <a:xfrm>
            <a:off x="0" y="636025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" name="Google Shape;191;p22"/>
          <p:cNvCxnSpPr/>
          <p:nvPr/>
        </p:nvCxnSpPr>
        <p:spPr>
          <a:xfrm>
            <a:off x="3637150" y="-54006"/>
            <a:ext cx="0" cy="683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2" name="Google Shape;19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25" y="153150"/>
            <a:ext cx="260290" cy="316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Google Shape;193;p22"/>
          <p:cNvCxnSpPr/>
          <p:nvPr/>
        </p:nvCxnSpPr>
        <p:spPr>
          <a:xfrm>
            <a:off x="629700" y="-35725"/>
            <a:ext cx="0" cy="674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4" name="Google Shape;194;p22"/>
          <p:cNvSpPr txBox="1"/>
          <p:nvPr/>
        </p:nvSpPr>
        <p:spPr>
          <a:xfrm>
            <a:off x="525425" y="997075"/>
            <a:ext cx="136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DURATION</a:t>
            </a:r>
            <a:br>
              <a:rPr lang="en-GB" sz="15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</a:br>
            <a:r>
              <a:rPr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12 </a:t>
            </a:r>
            <a:r>
              <a:rPr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MONTHS</a:t>
            </a:r>
            <a:endParaRPr sz="15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5" name="Google Shape;195;p22"/>
          <p:cNvSpPr txBox="1"/>
          <p:nvPr>
            <p:ph idx="4294967295" type="ctrTitle"/>
          </p:nvPr>
        </p:nvSpPr>
        <p:spPr>
          <a:xfrm>
            <a:off x="3645900" y="90025"/>
            <a:ext cx="54981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900">
                <a:latin typeface="Manrope Medium"/>
                <a:ea typeface="Manrope Medium"/>
                <a:cs typeface="Manrope Medium"/>
                <a:sym typeface="Manrope Medium"/>
              </a:rPr>
              <a:t>INHEDGE: TRANSFORMING DIGITAL PRESENCE</a:t>
            </a:r>
            <a:endParaRPr sz="190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96" name="Google Shape;196;p22"/>
          <p:cNvSpPr txBox="1"/>
          <p:nvPr>
            <p:ph idx="4294967295" type="ctrTitle"/>
          </p:nvPr>
        </p:nvSpPr>
        <p:spPr>
          <a:xfrm>
            <a:off x="734825" y="90025"/>
            <a:ext cx="27972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00">
                <a:latin typeface="Manrope"/>
                <a:ea typeface="Manrope"/>
                <a:cs typeface="Manrope"/>
                <a:sym typeface="Manrope"/>
              </a:rPr>
              <a:t>CASE STUDY</a:t>
            </a:r>
            <a:endParaRPr b="1" sz="20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7" name="Google Shape;197;p22"/>
          <p:cNvSpPr txBox="1"/>
          <p:nvPr>
            <p:ph idx="4294967295" type="ctrTitle"/>
          </p:nvPr>
        </p:nvSpPr>
        <p:spPr>
          <a:xfrm>
            <a:off x="4653850" y="840613"/>
            <a:ext cx="4288200" cy="9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InHedge, a financial risk management firm, faced a gap between its market expertise and online image. With low visibility and minimal traffic, the brand sought a full repositioning to reflect its institutional strength.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98" name="Google Shape;198;p22"/>
          <p:cNvCxnSpPr/>
          <p:nvPr/>
        </p:nvCxnSpPr>
        <p:spPr>
          <a:xfrm>
            <a:off x="0" y="2004600"/>
            <a:ext cx="91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9" name="Google Shape;199;p22"/>
          <p:cNvSpPr/>
          <p:nvPr/>
        </p:nvSpPr>
        <p:spPr>
          <a:xfrm>
            <a:off x="1201925" y="2306200"/>
            <a:ext cx="1566300" cy="417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CHALLENGES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00" name="Google Shape;200;p22"/>
          <p:cNvSpPr txBox="1"/>
          <p:nvPr>
            <p:ph idx="4294967295" type="ctrTitle"/>
          </p:nvPr>
        </p:nvSpPr>
        <p:spPr>
          <a:xfrm>
            <a:off x="264575" y="3007650"/>
            <a:ext cx="34410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Only 80 annual website visitors.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Minimal online credibility and low engagement.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Weak conversion from content to clients.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01" name="Google Shape;201;p22"/>
          <p:cNvSpPr/>
          <p:nvPr/>
        </p:nvSpPr>
        <p:spPr>
          <a:xfrm>
            <a:off x="5788755" y="2306200"/>
            <a:ext cx="1566300" cy="417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SOLUTIONS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202" name="Google Shape;202;p22"/>
          <p:cNvCxnSpPr/>
          <p:nvPr/>
        </p:nvCxnSpPr>
        <p:spPr>
          <a:xfrm>
            <a:off x="2338975" y="639348"/>
            <a:ext cx="0" cy="1383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3" name="Google Shape;203;p22"/>
          <p:cNvSpPr txBox="1"/>
          <p:nvPr/>
        </p:nvSpPr>
        <p:spPr>
          <a:xfrm>
            <a:off x="2785075" y="1052375"/>
            <a:ext cx="1566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BACKGROUND</a:t>
            </a:r>
            <a:endParaRPr sz="15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04" name="Google Shape;204;p22"/>
          <p:cNvSpPr txBox="1"/>
          <p:nvPr>
            <p:ph idx="4294967295" type="ctrTitle"/>
          </p:nvPr>
        </p:nvSpPr>
        <p:spPr>
          <a:xfrm>
            <a:off x="4299975" y="2947100"/>
            <a:ext cx="4504500" cy="16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Full SEO and content strategy tailored for the financial sector.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Multi-country keyword positioning across South America.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Backlink campaigns to build site authority.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LinkedIn and newsletter community strategy, achieving a 77% open rate and 27.5% CTR.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05" name="Google Shape;205;p22"/>
          <p:cNvCxnSpPr/>
          <p:nvPr/>
        </p:nvCxnSpPr>
        <p:spPr>
          <a:xfrm>
            <a:off x="3839500" y="2009375"/>
            <a:ext cx="0" cy="3134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4EE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" name="Google Shape;210;p23"/>
          <p:cNvCxnSpPr/>
          <p:nvPr/>
        </p:nvCxnSpPr>
        <p:spPr>
          <a:xfrm>
            <a:off x="0" y="636025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1" name="Google Shape;211;p23"/>
          <p:cNvCxnSpPr/>
          <p:nvPr/>
        </p:nvCxnSpPr>
        <p:spPr>
          <a:xfrm>
            <a:off x="3637150" y="-41794"/>
            <a:ext cx="0" cy="683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2" name="Google Shape;21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25" y="153150"/>
            <a:ext cx="260290" cy="316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" name="Google Shape;213;p23"/>
          <p:cNvCxnSpPr/>
          <p:nvPr/>
        </p:nvCxnSpPr>
        <p:spPr>
          <a:xfrm>
            <a:off x="629700" y="-35725"/>
            <a:ext cx="0" cy="674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4" name="Google Shape;214;p23"/>
          <p:cNvSpPr txBox="1"/>
          <p:nvPr>
            <p:ph idx="4294967295" type="ctrTitle"/>
          </p:nvPr>
        </p:nvSpPr>
        <p:spPr>
          <a:xfrm>
            <a:off x="734825" y="90025"/>
            <a:ext cx="27972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00">
                <a:latin typeface="Manrope"/>
                <a:ea typeface="Manrope"/>
                <a:cs typeface="Manrope"/>
                <a:sym typeface="Manrope"/>
              </a:rPr>
              <a:t>CASE STUDY</a:t>
            </a:r>
            <a:endParaRPr b="1" sz="20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1350285" y="1027475"/>
            <a:ext cx="1566300" cy="417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RESULTS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16" name="Google Shape;216;p23"/>
          <p:cNvSpPr txBox="1"/>
          <p:nvPr>
            <p:ph idx="4294967295" type="ctrTitle"/>
          </p:nvPr>
        </p:nvSpPr>
        <p:spPr>
          <a:xfrm>
            <a:off x="186575" y="1741650"/>
            <a:ext cx="38937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anrope"/>
              <a:buChar char="➔"/>
            </a:pPr>
            <a:r>
              <a:rPr b="1" lang="en-GB" sz="1500">
                <a:latin typeface="Manrope"/>
                <a:ea typeface="Manrope"/>
                <a:cs typeface="Manrope"/>
                <a:sym typeface="Manrope"/>
              </a:rPr>
              <a:t>Website traffic increased from 80 to 3,500+ visitors in 7 months.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anrope"/>
              <a:buChar char="➔"/>
            </a:pPr>
            <a:br>
              <a:rPr b="1" lang="en-GB" sz="1500">
                <a:latin typeface="Manrope"/>
                <a:ea typeface="Manrope"/>
                <a:cs typeface="Manrope"/>
                <a:sym typeface="Manrope"/>
              </a:rPr>
            </a:br>
            <a:r>
              <a:rPr b="1" lang="en-GB" sz="1500">
                <a:latin typeface="Manrope"/>
                <a:ea typeface="Manrope"/>
                <a:cs typeface="Manrope"/>
                <a:sym typeface="Manrope"/>
              </a:rPr>
              <a:t>Repositioned from “startup” to institutional brand.</a:t>
            </a:r>
            <a:br>
              <a:rPr b="1" lang="en-GB" sz="1500">
                <a:latin typeface="Manrope"/>
                <a:ea typeface="Manrope"/>
                <a:cs typeface="Manrope"/>
                <a:sym typeface="Manrope"/>
              </a:rPr>
            </a:br>
            <a:endParaRPr b="1" sz="1500">
              <a:latin typeface="Manrope"/>
              <a:ea typeface="Manrope"/>
              <a:cs typeface="Manrope"/>
              <a:sym typeface="Manrop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anrope"/>
              <a:buChar char="➔"/>
            </a:pPr>
            <a:r>
              <a:rPr b="1" lang="en-GB" sz="1500">
                <a:latin typeface="Manrope"/>
                <a:ea typeface="Manrope"/>
                <a:cs typeface="Manrope"/>
                <a:sym typeface="Manrope"/>
              </a:rPr>
              <a:t>Qualified conversations with high-value clients in multiple markets.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217" name="Google Shape;217;p23"/>
          <p:cNvCxnSpPr/>
          <p:nvPr/>
        </p:nvCxnSpPr>
        <p:spPr>
          <a:xfrm>
            <a:off x="4249450" y="641906"/>
            <a:ext cx="0" cy="4535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8" name="Google Shape;218;p23"/>
          <p:cNvSpPr/>
          <p:nvPr/>
        </p:nvSpPr>
        <p:spPr>
          <a:xfrm>
            <a:off x="5891150" y="1027475"/>
            <a:ext cx="1566300" cy="417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THE STORY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19" name="Google Shape;219;p23"/>
          <p:cNvSpPr txBox="1"/>
          <p:nvPr>
            <p:ph idx="4294967295" type="ctrTitle"/>
          </p:nvPr>
        </p:nvSpPr>
        <p:spPr>
          <a:xfrm>
            <a:off x="4953800" y="1728925"/>
            <a:ext cx="34410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Working with InHedge pushed our creative and analytical limits. It demanded precision, depth, and strategic excellence — transforming both the client’s visibility and our approach to financial-sector digital growth.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20" name="Google Shape;220;p23"/>
          <p:cNvSpPr txBox="1"/>
          <p:nvPr>
            <p:ph idx="4294967295" type="ctrTitle"/>
          </p:nvPr>
        </p:nvSpPr>
        <p:spPr>
          <a:xfrm>
            <a:off x="3645900" y="90025"/>
            <a:ext cx="54981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900">
                <a:latin typeface="Manrope Medium"/>
                <a:ea typeface="Manrope Medium"/>
                <a:cs typeface="Manrope Medium"/>
                <a:sym typeface="Manrope Medium"/>
              </a:rPr>
              <a:t>INHEDGE: TRANSFORMING DIGITAL PRESENCE</a:t>
            </a:r>
            <a:endParaRPr sz="190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4EE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2395" y="1064674"/>
            <a:ext cx="5061601" cy="2100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75750"/>
            <a:ext cx="4082401" cy="2336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412571"/>
            <a:ext cx="4082400" cy="17309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24"/>
          <p:cNvCxnSpPr/>
          <p:nvPr/>
        </p:nvCxnSpPr>
        <p:spPr>
          <a:xfrm>
            <a:off x="0" y="636025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29" name="Google Shape;22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725" y="153150"/>
            <a:ext cx="260290" cy="316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Google Shape;230;p24"/>
          <p:cNvCxnSpPr/>
          <p:nvPr/>
        </p:nvCxnSpPr>
        <p:spPr>
          <a:xfrm>
            <a:off x="629700" y="-35725"/>
            <a:ext cx="0" cy="674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1" name="Google Shape;231;p24"/>
          <p:cNvSpPr txBox="1"/>
          <p:nvPr>
            <p:ph type="title"/>
          </p:nvPr>
        </p:nvSpPr>
        <p:spPr>
          <a:xfrm>
            <a:off x="3867900" y="647075"/>
            <a:ext cx="1408200" cy="41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latin typeface="Manrope"/>
                <a:ea typeface="Manrope"/>
                <a:cs typeface="Manrope"/>
                <a:sym typeface="Manrope"/>
              </a:rPr>
              <a:t>RESULTS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32" name="Google Shape;232;p24"/>
          <p:cNvCxnSpPr/>
          <p:nvPr/>
        </p:nvCxnSpPr>
        <p:spPr>
          <a:xfrm>
            <a:off x="3637150" y="-54006"/>
            <a:ext cx="0" cy="683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3" name="Google Shape;233;p24"/>
          <p:cNvCxnSpPr/>
          <p:nvPr/>
        </p:nvCxnSpPr>
        <p:spPr>
          <a:xfrm>
            <a:off x="0" y="1072525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4" name="Google Shape;23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82400" y="3284949"/>
            <a:ext cx="5061601" cy="18585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24"/>
          <p:cNvCxnSpPr/>
          <p:nvPr/>
        </p:nvCxnSpPr>
        <p:spPr>
          <a:xfrm rot="10800000">
            <a:off x="4082400" y="1079575"/>
            <a:ext cx="0" cy="4085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6" name="Google Shape;236;p24"/>
          <p:cNvSpPr txBox="1"/>
          <p:nvPr>
            <p:ph idx="4294967295" type="ctrTitle"/>
          </p:nvPr>
        </p:nvSpPr>
        <p:spPr>
          <a:xfrm>
            <a:off x="734825" y="90025"/>
            <a:ext cx="27972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00">
                <a:latin typeface="Manrope"/>
                <a:ea typeface="Manrope"/>
                <a:cs typeface="Manrope"/>
                <a:sym typeface="Manrope"/>
              </a:rPr>
              <a:t>CASE STUDY</a:t>
            </a:r>
            <a:endParaRPr b="1" sz="20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37" name="Google Shape;237;p24"/>
          <p:cNvSpPr txBox="1"/>
          <p:nvPr>
            <p:ph idx="4294967295" type="ctrTitle"/>
          </p:nvPr>
        </p:nvSpPr>
        <p:spPr>
          <a:xfrm>
            <a:off x="3645900" y="90025"/>
            <a:ext cx="54981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900">
                <a:latin typeface="Manrope Medium"/>
                <a:ea typeface="Manrope Medium"/>
                <a:cs typeface="Manrope Medium"/>
                <a:sym typeface="Manrope Medium"/>
              </a:rPr>
              <a:t>INHEDGE: TRANSFORMING DIGITAL PRESENCE</a:t>
            </a:r>
            <a:endParaRPr sz="190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4EE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2" name="Google Shape;242;p25"/>
          <p:cNvCxnSpPr/>
          <p:nvPr/>
        </p:nvCxnSpPr>
        <p:spPr>
          <a:xfrm>
            <a:off x="0" y="636025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3" name="Google Shape;243;p25"/>
          <p:cNvCxnSpPr/>
          <p:nvPr/>
        </p:nvCxnSpPr>
        <p:spPr>
          <a:xfrm>
            <a:off x="3637150" y="-54006"/>
            <a:ext cx="0" cy="683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4" name="Google Shape;2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25" y="153150"/>
            <a:ext cx="260290" cy="316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25"/>
          <p:cNvCxnSpPr/>
          <p:nvPr/>
        </p:nvCxnSpPr>
        <p:spPr>
          <a:xfrm>
            <a:off x="629700" y="-35725"/>
            <a:ext cx="0" cy="674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6" name="Google Shape;246;p25"/>
          <p:cNvSpPr txBox="1"/>
          <p:nvPr/>
        </p:nvSpPr>
        <p:spPr>
          <a:xfrm>
            <a:off x="525425" y="997075"/>
            <a:ext cx="136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DURATION</a:t>
            </a:r>
            <a:br>
              <a:rPr lang="en-GB" sz="15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</a:br>
            <a:r>
              <a:rPr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ONGOING</a:t>
            </a:r>
            <a:endParaRPr sz="15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47" name="Google Shape;247;p25"/>
          <p:cNvSpPr txBox="1"/>
          <p:nvPr>
            <p:ph idx="4294967295" type="ctrTitle"/>
          </p:nvPr>
        </p:nvSpPr>
        <p:spPr>
          <a:xfrm>
            <a:off x="734825" y="90025"/>
            <a:ext cx="27972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00">
                <a:latin typeface="Manrope"/>
                <a:ea typeface="Manrope"/>
                <a:cs typeface="Manrope"/>
                <a:sym typeface="Manrope"/>
              </a:rPr>
              <a:t>CASE STUDY</a:t>
            </a:r>
            <a:endParaRPr b="1" sz="20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48" name="Google Shape;248;p25"/>
          <p:cNvSpPr txBox="1"/>
          <p:nvPr>
            <p:ph idx="4294967295" type="ctrTitle"/>
          </p:nvPr>
        </p:nvSpPr>
        <p:spPr>
          <a:xfrm>
            <a:off x="4653850" y="918910"/>
            <a:ext cx="4288200" cy="8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Originally a personal writing project, B0LD evolved into a digital platform showcasing how words, SEO, and strategy can fuel measurable growth.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49" name="Google Shape;249;p25"/>
          <p:cNvCxnSpPr/>
          <p:nvPr/>
        </p:nvCxnSpPr>
        <p:spPr>
          <a:xfrm>
            <a:off x="0" y="2004600"/>
            <a:ext cx="91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0" name="Google Shape;250;p25"/>
          <p:cNvSpPr/>
          <p:nvPr/>
        </p:nvSpPr>
        <p:spPr>
          <a:xfrm>
            <a:off x="1201925" y="2306200"/>
            <a:ext cx="1566300" cy="417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CHALLENGES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1" name="Google Shape;251;p25"/>
          <p:cNvSpPr txBox="1"/>
          <p:nvPr>
            <p:ph idx="4294967295" type="ctrTitle"/>
          </p:nvPr>
        </p:nvSpPr>
        <p:spPr>
          <a:xfrm>
            <a:off x="264575" y="3007650"/>
            <a:ext cx="34410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Transition from personal blog to business model.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Realigning content for SEO and audience intent.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52" name="Google Shape;252;p25"/>
          <p:cNvSpPr/>
          <p:nvPr/>
        </p:nvSpPr>
        <p:spPr>
          <a:xfrm>
            <a:off x="5788755" y="2306200"/>
            <a:ext cx="1566300" cy="417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SOLUTIONS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253" name="Google Shape;253;p25"/>
          <p:cNvCxnSpPr/>
          <p:nvPr/>
        </p:nvCxnSpPr>
        <p:spPr>
          <a:xfrm>
            <a:off x="2338975" y="639348"/>
            <a:ext cx="0" cy="1383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4" name="Google Shape;254;p25"/>
          <p:cNvSpPr txBox="1"/>
          <p:nvPr/>
        </p:nvSpPr>
        <p:spPr>
          <a:xfrm>
            <a:off x="2785075" y="1052375"/>
            <a:ext cx="1566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BACKGROUND</a:t>
            </a:r>
            <a:endParaRPr sz="15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5" name="Google Shape;255;p25"/>
          <p:cNvSpPr txBox="1"/>
          <p:nvPr>
            <p:ph idx="4294967295" type="ctrTitle"/>
          </p:nvPr>
        </p:nvSpPr>
        <p:spPr>
          <a:xfrm>
            <a:off x="4299975" y="2947100"/>
            <a:ext cx="4504500" cy="16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Keyword-driven optimization and technical tracking.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Newsletter creation and consistent long-form publishing.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Integration of AI tools for research and content development.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56" name="Google Shape;256;p25"/>
          <p:cNvCxnSpPr/>
          <p:nvPr/>
        </p:nvCxnSpPr>
        <p:spPr>
          <a:xfrm>
            <a:off x="3839500" y="2009375"/>
            <a:ext cx="0" cy="3134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7" name="Google Shape;257;p25"/>
          <p:cNvSpPr txBox="1"/>
          <p:nvPr>
            <p:ph idx="4294967295" type="ctrTitle"/>
          </p:nvPr>
        </p:nvSpPr>
        <p:spPr>
          <a:xfrm>
            <a:off x="3645900" y="90025"/>
            <a:ext cx="54981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00">
                <a:latin typeface="Manrope Medium"/>
                <a:ea typeface="Manrope Medium"/>
                <a:cs typeface="Manrope Medium"/>
                <a:sym typeface="Manrope Medium"/>
              </a:rPr>
              <a:t>B0LD: TURNING WORDS INTO RESULTS</a:t>
            </a:r>
            <a:endParaRPr sz="200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4EE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2" name="Google Shape;262;p26"/>
          <p:cNvCxnSpPr/>
          <p:nvPr/>
        </p:nvCxnSpPr>
        <p:spPr>
          <a:xfrm>
            <a:off x="0" y="636025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3" name="Google Shape;263;p26"/>
          <p:cNvCxnSpPr/>
          <p:nvPr/>
        </p:nvCxnSpPr>
        <p:spPr>
          <a:xfrm>
            <a:off x="3637150" y="-41794"/>
            <a:ext cx="0" cy="683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64" name="Google Shape;2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25" y="153150"/>
            <a:ext cx="260290" cy="316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26"/>
          <p:cNvCxnSpPr/>
          <p:nvPr/>
        </p:nvCxnSpPr>
        <p:spPr>
          <a:xfrm>
            <a:off x="629700" y="-35725"/>
            <a:ext cx="0" cy="674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6" name="Google Shape;266;p26"/>
          <p:cNvSpPr txBox="1"/>
          <p:nvPr>
            <p:ph idx="4294967295" type="ctrTitle"/>
          </p:nvPr>
        </p:nvSpPr>
        <p:spPr>
          <a:xfrm>
            <a:off x="734825" y="90025"/>
            <a:ext cx="27972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00">
                <a:latin typeface="Manrope"/>
                <a:ea typeface="Manrope"/>
                <a:cs typeface="Manrope"/>
                <a:sym typeface="Manrope"/>
              </a:rPr>
              <a:t>CASE STUDY</a:t>
            </a:r>
            <a:endParaRPr b="1" sz="20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67" name="Google Shape;267;p26"/>
          <p:cNvSpPr/>
          <p:nvPr/>
        </p:nvSpPr>
        <p:spPr>
          <a:xfrm>
            <a:off x="1350285" y="1027475"/>
            <a:ext cx="1566300" cy="417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RESULTS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68" name="Google Shape;268;p26"/>
          <p:cNvSpPr txBox="1"/>
          <p:nvPr>
            <p:ph idx="4294967295" type="ctrTitle"/>
          </p:nvPr>
        </p:nvSpPr>
        <p:spPr>
          <a:xfrm>
            <a:off x="370625" y="1741650"/>
            <a:ext cx="35256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anrope"/>
              <a:buChar char="➔"/>
            </a:pPr>
            <a:r>
              <a:rPr b="1" lang="en-GB" sz="1500">
                <a:latin typeface="Manrope"/>
                <a:ea typeface="Manrope"/>
                <a:cs typeface="Manrope"/>
                <a:sym typeface="Manrope"/>
              </a:rPr>
              <a:t>+37.5K monthly visitors.</a:t>
            </a:r>
            <a:br>
              <a:rPr b="1" lang="en-GB" sz="1500">
                <a:latin typeface="Manrope"/>
                <a:ea typeface="Manrope"/>
                <a:cs typeface="Manrope"/>
                <a:sym typeface="Manrope"/>
              </a:rPr>
            </a:br>
            <a:endParaRPr b="1" sz="1500">
              <a:latin typeface="Manrope"/>
              <a:ea typeface="Manrope"/>
              <a:cs typeface="Manrope"/>
              <a:sym typeface="Manrop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anrope"/>
              <a:buChar char="➔"/>
            </a:pPr>
            <a:r>
              <a:rPr b="1" lang="en-GB" sz="1500">
                <a:latin typeface="Manrope"/>
                <a:ea typeface="Manrope"/>
                <a:cs typeface="Manrope"/>
                <a:sym typeface="Manrope"/>
              </a:rPr>
              <a:t>Over 200 indexed articles, 3 on Google’s first page.</a:t>
            </a:r>
            <a:br>
              <a:rPr b="1" lang="en-GB" sz="1500">
                <a:latin typeface="Manrope"/>
                <a:ea typeface="Manrope"/>
                <a:cs typeface="Manrope"/>
                <a:sym typeface="Manrope"/>
              </a:rPr>
            </a:br>
            <a:endParaRPr b="1" sz="1500">
              <a:latin typeface="Manrope"/>
              <a:ea typeface="Manrope"/>
              <a:cs typeface="Manrope"/>
              <a:sym typeface="Manrop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anrope"/>
              <a:buChar char="➔"/>
            </a:pPr>
            <a:r>
              <a:rPr b="1" lang="en-GB" sz="1500">
                <a:latin typeface="Manrope"/>
                <a:ea typeface="Manrope"/>
                <a:cs typeface="Manrope"/>
                <a:sym typeface="Manrope"/>
              </a:rPr>
              <a:t>Active and loyal community through email and social.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269" name="Google Shape;269;p26"/>
          <p:cNvCxnSpPr/>
          <p:nvPr/>
        </p:nvCxnSpPr>
        <p:spPr>
          <a:xfrm>
            <a:off x="4249450" y="641906"/>
            <a:ext cx="0" cy="4535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0" name="Google Shape;270;p26"/>
          <p:cNvSpPr/>
          <p:nvPr/>
        </p:nvSpPr>
        <p:spPr>
          <a:xfrm>
            <a:off x="5891150" y="1027475"/>
            <a:ext cx="1566300" cy="417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THE STORY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71" name="Google Shape;271;p26"/>
          <p:cNvSpPr txBox="1"/>
          <p:nvPr>
            <p:ph idx="4294967295" type="ctrTitle"/>
          </p:nvPr>
        </p:nvSpPr>
        <p:spPr>
          <a:xfrm>
            <a:off x="4953800" y="1728925"/>
            <a:ext cx="34410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BOLD stands as living proof of how creativity and technology meet. Every article blends voice, vision, and precision — shaping not just traffic, but influence. Through platforms like Pinterest and LinkedIn, the project continues to grow as a space where inspiration, strategy, and authority intersect.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2" name="Google Shape;272;p26"/>
          <p:cNvSpPr txBox="1"/>
          <p:nvPr>
            <p:ph idx="4294967295" type="ctrTitle"/>
          </p:nvPr>
        </p:nvSpPr>
        <p:spPr>
          <a:xfrm>
            <a:off x="3645900" y="90025"/>
            <a:ext cx="54981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00">
                <a:latin typeface="Manrope Medium"/>
                <a:ea typeface="Manrope Medium"/>
                <a:cs typeface="Manrope Medium"/>
                <a:sym typeface="Manrope Medium"/>
              </a:rPr>
              <a:t>B0LD: TURNING WORDS INTO RESULTS</a:t>
            </a:r>
            <a:endParaRPr sz="200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4EE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7" name="Google Shape;277;p27"/>
          <p:cNvCxnSpPr/>
          <p:nvPr/>
        </p:nvCxnSpPr>
        <p:spPr>
          <a:xfrm>
            <a:off x="0" y="636025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78" name="Google Shape;27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25" y="153150"/>
            <a:ext cx="260290" cy="316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p27"/>
          <p:cNvCxnSpPr/>
          <p:nvPr/>
        </p:nvCxnSpPr>
        <p:spPr>
          <a:xfrm>
            <a:off x="629700" y="-35725"/>
            <a:ext cx="0" cy="674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0" name="Google Shape;280;p27"/>
          <p:cNvSpPr txBox="1"/>
          <p:nvPr>
            <p:ph type="title"/>
          </p:nvPr>
        </p:nvSpPr>
        <p:spPr>
          <a:xfrm>
            <a:off x="3867900" y="647075"/>
            <a:ext cx="1408200" cy="41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latin typeface="Manrope"/>
                <a:ea typeface="Manrope"/>
                <a:cs typeface="Manrope"/>
                <a:sym typeface="Manrope"/>
              </a:rPr>
              <a:t>RESULTS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81" name="Google Shape;281;p27"/>
          <p:cNvCxnSpPr/>
          <p:nvPr/>
        </p:nvCxnSpPr>
        <p:spPr>
          <a:xfrm>
            <a:off x="3637150" y="-54006"/>
            <a:ext cx="0" cy="683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82" name="Google Shape;28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800" y="1058400"/>
            <a:ext cx="3586386" cy="2749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875" y="3858128"/>
            <a:ext cx="3586386" cy="128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4500" y="1069791"/>
            <a:ext cx="5559501" cy="2424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79389" y="3512375"/>
            <a:ext cx="2031118" cy="1638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p27"/>
          <p:cNvCxnSpPr/>
          <p:nvPr/>
        </p:nvCxnSpPr>
        <p:spPr>
          <a:xfrm>
            <a:off x="0" y="1072525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7" name="Google Shape;287;p27"/>
          <p:cNvCxnSpPr/>
          <p:nvPr/>
        </p:nvCxnSpPr>
        <p:spPr>
          <a:xfrm rot="10800000">
            <a:off x="3584500" y="1079575"/>
            <a:ext cx="0" cy="4085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8" name="Google Shape;288;p27"/>
          <p:cNvSpPr txBox="1"/>
          <p:nvPr>
            <p:ph idx="4294967295" type="ctrTitle"/>
          </p:nvPr>
        </p:nvSpPr>
        <p:spPr>
          <a:xfrm>
            <a:off x="734825" y="90025"/>
            <a:ext cx="27972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00">
                <a:latin typeface="Manrope"/>
                <a:ea typeface="Manrope"/>
                <a:cs typeface="Manrope"/>
                <a:sym typeface="Manrope"/>
              </a:rPr>
              <a:t>CASE STUDY</a:t>
            </a:r>
            <a:endParaRPr b="1" sz="20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9" name="Google Shape;289;p27"/>
          <p:cNvSpPr txBox="1"/>
          <p:nvPr>
            <p:ph idx="4294967295" type="ctrTitle"/>
          </p:nvPr>
        </p:nvSpPr>
        <p:spPr>
          <a:xfrm>
            <a:off x="3645900" y="90025"/>
            <a:ext cx="54981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00">
                <a:latin typeface="Manrope Medium"/>
                <a:ea typeface="Manrope Medium"/>
                <a:cs typeface="Manrope Medium"/>
                <a:sym typeface="Manrope Medium"/>
              </a:rPr>
              <a:t>B0LD: TURNING WORDS INTO RESULTS</a:t>
            </a:r>
            <a:endParaRPr sz="200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4EE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"/>
          <p:cNvSpPr txBox="1"/>
          <p:nvPr>
            <p:ph idx="4294967295" type="ctrTitle"/>
          </p:nvPr>
        </p:nvSpPr>
        <p:spPr>
          <a:xfrm>
            <a:off x="2745150" y="2799750"/>
            <a:ext cx="3653700" cy="7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00">
                <a:latin typeface="Manrope"/>
                <a:ea typeface="Manrope"/>
                <a:cs typeface="Manrope"/>
                <a:sym typeface="Manrope"/>
              </a:rPr>
              <a:t>– </a:t>
            </a:r>
            <a:r>
              <a:rPr b="1" lang="en-GB" sz="2000">
                <a:latin typeface="Manrope"/>
                <a:ea typeface="Manrope"/>
                <a:cs typeface="Manrope"/>
                <a:sym typeface="Manrope"/>
              </a:rPr>
              <a:t>The B0LD Team</a:t>
            </a:r>
            <a:endParaRPr b="1" sz="2000"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95" name="Google Shape;2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0243" y="31037028"/>
            <a:ext cx="1354801" cy="164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8"/>
          <p:cNvSpPr txBox="1"/>
          <p:nvPr>
            <p:ph idx="4294967295" type="ctrTitle"/>
          </p:nvPr>
        </p:nvSpPr>
        <p:spPr>
          <a:xfrm>
            <a:off x="700350" y="1627050"/>
            <a:ext cx="7743300" cy="11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00">
                <a:latin typeface="Playfair Display"/>
                <a:ea typeface="Playfair Display"/>
                <a:cs typeface="Playfair Display"/>
                <a:sym typeface="Playfair Display"/>
              </a:rPr>
              <a:t>For inquiries or to design a custom partnership aligned with your goals, contact us anytime. Our team will guide you through every step — from strategy to measurable digital success.</a:t>
            </a:r>
            <a:endParaRPr sz="2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97" name="Google Shape;29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4325" y="4743650"/>
            <a:ext cx="195350" cy="23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4EE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idx="4294967295" type="ctrTitle"/>
          </p:nvPr>
        </p:nvSpPr>
        <p:spPr>
          <a:xfrm>
            <a:off x="1219050" y="1162450"/>
            <a:ext cx="6705900" cy="7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3000">
                <a:latin typeface="Manrope"/>
                <a:ea typeface="Manrope"/>
                <a:cs typeface="Manrope"/>
                <a:sym typeface="Manrope"/>
              </a:rPr>
              <a:t>WELCOME</a:t>
            </a:r>
            <a:endParaRPr b="1" sz="3000"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0243" y="31037028"/>
            <a:ext cx="1354801" cy="16493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>
            <p:ph idx="4294967295" type="ctrTitle"/>
          </p:nvPr>
        </p:nvSpPr>
        <p:spPr>
          <a:xfrm>
            <a:off x="700350" y="2038875"/>
            <a:ext cx="7743300" cy="11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latin typeface="Playfair Display"/>
                <a:ea typeface="Playfair Display"/>
                <a:cs typeface="Playfair Display"/>
                <a:sym typeface="Playfair Display"/>
              </a:rPr>
              <a:t>Bloom </a:t>
            </a:r>
            <a:r>
              <a:rPr i="1" lang="en-GB" sz="3200">
                <a:latin typeface="Playfair Display"/>
                <a:ea typeface="Playfair Display"/>
                <a:cs typeface="Playfair Display"/>
                <a:sym typeface="Playfair Display"/>
              </a:rPr>
              <a:t>boldly</a:t>
            </a:r>
            <a:r>
              <a:rPr lang="en-GB" sz="3200">
                <a:latin typeface="Playfair Display"/>
                <a:ea typeface="Playfair Display"/>
                <a:cs typeface="Playfair Display"/>
                <a:sym typeface="Playfair Display"/>
              </a:rPr>
              <a:t> where </a:t>
            </a:r>
            <a:endParaRPr sz="3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latin typeface="Playfair Display"/>
                <a:ea typeface="Playfair Display"/>
                <a:cs typeface="Playfair Display"/>
                <a:sym typeface="Playfair Display"/>
              </a:rPr>
              <a:t>you are planted.</a:t>
            </a:r>
            <a:endParaRPr sz="32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4325" y="4743650"/>
            <a:ext cx="195350" cy="23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4EE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idx="4294967295" type="ctrTitle"/>
          </p:nvPr>
        </p:nvSpPr>
        <p:spPr>
          <a:xfrm>
            <a:off x="3148800" y="1398475"/>
            <a:ext cx="2846400" cy="4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00">
                <a:latin typeface="Manrope"/>
                <a:ea typeface="Manrope"/>
                <a:cs typeface="Manrope"/>
                <a:sym typeface="Manrope"/>
              </a:rPr>
              <a:t>CORE AGENCY OFFER</a:t>
            </a:r>
            <a:endParaRPr b="1" sz="2000"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0243" y="31037028"/>
            <a:ext cx="1354801" cy="164932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/>
          <p:nvPr/>
        </p:nvSpPr>
        <p:spPr>
          <a:xfrm>
            <a:off x="2356650" y="486650"/>
            <a:ext cx="4430700" cy="8532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DFY – Done For You</a:t>
            </a:r>
            <a:endParaRPr/>
          </a:p>
        </p:txBody>
      </p:sp>
      <p:sp>
        <p:nvSpPr>
          <p:cNvPr id="74" name="Google Shape;74;p15"/>
          <p:cNvSpPr txBox="1"/>
          <p:nvPr>
            <p:ph idx="4294967295" type="ctrTitle"/>
          </p:nvPr>
        </p:nvSpPr>
        <p:spPr>
          <a:xfrm>
            <a:off x="2417850" y="2274650"/>
            <a:ext cx="43695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latin typeface="Playfair Display"/>
                <a:ea typeface="Playfair Display"/>
                <a:cs typeface="Playfair Display"/>
                <a:sym typeface="Playfair Display"/>
              </a:rPr>
              <a:t>Full-service </a:t>
            </a:r>
            <a:r>
              <a:rPr i="1" lang="en-GB" sz="1400">
                <a:latin typeface="Playfair Display"/>
                <a:ea typeface="Playfair Display"/>
                <a:cs typeface="Playfair Display"/>
                <a:sym typeface="Playfair Display"/>
              </a:rPr>
              <a:t>“white-glove”</a:t>
            </a:r>
            <a:r>
              <a:rPr lang="en-GB" sz="1400">
                <a:latin typeface="Playfair Display"/>
                <a:ea typeface="Playfair Display"/>
                <a:cs typeface="Playfair Display"/>
                <a:sym typeface="Playfair Display"/>
              </a:rPr>
              <a:t> digital retainers for premium brands ready to dominate their niche. </a:t>
            </a:r>
            <a:endParaRPr sz="1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GB" sz="140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-GB" sz="1400">
                <a:latin typeface="Playfair Display"/>
                <a:ea typeface="Playfair Display"/>
                <a:cs typeface="Playfair Display"/>
                <a:sym typeface="Playfair Display"/>
              </a:rPr>
              <a:t>We don’t just run campaigns — we build a strategic ecosystem that elevates your brand, attracts high-value leads, and establishes authority across all digital channels.</a:t>
            </a:r>
            <a:endParaRPr sz="1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4325" y="4743650"/>
            <a:ext cx="195350" cy="23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4EE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idx="4294967295" type="ctrTitle"/>
          </p:nvPr>
        </p:nvSpPr>
        <p:spPr>
          <a:xfrm>
            <a:off x="1095350" y="96100"/>
            <a:ext cx="6705900" cy="7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3000">
                <a:latin typeface="Manrope"/>
                <a:ea typeface="Manrope"/>
                <a:cs typeface="Manrope"/>
                <a:sym typeface="Manrope"/>
              </a:rPr>
              <a:t>WHAT’S INCLUDED</a:t>
            </a:r>
            <a:endParaRPr b="1" sz="3000"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81" name="Google Shape;81;p16"/>
          <p:cNvCxnSpPr/>
          <p:nvPr/>
        </p:nvCxnSpPr>
        <p:spPr>
          <a:xfrm>
            <a:off x="-12700" y="812800"/>
            <a:ext cx="9169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" name="Google Shape;82;p16"/>
          <p:cNvCxnSpPr/>
          <p:nvPr/>
        </p:nvCxnSpPr>
        <p:spPr>
          <a:xfrm>
            <a:off x="965200" y="0"/>
            <a:ext cx="0" cy="82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0243" y="31037028"/>
            <a:ext cx="1354801" cy="16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500" y="194925"/>
            <a:ext cx="342900" cy="41745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/>
          <p:nvPr/>
        </p:nvSpPr>
        <p:spPr>
          <a:xfrm>
            <a:off x="193725" y="1086675"/>
            <a:ext cx="2618400" cy="417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BRANDING &amp; DESIGN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86" name="Google Shape;86;p16"/>
          <p:cNvCxnSpPr/>
          <p:nvPr/>
        </p:nvCxnSpPr>
        <p:spPr>
          <a:xfrm>
            <a:off x="3041500" y="812800"/>
            <a:ext cx="0" cy="4330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" name="Google Shape;87;p16"/>
          <p:cNvCxnSpPr/>
          <p:nvPr/>
        </p:nvCxnSpPr>
        <p:spPr>
          <a:xfrm>
            <a:off x="6101900" y="812800"/>
            <a:ext cx="0" cy="4330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8" name="Google Shape;88;p16"/>
          <p:cNvSpPr txBox="1"/>
          <p:nvPr>
            <p:ph idx="4294967295" type="ctrTitle"/>
          </p:nvPr>
        </p:nvSpPr>
        <p:spPr>
          <a:xfrm>
            <a:off x="96825" y="1910750"/>
            <a:ext cx="28122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Development of a cohesive visual and verbal identity across all channels.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Design of key materials: websites, newsletters, presentations, and social visuals.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Premium brand positioning to build authority and trust.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9" name="Google Shape;89;p16"/>
          <p:cNvSpPr txBox="1"/>
          <p:nvPr>
            <p:ph idx="4294967295" type="ctrTitle"/>
          </p:nvPr>
        </p:nvSpPr>
        <p:spPr>
          <a:xfrm>
            <a:off x="3165600" y="1910750"/>
            <a:ext cx="28122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Premium outreach to top-tier media, niche publications, and aligned influencers.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Strategic storytelling to amplify brand authority and credibility.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Coordination of interviews, articles, and collaborations.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0" name="Google Shape;90;p16"/>
          <p:cNvSpPr/>
          <p:nvPr/>
        </p:nvSpPr>
        <p:spPr>
          <a:xfrm>
            <a:off x="3262500" y="1086675"/>
            <a:ext cx="2618400" cy="417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PR &amp; MEDIA PLACEMENT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91" name="Google Shape;91;p16"/>
          <p:cNvSpPr txBox="1"/>
          <p:nvPr>
            <p:ph idx="4294967295" type="ctrTitle"/>
          </p:nvPr>
        </p:nvSpPr>
        <p:spPr>
          <a:xfrm>
            <a:off x="6226000" y="1910750"/>
            <a:ext cx="28122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 Industry-specific keyword strategies aligned to your audience and market.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Creation of high-value content: blogs, thought-leadership articles, pillar pages,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newsletters.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Continuous optimization to increase organic visibility and decision-maker reach.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AI </a:t>
            </a: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strategy</a:t>
            </a: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 to reach audience and referential within search engines of AI.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6322900" y="1086675"/>
            <a:ext cx="2618400" cy="5502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SEO &amp; GEO CONTENT GROWTH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4EE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idx="4294967295" type="ctrTitle"/>
          </p:nvPr>
        </p:nvSpPr>
        <p:spPr>
          <a:xfrm>
            <a:off x="1095350" y="96100"/>
            <a:ext cx="6705900" cy="7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3000">
                <a:latin typeface="Manrope"/>
                <a:ea typeface="Manrope"/>
                <a:cs typeface="Manrope"/>
                <a:sym typeface="Manrope"/>
              </a:rPr>
              <a:t>WHAT’S INCLUDED</a:t>
            </a:r>
            <a:endParaRPr b="1" sz="3000"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98" name="Google Shape;98;p17"/>
          <p:cNvCxnSpPr/>
          <p:nvPr/>
        </p:nvCxnSpPr>
        <p:spPr>
          <a:xfrm>
            <a:off x="-12700" y="812800"/>
            <a:ext cx="9169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9" name="Google Shape;99;p17"/>
          <p:cNvCxnSpPr/>
          <p:nvPr/>
        </p:nvCxnSpPr>
        <p:spPr>
          <a:xfrm>
            <a:off x="965200" y="0"/>
            <a:ext cx="0" cy="820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0243" y="31037028"/>
            <a:ext cx="1354801" cy="16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500" y="194925"/>
            <a:ext cx="342900" cy="4174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Google Shape;102;p17"/>
          <p:cNvCxnSpPr/>
          <p:nvPr/>
        </p:nvCxnSpPr>
        <p:spPr>
          <a:xfrm>
            <a:off x="0" y="3992100"/>
            <a:ext cx="91623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3" name="Google Shape;103;p17"/>
          <p:cNvSpPr/>
          <p:nvPr/>
        </p:nvSpPr>
        <p:spPr>
          <a:xfrm>
            <a:off x="193725" y="1086700"/>
            <a:ext cx="3937200" cy="7167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PAID ADVERTISING &amp; POSITIONING NARRATIVE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04" name="Google Shape;104;p17"/>
          <p:cNvCxnSpPr/>
          <p:nvPr/>
        </p:nvCxnSpPr>
        <p:spPr>
          <a:xfrm>
            <a:off x="4577050" y="820500"/>
            <a:ext cx="0" cy="3171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5" name="Google Shape;105;p17"/>
          <p:cNvSpPr txBox="1"/>
          <p:nvPr>
            <p:ph idx="4294967295" type="ctrTitle"/>
          </p:nvPr>
        </p:nvSpPr>
        <p:spPr>
          <a:xfrm>
            <a:off x="96825" y="2063775"/>
            <a:ext cx="40341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High-performing campaigns across Google, LinkedIn, Meta, and more.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Story-driven lead generation and strategic remarketing.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Cohesive integration of design, copy, and brand positioning.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4943375" y="1086700"/>
            <a:ext cx="3937200" cy="7167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INTEGRATED DIGITAL VISIBILITY STRATEGY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7" name="Google Shape;107;p17"/>
          <p:cNvSpPr txBox="1"/>
          <p:nvPr>
            <p:ph idx="4294967295" type="ctrTitle"/>
          </p:nvPr>
        </p:nvSpPr>
        <p:spPr>
          <a:xfrm>
            <a:off x="4894925" y="2063775"/>
            <a:ext cx="40341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Full audit and optimization of your digital presence.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Multichannel approach: SEO, PR, Paid Ads, Social, Email, Newsletter.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Continuous reporting and optimization to maximize ROI, reach, and authority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193725" y="4372800"/>
            <a:ext cx="1543200" cy="417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PRICING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9" name="Google Shape;109;p17"/>
          <p:cNvSpPr txBox="1"/>
          <p:nvPr>
            <p:ph idx="4294967295" type="ctrTitle"/>
          </p:nvPr>
        </p:nvSpPr>
        <p:spPr>
          <a:xfrm>
            <a:off x="2085725" y="4271800"/>
            <a:ext cx="68433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b="1" lang="en-GB" sz="1600">
                <a:latin typeface="Playfair Display"/>
                <a:ea typeface="Playfair Display"/>
                <a:cs typeface="Playfair Display"/>
                <a:sym typeface="Playfair Display"/>
              </a:rPr>
              <a:t>$2,000–$20,000 USD</a:t>
            </a: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b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for monthly retainers depending on scope, channels, and scale.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4EE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Google Shape;114;p18"/>
          <p:cNvCxnSpPr/>
          <p:nvPr/>
        </p:nvCxnSpPr>
        <p:spPr>
          <a:xfrm>
            <a:off x="0" y="636025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" name="Google Shape;115;p18"/>
          <p:cNvCxnSpPr/>
          <p:nvPr/>
        </p:nvCxnSpPr>
        <p:spPr>
          <a:xfrm>
            <a:off x="3637150" y="-5159"/>
            <a:ext cx="0" cy="5194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25" y="153150"/>
            <a:ext cx="260290" cy="316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Google Shape;117;p18"/>
          <p:cNvCxnSpPr/>
          <p:nvPr/>
        </p:nvCxnSpPr>
        <p:spPr>
          <a:xfrm>
            <a:off x="629700" y="-35725"/>
            <a:ext cx="0" cy="674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8" name="Google Shape;118;p18"/>
          <p:cNvSpPr txBox="1"/>
          <p:nvPr/>
        </p:nvSpPr>
        <p:spPr>
          <a:xfrm>
            <a:off x="168725" y="806725"/>
            <a:ext cx="3258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Lead Generation  + Brand Awareness  + Branding Package</a:t>
            </a:r>
            <a:endParaRPr sz="1500">
              <a:solidFill>
                <a:schemeClr val="dk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19" name="Google Shape;119;p18"/>
          <p:cNvSpPr txBox="1"/>
          <p:nvPr>
            <p:ph idx="4294967295" type="ctrTitle"/>
          </p:nvPr>
        </p:nvSpPr>
        <p:spPr>
          <a:xfrm>
            <a:off x="3847275" y="90025"/>
            <a:ext cx="5049300" cy="7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00">
                <a:latin typeface="Manrope Medium"/>
                <a:ea typeface="Manrope Medium"/>
                <a:cs typeface="Manrope Medium"/>
                <a:sym typeface="Manrope Medium"/>
              </a:rPr>
              <a:t>B2B HEALTH BRAND (MEXICO)</a:t>
            </a:r>
            <a:endParaRPr sz="200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20" name="Google Shape;120;p18"/>
          <p:cNvSpPr txBox="1"/>
          <p:nvPr>
            <p:ph idx="4294967295" type="ctrTitle"/>
          </p:nvPr>
        </p:nvSpPr>
        <p:spPr>
          <a:xfrm>
            <a:off x="734825" y="90025"/>
            <a:ext cx="27972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00">
                <a:latin typeface="Manrope"/>
                <a:ea typeface="Manrope"/>
                <a:cs typeface="Manrope"/>
                <a:sym typeface="Manrope"/>
              </a:rPr>
              <a:t>CASE STUDY</a:t>
            </a:r>
            <a:endParaRPr b="1" sz="20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1" name="Google Shape;121;p18"/>
          <p:cNvSpPr/>
          <p:nvPr/>
        </p:nvSpPr>
        <p:spPr>
          <a:xfrm>
            <a:off x="1026275" y="1906988"/>
            <a:ext cx="1543200" cy="417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OBJECTIVES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2" name="Google Shape;122;p18"/>
          <p:cNvSpPr txBox="1"/>
          <p:nvPr>
            <p:ph idx="4294967295" type="ctrTitle"/>
          </p:nvPr>
        </p:nvSpPr>
        <p:spPr>
          <a:xfrm>
            <a:off x="168725" y="2452588"/>
            <a:ext cx="3258300" cy="7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Generate qualified B2B healthcare leads, strengthen brand identity, and grow visibility in specialized media across Mexico.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23" name="Google Shape;123;p18"/>
          <p:cNvCxnSpPr/>
          <p:nvPr/>
        </p:nvCxnSpPr>
        <p:spPr>
          <a:xfrm>
            <a:off x="0" y="1592850"/>
            <a:ext cx="36459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4" name="Google Shape;124;p18"/>
          <p:cNvSpPr txBox="1"/>
          <p:nvPr/>
        </p:nvSpPr>
        <p:spPr>
          <a:xfrm>
            <a:off x="438725" y="3917400"/>
            <a:ext cx="27183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PROPOSED DFY PACKAGE</a:t>
            </a:r>
            <a:endParaRPr sz="1500">
              <a:solidFill>
                <a:schemeClr val="dk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$5,500 USD/month retainer</a:t>
            </a:r>
            <a:endParaRPr sz="1500">
              <a:solidFill>
                <a:schemeClr val="dk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cxnSp>
        <p:nvCxnSpPr>
          <p:cNvPr id="125" name="Google Shape;125;p18"/>
          <p:cNvCxnSpPr/>
          <p:nvPr/>
        </p:nvCxnSpPr>
        <p:spPr>
          <a:xfrm>
            <a:off x="0" y="3563525"/>
            <a:ext cx="36459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" name="Google Shape;126;p18"/>
          <p:cNvCxnSpPr>
            <a:stCxn id="124" idx="1"/>
            <a:endCxn id="124" idx="3"/>
          </p:cNvCxnSpPr>
          <p:nvPr/>
        </p:nvCxnSpPr>
        <p:spPr>
          <a:xfrm>
            <a:off x="438725" y="4371450"/>
            <a:ext cx="27183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7" name="Google Shape;127;p18"/>
          <p:cNvSpPr txBox="1"/>
          <p:nvPr/>
        </p:nvSpPr>
        <p:spPr>
          <a:xfrm>
            <a:off x="3899775" y="1417425"/>
            <a:ext cx="1586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Manrope ExtraBold"/>
                <a:ea typeface="Manrope ExtraBold"/>
                <a:cs typeface="Manrope ExtraBold"/>
                <a:sym typeface="Manrope ExtraBold"/>
              </a:rPr>
              <a:t>LEAD GROWTH</a:t>
            </a:r>
            <a:endParaRPr sz="1500">
              <a:solidFill>
                <a:srgbClr val="000000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6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</a:b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50–100 qualified B2B leads monthly.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5578725" y="1417425"/>
            <a:ext cx="15864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Manrope ExtraBold"/>
                <a:ea typeface="Manrope ExtraBold"/>
                <a:cs typeface="Manrope ExtraBold"/>
                <a:sym typeface="Manrope ExtraBold"/>
              </a:rPr>
              <a:t>RECOGNITION</a:t>
            </a:r>
            <a:endParaRPr sz="1500">
              <a:solidFill>
                <a:srgbClr val="000000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6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</a:b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Brand recognition in Mexico’s top healthcare publications.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3778800" y="3047375"/>
            <a:ext cx="15864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Manrope ExtraBold"/>
                <a:ea typeface="Manrope ExtraBold"/>
                <a:cs typeface="Manrope ExtraBold"/>
                <a:sym typeface="Manrope ExtraBold"/>
              </a:rPr>
              <a:t>ORGANIC GROWTH</a:t>
            </a:r>
            <a:endParaRPr sz="1500">
              <a:solidFill>
                <a:srgbClr val="000000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6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</a:b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Strong organic growth through strategic keyword positioning.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0" name="Google Shape;130;p18"/>
          <p:cNvSpPr txBox="1"/>
          <p:nvPr/>
        </p:nvSpPr>
        <p:spPr>
          <a:xfrm>
            <a:off x="7310175" y="1417425"/>
            <a:ext cx="15864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Manrope ExtraBold"/>
                <a:ea typeface="Manrope ExtraBold"/>
                <a:cs typeface="Manrope ExtraBold"/>
                <a:sym typeface="Manrope ExtraBold"/>
              </a:rPr>
              <a:t>ENGAGEMENT</a:t>
            </a:r>
            <a:endParaRPr sz="1500">
              <a:solidFill>
                <a:srgbClr val="000000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6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</a:b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High engagement across LinkedIn and multichannel newsletters.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1" name="Google Shape;131;p18"/>
          <p:cNvSpPr txBox="1"/>
          <p:nvPr/>
        </p:nvSpPr>
        <p:spPr>
          <a:xfrm>
            <a:off x="7310175" y="3047375"/>
            <a:ext cx="15864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Manrope ExtraBold"/>
                <a:ea typeface="Manrope ExtraBold"/>
                <a:cs typeface="Manrope ExtraBold"/>
                <a:sym typeface="Manrope ExtraBold"/>
              </a:rPr>
              <a:t>OPTIMIZATION</a:t>
            </a:r>
            <a:endParaRPr sz="1500">
              <a:solidFill>
                <a:srgbClr val="000000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6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</a:b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Ongoing optimization ensuring continuous visibility and conversion.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2" name="Google Shape;132;p18"/>
          <p:cNvSpPr txBox="1"/>
          <p:nvPr/>
        </p:nvSpPr>
        <p:spPr>
          <a:xfrm>
            <a:off x="5544488" y="3047375"/>
            <a:ext cx="15864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Manrope ExtraBold"/>
                <a:ea typeface="Manrope ExtraBold"/>
                <a:cs typeface="Manrope ExtraBold"/>
                <a:sym typeface="Manrope ExtraBold"/>
              </a:rPr>
              <a:t>CONVERSION</a:t>
            </a:r>
            <a:endParaRPr sz="1500">
              <a:solidFill>
                <a:srgbClr val="000000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6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</a:b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Remarketing campaigns increasing conversion and nurturing high-value leads.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3" name="Google Shape;133;p18"/>
          <p:cNvSpPr/>
          <p:nvPr/>
        </p:nvSpPr>
        <p:spPr>
          <a:xfrm>
            <a:off x="5012775" y="832079"/>
            <a:ext cx="2718300" cy="417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EXPECTED RESULTS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4EE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Google Shape;138;p19"/>
          <p:cNvCxnSpPr/>
          <p:nvPr/>
        </p:nvCxnSpPr>
        <p:spPr>
          <a:xfrm>
            <a:off x="0" y="636025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9" name="Google Shape;139;p19"/>
          <p:cNvCxnSpPr/>
          <p:nvPr/>
        </p:nvCxnSpPr>
        <p:spPr>
          <a:xfrm>
            <a:off x="3637150" y="-54006"/>
            <a:ext cx="0" cy="683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0" name="Google Shape;14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25" y="153150"/>
            <a:ext cx="260290" cy="316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p19"/>
          <p:cNvCxnSpPr/>
          <p:nvPr/>
        </p:nvCxnSpPr>
        <p:spPr>
          <a:xfrm>
            <a:off x="629700" y="-35725"/>
            <a:ext cx="0" cy="674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2" name="Google Shape;142;p19"/>
          <p:cNvSpPr txBox="1"/>
          <p:nvPr/>
        </p:nvSpPr>
        <p:spPr>
          <a:xfrm>
            <a:off x="629700" y="997063"/>
            <a:ext cx="1158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DURATION</a:t>
            </a:r>
            <a:br>
              <a:rPr lang="en-GB" sz="15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</a:br>
            <a:r>
              <a:rPr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8 MONTHS</a:t>
            </a:r>
            <a:endParaRPr sz="15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3" name="Google Shape;143;p19"/>
          <p:cNvSpPr txBox="1"/>
          <p:nvPr>
            <p:ph idx="4294967295" type="ctrTitle"/>
          </p:nvPr>
        </p:nvSpPr>
        <p:spPr>
          <a:xfrm>
            <a:off x="3645900" y="90025"/>
            <a:ext cx="54981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00">
                <a:latin typeface="Manrope Medium"/>
                <a:ea typeface="Manrope Medium"/>
                <a:cs typeface="Manrope Medium"/>
                <a:sym typeface="Manrope Medium"/>
              </a:rPr>
              <a:t>SUCULENTA: A RECIPE FOR SUCCESS (MX)</a:t>
            </a:r>
            <a:endParaRPr sz="200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44" name="Google Shape;144;p19"/>
          <p:cNvSpPr txBox="1"/>
          <p:nvPr>
            <p:ph idx="4294967295" type="ctrTitle"/>
          </p:nvPr>
        </p:nvSpPr>
        <p:spPr>
          <a:xfrm>
            <a:off x="734825" y="90025"/>
            <a:ext cx="27972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00">
                <a:latin typeface="Manrope"/>
                <a:ea typeface="Manrope"/>
                <a:cs typeface="Manrope"/>
                <a:sym typeface="Manrope"/>
              </a:rPr>
              <a:t>CASE STUDY</a:t>
            </a:r>
            <a:endParaRPr b="1" sz="20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5" name="Google Shape;145;p19"/>
          <p:cNvSpPr txBox="1"/>
          <p:nvPr>
            <p:ph idx="4294967295" type="ctrTitle"/>
          </p:nvPr>
        </p:nvSpPr>
        <p:spPr>
          <a:xfrm>
            <a:off x="4653850" y="852762"/>
            <a:ext cx="4182000" cy="9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Suculenta, founded by Ale Morales, was expanding from a pastry shop into a full restaurant concept. As the brand grew, it needed stronger digital visibility and a strategy to match its ambitions.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46" name="Google Shape;146;p19"/>
          <p:cNvCxnSpPr/>
          <p:nvPr/>
        </p:nvCxnSpPr>
        <p:spPr>
          <a:xfrm>
            <a:off x="0" y="2004600"/>
            <a:ext cx="917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7" name="Google Shape;147;p19"/>
          <p:cNvSpPr/>
          <p:nvPr/>
        </p:nvSpPr>
        <p:spPr>
          <a:xfrm>
            <a:off x="1201925" y="2306200"/>
            <a:ext cx="1566300" cy="417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CHALLENGES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8" name="Google Shape;148;p19"/>
          <p:cNvSpPr txBox="1"/>
          <p:nvPr>
            <p:ph idx="4294967295" type="ctrTitle"/>
          </p:nvPr>
        </p:nvSpPr>
        <p:spPr>
          <a:xfrm>
            <a:off x="264575" y="3007650"/>
            <a:ext cx="34410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Low website traffic and limited search visibility.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Weak local SEO and missed opportunities in content optimization.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Expansion goals required stronger branding and sales momentum.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9" name="Google Shape;149;p19"/>
          <p:cNvSpPr/>
          <p:nvPr/>
        </p:nvSpPr>
        <p:spPr>
          <a:xfrm>
            <a:off x="5788755" y="2306200"/>
            <a:ext cx="1566300" cy="417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SOLUTIONS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50" name="Google Shape;150;p19"/>
          <p:cNvCxnSpPr/>
          <p:nvPr/>
        </p:nvCxnSpPr>
        <p:spPr>
          <a:xfrm>
            <a:off x="2338975" y="639348"/>
            <a:ext cx="0" cy="1383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1" name="Google Shape;151;p19"/>
          <p:cNvSpPr txBox="1"/>
          <p:nvPr/>
        </p:nvSpPr>
        <p:spPr>
          <a:xfrm>
            <a:off x="2785075" y="1052375"/>
            <a:ext cx="1566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BACKGROUND</a:t>
            </a:r>
            <a:endParaRPr sz="15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52" name="Google Shape;152;p19"/>
          <p:cNvSpPr txBox="1"/>
          <p:nvPr>
            <p:ph idx="4294967295" type="ctrTitle"/>
          </p:nvPr>
        </p:nvSpPr>
        <p:spPr>
          <a:xfrm>
            <a:off x="4162300" y="2947100"/>
            <a:ext cx="47799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Full SEO audit and on-page optimization.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Strategic keyword research and user experience redesign.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Social media calendar using a 50:30:20 content strategy.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Creation of a newsletter to re-engage loyal customers.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➔"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Visual content strategy to enhance engagement and authenticity.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53" name="Google Shape;153;p19"/>
          <p:cNvCxnSpPr/>
          <p:nvPr/>
        </p:nvCxnSpPr>
        <p:spPr>
          <a:xfrm>
            <a:off x="3839500" y="2009375"/>
            <a:ext cx="0" cy="3134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4EE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8" name="Google Shape;158;p20"/>
          <p:cNvCxnSpPr/>
          <p:nvPr/>
        </p:nvCxnSpPr>
        <p:spPr>
          <a:xfrm>
            <a:off x="0" y="636025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9" name="Google Shape;159;p20"/>
          <p:cNvCxnSpPr/>
          <p:nvPr/>
        </p:nvCxnSpPr>
        <p:spPr>
          <a:xfrm>
            <a:off x="3637150" y="-41794"/>
            <a:ext cx="0" cy="683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0" name="Google Shape;16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25" y="153150"/>
            <a:ext cx="260290" cy="316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20"/>
          <p:cNvCxnSpPr/>
          <p:nvPr/>
        </p:nvCxnSpPr>
        <p:spPr>
          <a:xfrm>
            <a:off x="629700" y="-35725"/>
            <a:ext cx="0" cy="674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2" name="Google Shape;162;p20"/>
          <p:cNvSpPr txBox="1"/>
          <p:nvPr>
            <p:ph idx="4294967295" type="ctrTitle"/>
          </p:nvPr>
        </p:nvSpPr>
        <p:spPr>
          <a:xfrm>
            <a:off x="3645900" y="90025"/>
            <a:ext cx="54981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00">
                <a:latin typeface="Manrope Medium"/>
                <a:ea typeface="Manrope Medium"/>
                <a:cs typeface="Manrope Medium"/>
                <a:sym typeface="Manrope Medium"/>
              </a:rPr>
              <a:t>SUCULENTA: A RECIPE FOR SUCCESS (MX)</a:t>
            </a:r>
            <a:endParaRPr sz="200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63" name="Google Shape;163;p20"/>
          <p:cNvSpPr txBox="1"/>
          <p:nvPr>
            <p:ph idx="4294967295" type="ctrTitle"/>
          </p:nvPr>
        </p:nvSpPr>
        <p:spPr>
          <a:xfrm>
            <a:off x="734825" y="90025"/>
            <a:ext cx="27972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00">
                <a:latin typeface="Manrope"/>
                <a:ea typeface="Manrope"/>
                <a:cs typeface="Manrope"/>
                <a:sym typeface="Manrope"/>
              </a:rPr>
              <a:t>CASE STUDY</a:t>
            </a:r>
            <a:endParaRPr b="1" sz="20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1350285" y="1027475"/>
            <a:ext cx="1566300" cy="417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RESULTS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5" name="Google Shape;165;p20"/>
          <p:cNvSpPr txBox="1"/>
          <p:nvPr>
            <p:ph idx="4294967295" type="ctrTitle"/>
          </p:nvPr>
        </p:nvSpPr>
        <p:spPr>
          <a:xfrm>
            <a:off x="186575" y="1741650"/>
            <a:ext cx="38937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anrope"/>
              <a:buChar char="➔"/>
            </a:pPr>
            <a:r>
              <a:rPr b="1" lang="en-GB" sz="1500">
                <a:latin typeface="Manrope"/>
                <a:ea typeface="Manrope"/>
                <a:cs typeface="Manrope"/>
                <a:sym typeface="Manrope"/>
              </a:rPr>
              <a:t>First-page SEO rankings for key terms.</a:t>
            </a:r>
            <a:br>
              <a:rPr b="1" lang="en-GB" sz="1500">
                <a:latin typeface="Manrope"/>
                <a:ea typeface="Manrope"/>
                <a:cs typeface="Manrope"/>
                <a:sym typeface="Manrope"/>
              </a:rPr>
            </a:br>
            <a:endParaRPr b="1" sz="1500">
              <a:latin typeface="Manrope"/>
              <a:ea typeface="Manrope"/>
              <a:cs typeface="Manrope"/>
              <a:sym typeface="Manrop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anrope"/>
              <a:buChar char="➔"/>
            </a:pPr>
            <a:r>
              <a:rPr b="1" lang="en-GB" sz="1500">
                <a:latin typeface="Manrope"/>
                <a:ea typeface="Manrope"/>
                <a:cs typeface="Manrope"/>
                <a:sym typeface="Manrope"/>
              </a:rPr>
              <a:t>+15,000 new followers and major growth in engagement.</a:t>
            </a:r>
            <a:br>
              <a:rPr b="1" lang="en-GB" sz="1500">
                <a:latin typeface="Manrope"/>
                <a:ea typeface="Manrope"/>
                <a:cs typeface="Manrope"/>
                <a:sym typeface="Manrope"/>
              </a:rPr>
            </a:br>
            <a:endParaRPr b="1" sz="1500">
              <a:latin typeface="Manrope"/>
              <a:ea typeface="Manrope"/>
              <a:cs typeface="Manrope"/>
              <a:sym typeface="Manrop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anrope"/>
              <a:buChar char="➔"/>
            </a:pPr>
            <a:r>
              <a:rPr b="1" lang="en-GB" sz="1500">
                <a:latin typeface="Manrope"/>
                <a:ea typeface="Manrope"/>
                <a:cs typeface="Manrope"/>
                <a:sym typeface="Manrope"/>
              </a:rPr>
              <a:t>Consistent increase in sales, leading to a third restaurant and expansion into the U.S. market.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66" name="Google Shape;166;p20"/>
          <p:cNvCxnSpPr/>
          <p:nvPr/>
        </p:nvCxnSpPr>
        <p:spPr>
          <a:xfrm>
            <a:off x="4249450" y="641906"/>
            <a:ext cx="0" cy="4535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7" name="Google Shape;167;p20"/>
          <p:cNvSpPr/>
          <p:nvPr/>
        </p:nvSpPr>
        <p:spPr>
          <a:xfrm>
            <a:off x="5891150" y="1027475"/>
            <a:ext cx="1566300" cy="417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THE STORY</a:t>
            </a:r>
            <a:endParaRPr b="1" sz="15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8" name="Google Shape;168;p20"/>
          <p:cNvSpPr txBox="1"/>
          <p:nvPr>
            <p:ph idx="4294967295" type="ctrTitle"/>
          </p:nvPr>
        </p:nvSpPr>
        <p:spPr>
          <a:xfrm>
            <a:off x="4953800" y="1728925"/>
            <a:ext cx="34410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Our collaboration with Suculenta proved how </a:t>
            </a:r>
            <a:r>
              <a:rPr b="1" lang="en-GB" sz="1300">
                <a:latin typeface="Playfair Display"/>
                <a:ea typeface="Playfair Display"/>
                <a:cs typeface="Playfair Display"/>
                <a:sym typeface="Playfair Display"/>
              </a:rPr>
              <a:t>authentic storytelling</a:t>
            </a: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 and consistent strategy can translate into tangible </a:t>
            </a:r>
            <a:r>
              <a:rPr b="1" lang="en-GB" sz="1300">
                <a:latin typeface="Playfair Display"/>
                <a:ea typeface="Playfair Display"/>
                <a:cs typeface="Playfair Display"/>
                <a:sym typeface="Playfair Display"/>
              </a:rPr>
              <a:t>growth</a:t>
            </a: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. </a:t>
            </a:r>
            <a:b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By embedding brand values and cultural identity into every piece of content, Suculenta became not only a beloved local brand — but a </a:t>
            </a:r>
            <a:r>
              <a:rPr b="1" lang="en-GB" sz="1300">
                <a:latin typeface="Playfair Display"/>
                <a:ea typeface="Playfair Display"/>
                <a:cs typeface="Playfair Display"/>
                <a:sym typeface="Playfair Display"/>
              </a:rPr>
              <a:t>regional reference</a:t>
            </a:r>
            <a:r>
              <a:rPr lang="en-GB" sz="1300">
                <a:latin typeface="Playfair Display"/>
                <a:ea typeface="Playfair Display"/>
                <a:cs typeface="Playfair Display"/>
                <a:sym typeface="Playfair Display"/>
              </a:rPr>
              <a:t> point in culinary innovation.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4EE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Google Shape;173;p21"/>
          <p:cNvCxnSpPr/>
          <p:nvPr/>
        </p:nvCxnSpPr>
        <p:spPr>
          <a:xfrm>
            <a:off x="0" y="636025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4" name="Google Shape;17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25" y="153150"/>
            <a:ext cx="260290" cy="316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5" name="Google Shape;175;p21"/>
          <p:cNvCxnSpPr/>
          <p:nvPr/>
        </p:nvCxnSpPr>
        <p:spPr>
          <a:xfrm>
            <a:off x="629700" y="-35725"/>
            <a:ext cx="0" cy="674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6" name="Google Shape;176;p21"/>
          <p:cNvSpPr txBox="1"/>
          <p:nvPr>
            <p:ph idx="4294967295" type="ctrTitle"/>
          </p:nvPr>
        </p:nvSpPr>
        <p:spPr>
          <a:xfrm>
            <a:off x="3867900" y="835538"/>
            <a:ext cx="1408200" cy="41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latin typeface="Manrope"/>
                <a:ea typeface="Manrope"/>
                <a:cs typeface="Manrope"/>
                <a:sym typeface="Manrope"/>
              </a:rPr>
              <a:t>RESULTS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77" name="Google Shape;177;p21"/>
          <p:cNvCxnSpPr/>
          <p:nvPr/>
        </p:nvCxnSpPr>
        <p:spPr>
          <a:xfrm>
            <a:off x="3637150" y="-54006"/>
            <a:ext cx="0" cy="683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8" name="Google Shape;17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64131"/>
            <a:ext cx="4082406" cy="1871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335907"/>
            <a:ext cx="4082405" cy="1807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2380" y="1452675"/>
            <a:ext cx="5061617" cy="160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82393" y="2980958"/>
            <a:ext cx="5061606" cy="2162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21"/>
          <p:cNvCxnSpPr/>
          <p:nvPr/>
        </p:nvCxnSpPr>
        <p:spPr>
          <a:xfrm>
            <a:off x="0" y="1464125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3" name="Google Shape;183;p21"/>
          <p:cNvCxnSpPr/>
          <p:nvPr/>
        </p:nvCxnSpPr>
        <p:spPr>
          <a:xfrm rot="10800000">
            <a:off x="4082400" y="1464175"/>
            <a:ext cx="0" cy="3700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4" name="Google Shape;184;p21"/>
          <p:cNvSpPr txBox="1"/>
          <p:nvPr>
            <p:ph idx="4294967295" type="ctrTitle"/>
          </p:nvPr>
        </p:nvSpPr>
        <p:spPr>
          <a:xfrm>
            <a:off x="3645900" y="90025"/>
            <a:ext cx="54981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00">
                <a:latin typeface="Manrope Medium"/>
                <a:ea typeface="Manrope Medium"/>
                <a:cs typeface="Manrope Medium"/>
                <a:sym typeface="Manrope Medium"/>
              </a:rPr>
              <a:t>SUCULENTA: A RECIPE FOR SUCCESS (MX)</a:t>
            </a:r>
            <a:endParaRPr sz="200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85" name="Google Shape;185;p21"/>
          <p:cNvSpPr txBox="1"/>
          <p:nvPr>
            <p:ph idx="4294967295" type="ctrTitle"/>
          </p:nvPr>
        </p:nvSpPr>
        <p:spPr>
          <a:xfrm>
            <a:off x="734825" y="90025"/>
            <a:ext cx="27972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00">
                <a:latin typeface="Manrope"/>
                <a:ea typeface="Manrope"/>
                <a:cs typeface="Manrope"/>
                <a:sym typeface="Manrope"/>
              </a:rPr>
              <a:t>CASE STUDY</a:t>
            </a:r>
            <a:endParaRPr b="1" sz="2000"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