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4" r:id="rId1"/>
  </p:sldMasterIdLst>
  <p:notesMasterIdLst>
    <p:notesMasterId r:id="rId28"/>
  </p:notesMasterIdLst>
  <p:handoutMasterIdLst>
    <p:handoutMasterId r:id="rId29"/>
  </p:handoutMasterIdLst>
  <p:sldIdLst>
    <p:sldId id="257" r:id="rId2"/>
    <p:sldId id="292" r:id="rId3"/>
    <p:sldId id="324" r:id="rId4"/>
    <p:sldId id="323" r:id="rId5"/>
    <p:sldId id="306" r:id="rId6"/>
    <p:sldId id="282" r:id="rId7"/>
    <p:sldId id="308" r:id="rId8"/>
    <p:sldId id="295" r:id="rId9"/>
    <p:sldId id="307" r:id="rId10"/>
    <p:sldId id="309" r:id="rId11"/>
    <p:sldId id="318" r:id="rId12"/>
    <p:sldId id="310" r:id="rId13"/>
    <p:sldId id="311" r:id="rId14"/>
    <p:sldId id="313" r:id="rId15"/>
    <p:sldId id="314" r:id="rId16"/>
    <p:sldId id="312" r:id="rId17"/>
    <p:sldId id="321" r:id="rId18"/>
    <p:sldId id="316" r:id="rId19"/>
    <p:sldId id="322" r:id="rId20"/>
    <p:sldId id="315" r:id="rId21"/>
    <p:sldId id="319" r:id="rId22"/>
    <p:sldId id="317" r:id="rId23"/>
    <p:sldId id="320" r:id="rId24"/>
    <p:sldId id="281" r:id="rId25"/>
    <p:sldId id="283" r:id="rId26"/>
    <p:sldId id="305" r:id="rId27"/>
  </p:sldIdLst>
  <p:sldSz cx="9144000" cy="6858000" type="screen4x3"/>
  <p:notesSz cx="6946900" cy="9220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003255"/>
    <a:srgbClr val="0E7696"/>
    <a:srgbClr val="129CC9"/>
    <a:srgbClr val="B8184D"/>
    <a:srgbClr val="DA1C5C"/>
    <a:srgbClr val="9CA42E"/>
    <a:srgbClr val="BFC9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3864" autoAdjust="0"/>
  </p:normalViewPr>
  <p:slideViewPr>
    <p:cSldViewPr>
      <p:cViewPr varScale="1">
        <p:scale>
          <a:sx n="68" d="100"/>
          <a:sy n="68" d="100"/>
        </p:scale>
        <p:origin x="1268" y="52"/>
      </p:cViewPr>
      <p:guideLst>
        <p:guide orient="horz" pos="2160"/>
        <p:guide pos="5759"/>
      </p:guideLst>
    </p:cSldViewPr>
  </p:slideViewPr>
  <p:notesTextViewPr>
    <p:cViewPr>
      <p:scale>
        <a:sx n="1" d="1"/>
        <a:sy n="1" d="1"/>
      </p:scale>
      <p:origin x="0" y="0"/>
    </p:cViewPr>
  </p:notesTextViewPr>
  <p:notesViewPr>
    <p:cSldViewPr>
      <p:cViewPr varScale="1">
        <p:scale>
          <a:sx n="51" d="100"/>
          <a:sy n="51" d="100"/>
        </p:scale>
        <p:origin x="268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77E24-F150-4A1E-8D71-7BD0DE1F86E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1A5789D-BC18-494D-A9E4-CBE23BE3F7E0}">
      <dgm:prSet phldrT="[Text]" phldr="1"/>
      <dgm:spPr>
        <a:solidFill>
          <a:schemeClr val="bg1"/>
        </a:solidFill>
      </dgm:spPr>
      <dgm:t>
        <a:bodyPr/>
        <a:lstStyle/>
        <a:p>
          <a:endParaRPr lang="en-US" dirty="0"/>
        </a:p>
      </dgm:t>
    </dgm:pt>
    <dgm:pt modelId="{FC5D7F27-71D7-438A-9C25-8C7E07337466}" type="parTrans" cxnId="{86A31F1B-2ED9-4ADB-98E4-859DBD3DE7AA}">
      <dgm:prSet/>
      <dgm:spPr/>
      <dgm:t>
        <a:bodyPr/>
        <a:lstStyle/>
        <a:p>
          <a:endParaRPr lang="en-US"/>
        </a:p>
      </dgm:t>
    </dgm:pt>
    <dgm:pt modelId="{9E6E6415-6E6A-4623-B770-D27014A3C052}" type="sibTrans" cxnId="{86A31F1B-2ED9-4ADB-98E4-859DBD3DE7AA}">
      <dgm:prSet/>
      <dgm:spPr/>
      <dgm:t>
        <a:bodyPr/>
        <a:lstStyle/>
        <a:p>
          <a:endParaRPr lang="en-US"/>
        </a:p>
      </dgm:t>
    </dgm:pt>
    <dgm:pt modelId="{BFF581BE-6AB8-4A15-B8A0-90F29B7026F6}">
      <dgm:prSet phldrT="[Text]" custT="1"/>
      <dgm:spPr>
        <a:solidFill>
          <a:srgbClr val="129CC9"/>
        </a:solidFill>
        <a:ln w="3175">
          <a:solidFill>
            <a:srgbClr val="0E7696"/>
          </a:solidFill>
        </a:ln>
      </dgm:spPr>
      <dgm:t>
        <a:bodyPr/>
        <a:lstStyle/>
        <a:p>
          <a:r>
            <a:rPr lang="en-GB" sz="1800" b="1" dirty="0">
              <a:latin typeface="Arial" panose="020B0604020202020204" pitchFamily="34" charset="0"/>
              <a:cs typeface="Arial" panose="020B0604020202020204" pitchFamily="34" charset="0"/>
            </a:rPr>
            <a:t>Reduce Time</a:t>
          </a:r>
          <a:endParaRPr lang="en-US" sz="1800" b="1" dirty="0">
            <a:latin typeface="Arial" panose="020B0604020202020204" pitchFamily="34" charset="0"/>
            <a:cs typeface="Arial" panose="020B0604020202020204" pitchFamily="34" charset="0"/>
          </a:endParaRPr>
        </a:p>
      </dgm:t>
    </dgm:pt>
    <dgm:pt modelId="{559545FD-0DC6-4FF2-9267-4A4D6A27BA93}" type="parTrans" cxnId="{812AB682-74A0-4D8C-B324-AFA99FC69F28}">
      <dgm:prSet/>
      <dgm:spPr/>
      <dgm:t>
        <a:bodyPr/>
        <a:lstStyle/>
        <a:p>
          <a:endParaRPr lang="en-US"/>
        </a:p>
      </dgm:t>
    </dgm:pt>
    <dgm:pt modelId="{E917E2C5-867E-4605-97C3-E921A09778E3}" type="sibTrans" cxnId="{812AB682-74A0-4D8C-B324-AFA99FC69F28}">
      <dgm:prSet/>
      <dgm:spPr>
        <a:solidFill>
          <a:schemeClr val="bg1">
            <a:lumMod val="85000"/>
          </a:schemeClr>
        </a:solidFill>
      </dgm:spPr>
      <dgm:t>
        <a:bodyPr/>
        <a:lstStyle/>
        <a:p>
          <a:endParaRPr lang="en-US"/>
        </a:p>
      </dgm:t>
    </dgm:pt>
    <dgm:pt modelId="{7FC2016F-1AEF-497C-86E5-DF990784BEC6}">
      <dgm:prSet phldrT="[Text]" custT="1"/>
      <dgm:spPr>
        <a:solidFill>
          <a:srgbClr val="DA1C5C"/>
        </a:solidFill>
        <a:ln w="3175">
          <a:solidFill>
            <a:srgbClr val="B8184D"/>
          </a:solidFill>
        </a:ln>
      </dgm:spPr>
      <dgm:t>
        <a:bodyPr/>
        <a:lstStyle/>
        <a:p>
          <a:r>
            <a:rPr lang="en-GB" sz="1800" b="1" dirty="0">
              <a:latin typeface="Arial" panose="020B0604020202020204" pitchFamily="34" charset="0"/>
              <a:cs typeface="Arial" panose="020B0604020202020204" pitchFamily="34" charset="0"/>
            </a:rPr>
            <a:t>Improve Quality</a:t>
          </a:r>
          <a:endParaRPr lang="en-US" sz="1800" b="1" dirty="0">
            <a:latin typeface="Arial" panose="020B0604020202020204" pitchFamily="34" charset="0"/>
            <a:cs typeface="Arial" panose="020B0604020202020204" pitchFamily="34" charset="0"/>
          </a:endParaRPr>
        </a:p>
      </dgm:t>
    </dgm:pt>
    <dgm:pt modelId="{16E1464D-0BF7-4F19-A078-99FBE15982C6}" type="parTrans" cxnId="{06D56548-8E32-495D-8C8D-1A44003876AB}">
      <dgm:prSet/>
      <dgm:spPr/>
      <dgm:t>
        <a:bodyPr/>
        <a:lstStyle/>
        <a:p>
          <a:endParaRPr lang="en-US"/>
        </a:p>
      </dgm:t>
    </dgm:pt>
    <dgm:pt modelId="{9C46D1DE-AA54-4354-993B-6C6F923E01B6}" type="sibTrans" cxnId="{06D56548-8E32-495D-8C8D-1A44003876AB}">
      <dgm:prSet/>
      <dgm:spPr>
        <a:solidFill>
          <a:schemeClr val="bg1">
            <a:lumMod val="85000"/>
          </a:schemeClr>
        </a:solidFill>
        <a:ln w="12700">
          <a:noFill/>
        </a:ln>
      </dgm:spPr>
      <dgm:t>
        <a:bodyPr/>
        <a:lstStyle/>
        <a:p>
          <a:endParaRPr lang="en-US"/>
        </a:p>
      </dgm:t>
    </dgm:pt>
    <dgm:pt modelId="{0F69E7F4-E6E3-4588-B7F5-DAFB6669C0AA}">
      <dgm:prSet phldrT="[Text]" custT="1"/>
      <dgm:spPr>
        <a:solidFill>
          <a:srgbClr val="BFC940"/>
        </a:solidFill>
        <a:ln w="3175">
          <a:solidFill>
            <a:srgbClr val="9CA42E"/>
          </a:solidFill>
        </a:ln>
      </dgm:spPr>
      <dgm:t>
        <a:bodyPr/>
        <a:lstStyle/>
        <a:p>
          <a:r>
            <a:rPr lang="en-GB" sz="1800" b="1" dirty="0">
              <a:latin typeface="Arial" panose="020B0604020202020204" pitchFamily="34" charset="0"/>
              <a:cs typeface="Arial" panose="020B0604020202020204" pitchFamily="34" charset="0"/>
            </a:rPr>
            <a:t>Cut Costs</a:t>
          </a:r>
          <a:endParaRPr lang="en-US" sz="1800" b="1" dirty="0">
            <a:latin typeface="Arial" panose="020B0604020202020204" pitchFamily="34" charset="0"/>
            <a:cs typeface="Arial" panose="020B0604020202020204" pitchFamily="34" charset="0"/>
          </a:endParaRPr>
        </a:p>
      </dgm:t>
    </dgm:pt>
    <dgm:pt modelId="{BA99EC45-2BE9-4FD8-9E96-68A6835C9872}" type="sibTrans" cxnId="{BD1A3F8F-8CE0-40BE-B536-6A7998E0E837}">
      <dgm:prSet/>
      <dgm:spPr>
        <a:solidFill>
          <a:schemeClr val="bg1">
            <a:lumMod val="85000"/>
          </a:schemeClr>
        </a:solidFill>
      </dgm:spPr>
      <dgm:t>
        <a:bodyPr/>
        <a:lstStyle/>
        <a:p>
          <a:endParaRPr lang="en-US"/>
        </a:p>
      </dgm:t>
    </dgm:pt>
    <dgm:pt modelId="{8AF969FF-2296-412B-9249-A2DD86595E55}" type="parTrans" cxnId="{BD1A3F8F-8CE0-40BE-B536-6A7998E0E837}">
      <dgm:prSet/>
      <dgm:spPr/>
      <dgm:t>
        <a:bodyPr/>
        <a:lstStyle/>
        <a:p>
          <a:endParaRPr lang="en-US"/>
        </a:p>
      </dgm:t>
    </dgm:pt>
    <dgm:pt modelId="{C7C83D2A-A6BC-4504-9F06-5DDFBF4221B8}" type="pres">
      <dgm:prSet presAssocID="{CD777E24-F150-4A1E-8D71-7BD0DE1F86E7}" presName="Name0" presStyleCnt="0">
        <dgm:presLayoutVars>
          <dgm:chMax val="1"/>
          <dgm:dir/>
          <dgm:animLvl val="ctr"/>
          <dgm:resizeHandles val="exact"/>
        </dgm:presLayoutVars>
      </dgm:prSet>
      <dgm:spPr/>
    </dgm:pt>
    <dgm:pt modelId="{C09D80ED-43BA-40EE-9D74-3FFA1EE76785}" type="pres">
      <dgm:prSet presAssocID="{81A5789D-BC18-494D-A9E4-CBE23BE3F7E0}" presName="centerShape" presStyleLbl="node0" presStyleIdx="0" presStyleCnt="1"/>
      <dgm:spPr/>
    </dgm:pt>
    <dgm:pt modelId="{CD29D212-B3EF-4F57-92B9-67EFE2BD34B4}" type="pres">
      <dgm:prSet presAssocID="{0F69E7F4-E6E3-4588-B7F5-DAFB6669C0AA}" presName="node" presStyleLbl="node1" presStyleIdx="0" presStyleCnt="3" custScaleX="158348" custScaleY="152871">
        <dgm:presLayoutVars>
          <dgm:bulletEnabled val="1"/>
        </dgm:presLayoutVars>
      </dgm:prSet>
      <dgm:spPr/>
    </dgm:pt>
    <dgm:pt modelId="{A00BF1AD-65BF-440F-B440-9C67F259BB42}" type="pres">
      <dgm:prSet presAssocID="{0F69E7F4-E6E3-4588-B7F5-DAFB6669C0AA}" presName="dummy" presStyleCnt="0"/>
      <dgm:spPr/>
    </dgm:pt>
    <dgm:pt modelId="{2CCB882B-EF99-45F4-9C88-4187AA3EBF58}" type="pres">
      <dgm:prSet presAssocID="{BA99EC45-2BE9-4FD8-9E96-68A6835C9872}" presName="sibTrans" presStyleLbl="sibTrans2D1" presStyleIdx="0" presStyleCnt="3"/>
      <dgm:spPr/>
    </dgm:pt>
    <dgm:pt modelId="{D6A7F11C-BA86-4B02-835E-8337A1E37C76}" type="pres">
      <dgm:prSet presAssocID="{BFF581BE-6AB8-4A15-B8A0-90F29B7026F6}" presName="node" presStyleLbl="node1" presStyleIdx="1" presStyleCnt="3" custScaleX="144260" custScaleY="144260">
        <dgm:presLayoutVars>
          <dgm:bulletEnabled val="1"/>
        </dgm:presLayoutVars>
      </dgm:prSet>
      <dgm:spPr/>
    </dgm:pt>
    <dgm:pt modelId="{280858B6-F2C7-4256-9A09-595377CFE92A}" type="pres">
      <dgm:prSet presAssocID="{BFF581BE-6AB8-4A15-B8A0-90F29B7026F6}" presName="dummy" presStyleCnt="0"/>
      <dgm:spPr/>
    </dgm:pt>
    <dgm:pt modelId="{D764D06A-843F-4ECF-BFB8-0E71932335FD}" type="pres">
      <dgm:prSet presAssocID="{E917E2C5-867E-4605-97C3-E921A09778E3}" presName="sibTrans" presStyleLbl="sibTrans2D1" presStyleIdx="1" presStyleCnt="3"/>
      <dgm:spPr/>
    </dgm:pt>
    <dgm:pt modelId="{43A2B4AD-F2C0-4B08-BB6B-C8A88ED30DD6}" type="pres">
      <dgm:prSet presAssocID="{7FC2016F-1AEF-497C-86E5-DF990784BEC6}" presName="node" presStyleLbl="node1" presStyleIdx="2" presStyleCnt="3" custScaleX="156045" custScaleY="156044">
        <dgm:presLayoutVars>
          <dgm:bulletEnabled val="1"/>
        </dgm:presLayoutVars>
      </dgm:prSet>
      <dgm:spPr/>
    </dgm:pt>
    <dgm:pt modelId="{FDD53212-27B1-4991-92BF-15A292551218}" type="pres">
      <dgm:prSet presAssocID="{7FC2016F-1AEF-497C-86E5-DF990784BEC6}" presName="dummy" presStyleCnt="0"/>
      <dgm:spPr/>
    </dgm:pt>
    <dgm:pt modelId="{A80FCB8B-2B30-4E49-A5CE-88DDBA184139}" type="pres">
      <dgm:prSet presAssocID="{9C46D1DE-AA54-4354-993B-6C6F923E01B6}" presName="sibTrans" presStyleLbl="sibTrans2D1" presStyleIdx="2" presStyleCnt="3"/>
      <dgm:spPr/>
    </dgm:pt>
  </dgm:ptLst>
  <dgm:cxnLst>
    <dgm:cxn modelId="{A8475E06-99EA-45DD-A099-C6ADD319A11C}" type="presOf" srcId="{E917E2C5-867E-4605-97C3-E921A09778E3}" destId="{D764D06A-843F-4ECF-BFB8-0E71932335FD}" srcOrd="0" destOrd="0" presId="urn:microsoft.com/office/officeart/2005/8/layout/radial6"/>
    <dgm:cxn modelId="{ABA6C34E-B2C2-41DC-A258-C0D75E707D90}" type="presOf" srcId="{9C46D1DE-AA54-4354-993B-6C6F923E01B6}" destId="{A80FCB8B-2B30-4E49-A5CE-88DDBA184139}" srcOrd="0" destOrd="0" presId="urn:microsoft.com/office/officeart/2005/8/layout/radial6"/>
    <dgm:cxn modelId="{812AB682-74A0-4D8C-B324-AFA99FC69F28}" srcId="{81A5789D-BC18-494D-A9E4-CBE23BE3F7E0}" destId="{BFF581BE-6AB8-4A15-B8A0-90F29B7026F6}" srcOrd="1" destOrd="0" parTransId="{559545FD-0DC6-4FF2-9267-4A4D6A27BA93}" sibTransId="{E917E2C5-867E-4605-97C3-E921A09778E3}"/>
    <dgm:cxn modelId="{916FC804-A9EF-4D97-BEFC-C6E89811AB16}" type="presOf" srcId="{0F69E7F4-E6E3-4588-B7F5-DAFB6669C0AA}" destId="{CD29D212-B3EF-4F57-92B9-67EFE2BD34B4}" srcOrd="0" destOrd="0" presId="urn:microsoft.com/office/officeart/2005/8/layout/radial6"/>
    <dgm:cxn modelId="{6B67F8DA-8E28-426A-80EA-2B931A445822}" type="presOf" srcId="{81A5789D-BC18-494D-A9E4-CBE23BE3F7E0}" destId="{C09D80ED-43BA-40EE-9D74-3FFA1EE76785}" srcOrd="0" destOrd="0" presId="urn:microsoft.com/office/officeart/2005/8/layout/radial6"/>
    <dgm:cxn modelId="{86A31F1B-2ED9-4ADB-98E4-859DBD3DE7AA}" srcId="{CD777E24-F150-4A1E-8D71-7BD0DE1F86E7}" destId="{81A5789D-BC18-494D-A9E4-CBE23BE3F7E0}" srcOrd="0" destOrd="0" parTransId="{FC5D7F27-71D7-438A-9C25-8C7E07337466}" sibTransId="{9E6E6415-6E6A-4623-B770-D27014A3C052}"/>
    <dgm:cxn modelId="{B76A9B89-5AF2-444F-A56D-0B2EEF80DED4}" type="presOf" srcId="{7FC2016F-1AEF-497C-86E5-DF990784BEC6}" destId="{43A2B4AD-F2C0-4B08-BB6B-C8A88ED30DD6}" srcOrd="0" destOrd="0" presId="urn:microsoft.com/office/officeart/2005/8/layout/radial6"/>
    <dgm:cxn modelId="{F298305A-D2F2-4AC9-BBD2-45C6478CCF5C}" type="presOf" srcId="{BA99EC45-2BE9-4FD8-9E96-68A6835C9872}" destId="{2CCB882B-EF99-45F4-9C88-4187AA3EBF58}" srcOrd="0" destOrd="0" presId="urn:microsoft.com/office/officeart/2005/8/layout/radial6"/>
    <dgm:cxn modelId="{3B3A360D-5017-43F8-A1C1-3DB2EDDD1E69}" type="presOf" srcId="{BFF581BE-6AB8-4A15-B8A0-90F29B7026F6}" destId="{D6A7F11C-BA86-4B02-835E-8337A1E37C76}" srcOrd="0" destOrd="0" presId="urn:microsoft.com/office/officeart/2005/8/layout/radial6"/>
    <dgm:cxn modelId="{BD1A3F8F-8CE0-40BE-B536-6A7998E0E837}" srcId="{81A5789D-BC18-494D-A9E4-CBE23BE3F7E0}" destId="{0F69E7F4-E6E3-4588-B7F5-DAFB6669C0AA}" srcOrd="0" destOrd="0" parTransId="{8AF969FF-2296-412B-9249-A2DD86595E55}" sibTransId="{BA99EC45-2BE9-4FD8-9E96-68A6835C9872}"/>
    <dgm:cxn modelId="{06D56548-8E32-495D-8C8D-1A44003876AB}" srcId="{81A5789D-BC18-494D-A9E4-CBE23BE3F7E0}" destId="{7FC2016F-1AEF-497C-86E5-DF990784BEC6}" srcOrd="2" destOrd="0" parTransId="{16E1464D-0BF7-4F19-A078-99FBE15982C6}" sibTransId="{9C46D1DE-AA54-4354-993B-6C6F923E01B6}"/>
    <dgm:cxn modelId="{196A041B-2D03-49C4-8706-EDFBB096B489}" type="presOf" srcId="{CD777E24-F150-4A1E-8D71-7BD0DE1F86E7}" destId="{C7C83D2A-A6BC-4504-9F06-5DDFBF4221B8}" srcOrd="0" destOrd="0" presId="urn:microsoft.com/office/officeart/2005/8/layout/radial6"/>
    <dgm:cxn modelId="{AD2147C2-AB90-42E7-9CB3-4165655FCEA3}" type="presParOf" srcId="{C7C83D2A-A6BC-4504-9F06-5DDFBF4221B8}" destId="{C09D80ED-43BA-40EE-9D74-3FFA1EE76785}" srcOrd="0" destOrd="0" presId="urn:microsoft.com/office/officeart/2005/8/layout/radial6"/>
    <dgm:cxn modelId="{106F5E77-C6CD-4099-AF15-A474E58DB262}" type="presParOf" srcId="{C7C83D2A-A6BC-4504-9F06-5DDFBF4221B8}" destId="{CD29D212-B3EF-4F57-92B9-67EFE2BD34B4}" srcOrd="1" destOrd="0" presId="urn:microsoft.com/office/officeart/2005/8/layout/radial6"/>
    <dgm:cxn modelId="{9E815426-6FC9-4617-8B7E-D61F19E5AEE6}" type="presParOf" srcId="{C7C83D2A-A6BC-4504-9F06-5DDFBF4221B8}" destId="{A00BF1AD-65BF-440F-B440-9C67F259BB42}" srcOrd="2" destOrd="0" presId="urn:microsoft.com/office/officeart/2005/8/layout/radial6"/>
    <dgm:cxn modelId="{41FADFA8-1622-4A3E-813F-9632BD05EDF2}" type="presParOf" srcId="{C7C83D2A-A6BC-4504-9F06-5DDFBF4221B8}" destId="{2CCB882B-EF99-45F4-9C88-4187AA3EBF58}" srcOrd="3" destOrd="0" presId="urn:microsoft.com/office/officeart/2005/8/layout/radial6"/>
    <dgm:cxn modelId="{01EAE7AC-968E-42A8-A3DA-4AA0D142663A}" type="presParOf" srcId="{C7C83D2A-A6BC-4504-9F06-5DDFBF4221B8}" destId="{D6A7F11C-BA86-4B02-835E-8337A1E37C76}" srcOrd="4" destOrd="0" presId="urn:microsoft.com/office/officeart/2005/8/layout/radial6"/>
    <dgm:cxn modelId="{C0CE499B-B0F1-4643-A1F9-B19AD54DF1D5}" type="presParOf" srcId="{C7C83D2A-A6BC-4504-9F06-5DDFBF4221B8}" destId="{280858B6-F2C7-4256-9A09-595377CFE92A}" srcOrd="5" destOrd="0" presId="urn:microsoft.com/office/officeart/2005/8/layout/radial6"/>
    <dgm:cxn modelId="{EAA559EB-59F1-491C-AF07-2B32E1DF6EF0}" type="presParOf" srcId="{C7C83D2A-A6BC-4504-9F06-5DDFBF4221B8}" destId="{D764D06A-843F-4ECF-BFB8-0E71932335FD}" srcOrd="6" destOrd="0" presId="urn:microsoft.com/office/officeart/2005/8/layout/radial6"/>
    <dgm:cxn modelId="{D3613B1E-73CD-4D8A-982E-327A2EDF60A3}" type="presParOf" srcId="{C7C83D2A-A6BC-4504-9F06-5DDFBF4221B8}" destId="{43A2B4AD-F2C0-4B08-BB6B-C8A88ED30DD6}" srcOrd="7" destOrd="0" presId="urn:microsoft.com/office/officeart/2005/8/layout/radial6"/>
    <dgm:cxn modelId="{4D46CF51-3361-4788-A3A5-646266B48B6E}" type="presParOf" srcId="{C7C83D2A-A6BC-4504-9F06-5DDFBF4221B8}" destId="{FDD53212-27B1-4991-92BF-15A292551218}" srcOrd="8" destOrd="0" presId="urn:microsoft.com/office/officeart/2005/8/layout/radial6"/>
    <dgm:cxn modelId="{1C373B08-BFD7-44AC-AF2F-8924AA031E15}" type="presParOf" srcId="{C7C83D2A-A6BC-4504-9F06-5DDFBF4221B8}" destId="{A80FCB8B-2B30-4E49-A5CE-88DDBA184139}"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FCB8B-2B30-4E49-A5CE-88DDBA184139}">
      <dsp:nvSpPr>
        <dsp:cNvPr id="0" name=""/>
        <dsp:cNvSpPr/>
      </dsp:nvSpPr>
      <dsp:spPr>
        <a:xfrm>
          <a:off x="756646" y="536154"/>
          <a:ext cx="2788058" cy="2788058"/>
        </a:xfrm>
        <a:prstGeom prst="blockArc">
          <a:avLst>
            <a:gd name="adj1" fmla="val 9000000"/>
            <a:gd name="adj2" fmla="val 16200000"/>
            <a:gd name="adj3" fmla="val 4635"/>
          </a:avLst>
        </a:prstGeom>
        <a:solidFill>
          <a:schemeClr val="bg1">
            <a:lumMod val="85000"/>
          </a:schemeClr>
        </a:solidFill>
        <a:ln w="12700">
          <a:noFill/>
        </a:ln>
        <a:effectLst/>
      </dsp:spPr>
      <dsp:style>
        <a:lnRef idx="0">
          <a:scrgbClr r="0" g="0" b="0"/>
        </a:lnRef>
        <a:fillRef idx="1">
          <a:scrgbClr r="0" g="0" b="0"/>
        </a:fillRef>
        <a:effectRef idx="0">
          <a:scrgbClr r="0" g="0" b="0"/>
        </a:effectRef>
        <a:fontRef idx="minor">
          <a:schemeClr val="lt1"/>
        </a:fontRef>
      </dsp:style>
    </dsp:sp>
    <dsp:sp modelId="{D764D06A-843F-4ECF-BFB8-0E71932335FD}">
      <dsp:nvSpPr>
        <dsp:cNvPr id="0" name=""/>
        <dsp:cNvSpPr/>
      </dsp:nvSpPr>
      <dsp:spPr>
        <a:xfrm>
          <a:off x="756646" y="536154"/>
          <a:ext cx="2788058" cy="2788058"/>
        </a:xfrm>
        <a:prstGeom prst="blockArc">
          <a:avLst>
            <a:gd name="adj1" fmla="val 1800000"/>
            <a:gd name="adj2" fmla="val 9000000"/>
            <a:gd name="adj3" fmla="val 4635"/>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2CCB882B-EF99-45F4-9C88-4187AA3EBF58}">
      <dsp:nvSpPr>
        <dsp:cNvPr id="0" name=""/>
        <dsp:cNvSpPr/>
      </dsp:nvSpPr>
      <dsp:spPr>
        <a:xfrm>
          <a:off x="756646" y="536154"/>
          <a:ext cx="2788058" cy="2788058"/>
        </a:xfrm>
        <a:prstGeom prst="blockArc">
          <a:avLst>
            <a:gd name="adj1" fmla="val 16200000"/>
            <a:gd name="adj2" fmla="val 1800000"/>
            <a:gd name="adj3" fmla="val 4635"/>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C09D80ED-43BA-40EE-9D74-3FFA1EE76785}">
      <dsp:nvSpPr>
        <dsp:cNvPr id="0" name=""/>
        <dsp:cNvSpPr/>
      </dsp:nvSpPr>
      <dsp:spPr>
        <a:xfrm>
          <a:off x="1509671" y="1289178"/>
          <a:ext cx="1282009" cy="1282009"/>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1697417" y="1476924"/>
        <a:ext cx="906517" cy="906517"/>
      </dsp:txXfrm>
    </dsp:sp>
    <dsp:sp modelId="{CD29D212-B3EF-4F57-92B9-67EFE2BD34B4}">
      <dsp:nvSpPr>
        <dsp:cNvPr id="0" name=""/>
        <dsp:cNvSpPr/>
      </dsp:nvSpPr>
      <dsp:spPr>
        <a:xfrm>
          <a:off x="1440163" y="-117476"/>
          <a:ext cx="1421025" cy="1371874"/>
        </a:xfrm>
        <a:prstGeom prst="ellipse">
          <a:avLst/>
        </a:prstGeom>
        <a:solidFill>
          <a:srgbClr val="BFC940"/>
        </a:solidFill>
        <a:ln w="3175" cap="flat" cmpd="sng" algn="ctr">
          <a:solidFill>
            <a:srgbClr val="9CA4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Cut Costs</a:t>
          </a:r>
          <a:endParaRPr lang="en-US" sz="1800" b="1" kern="1200" dirty="0">
            <a:latin typeface="Arial" panose="020B0604020202020204" pitchFamily="34" charset="0"/>
            <a:cs typeface="Arial" panose="020B0604020202020204" pitchFamily="34" charset="0"/>
          </a:endParaRPr>
        </a:p>
      </dsp:txBody>
      <dsp:txXfrm>
        <a:off x="1648267" y="83430"/>
        <a:ext cx="1004817" cy="970062"/>
      </dsp:txXfrm>
    </dsp:sp>
    <dsp:sp modelId="{D6A7F11C-BA86-4B02-835E-8337A1E37C76}">
      <dsp:nvSpPr>
        <dsp:cNvPr id="0" name=""/>
        <dsp:cNvSpPr/>
      </dsp:nvSpPr>
      <dsp:spPr>
        <a:xfrm>
          <a:off x="2682662" y="1963745"/>
          <a:ext cx="1294598" cy="1294598"/>
        </a:xfrm>
        <a:prstGeom prst="ellipse">
          <a:avLst/>
        </a:prstGeom>
        <a:solidFill>
          <a:srgbClr val="129CC9"/>
        </a:solidFill>
        <a:ln w="3175" cap="flat" cmpd="sng" algn="ctr">
          <a:solidFill>
            <a:srgbClr val="0E76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Reduce Time</a:t>
          </a:r>
          <a:endParaRPr lang="en-US" sz="1800" b="1" kern="1200" dirty="0">
            <a:latin typeface="Arial" panose="020B0604020202020204" pitchFamily="34" charset="0"/>
            <a:cs typeface="Arial" panose="020B0604020202020204" pitchFamily="34" charset="0"/>
          </a:endParaRPr>
        </a:p>
      </dsp:txBody>
      <dsp:txXfrm>
        <a:off x="2872251" y="2153334"/>
        <a:ext cx="915420" cy="915420"/>
      </dsp:txXfrm>
    </dsp:sp>
    <dsp:sp modelId="{43A2B4AD-F2C0-4B08-BB6B-C8A88ED30DD6}">
      <dsp:nvSpPr>
        <dsp:cNvPr id="0" name=""/>
        <dsp:cNvSpPr/>
      </dsp:nvSpPr>
      <dsp:spPr>
        <a:xfrm>
          <a:off x="271210" y="1910870"/>
          <a:ext cx="1400358" cy="1400349"/>
        </a:xfrm>
        <a:prstGeom prst="ellipse">
          <a:avLst/>
        </a:prstGeom>
        <a:solidFill>
          <a:srgbClr val="DA1C5C"/>
        </a:solidFill>
        <a:ln w="3175" cap="flat" cmpd="sng" algn="ctr">
          <a:solidFill>
            <a:srgbClr val="B8184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Improve Quality</a:t>
          </a:r>
          <a:endParaRPr lang="en-US" sz="1800" b="1" kern="1200" dirty="0">
            <a:latin typeface="Arial" panose="020B0604020202020204" pitchFamily="34" charset="0"/>
            <a:cs typeface="Arial" panose="020B0604020202020204" pitchFamily="34" charset="0"/>
          </a:endParaRPr>
        </a:p>
      </dsp:txBody>
      <dsp:txXfrm>
        <a:off x="476288" y="2115946"/>
        <a:ext cx="990202" cy="99019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1963"/>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935413" y="0"/>
            <a:ext cx="3009900" cy="461963"/>
          </a:xfrm>
          <a:prstGeom prst="rect">
            <a:avLst/>
          </a:prstGeom>
        </p:spPr>
        <p:txBody>
          <a:bodyPr vert="horz" lIns="91440" tIns="45720" rIns="91440" bIns="45720" rtlCol="0"/>
          <a:lstStyle>
            <a:lvl1pPr algn="r">
              <a:defRPr sz="1200" smtClean="0"/>
            </a:lvl1pPr>
          </a:lstStyle>
          <a:p>
            <a:pPr>
              <a:defRPr/>
            </a:pPr>
            <a:fld id="{B1C2E990-82B0-473B-8EED-7EDAE80DDBB5}" type="datetimeFigureOut">
              <a:rPr lang="en-US"/>
              <a:pPr>
                <a:defRPr/>
              </a:pPr>
              <a:t>10/4/2016</a:t>
            </a:fld>
            <a:endParaRPr lang="en-US" dirty="0"/>
          </a:p>
        </p:txBody>
      </p:sp>
      <p:sp>
        <p:nvSpPr>
          <p:cNvPr id="4" name="Footer Placeholder 3"/>
          <p:cNvSpPr>
            <a:spLocks noGrp="1"/>
          </p:cNvSpPr>
          <p:nvPr>
            <p:ph type="ftr" sz="quarter" idx="2"/>
          </p:nvPr>
        </p:nvSpPr>
        <p:spPr>
          <a:xfrm>
            <a:off x="0" y="8758238"/>
            <a:ext cx="3009900" cy="461962"/>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35413" y="8758238"/>
            <a:ext cx="3009900" cy="461962"/>
          </a:xfrm>
          <a:prstGeom prst="rect">
            <a:avLst/>
          </a:prstGeom>
        </p:spPr>
        <p:txBody>
          <a:bodyPr vert="horz" lIns="91440" tIns="45720" rIns="91440" bIns="45720" rtlCol="0" anchor="b"/>
          <a:lstStyle>
            <a:lvl1pPr algn="r">
              <a:defRPr sz="1200" smtClean="0"/>
            </a:lvl1pPr>
          </a:lstStyle>
          <a:p>
            <a:pPr>
              <a:defRPr/>
            </a:pPr>
            <a:fld id="{AD134F96-6C2A-4ED8-93B3-764C7A9A024D}"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2382" tIns="46191" rIns="92382" bIns="46191" rtlCol="0"/>
          <a:lstStyle>
            <a:lvl1pPr algn="l" eaLnBrk="1" fontAlgn="auto" hangingPunct="1">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3935413" y="0"/>
            <a:ext cx="3009900" cy="460375"/>
          </a:xfrm>
          <a:prstGeom prst="rect">
            <a:avLst/>
          </a:prstGeom>
        </p:spPr>
        <p:txBody>
          <a:bodyPr vert="horz" lIns="92382" tIns="46191" rIns="92382" bIns="46191" rtlCol="0"/>
          <a:lstStyle>
            <a:lvl1pPr algn="r" eaLnBrk="1" fontAlgn="auto" hangingPunct="1">
              <a:spcBef>
                <a:spcPts val="0"/>
              </a:spcBef>
              <a:spcAft>
                <a:spcPts val="0"/>
              </a:spcAft>
              <a:defRPr sz="1200">
                <a:latin typeface="+mn-lt"/>
              </a:defRPr>
            </a:lvl1pPr>
          </a:lstStyle>
          <a:p>
            <a:pPr>
              <a:defRPr/>
            </a:pPr>
            <a:fld id="{DF2C844F-B2E6-4609-8526-D7890DEB0383}" type="datetimeFigureOut">
              <a:rPr lang="en-GB"/>
              <a:pPr>
                <a:defRPr/>
              </a:pPr>
              <a:t>04/10/2016</a:t>
            </a:fld>
            <a:endParaRPr lang="en-GB" dirty="0"/>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pPr lvl="0"/>
            <a:endParaRPr lang="en-GB" noProof="0" dirty="0"/>
          </a:p>
        </p:txBody>
      </p:sp>
      <p:sp>
        <p:nvSpPr>
          <p:cNvPr id="5" name="Notes Placeholder 4"/>
          <p:cNvSpPr>
            <a:spLocks noGrp="1"/>
          </p:cNvSpPr>
          <p:nvPr>
            <p:ph type="body" sz="quarter" idx="3"/>
          </p:nvPr>
        </p:nvSpPr>
        <p:spPr>
          <a:xfrm>
            <a:off x="695325" y="4379913"/>
            <a:ext cx="5556250" cy="4148137"/>
          </a:xfrm>
          <a:prstGeom prst="rect">
            <a:avLst/>
          </a:prstGeom>
        </p:spPr>
        <p:txBody>
          <a:bodyPr vert="horz" lIns="92382" tIns="46191" rIns="92382" bIns="4619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758238"/>
            <a:ext cx="3009900" cy="460375"/>
          </a:xfrm>
          <a:prstGeom prst="rect">
            <a:avLst/>
          </a:prstGeom>
        </p:spPr>
        <p:txBody>
          <a:bodyPr vert="horz" lIns="92382" tIns="46191" rIns="92382" bIns="46191" rtlCol="0" anchor="b"/>
          <a:lstStyle>
            <a:lvl1pPr algn="l" eaLnBrk="1" fontAlgn="auto" hangingPunct="1">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3935413" y="8758238"/>
            <a:ext cx="3009900" cy="460375"/>
          </a:xfrm>
          <a:prstGeom prst="rect">
            <a:avLst/>
          </a:prstGeom>
        </p:spPr>
        <p:txBody>
          <a:bodyPr vert="horz" wrap="square" lIns="92382" tIns="46191" rIns="92382" bIns="46191" numCol="1" anchor="b" anchorCtr="0" compatLnSpc="1">
            <a:prstTxWarp prst="textNoShape">
              <a:avLst/>
            </a:prstTxWarp>
          </a:bodyPr>
          <a:lstStyle>
            <a:lvl1pPr algn="r" eaLnBrk="1" hangingPunct="1">
              <a:defRPr sz="1200"/>
            </a:lvl1pPr>
          </a:lstStyle>
          <a:p>
            <a:pPr>
              <a:defRPr/>
            </a:pPr>
            <a:fld id="{BDE0B589-E9C3-495F-A869-9A249093881F}"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B0DA1E-A711-46E5-BEA3-3B07A1ABF3EF}" type="slidenum">
              <a:rPr lang="en-GB" altLang="en-US" smtClean="0"/>
              <a:pPr>
                <a:spcBef>
                  <a:spcPct val="0"/>
                </a:spcBef>
              </a:pPr>
              <a:t>1</a:t>
            </a:fld>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DEDDE0-EC6E-4264-B82C-6AA11C0D5EB4}" type="slidenum">
              <a:rPr lang="en-GB" altLang="en-US" smtClean="0"/>
              <a:pPr/>
              <a:t>2</a:t>
            </a:fld>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3BD369-6AA8-4EFF-AA31-5654BF08FE4A}" type="slidenum">
              <a:rPr lang="en-GB" altLang="en-US" smtClean="0"/>
              <a:pPr/>
              <a:t>6</a:t>
            </a:fld>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7535A07-4C56-4270-A7E1-1211CCF3EC87}" type="slidenum">
              <a:rPr lang="en-GB" altLang="en-US" smtClean="0"/>
              <a:pPr/>
              <a:t>8</a:t>
            </a:fld>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7394AE0-DF7E-4E72-8934-D1B8D5256AFF}" type="slidenum">
              <a:rPr lang="en-GB" altLang="en-US" smtClean="0"/>
              <a:pPr/>
              <a:t>24</a:t>
            </a:fld>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3ADDC2-06D2-4D2A-8E47-9C93DAFB8705}" type="slidenum">
              <a:rPr lang="en-GB" altLang="en-US" smtClean="0"/>
              <a:pPr/>
              <a:t>25</a:t>
            </a:fld>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4604CAD-B4F8-4549-87D8-6E48E7A11C32}" type="slidenum">
              <a:rPr lang="en-GB" altLang="en-US" smtClean="0"/>
              <a:pPr/>
              <a:t>26</a:t>
            </a:fld>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04025" y="115888"/>
            <a:ext cx="21844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39552" y="37890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54187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4" name="Title 1"/>
          <p:cNvSpPr txBox="1">
            <a:spLocks/>
          </p:cNvSpPr>
          <p:nvPr/>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5"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547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itle 1"/>
          <p:cNvSpPr txBox="1">
            <a:spLocks/>
          </p:cNvSpPr>
          <p:nvPr/>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pic>
        <p:nvPicPr>
          <p:cNvPr id="5"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7"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2" name="Vertical Title 1"/>
          <p:cNvSpPr>
            <a:spLocks noGrp="1"/>
          </p:cNvSpPr>
          <p:nvPr>
            <p:ph type="title" orient="vert"/>
          </p:nvPr>
        </p:nvSpPr>
        <p:spPr>
          <a:xfrm>
            <a:off x="6629400" y="1196752"/>
            <a:ext cx="2057400" cy="4929411"/>
          </a:xfrm>
          <a:prstGeom prst="rect">
            <a:avLst/>
          </a:prstGeom>
        </p:spPr>
        <p:txBody>
          <a:bodyPr vert="eaVert"/>
          <a:lstStyle>
            <a:lvl1pPr>
              <a:defRPr sz="3200">
                <a:solidFill>
                  <a:srgbClr val="003255"/>
                </a:solidFill>
                <a:latin typeface="Arial" pitchFamily="34" charset="0"/>
                <a:cs typeface="Arial" pitchFamily="34" charset="0"/>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457200" y="1196752"/>
            <a:ext cx="6019800" cy="4929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56351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003255"/>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28201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897614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33537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832169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466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2"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484784"/>
            <a:ext cx="8229600" cy="4525963"/>
          </a:xfrm>
        </p:spPr>
        <p:txBody>
          <a:bodyPr/>
          <a:lstStyle>
            <a:lvl1pPr>
              <a:defRPr>
                <a:solidFill>
                  <a:srgbClr val="003255"/>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727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itle 1"/>
          <p:cNvSpPr txBox="1">
            <a:spLocks/>
          </p:cNvSpPr>
          <p:nvPr/>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pic>
        <p:nvPicPr>
          <p:cNvPr id="5"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7"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2" name="Title 1"/>
          <p:cNvSpPr>
            <a:spLocks noGrp="1"/>
          </p:cNvSpPr>
          <p:nvPr>
            <p:ph type="title"/>
          </p:nvPr>
        </p:nvSpPr>
        <p:spPr>
          <a:xfrm>
            <a:off x="722313" y="4406900"/>
            <a:ext cx="7772400" cy="1362075"/>
          </a:xfrm>
          <a:prstGeom prst="rect">
            <a:avLst/>
          </a:prstGeom>
        </p:spPr>
        <p:txBody>
          <a:bodyPr anchor="t"/>
          <a:lstStyle>
            <a:lvl1pPr algn="ctr">
              <a:defRPr sz="3200" b="1" cap="all">
                <a:solidFill>
                  <a:srgbClr val="003255"/>
                </a:solidFill>
                <a:latin typeface="Arial" pitchFamily="34" charset="0"/>
                <a:cs typeface="Arial"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solidFill>
                  <a:srgbClr val="129CC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7825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3255"/>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9145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7"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87649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5"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363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6" name="Title 1"/>
          <p:cNvSpPr>
            <a:spLocks noGrp="1"/>
          </p:cNvSpPr>
          <p:nvPr>
            <p:ph type="title"/>
          </p:nvPr>
        </p:nvSpPr>
        <p:spPr>
          <a:xfrm>
            <a:off x="457200" y="490662"/>
            <a:ext cx="8229600" cy="634082"/>
          </a:xfrm>
          <a:prstGeom prst="rect">
            <a:avLst/>
          </a:prstGeom>
        </p:spPr>
        <p:txBody>
          <a:bodyPr/>
          <a:lstStyle>
            <a:lvl1pPr>
              <a:defRPr sz="3200" b="1">
                <a:solidFill>
                  <a:srgbClr val="003255"/>
                </a:solidFill>
                <a:latin typeface="Arial" pitchFamily="34" charset="0"/>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4996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itle 1"/>
          <p:cNvSpPr txBox="1">
            <a:spLocks/>
          </p:cNvSpPr>
          <p:nvPr/>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8"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2" name="Title 1"/>
          <p:cNvSpPr>
            <a:spLocks noGrp="1"/>
          </p:cNvSpPr>
          <p:nvPr>
            <p:ph type="title"/>
          </p:nvPr>
        </p:nvSpPr>
        <p:spPr>
          <a:xfrm>
            <a:off x="457200" y="1052736"/>
            <a:ext cx="3008313" cy="1162050"/>
          </a:xfrm>
          <a:prstGeom prst="rect">
            <a:avLst/>
          </a:prstGeom>
        </p:spPr>
        <p:txBody>
          <a:bodyPr anchor="b"/>
          <a:lstStyle>
            <a:lvl1pPr algn="l">
              <a:defRPr sz="1800" b="1">
                <a:solidFill>
                  <a:srgbClr val="003255"/>
                </a:solidFill>
                <a:latin typeface="Arial" pitchFamily="34" charset="0"/>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2204864"/>
            <a:ext cx="3008313" cy="39212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491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itle 1"/>
          <p:cNvSpPr txBox="1">
            <a:spLocks/>
          </p:cNvSpPr>
          <p:nvPr/>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1450" y="6291263"/>
            <a:ext cx="1101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457200" y="138113"/>
            <a:ext cx="8229600" cy="63341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defRPr/>
            </a:pPr>
            <a:r>
              <a:rPr lang="en-US" dirty="0"/>
              <a:t>Click to edit Master title style</a:t>
            </a:r>
            <a:endParaRPr lang="en-GB" dirty="0"/>
          </a:p>
        </p:txBody>
      </p:sp>
      <p:sp>
        <p:nvSpPr>
          <p:cNvPr id="8"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SIMUL8 Corporation  |  SIMUL8.com  | info@SIMUL8.com </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1800" b="1">
                <a:solidFill>
                  <a:srgbClr val="003255"/>
                </a:solidFill>
                <a:latin typeface="Arial" pitchFamily="34" charset="0"/>
                <a:cs typeface="Arial"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649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1255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Footer Placeholder 6"/>
          <p:cNvSpPr txBox="1">
            <a:spLocks/>
          </p:cNvSpPr>
          <p:nvPr userDrawn="1"/>
        </p:nvSpPr>
        <p:spPr bwMode="auto">
          <a:xfrm>
            <a:off x="428625" y="6303963"/>
            <a:ext cx="828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GB" sz="1000" dirty="0">
                <a:solidFill>
                  <a:schemeClr val="tx1">
                    <a:lumMod val="50000"/>
                    <a:lumOff val="50000"/>
                  </a:schemeClr>
                </a:solidFill>
                <a:cs typeface="Arial" charset="0"/>
              </a:rPr>
              <a:t>MTN-SIM, LLC  |  MTN-SIM.com  | Brian.H@MTN-SIM.com </a:t>
            </a:r>
          </a:p>
        </p:txBody>
      </p:sp>
      <p:pic>
        <p:nvPicPr>
          <p:cNvPr id="102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843838" y="6303963"/>
            <a:ext cx="8112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28" r:id="rId14"/>
    <p:sldLayoutId id="2147484442" r:id="rId15"/>
    <p:sldLayoutId id="2147484443" r:id="rId16"/>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3255"/>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404040"/>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idx="4294967295"/>
          </p:nvPr>
        </p:nvSpPr>
        <p:spPr bwMode="auto">
          <a:xfrm>
            <a:off x="684213" y="2205038"/>
            <a:ext cx="77724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Simulation for Balancing Mixed-Model Assembly Lines</a:t>
            </a:r>
          </a:p>
        </p:txBody>
      </p:sp>
      <p:sp>
        <p:nvSpPr>
          <p:cNvPr id="3" name="Subtitle 2"/>
          <p:cNvSpPr>
            <a:spLocks noGrp="1"/>
          </p:cNvSpPr>
          <p:nvPr>
            <p:ph type="subTitle" idx="1"/>
          </p:nvPr>
        </p:nvSpPr>
        <p:spPr>
          <a:xfrm>
            <a:off x="1339850" y="3789363"/>
            <a:ext cx="6400800" cy="1752600"/>
          </a:xfrm>
        </p:spPr>
        <p:txBody>
          <a:bodyPr/>
          <a:lstStyle/>
          <a:p>
            <a:pPr>
              <a:defRPr/>
            </a:pPr>
            <a:endParaRPr lang="en-US" sz="2000" b="1" dirty="0">
              <a:solidFill>
                <a:srgbClr val="003255"/>
              </a:solidFill>
            </a:endParaRPr>
          </a:p>
          <a:p>
            <a:pPr>
              <a:defRPr/>
            </a:pPr>
            <a:r>
              <a:rPr lang="en-US" sz="2000" b="1" dirty="0">
                <a:solidFill>
                  <a:srgbClr val="003255"/>
                </a:solidFill>
              </a:rPr>
              <a:t>Brian Harrington</a:t>
            </a:r>
            <a:endParaRPr lang="en-US" sz="2000" dirty="0"/>
          </a:p>
          <a:p>
            <a:pPr>
              <a:spcBef>
                <a:spcPts val="0"/>
              </a:spcBef>
              <a:defRPr/>
            </a:pPr>
            <a:r>
              <a:rPr lang="en-GB" sz="2000" dirty="0"/>
              <a:t>MTN-SIM, LLC</a:t>
            </a:r>
          </a:p>
          <a:p>
            <a:pPr>
              <a:spcBef>
                <a:spcPts val="0"/>
              </a:spcBef>
              <a:defRPr/>
            </a:pPr>
            <a:r>
              <a:rPr lang="en-GB" sz="1200" dirty="0"/>
              <a:t>www.MTN-SIM.com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Engineering prior to DE-Simulation</a:t>
            </a:r>
          </a:p>
        </p:txBody>
      </p:sp>
      <p:sp>
        <p:nvSpPr>
          <p:cNvPr id="30723" name="TextBox 3"/>
          <p:cNvSpPr txBox="1">
            <a:spLocks noChangeArrowheads="1"/>
          </p:cNvSpPr>
          <p:nvPr/>
        </p:nvSpPr>
        <p:spPr bwMode="auto">
          <a:xfrm>
            <a:off x="755576" y="1412776"/>
            <a:ext cx="7705725"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b="1" dirty="0">
                <a:solidFill>
                  <a:schemeClr val="accent3">
                    <a:lumMod val="50000"/>
                  </a:schemeClr>
                </a:solidFill>
              </a:rPr>
              <a:t>Designing Products to a Factory Fit</a:t>
            </a:r>
          </a:p>
          <a:p>
            <a:endParaRPr lang="en-US" altLang="en-US" sz="2800" b="1" dirty="0">
              <a:solidFill>
                <a:schemeClr val="accent3">
                  <a:lumMod val="50000"/>
                </a:schemeClr>
              </a:solidFill>
            </a:endParaRPr>
          </a:p>
          <a:p>
            <a:r>
              <a:rPr lang="en-US" altLang="en-US" sz="2400" b="1" dirty="0"/>
              <a:t>Product Design</a:t>
            </a:r>
          </a:p>
          <a:p>
            <a:r>
              <a:rPr lang="en-US" altLang="en-US" sz="2400" dirty="0"/>
              <a:t>	Design in a manufacturing context</a:t>
            </a:r>
          </a:p>
          <a:p>
            <a:r>
              <a:rPr lang="en-US" altLang="en-US" sz="2400" dirty="0"/>
              <a:t>		</a:t>
            </a:r>
            <a:r>
              <a:rPr lang="en-US" altLang="en-US" sz="2000" dirty="0"/>
              <a:t>Weld spot pattern layouts</a:t>
            </a:r>
          </a:p>
          <a:p>
            <a:r>
              <a:rPr lang="en-US" altLang="en-US" sz="2000" dirty="0"/>
              <a:t>		Dimension control hard points</a:t>
            </a:r>
          </a:p>
          <a:p>
            <a:endParaRPr lang="en-US" altLang="en-US" sz="2400" dirty="0"/>
          </a:p>
          <a:p>
            <a:r>
              <a:rPr lang="en-US" altLang="en-US" sz="2400" b="1" dirty="0"/>
              <a:t>Bill of Process</a:t>
            </a:r>
          </a:p>
          <a:p>
            <a:r>
              <a:rPr lang="en-US" altLang="en-US" sz="2400" b="1" dirty="0"/>
              <a:t>	</a:t>
            </a:r>
            <a:r>
              <a:rPr lang="en-US" altLang="en-US" sz="2400" dirty="0"/>
              <a:t>Where in the process is this part design referenced?</a:t>
            </a:r>
          </a:p>
          <a:p>
            <a:r>
              <a:rPr lang="en-US" altLang="en-US" sz="2400" dirty="0"/>
              <a:t>		</a:t>
            </a:r>
            <a:r>
              <a:rPr lang="en-US" altLang="en-US" sz="2000" dirty="0"/>
              <a:t>Do the existing tools accommodate the new design?</a:t>
            </a:r>
          </a:p>
          <a:p>
            <a:r>
              <a:rPr lang="en-US" altLang="en-US" sz="2000" dirty="0"/>
              <a:t>		Does it require Change Over or Tool Set-up?</a:t>
            </a:r>
          </a:p>
          <a:p>
            <a:endParaRPr lang="en-US" altLang="en-US" sz="2000" dirty="0"/>
          </a:p>
          <a:p>
            <a:r>
              <a:rPr lang="en-US" altLang="en-US" sz="2000" i="1" dirty="0">
                <a:solidFill>
                  <a:schemeClr val="bg1">
                    <a:lumMod val="50000"/>
                  </a:schemeClr>
                </a:solidFill>
              </a:rPr>
              <a:t>i.e.) Siemens Teamcenter, Robcad</a:t>
            </a:r>
          </a:p>
          <a:p>
            <a:r>
              <a:rPr lang="en-US" altLang="en-US"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in Mfg Context</a:t>
            </a:r>
          </a:p>
        </p:txBody>
      </p:sp>
      <p:pic>
        <p:nvPicPr>
          <p:cNvPr id="1026" name="Picture 2" descr="http://www.plm.automation.siemens.com/en_us/Images/robotics-simulation-programming-lg_tcm1023-2259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5915050"/>
            <a:ext cx="6552728" cy="369332"/>
          </a:xfrm>
          <a:prstGeom prst="rect">
            <a:avLst/>
          </a:prstGeom>
          <a:noFill/>
        </p:spPr>
        <p:txBody>
          <a:bodyPr wrap="square" rtlCol="0">
            <a:spAutoFit/>
          </a:bodyPr>
          <a:lstStyle/>
          <a:p>
            <a:r>
              <a:rPr lang="en-US" i="1" dirty="0"/>
              <a:t>Referenced slide from: http://www.plm.automation.siemens.com/</a:t>
            </a:r>
          </a:p>
        </p:txBody>
      </p:sp>
    </p:spTree>
    <p:extLst>
      <p:ext uri="{BB962C8B-B14F-4D97-AF65-F5344CB8AC3E}">
        <p14:creationId xmlns:p14="http://schemas.microsoft.com/office/powerpoint/2010/main" val="203795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Takt Times</a:t>
            </a:r>
          </a:p>
        </p:txBody>
      </p:sp>
      <p:sp>
        <p:nvSpPr>
          <p:cNvPr id="3" name="TextBox 2"/>
          <p:cNvSpPr txBox="1"/>
          <p:nvPr/>
        </p:nvSpPr>
        <p:spPr>
          <a:xfrm>
            <a:off x="719572" y="1124744"/>
            <a:ext cx="7704856" cy="1754326"/>
          </a:xfrm>
          <a:prstGeom prst="rect">
            <a:avLst/>
          </a:prstGeom>
          <a:noFill/>
        </p:spPr>
        <p:txBody>
          <a:bodyPr wrap="square" rtlCol="0">
            <a:spAutoFit/>
          </a:bodyPr>
          <a:lstStyle/>
          <a:p>
            <a:r>
              <a:rPr lang="en-US" b="1" dirty="0"/>
              <a:t>Takt time </a:t>
            </a:r>
            <a:r>
              <a:rPr lang="en-US" dirty="0"/>
              <a:t>= Available working Time/ Customer Demand</a:t>
            </a:r>
          </a:p>
          <a:p>
            <a:endParaRPr lang="en-US" dirty="0"/>
          </a:p>
          <a:p>
            <a:r>
              <a:rPr lang="en-US" i="1" dirty="0"/>
              <a:t>i.e.) Producing 500 units per day within an 8 hour shift. </a:t>
            </a:r>
          </a:p>
          <a:p>
            <a:r>
              <a:rPr lang="en-US" i="1" dirty="0"/>
              <a:t>Takt Time = 480 minutes / 500 units = 0.96 minutes = 57.6 seconds</a:t>
            </a:r>
          </a:p>
          <a:p>
            <a:endParaRPr lang="en-US" dirty="0"/>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14634" y="2473377"/>
            <a:ext cx="5227320" cy="157734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645024"/>
            <a:ext cx="4175760" cy="2689860"/>
          </a:xfrm>
          <a:prstGeom prst="rect">
            <a:avLst/>
          </a:prstGeom>
          <a:noFill/>
          <a:ln>
            <a:noFill/>
          </a:ln>
        </p:spPr>
      </p:pic>
      <p:sp>
        <p:nvSpPr>
          <p:cNvPr id="4" name="Scroll: Horizontal 3"/>
          <p:cNvSpPr/>
          <p:nvPr/>
        </p:nvSpPr>
        <p:spPr>
          <a:xfrm>
            <a:off x="827584" y="4437112"/>
            <a:ext cx="2088232" cy="1321304"/>
          </a:xfrm>
          <a:prstGeom prst="horizontalScroll">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Line Balancing</a:t>
            </a:r>
          </a:p>
        </p:txBody>
      </p:sp>
    </p:spTree>
    <p:extLst>
      <p:ext uri="{BB962C8B-B14F-4D97-AF65-F5344CB8AC3E}">
        <p14:creationId xmlns:p14="http://schemas.microsoft.com/office/powerpoint/2010/main" val="3132555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Simulating at the Cell Level</a:t>
            </a:r>
          </a:p>
        </p:txBody>
      </p:sp>
      <p:pic>
        <p:nvPicPr>
          <p:cNvPr id="62466" name="Picture 2" descr="Simulation Software Assists With Managing Mixed-Model Assemb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85725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60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Shared Operators</a:t>
            </a:r>
          </a:p>
        </p:txBody>
      </p:sp>
      <p:pic>
        <p:nvPicPr>
          <p:cNvPr id="3" name="Picture 2"/>
          <p:cNvPicPr>
            <a:picLocks noChangeAspect="1"/>
          </p:cNvPicPr>
          <p:nvPr/>
        </p:nvPicPr>
        <p:blipFill rotWithShape="1">
          <a:blip r:embed="rId2"/>
          <a:srcRect l="8263" t="47036" r="26375" b="9977"/>
          <a:stretch/>
        </p:blipFill>
        <p:spPr>
          <a:xfrm>
            <a:off x="244072" y="1268760"/>
            <a:ext cx="8655855" cy="3024336"/>
          </a:xfrm>
          <a:prstGeom prst="rect">
            <a:avLst/>
          </a:prstGeom>
        </p:spPr>
      </p:pic>
      <p:sp>
        <p:nvSpPr>
          <p:cNvPr id="4" name="TextBox 3"/>
          <p:cNvSpPr txBox="1"/>
          <p:nvPr/>
        </p:nvSpPr>
        <p:spPr>
          <a:xfrm>
            <a:off x="444686" y="4315850"/>
            <a:ext cx="7859216" cy="1477328"/>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bg1">
                    <a:lumMod val="50000"/>
                  </a:schemeClr>
                </a:solidFill>
              </a:rPr>
              <a:t>How many operators are required?</a:t>
            </a:r>
          </a:p>
          <a:p>
            <a:pPr marL="285750" indent="-285750">
              <a:buFont typeface="Courier New" panose="02070309020205020404" pitchFamily="49" charset="0"/>
              <a:buChar char="o"/>
            </a:pPr>
            <a:r>
              <a:rPr lang="en-US" dirty="0">
                <a:solidFill>
                  <a:schemeClr val="bg1">
                    <a:lumMod val="50000"/>
                  </a:schemeClr>
                </a:solidFill>
              </a:rPr>
              <a:t>What impact does it have on throughput? </a:t>
            </a:r>
          </a:p>
          <a:p>
            <a:pPr marL="285750" indent="-285750">
              <a:buFont typeface="Courier New" panose="02070309020205020404" pitchFamily="49" charset="0"/>
              <a:buChar char="o"/>
            </a:pPr>
            <a:r>
              <a:rPr lang="en-US" dirty="0">
                <a:solidFill>
                  <a:schemeClr val="bg1">
                    <a:lumMod val="50000"/>
                  </a:schemeClr>
                </a:solidFill>
              </a:rPr>
              <a:t>Can we meet our target of 500 units per shift with 3 operators?</a:t>
            </a:r>
          </a:p>
          <a:p>
            <a:pPr marL="285750" indent="-285750">
              <a:buFont typeface="Courier New" panose="02070309020205020404" pitchFamily="49" charset="0"/>
              <a:buChar char="o"/>
            </a:pPr>
            <a:r>
              <a:rPr lang="en-US" dirty="0">
                <a:solidFill>
                  <a:schemeClr val="bg1">
                    <a:lumMod val="50000"/>
                  </a:schemeClr>
                </a:solidFill>
              </a:rPr>
              <a:t>What operator is causing losses?</a:t>
            </a:r>
          </a:p>
          <a:p>
            <a:endParaRPr lang="en-US" dirty="0"/>
          </a:p>
        </p:txBody>
      </p:sp>
    </p:spTree>
    <p:extLst>
      <p:ext uri="{BB962C8B-B14F-4D97-AF65-F5344CB8AC3E}">
        <p14:creationId xmlns:p14="http://schemas.microsoft.com/office/powerpoint/2010/main" val="400906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it in Motion </a:t>
            </a:r>
          </a:p>
        </p:txBody>
      </p:sp>
      <p:pic>
        <p:nvPicPr>
          <p:cNvPr id="5" name="66C2E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85" y="1484784"/>
            <a:ext cx="8143183" cy="3816424"/>
          </a:xfrm>
          <a:prstGeom prst="rect">
            <a:avLst/>
          </a:prstGeom>
        </p:spPr>
      </p:pic>
    </p:spTree>
    <p:extLst>
      <p:ext uri="{BB962C8B-B14F-4D97-AF65-F5344CB8AC3E}">
        <p14:creationId xmlns:p14="http://schemas.microsoft.com/office/powerpoint/2010/main" val="240386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Additional Stochastic Behavior</a:t>
            </a:r>
          </a:p>
        </p:txBody>
      </p:sp>
      <p:sp>
        <p:nvSpPr>
          <p:cNvPr id="3" name="TextBox 2"/>
          <p:cNvSpPr txBox="1"/>
          <p:nvPr/>
        </p:nvSpPr>
        <p:spPr>
          <a:xfrm>
            <a:off x="672786" y="1410396"/>
            <a:ext cx="7488832" cy="2369880"/>
          </a:xfrm>
          <a:prstGeom prst="rect">
            <a:avLst/>
          </a:prstGeom>
          <a:noFill/>
        </p:spPr>
        <p:txBody>
          <a:bodyPr wrap="square" rtlCol="0">
            <a:spAutoFit/>
          </a:bodyPr>
          <a:lstStyle/>
          <a:p>
            <a:pPr marL="514350" indent="-514350">
              <a:buFont typeface="+mj-lt"/>
              <a:buAutoNum type="arabicPeriod"/>
            </a:pPr>
            <a:r>
              <a:rPr lang="en-US" sz="2800" dirty="0">
                <a:solidFill>
                  <a:schemeClr val="accent3">
                    <a:lumMod val="50000"/>
                  </a:schemeClr>
                </a:solidFill>
              </a:rPr>
              <a:t>Over Cycles</a:t>
            </a:r>
          </a:p>
          <a:p>
            <a:pPr marL="514350" indent="-514350">
              <a:buFont typeface="+mj-lt"/>
              <a:buAutoNum type="arabicPeriod"/>
            </a:pPr>
            <a:r>
              <a:rPr lang="en-US" sz="2800" dirty="0">
                <a:solidFill>
                  <a:schemeClr val="accent3">
                    <a:lumMod val="50000"/>
                  </a:schemeClr>
                </a:solidFill>
              </a:rPr>
              <a:t>Downtime (MTBF &amp; MTTR)</a:t>
            </a:r>
          </a:p>
          <a:p>
            <a:pPr marL="514350" indent="-514350">
              <a:buFont typeface="+mj-lt"/>
              <a:buAutoNum type="arabicPeriod"/>
            </a:pPr>
            <a:r>
              <a:rPr lang="en-US" sz="2800" dirty="0">
                <a:solidFill>
                  <a:schemeClr val="accent3">
                    <a:lumMod val="50000"/>
                  </a:schemeClr>
                </a:solidFill>
              </a:rPr>
              <a:t>Changeovers &amp; Tool Set-ups</a:t>
            </a:r>
          </a:p>
          <a:p>
            <a:pPr marL="514350" indent="-514350">
              <a:buFont typeface="+mj-lt"/>
              <a:buAutoNum type="arabicPeriod"/>
            </a:pPr>
            <a:r>
              <a:rPr lang="en-US" sz="2800" dirty="0">
                <a:solidFill>
                  <a:schemeClr val="accent3">
                    <a:lumMod val="50000"/>
                  </a:schemeClr>
                </a:solidFill>
              </a:rPr>
              <a:t>Product Mix</a:t>
            </a:r>
          </a:p>
          <a:p>
            <a:pPr marL="342900" indent="-342900">
              <a:buFont typeface="+mj-lt"/>
              <a:buAutoNum type="arabicPeriod"/>
            </a:pPr>
            <a:endParaRPr lang="en-US"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03178"/>
            <a:ext cx="2016224" cy="1872208"/>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020272" y="3782656"/>
            <a:ext cx="1944216" cy="1953374"/>
          </a:xfrm>
          <a:prstGeom prst="rect">
            <a:avLst/>
          </a:prstGeom>
          <a:noFill/>
          <a:ln>
            <a:noFill/>
          </a:ln>
        </p:spPr>
      </p:pic>
      <p:pic>
        <p:nvPicPr>
          <p:cNvPr id="6" name="Picture 5"/>
          <p:cNvPicPr>
            <a:picLocks noChangeAspect="1"/>
          </p:cNvPicPr>
          <p:nvPr/>
        </p:nvPicPr>
        <p:blipFill rotWithShape="1">
          <a:blip r:embed="rId4"/>
          <a:srcRect l="15350" t="20352" r="52362" b="38046"/>
          <a:stretch/>
        </p:blipFill>
        <p:spPr>
          <a:xfrm>
            <a:off x="2486893" y="4939282"/>
            <a:ext cx="1769360" cy="1211155"/>
          </a:xfrm>
          <a:prstGeom prst="rect">
            <a:avLst/>
          </a:prstGeom>
        </p:spPr>
      </p:pic>
      <p:pic>
        <p:nvPicPr>
          <p:cNvPr id="7" name="Picture 6"/>
          <p:cNvPicPr>
            <a:picLocks noChangeAspect="1"/>
          </p:cNvPicPr>
          <p:nvPr/>
        </p:nvPicPr>
        <p:blipFill rotWithShape="1">
          <a:blip r:embed="rId5"/>
          <a:srcRect l="13776" t="21836" r="53937" b="38045"/>
          <a:stretch/>
        </p:blipFill>
        <p:spPr>
          <a:xfrm>
            <a:off x="2486893" y="3582603"/>
            <a:ext cx="1769360" cy="1168001"/>
          </a:xfrm>
          <a:prstGeom prst="rect">
            <a:avLst/>
          </a:prstGeom>
        </p:spPr>
      </p:pic>
      <p:pic>
        <p:nvPicPr>
          <p:cNvPr id="9" name="Picture 8"/>
          <p:cNvPicPr>
            <a:picLocks noChangeAspect="1"/>
          </p:cNvPicPr>
          <p:nvPr/>
        </p:nvPicPr>
        <p:blipFill>
          <a:blip r:embed="rId6"/>
          <a:stretch>
            <a:fillRect/>
          </a:stretch>
        </p:blipFill>
        <p:spPr>
          <a:xfrm>
            <a:off x="4417202" y="4169711"/>
            <a:ext cx="2446236" cy="1188825"/>
          </a:xfrm>
          <a:prstGeom prst="rect">
            <a:avLst/>
          </a:prstGeom>
        </p:spPr>
      </p:pic>
      <p:sp>
        <p:nvSpPr>
          <p:cNvPr id="10" name="TextBox 9"/>
          <p:cNvSpPr txBox="1"/>
          <p:nvPr/>
        </p:nvSpPr>
        <p:spPr>
          <a:xfrm>
            <a:off x="97160" y="3610535"/>
            <a:ext cx="360040" cy="369332"/>
          </a:xfrm>
          <a:prstGeom prst="rect">
            <a:avLst/>
          </a:prstGeom>
          <a:noFill/>
        </p:spPr>
        <p:txBody>
          <a:bodyPr wrap="square" rtlCol="0">
            <a:spAutoFit/>
          </a:bodyPr>
          <a:lstStyle/>
          <a:p>
            <a:r>
              <a:rPr lang="en-US" dirty="0">
                <a:solidFill>
                  <a:schemeClr val="accent3">
                    <a:lumMod val="75000"/>
                  </a:schemeClr>
                </a:solidFill>
              </a:rPr>
              <a:t>1</a:t>
            </a:r>
          </a:p>
        </p:txBody>
      </p:sp>
      <p:sp>
        <p:nvSpPr>
          <p:cNvPr id="11" name="TextBox 10"/>
          <p:cNvSpPr txBox="1"/>
          <p:nvPr/>
        </p:nvSpPr>
        <p:spPr>
          <a:xfrm>
            <a:off x="2360474" y="3241203"/>
            <a:ext cx="360040" cy="369332"/>
          </a:xfrm>
          <a:prstGeom prst="rect">
            <a:avLst/>
          </a:prstGeom>
          <a:noFill/>
        </p:spPr>
        <p:txBody>
          <a:bodyPr wrap="square" rtlCol="0">
            <a:spAutoFit/>
          </a:bodyPr>
          <a:lstStyle/>
          <a:p>
            <a:r>
              <a:rPr lang="en-US" dirty="0">
                <a:solidFill>
                  <a:schemeClr val="accent3">
                    <a:lumMod val="75000"/>
                  </a:schemeClr>
                </a:solidFill>
              </a:rPr>
              <a:t>2</a:t>
            </a:r>
          </a:p>
        </p:txBody>
      </p:sp>
      <p:sp>
        <p:nvSpPr>
          <p:cNvPr id="12" name="TextBox 11"/>
          <p:cNvSpPr txBox="1"/>
          <p:nvPr/>
        </p:nvSpPr>
        <p:spPr>
          <a:xfrm>
            <a:off x="4354392" y="3825290"/>
            <a:ext cx="360040" cy="369332"/>
          </a:xfrm>
          <a:prstGeom prst="rect">
            <a:avLst/>
          </a:prstGeom>
          <a:noFill/>
        </p:spPr>
        <p:txBody>
          <a:bodyPr wrap="square" rtlCol="0">
            <a:spAutoFit/>
          </a:bodyPr>
          <a:lstStyle/>
          <a:p>
            <a:r>
              <a:rPr lang="en-US" dirty="0">
                <a:solidFill>
                  <a:schemeClr val="accent3">
                    <a:lumMod val="75000"/>
                  </a:schemeClr>
                </a:solidFill>
              </a:rPr>
              <a:t>3</a:t>
            </a:r>
          </a:p>
        </p:txBody>
      </p:sp>
      <p:sp>
        <p:nvSpPr>
          <p:cNvPr id="13" name="TextBox 12"/>
          <p:cNvSpPr txBox="1"/>
          <p:nvPr/>
        </p:nvSpPr>
        <p:spPr>
          <a:xfrm>
            <a:off x="6988502" y="3455958"/>
            <a:ext cx="360040" cy="369332"/>
          </a:xfrm>
          <a:prstGeom prst="rect">
            <a:avLst/>
          </a:prstGeom>
          <a:noFill/>
        </p:spPr>
        <p:txBody>
          <a:bodyPr wrap="square" rtlCol="0">
            <a:spAutoFit/>
          </a:bodyPr>
          <a:lstStyle/>
          <a:p>
            <a:r>
              <a:rPr lang="en-US" dirty="0">
                <a:solidFill>
                  <a:schemeClr val="accent3">
                    <a:lumMod val="75000"/>
                  </a:schemeClr>
                </a:solidFill>
              </a:rPr>
              <a:t>4</a:t>
            </a:r>
          </a:p>
        </p:txBody>
      </p:sp>
    </p:spTree>
    <p:extLst>
      <p:ext uri="{BB962C8B-B14F-4D97-AF65-F5344CB8AC3E}">
        <p14:creationId xmlns:p14="http://schemas.microsoft.com/office/powerpoint/2010/main" val="306865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Flexibility in Manufacturing</a:t>
            </a:r>
          </a:p>
        </p:txBody>
      </p:sp>
      <p:sp>
        <p:nvSpPr>
          <p:cNvPr id="3" name="TextBox 2"/>
          <p:cNvSpPr txBox="1"/>
          <p:nvPr/>
        </p:nvSpPr>
        <p:spPr>
          <a:xfrm>
            <a:off x="827584" y="1772816"/>
            <a:ext cx="7272808" cy="3046988"/>
          </a:xfrm>
          <a:prstGeom prst="rect">
            <a:avLst/>
          </a:prstGeom>
          <a:noFill/>
        </p:spPr>
        <p:txBody>
          <a:bodyPr wrap="square" rtlCol="0">
            <a:spAutoFit/>
          </a:bodyPr>
          <a:lstStyle/>
          <a:p>
            <a:r>
              <a:rPr lang="en-US" sz="2400" b="1" dirty="0">
                <a:solidFill>
                  <a:schemeClr val="accent1">
                    <a:lumMod val="75000"/>
                  </a:schemeClr>
                </a:solidFill>
              </a:rPr>
              <a:t>Allows the manufacturing system to react to predicted or unpredicted events</a:t>
            </a:r>
          </a:p>
          <a:p>
            <a:endParaRPr lang="en-US" sz="2400" dirty="0">
              <a:solidFill>
                <a:schemeClr val="accent1">
                  <a:lumMod val="75000"/>
                </a:schemeClr>
              </a:solidFill>
            </a:endParaRPr>
          </a:p>
          <a:p>
            <a:pPr marL="457200" indent="-457200">
              <a:buFont typeface="+mj-lt"/>
              <a:buAutoNum type="arabicPeriod"/>
            </a:pPr>
            <a:r>
              <a:rPr lang="en-US" sz="2400" dirty="0">
                <a:solidFill>
                  <a:schemeClr val="accent1">
                    <a:lumMod val="75000"/>
                  </a:schemeClr>
                </a:solidFill>
              </a:rPr>
              <a:t>Machine Flexibility</a:t>
            </a:r>
          </a:p>
          <a:p>
            <a:pPr marL="457200" indent="-457200">
              <a:buFont typeface="+mj-lt"/>
              <a:buAutoNum type="arabicPeriod"/>
            </a:pPr>
            <a:r>
              <a:rPr lang="en-US" sz="2400" dirty="0">
                <a:solidFill>
                  <a:schemeClr val="accent1">
                    <a:lumMod val="75000"/>
                  </a:schemeClr>
                </a:solidFill>
              </a:rPr>
              <a:t>Routing Flexibility </a:t>
            </a:r>
          </a:p>
          <a:p>
            <a:pPr marL="457200" indent="-457200">
              <a:buFont typeface="+mj-lt"/>
              <a:buAutoNum type="arabicPeriod"/>
            </a:pPr>
            <a:endParaRPr lang="en-US" sz="2400" dirty="0">
              <a:solidFill>
                <a:schemeClr val="accent1">
                  <a:lumMod val="75000"/>
                </a:schemeClr>
              </a:solidFill>
            </a:endParaRPr>
          </a:p>
          <a:p>
            <a:r>
              <a:rPr lang="en-US" sz="2400" i="1" dirty="0">
                <a:solidFill>
                  <a:schemeClr val="accent1">
                    <a:lumMod val="75000"/>
                  </a:schemeClr>
                </a:solidFill>
              </a:rPr>
              <a:t>Example: </a:t>
            </a:r>
          </a:p>
          <a:p>
            <a:r>
              <a:rPr lang="en-US" sz="2400" i="1" dirty="0">
                <a:solidFill>
                  <a:schemeClr val="accent1">
                    <a:lumMod val="75000"/>
                  </a:schemeClr>
                </a:solidFill>
              </a:rPr>
              <a:t>Compare machine vs routing flexibility (Next 2 slides)</a:t>
            </a:r>
          </a:p>
        </p:txBody>
      </p:sp>
    </p:spTree>
    <p:extLst>
      <p:ext uri="{BB962C8B-B14F-4D97-AF65-F5344CB8AC3E}">
        <p14:creationId xmlns:p14="http://schemas.microsoft.com/office/powerpoint/2010/main" val="335722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Technology- Flexible Tools</a:t>
            </a:r>
          </a:p>
        </p:txBody>
      </p:sp>
      <p:pic>
        <p:nvPicPr>
          <p:cNvPr id="3" name="FBCE1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238" y="1484784"/>
            <a:ext cx="8830056" cy="4031779"/>
          </a:xfrm>
          <a:prstGeom prst="rect">
            <a:avLst/>
          </a:prstGeom>
        </p:spPr>
      </p:pic>
    </p:spTree>
    <p:extLst>
      <p:ext uri="{BB962C8B-B14F-4D97-AF65-F5344CB8AC3E}">
        <p14:creationId xmlns:p14="http://schemas.microsoft.com/office/powerpoint/2010/main" val="125779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Routing Flexibility</a:t>
            </a:r>
          </a:p>
        </p:txBody>
      </p:sp>
      <p:pic>
        <p:nvPicPr>
          <p:cNvPr id="4" name="B9051B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464" y="1340768"/>
            <a:ext cx="8943072" cy="3977804"/>
          </a:xfrm>
          <a:prstGeom prst="rect">
            <a:avLst/>
          </a:prstGeom>
        </p:spPr>
      </p:pic>
    </p:spTree>
    <p:extLst>
      <p:ext uri="{BB962C8B-B14F-4D97-AF65-F5344CB8AC3E}">
        <p14:creationId xmlns:p14="http://schemas.microsoft.com/office/powerpoint/2010/main" val="1803845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About the Presenter</a:t>
            </a:r>
          </a:p>
        </p:txBody>
      </p:sp>
      <p:pic>
        <p:nvPicPr>
          <p:cNvPr id="21507" name="Picture 2" descr="Brian Harring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86213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a:off x="2627313" y="1773238"/>
            <a:ext cx="56165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rgbClr val="003255"/>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FontTx/>
              <a:buNone/>
              <a:defRPr/>
            </a:pPr>
            <a:r>
              <a:rPr lang="en-US" altLang="en-US" sz="1800" b="1" dirty="0">
                <a:solidFill>
                  <a:schemeClr val="tx1">
                    <a:lumMod val="50000"/>
                    <a:lumOff val="50000"/>
                  </a:schemeClr>
                </a:solidFill>
                <a:latin typeface="Arial" panose="020B0604020202020204" pitchFamily="34" charset="0"/>
                <a:cs typeface="Arial" panose="020B0604020202020204" pitchFamily="34" charset="0"/>
              </a:rPr>
              <a:t>Brian Harrington</a:t>
            </a:r>
            <a:r>
              <a:rPr lang="en-US" altLang="en-US" sz="1800" dirty="0">
                <a:solidFill>
                  <a:schemeClr val="tx1">
                    <a:lumMod val="50000"/>
                    <a:lumOff val="50000"/>
                  </a:schemeClr>
                </a:solidFill>
                <a:latin typeface="Arial" panose="020B0604020202020204" pitchFamily="34" charset="0"/>
                <a:cs typeface="Arial" panose="020B0604020202020204" pitchFamily="34" charset="0"/>
              </a:rPr>
              <a:t> is a Six Sigma Black Belt with 20 years operations research and simulation experience at Ford Motor Company. He designs and implements manufacturing process improvements which incorporate many conflicting objectives such as robust, flexible, and lean systems. </a:t>
            </a:r>
          </a:p>
        </p:txBody>
      </p:sp>
      <p:sp>
        <p:nvSpPr>
          <p:cNvPr id="4" name="Rectangle 3"/>
          <p:cNvSpPr/>
          <p:nvPr/>
        </p:nvSpPr>
        <p:spPr>
          <a:xfrm>
            <a:off x="755650" y="3833813"/>
            <a:ext cx="7632700" cy="2308225"/>
          </a:xfrm>
          <a:prstGeom prst="rect">
            <a:avLst/>
          </a:prstGeom>
        </p:spPr>
        <p:txBody>
          <a:bodyPr>
            <a:spAutoFit/>
          </a:bodyPr>
          <a:lstStyle/>
          <a:p>
            <a:pPr>
              <a:defRPr/>
            </a:pPr>
            <a:r>
              <a:rPr lang="en-US" altLang="en-US" dirty="0">
                <a:solidFill>
                  <a:schemeClr val="tx1">
                    <a:lumMod val="50000"/>
                    <a:lumOff val="50000"/>
                  </a:schemeClr>
                </a:solidFill>
                <a:latin typeface="Arial" panose="020B0604020202020204" pitchFamily="34" charset="0"/>
                <a:cs typeface="Arial" panose="020B0604020202020204" pitchFamily="34" charset="0"/>
              </a:rPr>
              <a:t>Now on his 4</a:t>
            </a:r>
            <a:r>
              <a:rPr lang="en-US" altLang="en-US" baseline="30000" dirty="0">
                <a:solidFill>
                  <a:schemeClr val="tx1">
                    <a:lumMod val="50000"/>
                    <a:lumOff val="50000"/>
                  </a:schemeClr>
                </a:solidFill>
                <a:latin typeface="Arial" panose="020B0604020202020204" pitchFamily="34" charset="0"/>
                <a:cs typeface="Arial" panose="020B0604020202020204" pitchFamily="34" charset="0"/>
              </a:rPr>
              <a:t>th</a:t>
            </a:r>
            <a:r>
              <a:rPr lang="en-US" altLang="en-US" dirty="0">
                <a:solidFill>
                  <a:schemeClr val="tx1">
                    <a:lumMod val="50000"/>
                    <a:lumOff val="50000"/>
                  </a:schemeClr>
                </a:solidFill>
                <a:latin typeface="Arial" panose="020B0604020202020204" pitchFamily="34" charset="0"/>
                <a:cs typeface="Arial" panose="020B0604020202020204" pitchFamily="34" charset="0"/>
              </a:rPr>
              <a:t> year of running his own discrete event simulation specialists firm </a:t>
            </a:r>
            <a:r>
              <a:rPr lang="en-US" altLang="en-US" b="1" dirty="0">
                <a:solidFill>
                  <a:schemeClr val="tx1">
                    <a:lumMod val="50000"/>
                    <a:lumOff val="50000"/>
                  </a:schemeClr>
                </a:solidFill>
                <a:latin typeface="Arial" panose="020B0604020202020204" pitchFamily="34" charset="0"/>
                <a:cs typeface="Arial" panose="020B0604020202020204" pitchFamily="34" charset="0"/>
              </a:rPr>
              <a:t>MTN-SIM LLC</a:t>
            </a:r>
            <a:r>
              <a:rPr lang="en-US" altLang="en-US" dirty="0">
                <a:solidFill>
                  <a:schemeClr val="tx1">
                    <a:lumMod val="50000"/>
                    <a:lumOff val="50000"/>
                  </a:schemeClr>
                </a:solidFill>
                <a:latin typeface="Arial" panose="020B0604020202020204" pitchFamily="34" charset="0"/>
                <a:cs typeface="Arial" panose="020B0604020202020204" pitchFamily="34" charset="0"/>
              </a:rPr>
              <a:t>, he continues to deliver high quality complex models for a wide range of manufacturing, healthcare, and business process improvements. He also acts as a technical ambassador for SIMUL8 Corporation assisting in teaching, mentoring, marketing, and consulting projects. Brian holds a BS in Engineering Arts from Michigan State University, and a BS in Computer Science from University of Michigan.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Schemes </a:t>
            </a:r>
          </a:p>
        </p:txBody>
      </p:sp>
      <p:pic>
        <p:nvPicPr>
          <p:cNvPr id="3" name="Picture 2"/>
          <p:cNvPicPr>
            <a:picLocks noChangeAspect="1"/>
          </p:cNvPicPr>
          <p:nvPr/>
        </p:nvPicPr>
        <p:blipFill rotWithShape="1">
          <a:blip r:embed="rId2"/>
          <a:srcRect l="8263" t="15907" r="6688" b="7012"/>
          <a:stretch/>
        </p:blipFill>
        <p:spPr>
          <a:xfrm>
            <a:off x="157357" y="1484784"/>
            <a:ext cx="8823745" cy="4248471"/>
          </a:xfrm>
          <a:prstGeom prst="rect">
            <a:avLst/>
          </a:prstGeom>
        </p:spPr>
      </p:pic>
      <p:pic>
        <p:nvPicPr>
          <p:cNvPr id="6" name="Picture 5"/>
          <p:cNvPicPr>
            <a:picLocks noChangeAspect="1"/>
          </p:cNvPicPr>
          <p:nvPr/>
        </p:nvPicPr>
        <p:blipFill>
          <a:blip r:embed="rId3"/>
          <a:stretch>
            <a:fillRect/>
          </a:stretch>
        </p:blipFill>
        <p:spPr>
          <a:xfrm>
            <a:off x="460690" y="5157192"/>
            <a:ext cx="1779981" cy="1632917"/>
          </a:xfrm>
          <a:prstGeom prst="rect">
            <a:avLst/>
          </a:prstGeom>
        </p:spPr>
      </p:pic>
    </p:spTree>
    <p:extLst>
      <p:ext uri="{BB962C8B-B14F-4D97-AF65-F5344CB8AC3E}">
        <p14:creationId xmlns:p14="http://schemas.microsoft.com/office/powerpoint/2010/main" val="3284055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Mix</a:t>
            </a:r>
          </a:p>
        </p:txBody>
      </p:sp>
      <p:pic>
        <p:nvPicPr>
          <p:cNvPr id="3" name="Picture 2"/>
          <p:cNvPicPr>
            <a:picLocks noChangeAspect="1"/>
          </p:cNvPicPr>
          <p:nvPr/>
        </p:nvPicPr>
        <p:blipFill rotWithShape="1">
          <a:blip r:embed="rId2"/>
          <a:srcRect l="57755" t="72085" r="13788" b="7012"/>
          <a:stretch/>
        </p:blipFill>
        <p:spPr>
          <a:xfrm>
            <a:off x="539552" y="1340768"/>
            <a:ext cx="5544616" cy="2163751"/>
          </a:xfrm>
          <a:prstGeom prst="rect">
            <a:avLst/>
          </a:prstGeom>
        </p:spPr>
      </p:pic>
      <p:sp>
        <p:nvSpPr>
          <p:cNvPr id="4" name="TextBox 3"/>
          <p:cNvSpPr txBox="1"/>
          <p:nvPr/>
        </p:nvSpPr>
        <p:spPr>
          <a:xfrm>
            <a:off x="565302" y="3720543"/>
            <a:ext cx="4536504" cy="1477328"/>
          </a:xfrm>
          <a:prstGeom prst="rect">
            <a:avLst/>
          </a:prstGeom>
          <a:noFill/>
        </p:spPr>
        <p:txBody>
          <a:bodyPr wrap="square" rtlCol="0">
            <a:spAutoFit/>
          </a:bodyPr>
          <a:lstStyle/>
          <a:p>
            <a:r>
              <a:rPr lang="en-US" dirty="0"/>
              <a:t>Product Mix %: 41.5, 22.0, 14.5, 13.5, 8.5</a:t>
            </a:r>
          </a:p>
          <a:p>
            <a:r>
              <a:rPr lang="en-US" dirty="0"/>
              <a:t>Schemes:</a:t>
            </a:r>
          </a:p>
          <a:p>
            <a:pPr marL="342900" indent="-342900">
              <a:buFont typeface="+mj-lt"/>
              <a:buAutoNum type="arabicPeriod"/>
            </a:pPr>
            <a:r>
              <a:rPr lang="en-US" dirty="0"/>
              <a:t>Random</a:t>
            </a:r>
          </a:p>
          <a:p>
            <a:pPr marL="342900" indent="-342900">
              <a:buFont typeface="+mj-lt"/>
              <a:buAutoNum type="arabicPeriod"/>
            </a:pPr>
            <a:r>
              <a:rPr lang="en-US" dirty="0"/>
              <a:t>String or Blend</a:t>
            </a:r>
          </a:p>
          <a:p>
            <a:pPr marL="342900" indent="-342900">
              <a:buFont typeface="+mj-lt"/>
              <a:buAutoNum type="arabicPeriod"/>
            </a:pPr>
            <a:r>
              <a:rPr lang="en-US" dirty="0"/>
              <a:t>String w Low Runner Batch </a:t>
            </a:r>
          </a:p>
        </p:txBody>
      </p:sp>
      <p:sp>
        <p:nvSpPr>
          <p:cNvPr id="7" name="Cloud 6"/>
          <p:cNvSpPr/>
          <p:nvPr/>
        </p:nvSpPr>
        <p:spPr>
          <a:xfrm>
            <a:off x="5364088" y="3846452"/>
            <a:ext cx="3168352" cy="15267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Each Vehicle Type has a Unique Capability</a:t>
            </a:r>
          </a:p>
        </p:txBody>
      </p:sp>
    </p:spTree>
    <p:extLst>
      <p:ext uri="{BB962C8B-B14F-4D97-AF65-F5344CB8AC3E}">
        <p14:creationId xmlns:p14="http://schemas.microsoft.com/office/powerpoint/2010/main" val="4005256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Impacts Throughput		</a:t>
            </a:r>
          </a:p>
        </p:txBody>
      </p:sp>
      <p:graphicFrame>
        <p:nvGraphicFramePr>
          <p:cNvPr id="3" name="Table 2"/>
          <p:cNvGraphicFramePr>
            <a:graphicFrameLocks noGrp="1"/>
          </p:cNvGraphicFramePr>
          <p:nvPr>
            <p:extLst>
              <p:ext uri="{D42A27DB-BD31-4B8C-83A1-F6EECF244321}">
                <p14:modId xmlns:p14="http://schemas.microsoft.com/office/powerpoint/2010/main" val="1334747543"/>
              </p:ext>
            </p:extLst>
          </p:nvPr>
        </p:nvGraphicFramePr>
        <p:xfrm>
          <a:off x="971600" y="1556792"/>
          <a:ext cx="6264696" cy="1478280"/>
        </p:xfrm>
        <a:graphic>
          <a:graphicData uri="http://schemas.openxmlformats.org/drawingml/2006/table">
            <a:tbl>
              <a:tblPr firstRow="1" bandRow="1">
                <a:tableStyleId>{5C22544A-7EE6-4342-B048-85BDC9FD1C3A}</a:tableStyleId>
              </a:tblPr>
              <a:tblGrid>
                <a:gridCol w="3132348">
                  <a:extLst>
                    <a:ext uri="{9D8B030D-6E8A-4147-A177-3AD203B41FA5}">
                      <a16:colId xmlns:a16="http://schemas.microsoft.com/office/drawing/2014/main" val="1328397394"/>
                    </a:ext>
                  </a:extLst>
                </a:gridCol>
                <a:gridCol w="3132348">
                  <a:extLst>
                    <a:ext uri="{9D8B030D-6E8A-4147-A177-3AD203B41FA5}">
                      <a16:colId xmlns:a16="http://schemas.microsoft.com/office/drawing/2014/main" val="3283621416"/>
                    </a:ext>
                  </a:extLst>
                </a:gridCol>
              </a:tblGrid>
              <a:tr h="293752">
                <a:tc>
                  <a:txBody>
                    <a:bodyPr/>
                    <a:lstStyle/>
                    <a:p>
                      <a:r>
                        <a:rPr lang="en-US" dirty="0"/>
                        <a:t>Schedule</a:t>
                      </a:r>
                      <a:r>
                        <a:rPr lang="en-US" baseline="0" dirty="0"/>
                        <a:t> Scheme</a:t>
                      </a:r>
                      <a:endParaRPr lang="en-US" dirty="0"/>
                    </a:p>
                  </a:txBody>
                  <a:tcPr/>
                </a:tc>
                <a:tc>
                  <a:txBody>
                    <a:bodyPr/>
                    <a:lstStyle/>
                    <a:p>
                      <a:r>
                        <a:rPr lang="en-US" dirty="0"/>
                        <a:t>Throughput (JPH)</a:t>
                      </a:r>
                    </a:p>
                  </a:txBody>
                  <a:tcPr/>
                </a:tc>
                <a:extLst>
                  <a:ext uri="{0D108BD9-81ED-4DB2-BD59-A6C34878D82A}">
                    <a16:rowId xmlns:a16="http://schemas.microsoft.com/office/drawing/2014/main" val="4280407865"/>
                  </a:ext>
                </a:extLst>
              </a:tr>
              <a:tr h="370840">
                <a:tc>
                  <a:txBody>
                    <a:bodyPr/>
                    <a:lstStyle/>
                    <a:p>
                      <a:r>
                        <a:rPr lang="en-US" dirty="0"/>
                        <a:t>Random</a:t>
                      </a:r>
                    </a:p>
                  </a:txBody>
                  <a:tcPr/>
                </a:tc>
                <a:tc>
                  <a:txBody>
                    <a:bodyPr/>
                    <a:lstStyle/>
                    <a:p>
                      <a:r>
                        <a:rPr lang="en-US" dirty="0"/>
                        <a:t>38.2</a:t>
                      </a:r>
                    </a:p>
                  </a:txBody>
                  <a:tcPr/>
                </a:tc>
                <a:extLst>
                  <a:ext uri="{0D108BD9-81ED-4DB2-BD59-A6C34878D82A}">
                    <a16:rowId xmlns:a16="http://schemas.microsoft.com/office/drawing/2014/main" val="2109378448"/>
                  </a:ext>
                </a:extLst>
              </a:tr>
              <a:tr h="370840">
                <a:tc>
                  <a:txBody>
                    <a:bodyPr/>
                    <a:lstStyle/>
                    <a:p>
                      <a:r>
                        <a:rPr lang="en-US" dirty="0"/>
                        <a:t>String</a:t>
                      </a:r>
                      <a:r>
                        <a:rPr lang="en-US" baseline="0" dirty="0"/>
                        <a:t> or Blend</a:t>
                      </a:r>
                      <a:endParaRPr lang="en-US" dirty="0"/>
                    </a:p>
                  </a:txBody>
                  <a:tcPr/>
                </a:tc>
                <a:tc>
                  <a:txBody>
                    <a:bodyPr/>
                    <a:lstStyle/>
                    <a:p>
                      <a:r>
                        <a:rPr lang="en-US" dirty="0"/>
                        <a:t>38.4</a:t>
                      </a:r>
                    </a:p>
                  </a:txBody>
                  <a:tcPr/>
                </a:tc>
                <a:extLst>
                  <a:ext uri="{0D108BD9-81ED-4DB2-BD59-A6C34878D82A}">
                    <a16:rowId xmlns:a16="http://schemas.microsoft.com/office/drawing/2014/main" val="3377479703"/>
                  </a:ext>
                </a:extLst>
              </a:tr>
              <a:tr h="370840">
                <a:tc>
                  <a:txBody>
                    <a:bodyPr/>
                    <a:lstStyle/>
                    <a:p>
                      <a:r>
                        <a:rPr lang="en-US" b="1" dirty="0"/>
                        <a:t>String w Low Runner  Batch (5)</a:t>
                      </a:r>
                    </a:p>
                  </a:txBody>
                  <a:tcPr/>
                </a:tc>
                <a:tc>
                  <a:txBody>
                    <a:bodyPr/>
                    <a:lstStyle/>
                    <a:p>
                      <a:r>
                        <a:rPr lang="en-US" b="1" dirty="0"/>
                        <a:t>39.9</a:t>
                      </a:r>
                    </a:p>
                  </a:txBody>
                  <a:tcPr/>
                </a:tc>
                <a:extLst>
                  <a:ext uri="{0D108BD9-81ED-4DB2-BD59-A6C34878D82A}">
                    <a16:rowId xmlns:a16="http://schemas.microsoft.com/office/drawing/2014/main" val="14233132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49454554"/>
              </p:ext>
            </p:extLst>
          </p:nvPr>
        </p:nvGraphicFramePr>
        <p:xfrm>
          <a:off x="980315" y="3356992"/>
          <a:ext cx="6255980" cy="2590800"/>
        </p:xfrm>
        <a:graphic>
          <a:graphicData uri="http://schemas.openxmlformats.org/drawingml/2006/table">
            <a:tbl>
              <a:tblPr firstRow="1" bandRow="1">
                <a:tableStyleId>{5C22544A-7EE6-4342-B048-85BDC9FD1C3A}</a:tableStyleId>
              </a:tblPr>
              <a:tblGrid>
                <a:gridCol w="3127990">
                  <a:extLst>
                    <a:ext uri="{9D8B030D-6E8A-4147-A177-3AD203B41FA5}">
                      <a16:colId xmlns:a16="http://schemas.microsoft.com/office/drawing/2014/main" val="3548016119"/>
                    </a:ext>
                  </a:extLst>
                </a:gridCol>
                <a:gridCol w="3127990">
                  <a:extLst>
                    <a:ext uri="{9D8B030D-6E8A-4147-A177-3AD203B41FA5}">
                      <a16:colId xmlns:a16="http://schemas.microsoft.com/office/drawing/2014/main" val="4234541248"/>
                    </a:ext>
                  </a:extLst>
                </a:gridCol>
              </a:tblGrid>
              <a:tr h="293752">
                <a:tc>
                  <a:txBody>
                    <a:bodyPr/>
                    <a:lstStyle/>
                    <a:p>
                      <a:r>
                        <a:rPr lang="en-US" dirty="0"/>
                        <a:t>String w Low Runner Batch (x)</a:t>
                      </a:r>
                    </a:p>
                  </a:txBody>
                  <a:tcPr/>
                </a:tc>
                <a:tc>
                  <a:txBody>
                    <a:bodyPr/>
                    <a:lstStyle/>
                    <a:p>
                      <a:endParaRPr lang="en-US" dirty="0"/>
                    </a:p>
                  </a:txBody>
                  <a:tcPr/>
                </a:tc>
                <a:extLst>
                  <a:ext uri="{0D108BD9-81ED-4DB2-BD59-A6C34878D82A}">
                    <a16:rowId xmlns:a16="http://schemas.microsoft.com/office/drawing/2014/main" val="232455335"/>
                  </a:ext>
                </a:extLst>
              </a:tr>
              <a:tr h="370840">
                <a:tc>
                  <a:txBody>
                    <a:bodyPr/>
                    <a:lstStyle/>
                    <a:p>
                      <a:r>
                        <a:rPr lang="en-US" dirty="0"/>
                        <a:t>5</a:t>
                      </a:r>
                    </a:p>
                  </a:txBody>
                  <a:tcPr/>
                </a:tc>
                <a:tc>
                  <a:txBody>
                    <a:bodyPr/>
                    <a:lstStyle/>
                    <a:p>
                      <a:r>
                        <a:rPr lang="en-US" dirty="0"/>
                        <a:t>39.9</a:t>
                      </a:r>
                    </a:p>
                  </a:txBody>
                  <a:tcPr/>
                </a:tc>
                <a:extLst>
                  <a:ext uri="{0D108BD9-81ED-4DB2-BD59-A6C34878D82A}">
                    <a16:rowId xmlns:a16="http://schemas.microsoft.com/office/drawing/2014/main" val="3378493783"/>
                  </a:ext>
                </a:extLst>
              </a:tr>
              <a:tr h="370840">
                <a:tc>
                  <a:txBody>
                    <a:bodyPr/>
                    <a:lstStyle/>
                    <a:p>
                      <a:r>
                        <a:rPr lang="en-US" dirty="0"/>
                        <a:t>10</a:t>
                      </a:r>
                    </a:p>
                  </a:txBody>
                  <a:tcPr/>
                </a:tc>
                <a:tc>
                  <a:txBody>
                    <a:bodyPr/>
                    <a:lstStyle/>
                    <a:p>
                      <a:r>
                        <a:rPr lang="en-US" dirty="0"/>
                        <a:t>40.3</a:t>
                      </a:r>
                    </a:p>
                  </a:txBody>
                  <a:tcPr/>
                </a:tc>
                <a:extLst>
                  <a:ext uri="{0D108BD9-81ED-4DB2-BD59-A6C34878D82A}">
                    <a16:rowId xmlns:a16="http://schemas.microsoft.com/office/drawing/2014/main" val="2457276121"/>
                  </a:ext>
                </a:extLst>
              </a:tr>
              <a:tr h="370840">
                <a:tc>
                  <a:txBody>
                    <a:bodyPr/>
                    <a:lstStyle/>
                    <a:p>
                      <a:r>
                        <a:rPr lang="en-US" b="1" dirty="0"/>
                        <a:t>15</a:t>
                      </a:r>
                    </a:p>
                  </a:txBody>
                  <a:tcPr/>
                </a:tc>
                <a:tc>
                  <a:txBody>
                    <a:bodyPr/>
                    <a:lstStyle/>
                    <a:p>
                      <a:r>
                        <a:rPr lang="en-US" b="1" dirty="0"/>
                        <a:t>40.7</a:t>
                      </a:r>
                    </a:p>
                  </a:txBody>
                  <a:tcPr/>
                </a:tc>
                <a:extLst>
                  <a:ext uri="{0D108BD9-81ED-4DB2-BD59-A6C34878D82A}">
                    <a16:rowId xmlns:a16="http://schemas.microsoft.com/office/drawing/2014/main" val="183991905"/>
                  </a:ext>
                </a:extLst>
              </a:tr>
              <a:tr h="370840">
                <a:tc>
                  <a:txBody>
                    <a:bodyPr/>
                    <a:lstStyle/>
                    <a:p>
                      <a:r>
                        <a:rPr lang="en-US" dirty="0"/>
                        <a:t>20</a:t>
                      </a:r>
                    </a:p>
                  </a:txBody>
                  <a:tcPr/>
                </a:tc>
                <a:tc>
                  <a:txBody>
                    <a:bodyPr/>
                    <a:lstStyle/>
                    <a:p>
                      <a:r>
                        <a:rPr lang="en-US" dirty="0"/>
                        <a:t>40.7</a:t>
                      </a:r>
                    </a:p>
                  </a:txBody>
                  <a:tcPr/>
                </a:tc>
                <a:extLst>
                  <a:ext uri="{0D108BD9-81ED-4DB2-BD59-A6C34878D82A}">
                    <a16:rowId xmlns:a16="http://schemas.microsoft.com/office/drawing/2014/main" val="582888445"/>
                  </a:ext>
                </a:extLst>
              </a:tr>
              <a:tr h="370840">
                <a:tc>
                  <a:txBody>
                    <a:bodyPr/>
                    <a:lstStyle/>
                    <a:p>
                      <a:r>
                        <a:rPr lang="en-US" dirty="0"/>
                        <a:t>30</a:t>
                      </a:r>
                    </a:p>
                  </a:txBody>
                  <a:tcPr/>
                </a:tc>
                <a:tc>
                  <a:txBody>
                    <a:bodyPr/>
                    <a:lstStyle/>
                    <a:p>
                      <a:r>
                        <a:rPr lang="en-US" dirty="0"/>
                        <a:t>40.9</a:t>
                      </a:r>
                    </a:p>
                  </a:txBody>
                  <a:tcPr/>
                </a:tc>
                <a:extLst>
                  <a:ext uri="{0D108BD9-81ED-4DB2-BD59-A6C34878D82A}">
                    <a16:rowId xmlns:a16="http://schemas.microsoft.com/office/drawing/2014/main" val="2246308623"/>
                  </a:ext>
                </a:extLst>
              </a:tr>
              <a:tr h="370840">
                <a:tc>
                  <a:txBody>
                    <a:bodyPr/>
                    <a:lstStyle/>
                    <a:p>
                      <a:r>
                        <a:rPr lang="en-US" dirty="0"/>
                        <a:t>40</a:t>
                      </a:r>
                    </a:p>
                  </a:txBody>
                  <a:tcPr/>
                </a:tc>
                <a:tc>
                  <a:txBody>
                    <a:bodyPr/>
                    <a:lstStyle/>
                    <a:p>
                      <a:r>
                        <a:rPr lang="en-US" dirty="0"/>
                        <a:t>40.9 (Distorts</a:t>
                      </a:r>
                      <a:r>
                        <a:rPr lang="en-US" baseline="0" dirty="0"/>
                        <a:t> Mix %)</a:t>
                      </a:r>
                      <a:endParaRPr lang="en-US" dirty="0"/>
                    </a:p>
                  </a:txBody>
                  <a:tcPr/>
                </a:tc>
                <a:extLst>
                  <a:ext uri="{0D108BD9-81ED-4DB2-BD59-A6C34878D82A}">
                    <a16:rowId xmlns:a16="http://schemas.microsoft.com/office/drawing/2014/main" val="463674754"/>
                  </a:ext>
                </a:extLst>
              </a:tr>
            </a:tbl>
          </a:graphicData>
        </a:graphic>
      </p:graphicFrame>
    </p:spTree>
    <p:extLst>
      <p:ext uri="{BB962C8B-B14F-4D97-AF65-F5344CB8AC3E}">
        <p14:creationId xmlns:p14="http://schemas.microsoft.com/office/powerpoint/2010/main" val="41352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11" y="339651"/>
            <a:ext cx="6480720" cy="1066130"/>
          </a:xfrm>
        </p:spPr>
        <p:txBody>
          <a:bodyPr/>
          <a:lstStyle/>
          <a:p>
            <a:r>
              <a:rPr lang="en-US" dirty="0"/>
              <a:t>Simulation applied throughout Kick-Off to Implementation</a:t>
            </a:r>
          </a:p>
        </p:txBody>
      </p:sp>
      <p:sp>
        <p:nvSpPr>
          <p:cNvPr id="3" name="TextBox 2"/>
          <p:cNvSpPr txBox="1"/>
          <p:nvPr/>
        </p:nvSpPr>
        <p:spPr>
          <a:xfrm>
            <a:off x="1187624" y="1533170"/>
            <a:ext cx="7560840"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lumMod val="50000"/>
                  </a:schemeClr>
                </a:solidFill>
              </a:rPr>
              <a:t>Setting-up Stations &amp; Takt Times</a:t>
            </a:r>
          </a:p>
          <a:p>
            <a:pPr marL="342900" indent="-342900">
              <a:buFont typeface="Arial" panose="020B0604020202020204" pitchFamily="34" charset="0"/>
              <a:buChar char="•"/>
            </a:pPr>
            <a:r>
              <a:rPr lang="en-US" sz="2400" dirty="0">
                <a:solidFill>
                  <a:schemeClr val="bg2">
                    <a:lumMod val="50000"/>
                  </a:schemeClr>
                </a:solidFill>
              </a:rPr>
              <a:t>Introducing New Technology &amp; Flexible Tools</a:t>
            </a:r>
          </a:p>
          <a:p>
            <a:pPr marL="342900" indent="-342900">
              <a:buFont typeface="Arial" panose="020B0604020202020204" pitchFamily="34" charset="0"/>
              <a:buChar char="•"/>
            </a:pPr>
            <a:r>
              <a:rPr lang="en-US" sz="2400" dirty="0">
                <a:solidFill>
                  <a:schemeClr val="bg2">
                    <a:lumMod val="50000"/>
                  </a:schemeClr>
                </a:solidFill>
              </a:rPr>
              <a:t>Optimizing Schedule &amp; Minimizing Tool Set-ups</a:t>
            </a:r>
          </a:p>
          <a:p>
            <a:pPr marL="342900" indent="-342900">
              <a:buFont typeface="Arial" panose="020B0604020202020204" pitchFamily="34" charset="0"/>
              <a:buChar char="•"/>
            </a:pPr>
            <a:r>
              <a:rPr lang="en-US" sz="2400" dirty="0">
                <a:solidFill>
                  <a:schemeClr val="bg2">
                    <a:lumMod val="50000"/>
                  </a:schemeClr>
                </a:solidFill>
              </a:rPr>
              <a:t>Running complete facility prior to Implementation</a:t>
            </a:r>
          </a:p>
          <a:p>
            <a:endParaRPr lang="en-US" dirty="0"/>
          </a:p>
        </p:txBody>
      </p:sp>
      <p:pic>
        <p:nvPicPr>
          <p:cNvPr id="4" name="Picture 5"/>
          <p:cNvPicPr>
            <a:picLocks noChangeAspect="1"/>
          </p:cNvPicPr>
          <p:nvPr/>
        </p:nvPicPr>
        <p:blipFill rotWithShape="1">
          <a:blip r:embed="rId2"/>
          <a:srcRect l="8351" t="13775" r="3910" b="9756"/>
          <a:stretch/>
        </p:blipFill>
        <p:spPr bwMode="auto">
          <a:xfrm>
            <a:off x="1566172" y="3212976"/>
            <a:ext cx="6315745" cy="309644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2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Conflicting Objectives</a:t>
            </a:r>
          </a:p>
        </p:txBody>
      </p:sp>
      <p:sp>
        <p:nvSpPr>
          <p:cNvPr id="31747" name="Content Placeholder 2"/>
          <p:cNvSpPr>
            <a:spLocks noGrp="1"/>
          </p:cNvSpPr>
          <p:nvPr>
            <p:ph idx="4294967295"/>
          </p:nvPr>
        </p:nvSpPr>
        <p:spPr>
          <a:xfrm>
            <a:off x="1223963" y="5157788"/>
            <a:ext cx="6696075" cy="863600"/>
          </a:xfrm>
        </p:spPr>
        <p:txBody>
          <a:bodyPr/>
          <a:lstStyle/>
          <a:p>
            <a:pPr marL="0" indent="0" algn="ctr">
              <a:buFont typeface="Arial" panose="020B0604020202020204" pitchFamily="34" charset="0"/>
              <a:buNone/>
            </a:pPr>
            <a:r>
              <a:rPr lang="en-US" altLang="en-US" sz="2400" b="1" dirty="0"/>
              <a:t>Sounds good to upper management, but how is this even possible?</a:t>
            </a:r>
          </a:p>
        </p:txBody>
      </p:sp>
      <p:graphicFrame>
        <p:nvGraphicFramePr>
          <p:cNvPr id="2" name="Diagram 1"/>
          <p:cNvGraphicFramePr/>
          <p:nvPr>
            <p:extLst>
              <p:ext uri="{D42A27DB-BD31-4B8C-83A1-F6EECF244321}">
                <p14:modId xmlns:p14="http://schemas.microsoft.com/office/powerpoint/2010/main" val="597282063"/>
              </p:ext>
            </p:extLst>
          </p:nvPr>
        </p:nvGraphicFramePr>
        <p:xfrm>
          <a:off x="2411760" y="1556792"/>
          <a:ext cx="4248472"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51520" y="1485804"/>
            <a:ext cx="3322712" cy="1754326"/>
          </a:xfrm>
          <a:prstGeom prst="rect">
            <a:avLst/>
          </a:prstGeom>
          <a:noFill/>
        </p:spPr>
        <p:txBody>
          <a:bodyPr wrap="square" rtlCol="0">
            <a:spAutoFit/>
          </a:bodyPr>
          <a:lstStyle/>
          <a:p>
            <a:r>
              <a:rPr lang="en-US" b="1" dirty="0"/>
              <a:t>Benefits:</a:t>
            </a:r>
          </a:p>
          <a:p>
            <a:r>
              <a:rPr lang="en-US" dirty="0"/>
              <a:t>Reduced Inventories</a:t>
            </a:r>
          </a:p>
          <a:p>
            <a:r>
              <a:rPr lang="en-US" dirty="0"/>
              <a:t>Shorter Lead Times</a:t>
            </a:r>
          </a:p>
          <a:p>
            <a:r>
              <a:rPr lang="en-US" dirty="0"/>
              <a:t>Improved Efficiency</a:t>
            </a:r>
          </a:p>
          <a:p>
            <a:r>
              <a:rPr lang="en-US" dirty="0"/>
              <a:t>Increased Productivity</a:t>
            </a:r>
          </a:p>
          <a:p>
            <a:r>
              <a:rPr lang="en-US" dirty="0"/>
              <a:t>Improved Resource Utilization</a:t>
            </a:r>
          </a:p>
        </p:txBody>
      </p:sp>
      <p:sp>
        <p:nvSpPr>
          <p:cNvPr id="6" name="TextBox 5"/>
          <p:cNvSpPr txBox="1"/>
          <p:nvPr/>
        </p:nvSpPr>
        <p:spPr>
          <a:xfrm>
            <a:off x="6228184" y="1347304"/>
            <a:ext cx="2711152" cy="2031325"/>
          </a:xfrm>
          <a:prstGeom prst="rect">
            <a:avLst/>
          </a:prstGeom>
          <a:noFill/>
        </p:spPr>
        <p:txBody>
          <a:bodyPr wrap="square" rtlCol="0">
            <a:spAutoFit/>
          </a:bodyPr>
          <a:lstStyle/>
          <a:p>
            <a:r>
              <a:rPr lang="en-US" b="1" dirty="0"/>
              <a:t>Disadvantages:</a:t>
            </a:r>
          </a:p>
          <a:p>
            <a:r>
              <a:rPr lang="en-US" dirty="0"/>
              <a:t>Increased Complexity</a:t>
            </a:r>
          </a:p>
          <a:p>
            <a:r>
              <a:rPr lang="en-US" dirty="0"/>
              <a:t>Logic &amp; Material Flow</a:t>
            </a:r>
          </a:p>
          <a:p>
            <a:r>
              <a:rPr lang="en-US" dirty="0"/>
              <a:t>Extensive Early Planning</a:t>
            </a:r>
          </a:p>
          <a:p>
            <a:r>
              <a:rPr lang="en-US" dirty="0"/>
              <a:t>Initial Higher Costs</a:t>
            </a:r>
          </a:p>
          <a:p>
            <a:r>
              <a:rPr lang="en-US" dirty="0"/>
              <a:t>Additional Operator Skills</a:t>
            </a:r>
          </a:p>
          <a:p>
            <a:r>
              <a:rPr lang="en-US" dirty="0">
                <a:solidFill>
                  <a:schemeClr val="bg1">
                    <a:lumMod val="65000"/>
                  </a:schemeClr>
                </a:solidFill>
              </a:rPr>
              <a:t>Multiple Shifts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Simulation- Reduces the Risk  </a:t>
            </a:r>
          </a:p>
        </p:txBody>
      </p:sp>
      <p:sp>
        <p:nvSpPr>
          <p:cNvPr id="33795" name="Content Placeholder 2"/>
          <p:cNvSpPr>
            <a:spLocks noGrp="1"/>
          </p:cNvSpPr>
          <p:nvPr>
            <p:ph idx="4294967295"/>
          </p:nvPr>
        </p:nvSpPr>
        <p:spPr>
          <a:xfrm>
            <a:off x="984250" y="1916113"/>
            <a:ext cx="7175500" cy="2448991"/>
          </a:xfrm>
        </p:spPr>
        <p:txBody>
          <a:bodyPr/>
          <a:lstStyle/>
          <a:p>
            <a:pPr marL="0" indent="0" algn="ctr">
              <a:buFont typeface="Arial" panose="020B0604020202020204" pitchFamily="34" charset="0"/>
              <a:buNone/>
            </a:pPr>
            <a:r>
              <a:rPr lang="en-US" altLang="en-US" sz="2400" dirty="0"/>
              <a:t>Most successful companies use Discrete Event Simulation to address such critical factors as:</a:t>
            </a:r>
          </a:p>
          <a:p>
            <a:pPr marL="0" indent="0" algn="ctr">
              <a:buFont typeface="Arial" panose="020B0604020202020204" pitchFamily="34" charset="0"/>
              <a:buNone/>
            </a:pPr>
            <a:endParaRPr lang="en-US" altLang="en-US" sz="2400" dirty="0"/>
          </a:p>
          <a:p>
            <a:pPr marL="0" indent="0" algn="ctr">
              <a:buFont typeface="Arial" panose="020B0604020202020204" pitchFamily="34" charset="0"/>
              <a:buNone/>
            </a:pPr>
            <a:r>
              <a:rPr lang="en-US" altLang="en-US" sz="2400" b="1" dirty="0">
                <a:solidFill>
                  <a:srgbClr val="129CC9"/>
                </a:solidFill>
              </a:rPr>
              <a:t>Cost, Quality, and Time</a:t>
            </a:r>
          </a:p>
          <a:p>
            <a:pPr marL="0" indent="0" algn="ctr">
              <a:buFont typeface="Arial" panose="020B0604020202020204" pitchFamily="34" charset="0"/>
              <a:buNone/>
            </a:pPr>
            <a:r>
              <a:rPr lang="en-US" altLang="en-US" sz="2400" b="1" dirty="0">
                <a:solidFill>
                  <a:schemeClr val="bg2">
                    <a:lumMod val="50000"/>
                  </a:schemeClr>
                </a:solidFill>
              </a:rPr>
              <a:t>When it comes to implementing Mixed Model Assembly Lines  </a:t>
            </a:r>
          </a:p>
        </p:txBody>
      </p:sp>
      <p:pic>
        <p:nvPicPr>
          <p:cNvPr id="33796" name="Picture 2" descr="https://encrypted-tbn1.gstatic.com/images?q=tbn:ANd9GcRf9Ywjzqtk1Gs1tKq-zocUgcoy5wwmA7DAx4747V-5QkyGG6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95910" y="4460612"/>
            <a:ext cx="1152181" cy="13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a:p>
        </p:txBody>
      </p:sp>
      <p:sp>
        <p:nvSpPr>
          <p:cNvPr id="4" name="Rectangle 3"/>
          <p:cNvSpPr/>
          <p:nvPr/>
        </p:nvSpPr>
        <p:spPr>
          <a:xfrm>
            <a:off x="0" y="0"/>
            <a:ext cx="9144000" cy="6858000"/>
          </a:xfrm>
          <a:prstGeom prst="rect">
            <a:avLst/>
          </a:prstGeom>
          <a:solidFill>
            <a:srgbClr val="003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844" name="Title 1"/>
          <p:cNvSpPr txBox="1">
            <a:spLocks/>
          </p:cNvSpPr>
          <p:nvPr/>
        </p:nvSpPr>
        <p:spPr bwMode="auto">
          <a:xfrm>
            <a:off x="395536" y="3090863"/>
            <a:ext cx="8291264" cy="10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3255"/>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40404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chemeClr val="bg1"/>
                </a:solidFill>
              </a:rPr>
              <a:t>Questions?</a:t>
            </a:r>
          </a:p>
          <a:p>
            <a:pPr algn="ctr">
              <a:spcBef>
                <a:spcPct val="0"/>
              </a:spcBef>
              <a:buFontTx/>
              <a:buNone/>
            </a:pPr>
            <a:endParaRPr lang="en-US" altLang="en-US" sz="4000" b="1" dirty="0">
              <a:solidFill>
                <a:schemeClr val="bg1"/>
              </a:solidFill>
            </a:endParaRPr>
          </a:p>
          <a:p>
            <a:pPr algn="ctr">
              <a:spcBef>
                <a:spcPct val="0"/>
              </a:spcBef>
              <a:buFontTx/>
              <a:buNone/>
            </a:pPr>
            <a:r>
              <a:rPr lang="en-US" altLang="en-US" sz="1800" b="1" dirty="0">
                <a:solidFill>
                  <a:schemeClr val="bg1"/>
                </a:solidFill>
              </a:rPr>
              <a:t>Please send additional Comments or Questions to:</a:t>
            </a:r>
          </a:p>
          <a:p>
            <a:pPr algn="ctr">
              <a:spcBef>
                <a:spcPct val="0"/>
              </a:spcBef>
              <a:buFontTx/>
              <a:buNone/>
            </a:pPr>
            <a:r>
              <a:rPr lang="en-US" altLang="en-US" sz="1800" b="1" dirty="0">
                <a:solidFill>
                  <a:schemeClr val="bg1"/>
                </a:solidFill>
              </a:rPr>
              <a:t> Brian.H @MTN-SIM.com</a:t>
            </a:r>
          </a:p>
          <a:p>
            <a:pPr algn="ctr">
              <a:spcBef>
                <a:spcPct val="0"/>
              </a:spcBef>
              <a:buFontTx/>
              <a:buNone/>
            </a:pPr>
            <a:endParaRPr lang="en-US" altLang="en-US" sz="4000" b="1" dirty="0">
              <a:solidFill>
                <a:schemeClr val="bg1"/>
              </a:solidFill>
            </a:endParaRPr>
          </a:p>
          <a:p>
            <a:pPr algn="ctr">
              <a:spcBef>
                <a:spcPct val="0"/>
              </a:spcBef>
              <a:buFontTx/>
              <a:buNone/>
            </a:pPr>
            <a:endParaRPr lang="en-US" altLang="en-US" sz="4000" b="1" dirty="0">
              <a:solidFill>
                <a:schemeClr val="bg1"/>
              </a:solidFill>
            </a:endParaRPr>
          </a:p>
          <a:p>
            <a:pPr algn="ctr">
              <a:spcBef>
                <a:spcPct val="0"/>
              </a:spcBef>
              <a:buFontTx/>
              <a:buNone/>
            </a:pPr>
            <a:endParaRPr lang="en-GB" altLang="en-US" sz="4000" b="1" dirty="0">
              <a:solidFill>
                <a:schemeClr val="bg1"/>
              </a:solidFill>
            </a:endParaRPr>
          </a:p>
        </p:txBody>
      </p:sp>
      <p:pic>
        <p:nvPicPr>
          <p:cNvPr id="3584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337" y="6309320"/>
            <a:ext cx="9064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5157192"/>
            <a:ext cx="1385818" cy="6396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MTN-SIM, LLC</a:t>
            </a:r>
            <a:br>
              <a:rPr lang="en-US" dirty="0"/>
            </a:br>
            <a:r>
              <a:rPr lang="en-US" sz="2000" dirty="0"/>
              <a:t>Whitefish, Montana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8800"/>
            <a:ext cx="8028384" cy="45159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1772816"/>
            <a:ext cx="1386840" cy="640080"/>
          </a:xfrm>
          <a:prstGeom prst="rect">
            <a:avLst/>
          </a:prstGeom>
        </p:spPr>
      </p:pic>
    </p:spTree>
    <p:extLst>
      <p:ext uri="{BB962C8B-B14F-4D97-AF65-F5344CB8AC3E}">
        <p14:creationId xmlns:p14="http://schemas.microsoft.com/office/powerpoint/2010/main" val="341600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TextBox 2"/>
          <p:cNvSpPr txBox="1"/>
          <p:nvPr/>
        </p:nvSpPr>
        <p:spPr>
          <a:xfrm>
            <a:off x="1115616" y="1239099"/>
            <a:ext cx="6552728" cy="5632311"/>
          </a:xfrm>
          <a:prstGeom prst="rect">
            <a:avLst/>
          </a:prstGeom>
          <a:noFill/>
        </p:spPr>
        <p:txBody>
          <a:bodyPr wrap="square" rtlCol="0">
            <a:spAutoFit/>
          </a:bodyPr>
          <a:lstStyle/>
          <a:p>
            <a:r>
              <a:rPr lang="en-US" sz="2400" dirty="0"/>
              <a:t>Mixed Model Assembly</a:t>
            </a:r>
          </a:p>
          <a:p>
            <a:r>
              <a:rPr lang="en-US" sz="2400" dirty="0"/>
              <a:t>Why Mixed Model? </a:t>
            </a:r>
          </a:p>
          <a:p>
            <a:r>
              <a:rPr lang="en-US" sz="2400" dirty="0"/>
              <a:t>Early Planning and Decisions</a:t>
            </a:r>
          </a:p>
          <a:p>
            <a:r>
              <a:rPr lang="en-US" sz="2400" dirty="0"/>
              <a:t>Applying Simulation Analysis</a:t>
            </a:r>
          </a:p>
          <a:p>
            <a:pPr lvl="1"/>
            <a:r>
              <a:rPr lang="en-US" sz="2400" dirty="0">
                <a:solidFill>
                  <a:schemeClr val="accent1">
                    <a:lumMod val="75000"/>
                  </a:schemeClr>
                </a:solidFill>
              </a:rPr>
              <a:t>Designing in a Manufacturing Context</a:t>
            </a:r>
          </a:p>
          <a:p>
            <a:pPr lvl="1"/>
            <a:r>
              <a:rPr lang="en-US" sz="2400" dirty="0">
                <a:solidFill>
                  <a:schemeClr val="accent1">
                    <a:lumMod val="75000"/>
                  </a:schemeClr>
                </a:solidFill>
              </a:rPr>
              <a:t>Discrete Event Simulation</a:t>
            </a:r>
          </a:p>
          <a:p>
            <a:pPr lvl="1"/>
            <a:r>
              <a:rPr lang="en-US" sz="2400" dirty="0"/>
              <a:t>	</a:t>
            </a:r>
            <a:r>
              <a:rPr lang="en-US" sz="2400" dirty="0">
                <a:solidFill>
                  <a:schemeClr val="accent3">
                    <a:lumMod val="50000"/>
                  </a:schemeClr>
                </a:solidFill>
              </a:rPr>
              <a:t>Starting with Tasks &amp; Takt Times</a:t>
            </a:r>
          </a:p>
          <a:p>
            <a:pPr lvl="1"/>
            <a:r>
              <a:rPr lang="en-US" sz="2400" dirty="0">
                <a:solidFill>
                  <a:schemeClr val="accent3">
                    <a:lumMod val="50000"/>
                  </a:schemeClr>
                </a:solidFill>
              </a:rPr>
              <a:t>	Flexibility in Machines</a:t>
            </a:r>
          </a:p>
          <a:p>
            <a:pPr lvl="1"/>
            <a:r>
              <a:rPr lang="en-US" sz="2400" dirty="0">
                <a:solidFill>
                  <a:schemeClr val="accent3">
                    <a:lumMod val="50000"/>
                  </a:schemeClr>
                </a:solidFill>
              </a:rPr>
              <a:t>	Flexibility in Routing</a:t>
            </a:r>
          </a:p>
          <a:p>
            <a:pPr lvl="1"/>
            <a:r>
              <a:rPr lang="en-US" sz="2400" dirty="0">
                <a:solidFill>
                  <a:schemeClr val="accent3">
                    <a:lumMod val="50000"/>
                  </a:schemeClr>
                </a:solidFill>
              </a:rPr>
              <a:t>	Scheduling Schemes</a:t>
            </a:r>
          </a:p>
          <a:p>
            <a:r>
              <a:rPr lang="en-US" sz="2400" dirty="0"/>
              <a:t>Conflicting Objectives</a:t>
            </a:r>
          </a:p>
          <a:p>
            <a:r>
              <a:rPr lang="en-US" sz="2400" dirty="0"/>
              <a:t>Simulation Reduces Costs &amp; Risks</a:t>
            </a:r>
          </a:p>
          <a:p>
            <a:endParaRPr lang="en-US" dirty="0"/>
          </a:p>
          <a:p>
            <a:pPr lvl="1"/>
            <a:r>
              <a:rPr lang="en-US" dirty="0"/>
              <a:t>	</a:t>
            </a:r>
          </a:p>
          <a:p>
            <a:endParaRPr lang="en-US" dirty="0"/>
          </a:p>
          <a:p>
            <a:endParaRPr lang="en-US" dirty="0"/>
          </a:p>
        </p:txBody>
      </p:sp>
    </p:spTree>
    <p:extLst>
      <p:ext uri="{BB962C8B-B14F-4D97-AF65-F5344CB8AC3E}">
        <p14:creationId xmlns:p14="http://schemas.microsoft.com/office/powerpoint/2010/main" val="54673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Mixed Model Assembly</a:t>
            </a:r>
          </a:p>
        </p:txBody>
      </p:sp>
      <p:sp>
        <p:nvSpPr>
          <p:cNvPr id="23555" name="TextBox 2"/>
          <p:cNvSpPr txBox="1">
            <a:spLocks noChangeArrowheads="1"/>
          </p:cNvSpPr>
          <p:nvPr/>
        </p:nvSpPr>
        <p:spPr bwMode="auto">
          <a:xfrm>
            <a:off x="638175" y="1773238"/>
            <a:ext cx="7821613"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dirty="0"/>
              <a:t>“By 2017, Ford will increase its global flexible manufacturing to produce on average four different models at each plant around the world to allow for greater adaptability based on varying customer demand.” </a:t>
            </a:r>
            <a:r>
              <a:rPr lang="en-US" altLang="en-US" sz="1200" dirty="0"/>
              <a:t>1</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sz="1200" dirty="0"/>
              <a:t>1</a:t>
            </a:r>
            <a:r>
              <a:rPr lang="en-US" altLang="en-US" dirty="0"/>
              <a:t> http://corporate.ford.com/innovation/100-years-moving-assembly-line.html</a:t>
            </a:r>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789363"/>
            <a:ext cx="206533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10"/>
          <p:cNvGrpSpPr>
            <a:grpSpLocks/>
          </p:cNvGrpSpPr>
          <p:nvPr/>
        </p:nvGrpSpPr>
        <p:grpSpPr bwMode="auto">
          <a:xfrm>
            <a:off x="5302250" y="4341813"/>
            <a:ext cx="2952750" cy="476250"/>
            <a:chOff x="4837493" y="4341380"/>
            <a:chExt cx="2952112" cy="476839"/>
          </a:xfrm>
        </p:grpSpPr>
        <p:pic>
          <p:nvPicPr>
            <p:cNvPr id="235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1805" y="4350814"/>
              <a:ext cx="677800" cy="4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8956" y="4350814"/>
              <a:ext cx="650116" cy="42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6332" y="4341380"/>
              <a:ext cx="619891" cy="47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7493" y="4341380"/>
              <a:ext cx="648072" cy="43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Arrow: Down 8"/>
          <p:cNvSpPr/>
          <p:nvPr/>
        </p:nvSpPr>
        <p:spPr>
          <a:xfrm>
            <a:off x="3094038" y="3965575"/>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Arrow: Up 9"/>
          <p:cNvSpPr/>
          <p:nvPr/>
        </p:nvSpPr>
        <p:spPr>
          <a:xfrm>
            <a:off x="4725988" y="3943350"/>
            <a:ext cx="485775"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Enterprise Success Equates to…		</a:t>
            </a:r>
          </a:p>
        </p:txBody>
      </p:sp>
      <p:sp>
        <p:nvSpPr>
          <p:cNvPr id="3" name="Content Placeholder 2"/>
          <p:cNvSpPr>
            <a:spLocks noGrp="1"/>
          </p:cNvSpPr>
          <p:nvPr>
            <p:ph idx="4294967295"/>
          </p:nvPr>
        </p:nvSpPr>
        <p:spPr>
          <a:xfrm>
            <a:off x="996950" y="2060575"/>
            <a:ext cx="7175500" cy="3313113"/>
          </a:xfrm>
        </p:spPr>
        <p:txBody>
          <a:bodyPr/>
          <a:lstStyle/>
          <a:p>
            <a:pPr algn="ctr">
              <a:buFont typeface="Wingdings" panose="05000000000000000000" pitchFamily="2" charset="2"/>
              <a:buChar char="ü"/>
              <a:defRPr/>
            </a:pPr>
            <a:r>
              <a:rPr lang="en-US" sz="2000" b="1" dirty="0">
                <a:solidFill>
                  <a:schemeClr val="accent3">
                    <a:lumMod val="50000"/>
                  </a:schemeClr>
                </a:solidFill>
              </a:rPr>
              <a:t>Shorter Development Time</a:t>
            </a:r>
          </a:p>
          <a:p>
            <a:pPr algn="ctr">
              <a:buFont typeface="Wingdings" panose="05000000000000000000" pitchFamily="2" charset="2"/>
              <a:buChar char="ü"/>
              <a:defRPr/>
            </a:pPr>
            <a:r>
              <a:rPr lang="en-US" sz="2000" b="1" dirty="0">
                <a:solidFill>
                  <a:schemeClr val="accent3">
                    <a:lumMod val="50000"/>
                  </a:schemeClr>
                </a:solidFill>
              </a:rPr>
              <a:t>Beating your Competition to Market</a:t>
            </a:r>
          </a:p>
          <a:p>
            <a:pPr algn="ctr">
              <a:buFont typeface="Wingdings" panose="05000000000000000000" pitchFamily="2" charset="2"/>
              <a:buChar char="ü"/>
              <a:defRPr/>
            </a:pPr>
            <a:r>
              <a:rPr lang="en-US" sz="2000" b="1" dirty="0">
                <a:solidFill>
                  <a:schemeClr val="accent3">
                    <a:lumMod val="50000"/>
                  </a:schemeClr>
                </a:solidFill>
              </a:rPr>
              <a:t>Built to Customer Order</a:t>
            </a:r>
          </a:p>
          <a:p>
            <a:pPr algn="ctr">
              <a:buFont typeface="Wingdings" panose="05000000000000000000" pitchFamily="2" charset="2"/>
              <a:buChar char="ü"/>
              <a:defRPr/>
            </a:pPr>
            <a:r>
              <a:rPr lang="en-US" sz="2000" b="1" dirty="0">
                <a:solidFill>
                  <a:schemeClr val="accent3">
                    <a:lumMod val="50000"/>
                  </a:schemeClr>
                </a:solidFill>
              </a:rPr>
              <a:t>Flexible to Customer Demands</a:t>
            </a:r>
          </a:p>
          <a:p>
            <a:pPr algn="ctr">
              <a:buFont typeface="Wingdings" panose="05000000000000000000" pitchFamily="2" charset="2"/>
              <a:buChar char="ü"/>
              <a:defRPr/>
            </a:pPr>
            <a:r>
              <a:rPr lang="en-US" sz="2000" b="1" dirty="0">
                <a:solidFill>
                  <a:schemeClr val="accent3">
                    <a:lumMod val="50000"/>
                  </a:schemeClr>
                </a:solidFill>
              </a:rPr>
              <a:t>Family of Products</a:t>
            </a:r>
          </a:p>
          <a:p>
            <a:pPr algn="ctr">
              <a:buFont typeface="Wingdings" panose="05000000000000000000" pitchFamily="2" charset="2"/>
              <a:buChar char="ü"/>
              <a:defRPr/>
            </a:pPr>
            <a:r>
              <a:rPr lang="en-US" sz="2000" b="1" dirty="0">
                <a:solidFill>
                  <a:schemeClr val="accent3">
                    <a:lumMod val="50000"/>
                  </a:schemeClr>
                </a:solidFill>
              </a:rPr>
              <a:t>Delivering Quality</a:t>
            </a:r>
          </a:p>
          <a:p>
            <a:pPr algn="ctr">
              <a:defRPr/>
            </a:pPr>
            <a:endParaRPr lang="en-US" dirty="0"/>
          </a:p>
          <a:p>
            <a:pPr marL="0" indent="0" algn="ctr">
              <a:buFont typeface="Arial" panose="020B0604020202020204" pitchFamily="34" charset="0"/>
              <a:buNone/>
              <a:defRPr/>
            </a:pPr>
            <a:r>
              <a:rPr lang="en-US" sz="2400" b="1" dirty="0">
                <a:solidFill>
                  <a:srgbClr val="129CC9"/>
                </a:solidFill>
              </a:rPr>
              <a:t>Mixed Model Assembly!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Why Simulation?</a:t>
            </a:r>
          </a:p>
        </p:txBody>
      </p:sp>
      <p:sp>
        <p:nvSpPr>
          <p:cNvPr id="28675" name="Content Placeholder 2"/>
          <p:cNvSpPr txBox="1">
            <a:spLocks/>
          </p:cNvSpPr>
          <p:nvPr/>
        </p:nvSpPr>
        <p:spPr bwMode="auto">
          <a:xfrm>
            <a:off x="900113" y="1700213"/>
            <a:ext cx="697388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003255"/>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40404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0404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cs typeface="Arial" panose="020B0604020202020204" pitchFamily="34" charset="0"/>
              </a:defRPr>
            </a:lvl9pPr>
          </a:lstStyle>
          <a:p>
            <a:pPr>
              <a:lnSpc>
                <a:spcPct val="80000"/>
              </a:lnSpc>
              <a:buFontTx/>
              <a:buNone/>
            </a:pPr>
            <a:r>
              <a:rPr lang="en-US" altLang="en-US" sz="2400" b="1" dirty="0">
                <a:latin typeface="Calibri" panose="020F0502020204030204" pitchFamily="34" charset="0"/>
              </a:rPr>
              <a:t>Competition drives the following:</a:t>
            </a:r>
            <a:br>
              <a:rPr lang="en-US" altLang="en-US" sz="2400" b="1" dirty="0">
                <a:latin typeface="Calibri" panose="020F0502020204030204" pitchFamily="34" charset="0"/>
              </a:rPr>
            </a:br>
            <a:endParaRPr lang="en-US" altLang="en-US" sz="2400" b="1" dirty="0">
              <a:latin typeface="Calibri" panose="020F0502020204030204" pitchFamily="34" charset="0"/>
            </a:endParaRPr>
          </a:p>
          <a:p>
            <a:pPr lvl="1">
              <a:lnSpc>
                <a:spcPct val="80000"/>
              </a:lnSpc>
            </a:pPr>
            <a:r>
              <a:rPr lang="en-US" altLang="en-US" sz="2400" dirty="0">
                <a:latin typeface="Calibri" panose="020F0502020204030204" pitchFamily="34" charset="0"/>
              </a:rPr>
              <a:t>Leaner production environment</a:t>
            </a:r>
            <a:br>
              <a:rPr lang="en-US" altLang="en-US" sz="2400" dirty="0">
                <a:latin typeface="Calibri" panose="020F0502020204030204" pitchFamily="34" charset="0"/>
              </a:rPr>
            </a:br>
            <a:endParaRPr lang="en-US" altLang="en-US" sz="2400" dirty="0">
              <a:latin typeface="Calibri" panose="020F0502020204030204" pitchFamily="34" charset="0"/>
            </a:endParaRPr>
          </a:p>
          <a:p>
            <a:pPr lvl="1">
              <a:lnSpc>
                <a:spcPct val="80000"/>
              </a:lnSpc>
            </a:pPr>
            <a:r>
              <a:rPr lang="en-US" altLang="en-US" sz="2400" dirty="0">
                <a:latin typeface="Calibri" panose="020F0502020204030204" pitchFamily="34" charset="0"/>
              </a:rPr>
              <a:t>Shorter product development cycles</a:t>
            </a:r>
            <a:br>
              <a:rPr lang="en-US" altLang="en-US" sz="2400" dirty="0">
                <a:latin typeface="Calibri" panose="020F0502020204030204" pitchFamily="34" charset="0"/>
              </a:rPr>
            </a:br>
            <a:endParaRPr lang="en-US" altLang="en-US" sz="2400" dirty="0">
              <a:latin typeface="Calibri" panose="020F0502020204030204" pitchFamily="34" charset="0"/>
            </a:endParaRPr>
          </a:p>
          <a:p>
            <a:pPr lvl="1">
              <a:lnSpc>
                <a:spcPct val="80000"/>
              </a:lnSpc>
            </a:pPr>
            <a:r>
              <a:rPr lang="en-US" altLang="en-US" sz="2400" dirty="0">
                <a:latin typeface="Calibri" panose="020F0502020204030204" pitchFamily="34" charset="0"/>
              </a:rPr>
              <a:t>Narrower profit margins</a:t>
            </a:r>
          </a:p>
          <a:p>
            <a:pPr lvl="1">
              <a:lnSpc>
                <a:spcPct val="80000"/>
              </a:lnSpc>
            </a:pPr>
            <a:endParaRPr lang="en-US" altLang="en-US" sz="2400" dirty="0">
              <a:latin typeface="Calibri" panose="020F0502020204030204" pitchFamily="34" charset="0"/>
            </a:endParaRPr>
          </a:p>
          <a:p>
            <a:pPr lvl="1">
              <a:lnSpc>
                <a:spcPct val="80000"/>
              </a:lnSpc>
            </a:pPr>
            <a:r>
              <a:rPr lang="en-US" altLang="en-US" sz="2400" b="1" dirty="0">
                <a:latin typeface="Calibri" panose="020F0502020204030204" pitchFamily="34" charset="0"/>
              </a:rPr>
              <a:t>Flexible Manufacturing (1 Design, 1 Process, Multiple Models)</a:t>
            </a:r>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354013" y="490538"/>
            <a:ext cx="8435975"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Automotive Simulation</a:t>
            </a:r>
          </a:p>
        </p:txBody>
      </p:sp>
      <p:pic>
        <p:nvPicPr>
          <p:cNvPr id="31747" name="Picture 5"/>
          <p:cNvPicPr>
            <a:picLocks noChangeAspect="1"/>
          </p:cNvPicPr>
          <p:nvPr/>
        </p:nvPicPr>
        <p:blipFill rotWithShape="1">
          <a:blip r:embed="rId3"/>
          <a:srcRect l="8351" t="13775" r="3910" b="9756"/>
          <a:stretch/>
        </p:blipFill>
        <p:spPr bwMode="auto">
          <a:xfrm>
            <a:off x="161925" y="1700213"/>
            <a:ext cx="8813800" cy="432117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457200" y="490538"/>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Where to Build?</a:t>
            </a:r>
          </a:p>
        </p:txBody>
      </p:sp>
      <p:sp>
        <p:nvSpPr>
          <p:cNvPr id="29699" name="TextBox 3"/>
          <p:cNvSpPr txBox="1">
            <a:spLocks noChangeArrowheads="1"/>
          </p:cNvSpPr>
          <p:nvPr/>
        </p:nvSpPr>
        <p:spPr bwMode="auto">
          <a:xfrm>
            <a:off x="684213" y="1412875"/>
            <a:ext cx="78486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t>How do we decide where to build a particular Product?</a:t>
            </a:r>
          </a:p>
          <a:p>
            <a:r>
              <a:rPr lang="en-US" altLang="en-US" sz="2400" b="1" dirty="0"/>
              <a:t>	i.e.) 20 Vehicle Types, 6 Assembly Plants</a:t>
            </a:r>
          </a:p>
          <a:p>
            <a:endParaRPr lang="en-US" altLang="en-US" sz="2400" dirty="0"/>
          </a:p>
          <a:p>
            <a:r>
              <a:rPr lang="en-US" altLang="en-US" sz="2400" b="1" dirty="0"/>
              <a:t>Similar product type</a:t>
            </a:r>
          </a:p>
          <a:p>
            <a:r>
              <a:rPr lang="en-US" altLang="en-US" sz="2400" dirty="0"/>
              <a:t>	Built on the same platform</a:t>
            </a:r>
          </a:p>
          <a:p>
            <a:r>
              <a:rPr lang="en-US" altLang="en-US" sz="2400" dirty="0"/>
              <a:t>	Built on the same Pallet (dimensional control points)</a:t>
            </a:r>
          </a:p>
          <a:p>
            <a:r>
              <a:rPr lang="en-US" altLang="en-US" sz="2400" b="1" dirty="0"/>
              <a:t>Similar build times</a:t>
            </a:r>
          </a:p>
          <a:p>
            <a:r>
              <a:rPr lang="en-US" altLang="en-US" sz="2400" dirty="0"/>
              <a:t>	Within 30% of existing product builds</a:t>
            </a:r>
          </a:p>
          <a:p>
            <a:r>
              <a:rPr lang="en-US" altLang="en-US" sz="2400" dirty="0"/>
              <a:t>	Existing technology works </a:t>
            </a:r>
          </a:p>
          <a:p>
            <a:r>
              <a:rPr lang="en-US" altLang="en-US" sz="2400" b="1" dirty="0"/>
              <a:t>Plants capability and capacity</a:t>
            </a:r>
          </a:p>
          <a:p>
            <a:r>
              <a:rPr lang="en-US" altLang="en-US" sz="2400" dirty="0"/>
              <a:t>	Build schedule</a:t>
            </a:r>
          </a:p>
          <a:p>
            <a:r>
              <a:rPr lang="en-US" altLang="en-US" sz="2400" dirty="0"/>
              <a:t>	Market demand</a:t>
            </a:r>
          </a:p>
          <a:p>
            <a:endParaRPr lang="en-US" altLang="en-US" sz="2400" dirty="0"/>
          </a:p>
          <a:p>
            <a:endParaRPr lang="en-US" altLang="en-US" dirty="0"/>
          </a:p>
        </p:txBody>
      </p:sp>
    </p:spTree>
  </p:cSld>
  <p:clrMapOvr>
    <a:masterClrMapping/>
  </p:clrMapOvr>
</p:sld>
</file>

<file path=ppt/theme/theme1.xml><?xml version="1.0" encoding="utf-8"?>
<a:theme xmlns:a="http://schemas.openxmlformats.org/drawingml/2006/main" name="SIMUL8_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29809</TotalTime>
  <Words>655</Words>
  <Application>Microsoft Office PowerPoint</Application>
  <PresentationFormat>On-screen Show (4:3)</PresentationFormat>
  <Paragraphs>185</Paragraphs>
  <Slides>26</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Courier New</vt:lpstr>
      <vt:lpstr>Wingdings</vt:lpstr>
      <vt:lpstr>SIMUL8_2013</vt:lpstr>
      <vt:lpstr>Simulation for Balancing Mixed-Model Assembly Lines</vt:lpstr>
      <vt:lpstr>About the Presenter</vt:lpstr>
      <vt:lpstr>MTN-SIM, LLC Whitefish, Montana</vt:lpstr>
      <vt:lpstr>Topics</vt:lpstr>
      <vt:lpstr>Mixed Model Assembly</vt:lpstr>
      <vt:lpstr>Enterprise Success Equates to…  </vt:lpstr>
      <vt:lpstr>Why Simulation?</vt:lpstr>
      <vt:lpstr>Automotive Simulation</vt:lpstr>
      <vt:lpstr>Where to Build?</vt:lpstr>
      <vt:lpstr>Engineering prior to DE-Simulation</vt:lpstr>
      <vt:lpstr>Design in Mfg Context</vt:lpstr>
      <vt:lpstr>Starting with Takt Times</vt:lpstr>
      <vt:lpstr>Simulating at the Cell Level</vt:lpstr>
      <vt:lpstr>Adding Shared Operators</vt:lpstr>
      <vt:lpstr>Set it in Motion </vt:lpstr>
      <vt:lpstr>Adding Additional Stochastic Behavior</vt:lpstr>
      <vt:lpstr>Flexibility in Manufacturing</vt:lpstr>
      <vt:lpstr>New Technology- Flexible Tools</vt:lpstr>
      <vt:lpstr>Routing Flexibility</vt:lpstr>
      <vt:lpstr>Scheduling Schemes </vt:lpstr>
      <vt:lpstr>Product Mix</vt:lpstr>
      <vt:lpstr>Schedule Impacts Throughput  </vt:lpstr>
      <vt:lpstr>Simulation applied throughout Kick-Off to Implementation</vt:lpstr>
      <vt:lpstr>Conflicting Objectives</vt:lpstr>
      <vt:lpstr>Simulation- Reduces the Risk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SIMUL8 Power Point Presentation</dc:title>
  <dc:creator>tony.s@SIMUL8.com</dc:creator>
  <cp:lastModifiedBy>Brian Harrington</cp:lastModifiedBy>
  <cp:revision>267</cp:revision>
  <cp:lastPrinted>2011-11-09T10:26:30Z</cp:lastPrinted>
  <dcterms:created xsi:type="dcterms:W3CDTF">2011-11-07T16:37:04Z</dcterms:created>
  <dcterms:modified xsi:type="dcterms:W3CDTF">2016-10-06T16:52:48Z</dcterms:modified>
</cp:coreProperties>
</file>