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38"/>
  </p:notesMasterIdLst>
  <p:sldIdLst>
    <p:sldId id="314" r:id="rId2"/>
    <p:sldId id="269" r:id="rId3"/>
    <p:sldId id="270" r:id="rId4"/>
    <p:sldId id="275" r:id="rId5"/>
    <p:sldId id="257" r:id="rId6"/>
    <p:sldId id="294" r:id="rId7"/>
    <p:sldId id="273" r:id="rId8"/>
    <p:sldId id="289" r:id="rId9"/>
    <p:sldId id="295" r:id="rId10"/>
    <p:sldId id="296" r:id="rId11"/>
    <p:sldId id="297" r:id="rId12"/>
    <p:sldId id="298" r:id="rId13"/>
    <p:sldId id="300" r:id="rId14"/>
    <p:sldId id="299" r:id="rId15"/>
    <p:sldId id="274" r:id="rId16"/>
    <p:sldId id="312" r:id="rId17"/>
    <p:sldId id="301" r:id="rId18"/>
    <p:sldId id="268" r:id="rId19"/>
    <p:sldId id="272" r:id="rId20"/>
    <p:sldId id="276" r:id="rId21"/>
    <p:sldId id="302" r:id="rId22"/>
    <p:sldId id="303" r:id="rId23"/>
    <p:sldId id="307" r:id="rId24"/>
    <p:sldId id="305" r:id="rId25"/>
    <p:sldId id="313" r:id="rId26"/>
    <p:sldId id="306" r:id="rId27"/>
    <p:sldId id="304" r:id="rId28"/>
    <p:sldId id="281" r:id="rId29"/>
    <p:sldId id="308" r:id="rId30"/>
    <p:sldId id="278" r:id="rId31"/>
    <p:sldId id="282" r:id="rId32"/>
    <p:sldId id="283" r:id="rId33"/>
    <p:sldId id="309" r:id="rId34"/>
    <p:sldId id="310" r:id="rId35"/>
    <p:sldId id="311" r:id="rId36"/>
    <p:sldId id="292" r:id="rId37"/>
  </p:sldIdLst>
  <p:sldSz cx="9144000" cy="5143500" type="screen16x9"/>
  <p:notesSz cx="6946900" cy="92202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040"/>
    <a:srgbClr val="849231"/>
    <a:srgbClr val="52C1DF"/>
    <a:srgbClr val="DA1C5C"/>
    <a:srgbClr val="376092"/>
    <a:srgbClr val="372E60"/>
    <a:srgbClr val="0C89BF"/>
    <a:srgbClr val="003255"/>
    <a:srgbClr val="129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3" autoAdjust="0"/>
    <p:restoredTop sz="93864" autoAdjust="0"/>
  </p:normalViewPr>
  <p:slideViewPr>
    <p:cSldViewPr>
      <p:cViewPr varScale="1">
        <p:scale>
          <a:sx n="122" d="100"/>
          <a:sy n="122" d="100"/>
        </p:scale>
        <p:origin x="480" y="82"/>
      </p:cViewPr>
      <p:guideLst>
        <p:guide orient="horz" pos="1620"/>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935413" y="0"/>
            <a:ext cx="3009900" cy="460375"/>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FAA877C6-0077-4F1D-8EFE-9CA6B74C868B}" type="datetimeFigureOut">
              <a:rPr lang="en-GB"/>
              <a:pPr>
                <a:defRPr/>
              </a:pPr>
              <a:t>19/04/2017</a:t>
            </a:fld>
            <a:endParaRPr lang="en-GB"/>
          </a:p>
        </p:txBody>
      </p:sp>
      <p:sp>
        <p:nvSpPr>
          <p:cNvPr id="4" name="Slide Image Placeholder 3"/>
          <p:cNvSpPr>
            <a:spLocks noGrp="1" noRot="1" noChangeAspect="1"/>
          </p:cNvSpPr>
          <p:nvPr>
            <p:ph type="sldImg" idx="2"/>
          </p:nvPr>
        </p:nvSpPr>
        <p:spPr>
          <a:xfrm>
            <a:off x="400050" y="692150"/>
            <a:ext cx="6146800" cy="3457575"/>
          </a:xfrm>
          <a:prstGeom prst="rect">
            <a:avLst/>
          </a:prstGeom>
          <a:noFill/>
          <a:ln w="12700">
            <a:solidFill>
              <a:prstClr val="black"/>
            </a:solidFill>
          </a:ln>
        </p:spPr>
        <p:txBody>
          <a:bodyPr vert="horz" lIns="92382" tIns="46191" rIns="92382" bIns="46191" rtlCol="0" anchor="ctr"/>
          <a:lstStyle/>
          <a:p>
            <a:pPr lvl="0"/>
            <a:endParaRPr lang="en-GB" noProof="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758238"/>
            <a:ext cx="3009900" cy="46037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D4D6704A-5B7E-40F7-8181-45A3D2956185}" type="slidenum">
              <a:rPr lang="en-GB"/>
              <a:pPr>
                <a:defRPr/>
              </a:pPr>
              <a:t>‹#›</a:t>
            </a:fld>
            <a:endParaRPr lang="en-GB"/>
          </a:p>
        </p:txBody>
      </p:sp>
    </p:spTree>
    <p:extLst>
      <p:ext uri="{BB962C8B-B14F-4D97-AF65-F5344CB8AC3E}">
        <p14:creationId xmlns:p14="http://schemas.microsoft.com/office/powerpoint/2010/main" val="2900679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40005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3CD7C4B-F8B9-4986-A55E-171DEF3DAD3E}"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40005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3CD7C4B-F8B9-4986-A55E-171DEF3DAD3E}" type="slidenum">
              <a:rPr lang="en-GB" smtClean="0"/>
              <a:pPr>
                <a:defRPr/>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40005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3CD7C4B-F8B9-4986-A55E-171DEF3DAD3E}" type="slidenum">
              <a:rPr lang="en-GB" smtClean="0"/>
              <a:pPr>
                <a:defRPr/>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40005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40D3D77-CA26-4EDF-9108-E3D93D1DDBE1}" type="slidenum">
              <a:rPr lang="en-GB" smtClean="0"/>
              <a:pPr>
                <a:defRPr/>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400050" y="6921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3CD7C4B-F8B9-4986-A55E-171DEF3DAD3E}" type="slidenum">
              <a:rPr lang="en-GB" smtClean="0"/>
              <a:pPr>
                <a:defRPr/>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53648"/>
            <a:ext cx="7772400" cy="1102519"/>
          </a:xfrm>
          <a:prstGeom prst="rect">
            <a:avLst/>
          </a:prstGeom>
        </p:spPr>
        <p:txBody>
          <a:bodyPr/>
          <a:lstStyle>
            <a:lvl1pPr>
              <a:defRPr>
                <a:solidFill>
                  <a:srgbClr val="003255"/>
                </a:solidFill>
                <a:latin typeface="Arial" pitchFamily="34" charset="0"/>
                <a:cs typeface="Arial"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339552" y="284178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5366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Title 1"/>
          <p:cNvSpPr txBox="1">
            <a:spLocks/>
          </p:cNvSpPr>
          <p:nvPr/>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a:t>Click to edit Master title style</a:t>
            </a:r>
            <a:endParaRPr lang="en-GB" dirty="0"/>
          </a:p>
        </p:txBody>
      </p:sp>
      <p:sp>
        <p:nvSpPr>
          <p:cNvPr id="5" name="Title 1"/>
          <p:cNvSpPr txBox="1">
            <a:spLocks/>
          </p:cNvSpPr>
          <p:nvPr userDrawn="1"/>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347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a:t>Click to edit Master title style</a:t>
            </a:r>
            <a:endParaRPr lang="en-GB" dirty="0"/>
          </a:p>
        </p:txBody>
      </p:sp>
      <p:sp>
        <p:nvSpPr>
          <p:cNvPr id="6" name="Title 1"/>
          <p:cNvSpPr txBox="1">
            <a:spLocks/>
          </p:cNvSpPr>
          <p:nvPr userDrawn="1"/>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a:t>Click to edit Master title style</a:t>
            </a:r>
            <a:endParaRPr lang="en-GB" dirty="0"/>
          </a:p>
        </p:txBody>
      </p:sp>
      <p:sp>
        <p:nvSpPr>
          <p:cNvPr id="2" name="Vertical Title 1"/>
          <p:cNvSpPr>
            <a:spLocks noGrp="1"/>
          </p:cNvSpPr>
          <p:nvPr>
            <p:ph type="title" orient="vert"/>
          </p:nvPr>
        </p:nvSpPr>
        <p:spPr>
          <a:xfrm>
            <a:off x="6629400" y="897565"/>
            <a:ext cx="2057400" cy="3697058"/>
          </a:xfrm>
          <a:prstGeom prst="rect">
            <a:avLst/>
          </a:prstGeom>
        </p:spPr>
        <p:txBody>
          <a:bodyPr vert="eaVert"/>
          <a:lstStyle>
            <a:lvl1pPr>
              <a:defRPr sz="3200">
                <a:solidFill>
                  <a:srgbClr val="003255"/>
                </a:solidFill>
                <a:latin typeface="Arial" pitchFamily="34" charset="0"/>
                <a:cs typeface="Arial"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a:xfrm>
            <a:off x="457200" y="897565"/>
            <a:ext cx="6019800" cy="369705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6830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solidFill>
                  <a:srgbClr val="00325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1944490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335363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387032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49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Dark">
    <p:bg>
      <p:bgRef idx="1001">
        <a:schemeClr val="bg1"/>
      </p:bgRef>
    </p:bg>
    <p:spTree>
      <p:nvGrpSpPr>
        <p:cNvPr id="1" name=""/>
        <p:cNvGrpSpPr/>
        <p:nvPr/>
      </p:nvGrpSpPr>
      <p:grpSpPr>
        <a:xfrm>
          <a:off x="0" y="0"/>
          <a:ext cx="0" cy="0"/>
          <a:chOff x="0" y="0"/>
          <a:chExt cx="0" cy="0"/>
        </a:xfrm>
      </p:grpSpPr>
      <p:sp>
        <p:nvSpPr>
          <p:cNvPr id="5" name="Footer Placeholder 6"/>
          <p:cNvSpPr txBox="1">
            <a:spLocks/>
          </p:cNvSpPr>
          <p:nvPr userDrawn="1"/>
        </p:nvSpPr>
        <p:spPr bwMode="auto">
          <a:xfrm>
            <a:off x="428625" y="4727970"/>
            <a:ext cx="82867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000" dirty="0">
                <a:solidFill>
                  <a:srgbClr val="FFFFFF"/>
                </a:solidFill>
                <a:cs typeface="Arial" charset="0"/>
              </a:rPr>
              <a:t>MTN-SIM, LLC  |  MTN-</a:t>
            </a:r>
            <a:r>
              <a:rPr lang="en-GB" sz="1000" dirty="0" err="1">
                <a:solidFill>
                  <a:srgbClr val="FFFFFF"/>
                </a:solidFill>
                <a:cs typeface="Arial" charset="0"/>
              </a:rPr>
              <a:t>SIM.com</a:t>
            </a:r>
            <a:r>
              <a:rPr lang="en-GB" sz="1000" dirty="0">
                <a:solidFill>
                  <a:srgbClr val="FFFFFF"/>
                </a:solidFill>
                <a:cs typeface="Arial" charset="0"/>
              </a:rPr>
              <a:t>  | </a:t>
            </a:r>
            <a:r>
              <a:rPr lang="en-GB" sz="1000" dirty="0" err="1">
                <a:solidFill>
                  <a:srgbClr val="FFFFFF"/>
                </a:solidFill>
                <a:cs typeface="Arial" charset="0"/>
              </a:rPr>
              <a:t>Brian.H@MTN-SIM.com</a:t>
            </a:r>
            <a:r>
              <a:rPr lang="en-GB" sz="1000" dirty="0">
                <a:solidFill>
                  <a:srgbClr val="FFFFFF"/>
                </a:solidFill>
                <a:cs typeface="Arial" charset="0"/>
              </a:rPr>
              <a:t> </a:t>
            </a:r>
          </a:p>
        </p:txBody>
      </p:sp>
      <p:pic>
        <p:nvPicPr>
          <p:cNvPr id="8" name="Picture 7" descr="MTN-SIM_LogoWhite-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4658326"/>
            <a:ext cx="648072" cy="361696"/>
          </a:xfrm>
          <a:prstGeom prst="rect">
            <a:avLst/>
          </a:prstGeom>
        </p:spPr>
      </p:pic>
    </p:spTree>
    <p:extLst>
      <p:ext uri="{BB962C8B-B14F-4D97-AF65-F5344CB8AC3E}">
        <p14:creationId xmlns:p14="http://schemas.microsoft.com/office/powerpoint/2010/main" val="160105630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Title 1"/>
          <p:cNvSpPr txBox="1">
            <a:spLocks/>
          </p:cNvSpPr>
          <p:nvPr userDrawn="1"/>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7445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57200" y="1113589"/>
            <a:ext cx="8229600" cy="3394472"/>
          </a:xfrm>
        </p:spPr>
        <p:txBody>
          <a:bodyPr/>
          <a:lstStyle>
            <a:lvl1pPr>
              <a:defRPr>
                <a:solidFill>
                  <a:srgbClr val="003255"/>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52182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a:t>Click to edit Master title style</a:t>
            </a:r>
            <a:endParaRPr lang="en-GB" dirty="0"/>
          </a:p>
        </p:txBody>
      </p:sp>
      <p:sp>
        <p:nvSpPr>
          <p:cNvPr id="6" name="Title 1"/>
          <p:cNvSpPr txBox="1">
            <a:spLocks/>
          </p:cNvSpPr>
          <p:nvPr userDrawn="1"/>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a:t>Click to edit Master title style</a:t>
            </a:r>
            <a:endParaRPr lang="en-GB" dirty="0"/>
          </a:p>
        </p:txBody>
      </p:sp>
      <p:sp>
        <p:nvSpPr>
          <p:cNvPr id="2" name="Title 1"/>
          <p:cNvSpPr>
            <a:spLocks noGrp="1"/>
          </p:cNvSpPr>
          <p:nvPr>
            <p:ph type="title"/>
          </p:nvPr>
        </p:nvSpPr>
        <p:spPr>
          <a:xfrm>
            <a:off x="722313" y="3305176"/>
            <a:ext cx="7772400" cy="1021556"/>
          </a:xfrm>
          <a:prstGeom prst="rect">
            <a:avLst/>
          </a:prstGeom>
        </p:spPr>
        <p:txBody>
          <a:bodyPr anchor="t"/>
          <a:lstStyle>
            <a:lvl1pPr algn="ctr">
              <a:defRPr sz="3200" b="1" cap="all">
                <a:solidFill>
                  <a:srgbClr val="003255"/>
                </a:solidFill>
                <a:latin typeface="Arial" pitchFamily="34" charset="0"/>
                <a:cs typeface="Arial"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lgn="ctr">
              <a:buNone/>
              <a:defRPr sz="2000">
                <a:solidFill>
                  <a:srgbClr val="129C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96727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solidFill>
                  <a:srgbClr val="00325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90969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400555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Tree>
    <p:extLst>
      <p:ext uri="{BB962C8B-B14F-4D97-AF65-F5344CB8AC3E}">
        <p14:creationId xmlns:p14="http://schemas.microsoft.com/office/powerpoint/2010/main" val="86695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457200" y="367996"/>
            <a:ext cx="8229600" cy="475562"/>
          </a:xfrm>
          <a:prstGeom prst="rect">
            <a:avLst/>
          </a:prstGeom>
        </p:spPr>
        <p:txBody>
          <a:bodyPr/>
          <a:lstStyle>
            <a:lvl1pPr>
              <a:defRPr sz="3200" b="1">
                <a:solidFill>
                  <a:srgbClr val="003255"/>
                </a:solidFill>
                <a:latin typeface="Arial" pitchFamily="34" charset="0"/>
                <a:cs typeface="Arial" pitchFamily="34" charset="0"/>
              </a:defRPr>
            </a:lvl1pPr>
          </a:lstStyle>
          <a:p>
            <a:r>
              <a:rPr lang="en-GB"/>
              <a:t>Click to edit Master title style</a:t>
            </a:r>
            <a:endParaRPr lang="en-GB" dirty="0"/>
          </a:p>
        </p:txBody>
      </p:sp>
      <p:sp>
        <p:nvSpPr>
          <p:cNvPr id="4" name="Content Placeholder 2"/>
          <p:cNvSpPr>
            <a:spLocks noGrp="1"/>
          </p:cNvSpPr>
          <p:nvPr>
            <p:ph idx="1"/>
          </p:nvPr>
        </p:nvSpPr>
        <p:spPr>
          <a:xfrm>
            <a:off x="457200" y="1113589"/>
            <a:ext cx="8229600" cy="3394472"/>
          </a:xfrm>
        </p:spPr>
        <p:txBody>
          <a:bodyPr/>
          <a:lstStyle>
            <a:lvl1pPr>
              <a:defRPr>
                <a:solidFill>
                  <a:srgbClr val="003255"/>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1282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a:t>Click to edit Master title style</a:t>
            </a:r>
            <a:endParaRPr lang="en-GB" dirty="0"/>
          </a:p>
        </p:txBody>
      </p:sp>
      <p:sp>
        <p:nvSpPr>
          <p:cNvPr id="7" name="Title 1"/>
          <p:cNvSpPr txBox="1">
            <a:spLocks/>
          </p:cNvSpPr>
          <p:nvPr userDrawn="1"/>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a:t>Click to edit Master title style</a:t>
            </a:r>
            <a:endParaRPr lang="en-GB" dirty="0"/>
          </a:p>
        </p:txBody>
      </p:sp>
      <p:sp>
        <p:nvSpPr>
          <p:cNvPr id="2" name="Title 1"/>
          <p:cNvSpPr>
            <a:spLocks noGrp="1"/>
          </p:cNvSpPr>
          <p:nvPr>
            <p:ph type="title"/>
          </p:nvPr>
        </p:nvSpPr>
        <p:spPr>
          <a:xfrm>
            <a:off x="457201" y="789552"/>
            <a:ext cx="3008313" cy="871538"/>
          </a:xfrm>
          <a:prstGeom prst="rect">
            <a:avLst/>
          </a:prstGeom>
        </p:spPr>
        <p:txBody>
          <a:bodyPr anchor="b"/>
          <a:lstStyle>
            <a:lvl1pPr algn="l">
              <a:defRPr sz="1800" b="1">
                <a:solidFill>
                  <a:srgbClr val="003255"/>
                </a:solidFill>
                <a:latin typeface="Arial" pitchFamily="34" charset="0"/>
                <a:cs typeface="Arial"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3575050" y="789553"/>
            <a:ext cx="5111750" cy="38050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457201" y="1653649"/>
            <a:ext cx="3008313" cy="2940974"/>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9626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a:t>Click to edit Master title style</a:t>
            </a:r>
            <a:endParaRPr lang="en-GB" dirty="0"/>
          </a:p>
        </p:txBody>
      </p:sp>
      <p:sp>
        <p:nvSpPr>
          <p:cNvPr id="7" name="Title 1"/>
          <p:cNvSpPr txBox="1">
            <a:spLocks/>
          </p:cNvSpPr>
          <p:nvPr userDrawn="1"/>
        </p:nvSpPr>
        <p:spPr>
          <a:xfrm>
            <a:off x="457200" y="103585"/>
            <a:ext cx="8229600" cy="475059"/>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a:t>Click to edit Master title style</a:t>
            </a:r>
            <a:endParaRPr lang="en-GB" dirty="0"/>
          </a:p>
        </p:txBody>
      </p:sp>
      <p:sp>
        <p:nvSpPr>
          <p:cNvPr id="2" name="Title 1"/>
          <p:cNvSpPr>
            <a:spLocks noGrp="1"/>
          </p:cNvSpPr>
          <p:nvPr>
            <p:ph type="title"/>
          </p:nvPr>
        </p:nvSpPr>
        <p:spPr>
          <a:xfrm>
            <a:off x="1792288" y="3600450"/>
            <a:ext cx="5486400" cy="425054"/>
          </a:xfrm>
          <a:prstGeom prst="rect">
            <a:avLst/>
          </a:prstGeom>
        </p:spPr>
        <p:txBody>
          <a:bodyPr anchor="b"/>
          <a:lstStyle>
            <a:lvl1pPr algn="l">
              <a:defRPr sz="1800" b="1">
                <a:solidFill>
                  <a:srgbClr val="003255"/>
                </a:solidFill>
                <a:latin typeface="Arial" pitchFamily="34" charset="0"/>
                <a:cs typeface="Arial" pitchFamily="34" charset="0"/>
              </a:defRPr>
            </a:lvl1pPr>
          </a:lstStyle>
          <a:p>
            <a:r>
              <a:rPr lang="en-GB"/>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8239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6"/>
          <p:cNvSpPr txBox="1">
            <a:spLocks/>
          </p:cNvSpPr>
          <p:nvPr/>
        </p:nvSpPr>
        <p:spPr bwMode="auto">
          <a:xfrm>
            <a:off x="428625" y="4727970"/>
            <a:ext cx="82867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000" dirty="0">
                <a:solidFill>
                  <a:schemeClr val="tx1">
                    <a:lumMod val="50000"/>
                    <a:lumOff val="50000"/>
                  </a:schemeClr>
                </a:solidFill>
                <a:cs typeface="Arial" charset="0"/>
              </a:rPr>
              <a:t>MTN-SIM, LLC  |  MTN-</a:t>
            </a:r>
            <a:r>
              <a:rPr lang="en-GB" sz="1000" dirty="0" err="1">
                <a:solidFill>
                  <a:schemeClr val="tx1">
                    <a:lumMod val="50000"/>
                    <a:lumOff val="50000"/>
                  </a:schemeClr>
                </a:solidFill>
                <a:cs typeface="Arial" charset="0"/>
              </a:rPr>
              <a:t>SIM.com</a:t>
            </a:r>
            <a:r>
              <a:rPr lang="en-GB" sz="1000" dirty="0">
                <a:solidFill>
                  <a:schemeClr val="tx1">
                    <a:lumMod val="50000"/>
                    <a:lumOff val="50000"/>
                  </a:schemeClr>
                </a:solidFill>
                <a:cs typeface="Arial" charset="0"/>
              </a:rPr>
              <a:t>  | </a:t>
            </a:r>
            <a:r>
              <a:rPr lang="en-GB" sz="1000" dirty="0" err="1">
                <a:solidFill>
                  <a:schemeClr val="tx1">
                    <a:lumMod val="50000"/>
                    <a:lumOff val="50000"/>
                  </a:schemeClr>
                </a:solidFill>
                <a:cs typeface="Arial" charset="0"/>
              </a:rPr>
              <a:t>Brian.H@MTN-SIM.com</a:t>
            </a:r>
            <a:r>
              <a:rPr lang="en-GB" sz="1000" dirty="0">
                <a:solidFill>
                  <a:schemeClr val="tx1">
                    <a:lumMod val="50000"/>
                    <a:lumOff val="50000"/>
                  </a:schemeClr>
                </a:solidFill>
                <a:cs typeface="Arial" charset="0"/>
              </a:rPr>
              <a:t> </a:t>
            </a:r>
          </a:p>
        </p:txBody>
      </p:sp>
      <p:sp>
        <p:nvSpPr>
          <p:cNvPr id="1026" name="Text Placeholder 2"/>
          <p:cNvSpPr>
            <a:spLocks noGrp="1"/>
          </p:cNvSpPr>
          <p:nvPr>
            <p:ph type="body" idx="1"/>
          </p:nvPr>
        </p:nvSpPr>
        <p:spPr bwMode="auto">
          <a:xfrm>
            <a:off x="457200" y="844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GB" altLang="en-US" dirty="0"/>
          </a:p>
        </p:txBody>
      </p:sp>
      <p:pic>
        <p:nvPicPr>
          <p:cNvPr id="3" name="Picture 2" descr="MTN-SIM_LogoGrey-03.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28384" y="4659982"/>
            <a:ext cx="657376" cy="366888"/>
          </a:xfrm>
          <a:prstGeom prst="rect">
            <a:avLst/>
          </a:prstGeom>
        </p:spPr>
      </p:pic>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49" r:id="rId14"/>
    <p:sldLayoutId id="2147484163" r:id="rId15"/>
    <p:sldLayoutId id="2147484165" r:id="rId16"/>
    <p:sldLayoutId id="2147484164" r:id="rId1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3255"/>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7410" name="Title 1"/>
          <p:cNvSpPr>
            <a:spLocks noGrp="1"/>
          </p:cNvSpPr>
          <p:nvPr>
            <p:ph type="ctrTitle"/>
          </p:nvPr>
        </p:nvSpPr>
        <p:spPr bwMode="auto">
          <a:xfrm>
            <a:off x="1223628" y="1469231"/>
            <a:ext cx="7380820" cy="1102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a:solidFill>
                  <a:schemeClr val="bg1"/>
                </a:solidFill>
              </a:rPr>
              <a:t>Automotive Simulation Guide:</a:t>
            </a:r>
            <a:br>
              <a:rPr lang="en-US" altLang="en-US" sz="3600" b="1" dirty="0">
                <a:solidFill>
                  <a:schemeClr val="bg1"/>
                </a:solidFill>
              </a:rPr>
            </a:br>
            <a:r>
              <a:rPr lang="en-GB" altLang="en-US" sz="3000" dirty="0">
                <a:solidFill>
                  <a:schemeClr val="bg1"/>
                </a:solidFill>
              </a:rPr>
              <a:t>Optimizing the manufacturing life cycle</a:t>
            </a:r>
            <a:endParaRPr lang="en-US" altLang="en-US" sz="3000" dirty="0">
              <a:solidFill>
                <a:schemeClr val="bg1"/>
              </a:solidFill>
            </a:endParaRPr>
          </a:p>
        </p:txBody>
      </p:sp>
      <p:sp>
        <p:nvSpPr>
          <p:cNvPr id="3" name="Subtitle 2"/>
          <p:cNvSpPr>
            <a:spLocks noGrp="1"/>
          </p:cNvSpPr>
          <p:nvPr>
            <p:ph type="subTitle" idx="1"/>
          </p:nvPr>
        </p:nvSpPr>
        <p:spPr>
          <a:xfrm>
            <a:off x="1259632" y="3147814"/>
            <a:ext cx="6480720" cy="1008416"/>
          </a:xfrm>
        </p:spPr>
        <p:txBody>
          <a:bodyPr/>
          <a:lstStyle/>
          <a:p>
            <a:pPr algn="l">
              <a:defRPr/>
            </a:pPr>
            <a:r>
              <a:rPr lang="en-US" sz="1600" b="1" dirty="0">
                <a:solidFill>
                  <a:srgbClr val="FFFFFF"/>
                </a:solidFill>
              </a:rPr>
              <a:t>Brian Harrington</a:t>
            </a:r>
            <a:endParaRPr lang="en-US" sz="1600" dirty="0">
              <a:solidFill>
                <a:srgbClr val="FFFFFF"/>
              </a:solidFill>
            </a:endParaRPr>
          </a:p>
          <a:p>
            <a:pPr algn="l">
              <a:spcBef>
                <a:spcPts val="0"/>
              </a:spcBef>
              <a:defRPr/>
            </a:pPr>
            <a:r>
              <a:rPr lang="en-GB" sz="1600" dirty="0">
                <a:solidFill>
                  <a:srgbClr val="FFFFFF"/>
                </a:solidFill>
              </a:rPr>
              <a:t>MTN-SIM, LLC</a:t>
            </a:r>
          </a:p>
          <a:p>
            <a:pPr algn="l">
              <a:spcBef>
                <a:spcPts val="0"/>
              </a:spcBef>
              <a:defRPr/>
            </a:pPr>
            <a:r>
              <a:rPr lang="en-GB" sz="1050" dirty="0" err="1">
                <a:solidFill>
                  <a:srgbClr val="FFFFFF"/>
                </a:solidFill>
              </a:rPr>
              <a:t>www.MTN-SIM.com</a:t>
            </a:r>
            <a:endParaRPr lang="en-GB" sz="1050" dirty="0">
              <a:solidFill>
                <a:srgbClr val="FFFFFF"/>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83518"/>
            <a:ext cx="1436152" cy="493078"/>
          </a:xfrm>
          <a:prstGeom prst="rect">
            <a:avLst/>
          </a:prstGeom>
        </p:spPr>
      </p:pic>
      <p:pic>
        <p:nvPicPr>
          <p:cNvPr id="6" name="Picture 5" descr="MTN-SIM_LogoWhite-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1029" y="341181"/>
            <a:ext cx="1257415" cy="701775"/>
          </a:xfrm>
          <a:prstGeom prst="rect">
            <a:avLst/>
          </a:prstGeom>
        </p:spPr>
      </p:pic>
    </p:spTree>
    <p:extLst>
      <p:ext uri="{BB962C8B-B14F-4D97-AF65-F5344CB8AC3E}">
        <p14:creationId xmlns:p14="http://schemas.microsoft.com/office/powerpoint/2010/main" val="54977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376092"/>
                </a:solidFill>
              </a:rPr>
              <a:t>Setting Optimal Line Rates</a:t>
            </a:r>
            <a:br>
              <a:rPr lang="en-US" dirty="0">
                <a:solidFill>
                  <a:srgbClr val="376092"/>
                </a:solidFill>
              </a:rPr>
            </a:br>
            <a:endParaRPr lang="en-US" dirty="0">
              <a:solidFill>
                <a:srgbClr val="376092"/>
              </a:solidFill>
            </a:endParaRPr>
          </a:p>
        </p:txBody>
      </p:sp>
      <p:sp>
        <p:nvSpPr>
          <p:cNvPr id="3" name="Content Placeholder 2"/>
          <p:cNvSpPr>
            <a:spLocks noGrp="1"/>
          </p:cNvSpPr>
          <p:nvPr>
            <p:ph idx="1"/>
          </p:nvPr>
        </p:nvSpPr>
        <p:spPr>
          <a:xfrm>
            <a:off x="457200" y="1113589"/>
            <a:ext cx="5122912" cy="3394472"/>
          </a:xfrm>
        </p:spPr>
        <p:txBody>
          <a:bodyPr/>
          <a:lstStyle/>
          <a:p>
            <a:pPr marL="0" indent="0">
              <a:buNone/>
            </a:pPr>
            <a:r>
              <a:rPr lang="en-US" sz="2000" dirty="0">
                <a:solidFill>
                  <a:schemeClr val="tx1">
                    <a:lumMod val="75000"/>
                  </a:schemeClr>
                </a:solidFill>
              </a:rPr>
              <a:t>What are the design cycle times for various stations and lines within the facility?</a:t>
            </a:r>
          </a:p>
          <a:p>
            <a:pPr marL="0" indent="0">
              <a:buNone/>
            </a:pPr>
            <a:endParaRPr lang="en-US" dirty="0"/>
          </a:p>
          <a:p>
            <a:r>
              <a:rPr lang="en-US" sz="1800" dirty="0">
                <a:solidFill>
                  <a:schemeClr val="tx1">
                    <a:lumMod val="75000"/>
                  </a:schemeClr>
                </a:solidFill>
              </a:rPr>
              <a:t>Will a “push system” benefit the throughput?</a:t>
            </a:r>
          </a:p>
          <a:p>
            <a:r>
              <a:rPr lang="en-US" sz="1800" dirty="0">
                <a:solidFill>
                  <a:schemeClr val="tx1">
                    <a:lumMod val="75000"/>
                  </a:schemeClr>
                </a:solidFill>
              </a:rPr>
              <a:t>Do we have protection for future product or growth?</a:t>
            </a:r>
          </a:p>
          <a:p>
            <a:r>
              <a:rPr lang="en-US" sz="1800" dirty="0">
                <a:solidFill>
                  <a:schemeClr val="tx1">
                    <a:lumMod val="75000"/>
                  </a:schemeClr>
                </a:solidFill>
              </a:rPr>
              <a:t>Have we considered both manual &amp; automated cycle times?</a:t>
            </a:r>
          </a:p>
          <a:p>
            <a:r>
              <a:rPr lang="en-US" sz="1800" b="1" dirty="0">
                <a:solidFill>
                  <a:srgbClr val="129CC9"/>
                </a:solidFill>
              </a:rPr>
              <a:t>Will we meet market demand?</a:t>
            </a:r>
          </a:p>
        </p:txBody>
      </p:sp>
      <p:pic>
        <p:nvPicPr>
          <p:cNvPr id="4" name="Picture 3" descr="FP-3C_UpgradeOptions_AutoPerf3@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987574"/>
            <a:ext cx="3240360" cy="3240360"/>
          </a:xfrm>
          <a:prstGeom prst="rect">
            <a:avLst/>
          </a:prstGeom>
        </p:spPr>
      </p:pic>
    </p:spTree>
    <p:extLst>
      <p:ext uri="{BB962C8B-B14F-4D97-AF65-F5344CB8AC3E}">
        <p14:creationId xmlns:p14="http://schemas.microsoft.com/office/powerpoint/2010/main" val="254964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7996"/>
            <a:ext cx="8352928" cy="475562"/>
          </a:xfrm>
        </p:spPr>
        <p:txBody>
          <a:bodyPr/>
          <a:lstStyle/>
          <a:p>
            <a:pPr algn="l"/>
            <a:r>
              <a:rPr lang="en-US" dirty="0">
                <a:solidFill>
                  <a:srgbClr val="376092"/>
                </a:solidFill>
              </a:rPr>
              <a:t>Minimizing Downtime Effects</a:t>
            </a:r>
          </a:p>
        </p:txBody>
      </p:sp>
      <p:sp>
        <p:nvSpPr>
          <p:cNvPr id="3" name="Content Placeholder 2"/>
          <p:cNvSpPr>
            <a:spLocks noGrp="1"/>
          </p:cNvSpPr>
          <p:nvPr>
            <p:ph idx="1"/>
          </p:nvPr>
        </p:nvSpPr>
        <p:spPr>
          <a:xfrm>
            <a:off x="457200" y="1563638"/>
            <a:ext cx="4042792" cy="2656391"/>
          </a:xfrm>
        </p:spPr>
        <p:txBody>
          <a:bodyPr/>
          <a:lstStyle/>
          <a:p>
            <a:pPr marL="0" indent="0">
              <a:buNone/>
            </a:pPr>
            <a:r>
              <a:rPr lang="en-US" sz="1800" b="1" dirty="0">
                <a:solidFill>
                  <a:srgbClr val="DA1C5C"/>
                </a:solidFill>
              </a:rPr>
              <a:t>Unfortunately downtimes happen!</a:t>
            </a:r>
            <a:endParaRPr lang="en-US" sz="1800" dirty="0"/>
          </a:p>
          <a:p>
            <a:endParaRPr lang="en-US" sz="1800" dirty="0">
              <a:solidFill>
                <a:srgbClr val="5B5B5B"/>
              </a:solidFill>
            </a:endParaRPr>
          </a:p>
          <a:p>
            <a:r>
              <a:rPr lang="en-US" sz="1800" dirty="0">
                <a:solidFill>
                  <a:srgbClr val="5B5B5B"/>
                </a:solidFill>
              </a:rPr>
              <a:t>Loss of throughput</a:t>
            </a:r>
          </a:p>
          <a:p>
            <a:r>
              <a:rPr lang="en-US" sz="1800" dirty="0">
                <a:solidFill>
                  <a:srgbClr val="5B5B5B"/>
                </a:solidFill>
              </a:rPr>
              <a:t>Time to repair</a:t>
            </a:r>
          </a:p>
          <a:p>
            <a:r>
              <a:rPr lang="en-US" sz="1800" dirty="0">
                <a:solidFill>
                  <a:srgbClr val="5B5B5B"/>
                </a:solidFill>
              </a:rPr>
              <a:t>Number of maintenance resources</a:t>
            </a:r>
          </a:p>
          <a:p>
            <a:r>
              <a:rPr lang="en-US" sz="1800" dirty="0">
                <a:solidFill>
                  <a:srgbClr val="5B5B5B"/>
                </a:solidFill>
              </a:rPr>
              <a:t>Safety &amp; lock-out procedures</a:t>
            </a:r>
          </a:p>
        </p:txBody>
      </p:sp>
      <p:sp>
        <p:nvSpPr>
          <p:cNvPr id="4" name="Rectangle 3"/>
          <p:cNvSpPr/>
          <p:nvPr/>
        </p:nvSpPr>
        <p:spPr>
          <a:xfrm>
            <a:off x="5292080" y="1635646"/>
            <a:ext cx="3528392" cy="2736304"/>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724128" y="2021815"/>
            <a:ext cx="2592288" cy="2062103"/>
          </a:xfrm>
          <a:prstGeom prst="rect">
            <a:avLst/>
          </a:prstGeom>
          <a:noFill/>
        </p:spPr>
        <p:txBody>
          <a:bodyPr wrap="square" rtlCol="0">
            <a:spAutoFit/>
          </a:bodyPr>
          <a:lstStyle/>
          <a:p>
            <a:pPr marL="0" indent="0">
              <a:buNone/>
            </a:pPr>
            <a:r>
              <a:rPr lang="en-US" dirty="0">
                <a:solidFill>
                  <a:schemeClr val="bg1"/>
                </a:solidFill>
                <a:latin typeface="Arial"/>
                <a:cs typeface="Arial"/>
              </a:rPr>
              <a:t>How do we design robust systems that can handle stochastic failures?</a:t>
            </a:r>
          </a:p>
          <a:p>
            <a:pPr marL="0" indent="0">
              <a:buNone/>
            </a:pPr>
            <a:endParaRPr lang="en-US" sz="2000" dirty="0">
              <a:solidFill>
                <a:schemeClr val="bg1"/>
              </a:solidFill>
              <a:latin typeface="Arial"/>
              <a:cs typeface="Arial"/>
            </a:endParaRPr>
          </a:p>
          <a:p>
            <a:pPr marL="0" indent="0">
              <a:buNone/>
            </a:pPr>
            <a:r>
              <a:rPr lang="en-US" i="1" dirty="0">
                <a:solidFill>
                  <a:schemeClr val="tx1">
                    <a:lumMod val="20000"/>
                    <a:lumOff val="80000"/>
                  </a:schemeClr>
                </a:solidFill>
                <a:latin typeface="Arial"/>
                <a:cs typeface="Arial"/>
              </a:rPr>
              <a:t>Back-up systems are costly</a:t>
            </a:r>
          </a:p>
        </p:txBody>
      </p:sp>
    </p:spTree>
    <p:extLst>
      <p:ext uri="{BB962C8B-B14F-4D97-AF65-F5344CB8AC3E}">
        <p14:creationId xmlns:p14="http://schemas.microsoft.com/office/powerpoint/2010/main" val="360854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376092"/>
                </a:solidFill>
              </a:rPr>
              <a:t>Designing Optimal Material Handling Systems</a:t>
            </a:r>
          </a:p>
        </p:txBody>
      </p:sp>
      <p:sp>
        <p:nvSpPr>
          <p:cNvPr id="3" name="Content Placeholder 2"/>
          <p:cNvSpPr>
            <a:spLocks noGrp="1"/>
          </p:cNvSpPr>
          <p:nvPr>
            <p:ph idx="1"/>
          </p:nvPr>
        </p:nvSpPr>
        <p:spPr/>
        <p:txBody>
          <a:bodyPr/>
          <a:lstStyle/>
          <a:p>
            <a:pPr marL="0" indent="0">
              <a:buNone/>
            </a:pPr>
            <a:r>
              <a:rPr lang="en-US" sz="2000" dirty="0">
                <a:solidFill>
                  <a:srgbClr val="5B5B5B"/>
                </a:solidFill>
              </a:rPr>
              <a:t>Simulation can put all of these systems into action. Each system can have its own set of unique objectives.</a:t>
            </a:r>
            <a:endParaRPr lang="en-US" dirty="0"/>
          </a:p>
          <a:p>
            <a:endParaRPr lang="en-US" sz="1800" dirty="0"/>
          </a:p>
          <a:p>
            <a:r>
              <a:rPr lang="en-US" sz="1800" dirty="0">
                <a:solidFill>
                  <a:schemeClr val="tx1">
                    <a:lumMod val="75000"/>
                  </a:schemeClr>
                </a:solidFill>
              </a:rPr>
              <a:t>Palletized Loops</a:t>
            </a:r>
          </a:p>
          <a:p>
            <a:r>
              <a:rPr lang="en-US" sz="1800" dirty="0">
                <a:solidFill>
                  <a:schemeClr val="tx1">
                    <a:lumMod val="75000"/>
                  </a:schemeClr>
                </a:solidFill>
              </a:rPr>
              <a:t>Power &amp; Free Conveyance Systems</a:t>
            </a:r>
          </a:p>
          <a:p>
            <a:r>
              <a:rPr lang="en-US" sz="1800" dirty="0">
                <a:solidFill>
                  <a:schemeClr val="tx1">
                    <a:lumMod val="75000"/>
                  </a:schemeClr>
                </a:solidFill>
              </a:rPr>
              <a:t>Forklift Deliveries</a:t>
            </a:r>
          </a:p>
          <a:p>
            <a:r>
              <a:rPr lang="en-US" sz="1800" dirty="0">
                <a:solidFill>
                  <a:schemeClr val="tx1">
                    <a:lumMod val="75000"/>
                  </a:schemeClr>
                </a:solidFill>
              </a:rPr>
              <a:t>Tugs &amp; Carts</a:t>
            </a:r>
          </a:p>
          <a:p>
            <a:r>
              <a:rPr lang="en-US" sz="1800" dirty="0">
                <a:solidFill>
                  <a:schemeClr val="tx1">
                    <a:lumMod val="75000"/>
                  </a:schemeClr>
                </a:solidFill>
              </a:rPr>
              <a:t>AGV’s</a:t>
            </a:r>
          </a:p>
          <a:p>
            <a:r>
              <a:rPr lang="en-US" sz="1800" dirty="0">
                <a:solidFill>
                  <a:schemeClr val="tx1">
                    <a:lumMod val="75000"/>
                  </a:schemeClr>
                </a:solidFill>
              </a:rPr>
              <a:t>Market Place and Line Side Racks</a:t>
            </a:r>
          </a:p>
          <a:p>
            <a:pPr marL="0" indent="0">
              <a:buNone/>
            </a:pPr>
            <a:r>
              <a:rPr lang="en-US" sz="1800" dirty="0">
                <a:solidFill>
                  <a:schemeClr val="tx1">
                    <a:lumMod val="75000"/>
                  </a:schemeClr>
                </a:solidFill>
              </a:rPr>
              <a:t>Etc.</a:t>
            </a:r>
          </a:p>
        </p:txBody>
      </p:sp>
    </p:spTree>
    <p:extLst>
      <p:ext uri="{BB962C8B-B14F-4D97-AF65-F5344CB8AC3E}">
        <p14:creationId xmlns:p14="http://schemas.microsoft.com/office/powerpoint/2010/main" val="364881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376092"/>
                </a:solidFill>
              </a:rPr>
              <a:t>Engines Delivered via Power &amp; Free</a:t>
            </a:r>
          </a:p>
        </p:txBody>
      </p:sp>
      <p:pic>
        <p:nvPicPr>
          <p:cNvPr id="4" name="29C772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5576" y="1203598"/>
            <a:ext cx="7816157" cy="2880320"/>
          </a:xfrm>
          <a:prstGeom prst="rect">
            <a:avLst/>
          </a:prstGeom>
        </p:spPr>
      </p:pic>
    </p:spTree>
    <p:extLst>
      <p:ext uri="{BB962C8B-B14F-4D97-AF65-F5344CB8AC3E}">
        <p14:creationId xmlns:p14="http://schemas.microsoft.com/office/powerpoint/2010/main" val="154170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3008" y="1851670"/>
            <a:ext cx="4042792" cy="2454921"/>
          </a:xfrm>
        </p:spPr>
        <p:txBody>
          <a:bodyPr/>
          <a:lstStyle/>
          <a:p>
            <a:pPr>
              <a:buFont typeface="Wingdings" charset="2"/>
              <a:buChar char="Ø"/>
            </a:pPr>
            <a:r>
              <a:rPr lang="en-US" sz="1800" b="1" dirty="0">
                <a:solidFill>
                  <a:srgbClr val="129CC9"/>
                </a:solidFill>
              </a:rPr>
              <a:t>Buffers or </a:t>
            </a:r>
            <a:r>
              <a:rPr lang="en-US" sz="1800" b="1" dirty="0" err="1">
                <a:solidFill>
                  <a:srgbClr val="129CC9"/>
                </a:solidFill>
              </a:rPr>
              <a:t>decouplers</a:t>
            </a:r>
            <a:r>
              <a:rPr lang="en-US" sz="1800" b="1" dirty="0">
                <a:solidFill>
                  <a:srgbClr val="129CC9"/>
                </a:solidFill>
              </a:rPr>
              <a:t> </a:t>
            </a:r>
            <a:r>
              <a:rPr lang="en-US" sz="1800" dirty="0">
                <a:solidFill>
                  <a:schemeClr val="tx1">
                    <a:lumMod val="75000"/>
                  </a:schemeClr>
                </a:solidFill>
              </a:rPr>
              <a:t>are used to break-up synchronous stations. A lines overall “availability” is based on the multiplicity of its stations.</a:t>
            </a:r>
          </a:p>
        </p:txBody>
      </p:sp>
      <p:sp>
        <p:nvSpPr>
          <p:cNvPr id="3" name="Content Placeholder 2"/>
          <p:cNvSpPr>
            <a:spLocks noGrp="1"/>
          </p:cNvSpPr>
          <p:nvPr>
            <p:ph sz="half" idx="2"/>
          </p:nvPr>
        </p:nvSpPr>
        <p:spPr>
          <a:xfrm>
            <a:off x="4644008" y="1851670"/>
            <a:ext cx="4042792" cy="2454921"/>
          </a:xfrm>
        </p:spPr>
        <p:txBody>
          <a:bodyPr/>
          <a:lstStyle/>
          <a:p>
            <a:pPr>
              <a:buFont typeface="Wingdings" charset="2"/>
              <a:buChar char="Ø"/>
            </a:pPr>
            <a:r>
              <a:rPr lang="en-US" sz="1800" b="1" dirty="0">
                <a:solidFill>
                  <a:srgbClr val="129CC9"/>
                </a:solidFill>
              </a:rPr>
              <a:t>Broadcast points </a:t>
            </a:r>
            <a:r>
              <a:rPr lang="en-US" sz="1800" dirty="0">
                <a:solidFill>
                  <a:srgbClr val="5B5B5B"/>
                </a:solidFill>
              </a:rPr>
              <a:t>are signals to build or order a certain subcomponent.</a:t>
            </a:r>
          </a:p>
          <a:p>
            <a:pPr lvl="1"/>
            <a:r>
              <a:rPr lang="en-US" sz="1600" i="1" dirty="0">
                <a:solidFill>
                  <a:srgbClr val="5B5B5B"/>
                </a:solidFill>
              </a:rPr>
              <a:t>Timing must include build and delivery time.</a:t>
            </a:r>
          </a:p>
          <a:p>
            <a:pPr lvl="1"/>
            <a:r>
              <a:rPr lang="en-US" sz="1600" i="1" dirty="0">
                <a:solidFill>
                  <a:srgbClr val="5B5B5B"/>
                </a:solidFill>
              </a:rPr>
              <a:t>Assure correct part rendezvous.</a:t>
            </a:r>
          </a:p>
          <a:p>
            <a:pPr lvl="1"/>
            <a:r>
              <a:rPr lang="en-US" sz="1600" i="1" dirty="0">
                <a:solidFill>
                  <a:srgbClr val="5B5B5B"/>
                </a:solidFill>
              </a:rPr>
              <a:t>Build to sequence or batch build schemes can be tested. </a:t>
            </a:r>
          </a:p>
        </p:txBody>
      </p:sp>
      <p:sp>
        <p:nvSpPr>
          <p:cNvPr id="4" name="Title 3"/>
          <p:cNvSpPr>
            <a:spLocks noGrp="1"/>
          </p:cNvSpPr>
          <p:nvPr>
            <p:ph type="title"/>
          </p:nvPr>
        </p:nvSpPr>
        <p:spPr/>
        <p:txBody>
          <a:bodyPr/>
          <a:lstStyle/>
          <a:p>
            <a:r>
              <a:rPr lang="en-US" sz="2800" dirty="0"/>
              <a:t>Determining Optimal Placement of Buffers and Broadcast Points in the System</a:t>
            </a:r>
            <a:br>
              <a:rPr lang="en-US" sz="2800" dirty="0"/>
            </a:br>
            <a:endParaRPr lang="en-US" sz="2800" dirty="0"/>
          </a:p>
        </p:txBody>
      </p:sp>
    </p:spTree>
    <p:extLst>
      <p:ext uri="{BB962C8B-B14F-4D97-AF65-F5344CB8AC3E}">
        <p14:creationId xmlns:p14="http://schemas.microsoft.com/office/powerpoint/2010/main" val="351700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2170584" cy="3672408"/>
          </a:xfrm>
        </p:spPr>
        <p:txBody>
          <a:bodyPr/>
          <a:lstStyle/>
          <a:p>
            <a:pPr algn="l"/>
            <a:r>
              <a:rPr lang="en-US" sz="2800" dirty="0">
                <a:solidFill>
                  <a:srgbClr val="376092"/>
                </a:solidFill>
              </a:rPr>
              <a:t>Broadcast Build Schedule</a:t>
            </a:r>
          </a:p>
        </p:txBody>
      </p:sp>
      <p:pic>
        <p:nvPicPr>
          <p:cNvPr id="5" name="Content Placeholder 3" descr="SIMUL8"/>
          <p:cNvPicPr>
            <a:picLocks noChangeAspect="1"/>
          </p:cNvPicPr>
          <p:nvPr/>
        </p:nvPicPr>
        <p:blipFill rotWithShape="1">
          <a:blip r:embed="rId2">
            <a:extLst>
              <a:ext uri="{28A0092B-C50C-407E-A947-70E740481C1C}">
                <a14:useLocalDpi xmlns:a14="http://schemas.microsoft.com/office/drawing/2010/main" val="0"/>
              </a:ext>
            </a:extLst>
          </a:blip>
          <a:srcRect l="18604" t="22098" r="21520" b="6777"/>
          <a:stretch/>
        </p:blipFill>
        <p:spPr>
          <a:xfrm>
            <a:off x="2972660" y="555526"/>
            <a:ext cx="5759516" cy="3699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Arrow: Right 4"/>
          <p:cNvSpPr/>
          <p:nvPr/>
        </p:nvSpPr>
        <p:spPr>
          <a:xfrm rot="3960272">
            <a:off x="3006215" y="357358"/>
            <a:ext cx="695401" cy="525098"/>
          </a:xfrm>
          <a:prstGeom prst="rightArrow">
            <a:avLst/>
          </a:prstGeom>
          <a:solidFill>
            <a:srgbClr val="37609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Arrow: Right 7"/>
          <p:cNvSpPr/>
          <p:nvPr/>
        </p:nvSpPr>
        <p:spPr>
          <a:xfrm rot="9549863">
            <a:off x="8231477" y="3619777"/>
            <a:ext cx="730777" cy="551811"/>
          </a:xfrm>
          <a:prstGeom prst="rightArrow">
            <a:avLst/>
          </a:prstGeom>
          <a:solidFill>
            <a:srgbClr val="37609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289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7410" name="Title 1"/>
          <p:cNvSpPr>
            <a:spLocks noGrp="1"/>
          </p:cNvSpPr>
          <p:nvPr>
            <p:ph type="ctrTitle"/>
          </p:nvPr>
        </p:nvSpPr>
        <p:spPr bwMode="auto">
          <a:xfrm>
            <a:off x="1223628" y="1469231"/>
            <a:ext cx="6660740" cy="1102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a:solidFill>
                  <a:schemeClr val="bg1"/>
                </a:solidFill>
              </a:rPr>
              <a:t>Automotive Simulation Guide</a:t>
            </a:r>
            <a:br>
              <a:rPr lang="en-US" altLang="en-US" sz="3600" b="1" dirty="0">
                <a:solidFill>
                  <a:schemeClr val="bg1"/>
                </a:solidFill>
              </a:rPr>
            </a:br>
            <a:r>
              <a:rPr lang="en-US" altLang="en-US" sz="2800" i="1" dirty="0">
                <a:solidFill>
                  <a:schemeClr val="accent1">
                    <a:lumMod val="20000"/>
                    <a:lumOff val="80000"/>
                  </a:schemeClr>
                </a:solidFill>
              </a:rPr>
              <a:t>Making effective operational decisions</a:t>
            </a:r>
          </a:p>
        </p:txBody>
      </p:sp>
      <p:sp>
        <p:nvSpPr>
          <p:cNvPr id="3" name="Subtitle 2"/>
          <p:cNvSpPr>
            <a:spLocks noGrp="1"/>
          </p:cNvSpPr>
          <p:nvPr>
            <p:ph type="subTitle" idx="1"/>
          </p:nvPr>
        </p:nvSpPr>
        <p:spPr>
          <a:xfrm>
            <a:off x="1259632" y="3147814"/>
            <a:ext cx="6480720" cy="1008416"/>
          </a:xfrm>
        </p:spPr>
        <p:txBody>
          <a:bodyPr/>
          <a:lstStyle/>
          <a:p>
            <a:pPr algn="l">
              <a:defRPr/>
            </a:pPr>
            <a:r>
              <a:rPr lang="en-US" sz="1600" b="1" dirty="0">
                <a:solidFill>
                  <a:srgbClr val="FFFFFF"/>
                </a:solidFill>
              </a:rPr>
              <a:t>Brian Harrington</a:t>
            </a:r>
            <a:endParaRPr lang="en-US" sz="1600" dirty="0">
              <a:solidFill>
                <a:srgbClr val="FFFFFF"/>
              </a:solidFill>
            </a:endParaRPr>
          </a:p>
          <a:p>
            <a:pPr algn="l">
              <a:spcBef>
                <a:spcPts val="0"/>
              </a:spcBef>
              <a:defRPr/>
            </a:pPr>
            <a:r>
              <a:rPr lang="en-GB" sz="1600" dirty="0">
                <a:solidFill>
                  <a:srgbClr val="FFFFFF"/>
                </a:solidFill>
              </a:rPr>
              <a:t>MTN-SIM, LLC</a:t>
            </a:r>
          </a:p>
          <a:p>
            <a:pPr algn="l">
              <a:spcBef>
                <a:spcPts val="0"/>
              </a:spcBef>
              <a:defRPr/>
            </a:pPr>
            <a:r>
              <a:rPr lang="en-GB" sz="1050" dirty="0" err="1">
                <a:solidFill>
                  <a:srgbClr val="FFFFFF"/>
                </a:solidFill>
              </a:rPr>
              <a:t>www.MTN-SIM.com</a:t>
            </a:r>
            <a:endParaRPr lang="en-GB" sz="1050" dirty="0">
              <a:solidFill>
                <a:srgbClr val="FFFFFF"/>
              </a:solidFill>
            </a:endParaRPr>
          </a:p>
        </p:txBody>
      </p:sp>
      <p:pic>
        <p:nvPicPr>
          <p:cNvPr id="6" name="Picture 5" descr="MTN-SIM_LogoWhite-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029" y="341181"/>
            <a:ext cx="1257415" cy="7017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83518"/>
            <a:ext cx="1436152" cy="493078"/>
          </a:xfrm>
          <a:prstGeom prst="rect">
            <a:avLst/>
          </a:prstGeom>
        </p:spPr>
      </p:pic>
    </p:spTree>
    <p:extLst>
      <p:ext uri="{BB962C8B-B14F-4D97-AF65-F5344CB8AC3E}">
        <p14:creationId xmlns:p14="http://schemas.microsoft.com/office/powerpoint/2010/main" val="15808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29CC9"/>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11560" y="368300"/>
            <a:ext cx="6191250" cy="474663"/>
          </a:xfrm>
          <a:prstGeom prst="rect">
            <a:avLst/>
          </a:prstGeom>
        </p:spPr>
        <p:txBody>
          <a:bodyPr/>
          <a:lstStyle/>
          <a:p>
            <a:pPr algn="l"/>
            <a:r>
              <a:rPr lang="en-US" sz="3200" b="1" dirty="0">
                <a:solidFill>
                  <a:schemeClr val="bg1"/>
                </a:solidFill>
              </a:rPr>
              <a:t>Operational Procedures</a:t>
            </a:r>
          </a:p>
        </p:txBody>
      </p:sp>
      <p:sp>
        <p:nvSpPr>
          <p:cNvPr id="8" name="Content Placeholder 7"/>
          <p:cNvSpPr>
            <a:spLocks noGrp="1"/>
          </p:cNvSpPr>
          <p:nvPr>
            <p:ph idx="4294967295"/>
          </p:nvPr>
        </p:nvSpPr>
        <p:spPr>
          <a:xfrm>
            <a:off x="683568" y="2211710"/>
            <a:ext cx="6120680" cy="1944216"/>
          </a:xfrm>
          <a:prstGeom prst="rect">
            <a:avLst/>
          </a:prstGeom>
        </p:spPr>
        <p:txBody>
          <a:bodyPr/>
          <a:lstStyle/>
          <a:p>
            <a:pPr marL="0" indent="0">
              <a:buNone/>
            </a:pPr>
            <a:r>
              <a:rPr lang="en-US" sz="1800" b="1" dirty="0">
                <a:solidFill>
                  <a:schemeClr val="bg1"/>
                </a:solidFill>
              </a:rPr>
              <a:t>This applies from launching a new vehicle program to refreshing an existing one.</a:t>
            </a:r>
          </a:p>
          <a:p>
            <a:r>
              <a:rPr lang="en-US" sz="1600" dirty="0">
                <a:solidFill>
                  <a:schemeClr val="bg1"/>
                </a:solidFill>
              </a:rPr>
              <a:t>Market Demand Fluctuates</a:t>
            </a:r>
          </a:p>
          <a:p>
            <a:r>
              <a:rPr lang="en-US" sz="1600" dirty="0">
                <a:solidFill>
                  <a:schemeClr val="bg1"/>
                </a:solidFill>
              </a:rPr>
              <a:t>Mixed Model Assemblies </a:t>
            </a:r>
          </a:p>
          <a:p>
            <a:r>
              <a:rPr lang="en-US" sz="1600" dirty="0">
                <a:solidFill>
                  <a:schemeClr val="bg1"/>
                </a:solidFill>
              </a:rPr>
              <a:t>Shift Patterns &amp; Labor </a:t>
            </a:r>
          </a:p>
          <a:p>
            <a:r>
              <a:rPr lang="en-US" sz="1600" dirty="0">
                <a:solidFill>
                  <a:schemeClr val="bg1"/>
                </a:solidFill>
              </a:rPr>
              <a:t>Chasing Bottlenecks</a:t>
            </a:r>
          </a:p>
        </p:txBody>
      </p:sp>
      <p:sp>
        <p:nvSpPr>
          <p:cNvPr id="2" name="TextBox 1"/>
          <p:cNvSpPr txBox="1"/>
          <p:nvPr/>
        </p:nvSpPr>
        <p:spPr>
          <a:xfrm>
            <a:off x="611560" y="1059582"/>
            <a:ext cx="7416105" cy="707886"/>
          </a:xfrm>
          <a:prstGeom prst="rect">
            <a:avLst/>
          </a:prstGeom>
          <a:noFill/>
        </p:spPr>
        <p:txBody>
          <a:bodyPr wrap="square" rtlCol="0">
            <a:spAutoFit/>
          </a:bodyPr>
          <a:lstStyle/>
          <a:p>
            <a:r>
              <a:rPr lang="en-US" sz="2000" dirty="0">
                <a:solidFill>
                  <a:srgbClr val="FFFFFF"/>
                </a:solidFill>
                <a:latin typeface="+mj-lt"/>
                <a:cs typeface="Arial"/>
              </a:rPr>
              <a:t>Once an automotive plant is launched </a:t>
            </a:r>
            <a:r>
              <a:rPr lang="en-US" sz="2000" dirty="0">
                <a:solidFill>
                  <a:srgbClr val="FFFFFF"/>
                </a:solidFill>
                <a:latin typeface="+mj-lt"/>
              </a:rPr>
              <a:t>there will always be challenges to keep it running smoothly and achieving its targets.</a:t>
            </a:r>
          </a:p>
        </p:txBody>
      </p:sp>
    </p:spTree>
    <p:extLst>
      <p:ext uri="{BB962C8B-B14F-4D97-AF65-F5344CB8AC3E}">
        <p14:creationId xmlns:p14="http://schemas.microsoft.com/office/powerpoint/2010/main" val="137419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79662"/>
            <a:ext cx="8352928" cy="180020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76092"/>
              </a:solidFill>
            </a:endParaRPr>
          </a:p>
        </p:txBody>
      </p:sp>
      <p:sp>
        <p:nvSpPr>
          <p:cNvPr id="4" name="Title 3"/>
          <p:cNvSpPr>
            <a:spLocks noGrp="1"/>
          </p:cNvSpPr>
          <p:nvPr>
            <p:ph type="title"/>
          </p:nvPr>
        </p:nvSpPr>
        <p:spPr/>
        <p:txBody>
          <a:bodyPr/>
          <a:lstStyle/>
          <a:p>
            <a:r>
              <a:rPr lang="en-US" dirty="0"/>
              <a:t>Doing More with Less Facilities!</a:t>
            </a:r>
            <a:br>
              <a:rPr lang="en-US" dirty="0"/>
            </a:br>
            <a:r>
              <a:rPr lang="en-US" dirty="0"/>
              <a:t>- Increased Complexity</a:t>
            </a:r>
          </a:p>
        </p:txBody>
      </p:sp>
      <p:sp>
        <p:nvSpPr>
          <p:cNvPr id="5" name="Content Placeholder 4"/>
          <p:cNvSpPr>
            <a:spLocks noGrp="1"/>
          </p:cNvSpPr>
          <p:nvPr>
            <p:ph idx="1"/>
          </p:nvPr>
        </p:nvSpPr>
        <p:spPr>
          <a:xfrm>
            <a:off x="457200" y="2139701"/>
            <a:ext cx="8229600" cy="2368359"/>
          </a:xfrm>
        </p:spPr>
        <p:txBody>
          <a:bodyPr/>
          <a:lstStyle/>
          <a:p>
            <a:pPr marL="0" indent="0" algn="ctr">
              <a:buNone/>
            </a:pPr>
            <a:r>
              <a:rPr lang="en-US" altLang="en-US" sz="1800" i="1" dirty="0">
                <a:solidFill>
                  <a:schemeClr val="bg1"/>
                </a:solidFill>
              </a:rPr>
              <a:t>“By 2017, Ford will increase its global flexible manufacturing to produce on average </a:t>
            </a:r>
            <a:r>
              <a:rPr lang="en-US" altLang="en-US" sz="1800" b="1" i="1" dirty="0">
                <a:solidFill>
                  <a:schemeClr val="bg1"/>
                </a:solidFill>
              </a:rPr>
              <a:t>four different models </a:t>
            </a:r>
            <a:r>
              <a:rPr lang="en-US" altLang="en-US" sz="1800" i="1" dirty="0">
                <a:solidFill>
                  <a:schemeClr val="bg1"/>
                </a:solidFill>
              </a:rPr>
              <a:t>at each plant around the world to allow for greater adaptability based on varying customer demand.” </a:t>
            </a:r>
            <a:r>
              <a:rPr lang="en-US" altLang="en-US" sz="1050" dirty="0">
                <a:solidFill>
                  <a:schemeClr val="bg1"/>
                </a:solidFill>
              </a:rPr>
              <a:t>1</a:t>
            </a:r>
          </a:p>
          <a:p>
            <a:endParaRPr lang="en-US" altLang="en-US" dirty="0"/>
          </a:p>
          <a:p>
            <a:pPr marL="0" indent="0" algn="ctr">
              <a:buNone/>
            </a:pPr>
            <a:endParaRPr lang="en-US" altLang="en-US" dirty="0"/>
          </a:p>
          <a:p>
            <a:pPr marL="0" indent="0" algn="ctr">
              <a:buNone/>
            </a:pPr>
            <a:r>
              <a:rPr lang="en-US" altLang="en-US" sz="600" dirty="0">
                <a:solidFill>
                  <a:srgbClr val="0C89BF"/>
                </a:solidFill>
              </a:rPr>
              <a:t>1</a:t>
            </a:r>
            <a:r>
              <a:rPr lang="en-US" altLang="en-US" sz="1050" dirty="0">
                <a:solidFill>
                  <a:srgbClr val="0C89BF"/>
                </a:solidFill>
              </a:rPr>
              <a:t> </a:t>
            </a:r>
            <a:r>
              <a:rPr lang="en-US" altLang="en-US" sz="1050" i="1" dirty="0">
                <a:solidFill>
                  <a:srgbClr val="0C89BF"/>
                </a:solidFill>
              </a:rPr>
              <a:t>http://</a:t>
            </a:r>
            <a:r>
              <a:rPr lang="en-US" altLang="en-US" sz="1050" i="1" dirty="0" err="1">
                <a:solidFill>
                  <a:srgbClr val="0C89BF"/>
                </a:solidFill>
              </a:rPr>
              <a:t>corporate.ford.com</a:t>
            </a:r>
            <a:r>
              <a:rPr lang="en-US" altLang="en-US" sz="1050" i="1" dirty="0">
                <a:solidFill>
                  <a:srgbClr val="0C89BF"/>
                </a:solidFill>
              </a:rPr>
              <a:t>/innovation/100-years-moving-assembly-line.html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255"/>
        </a:solid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467544" y="490538"/>
            <a:ext cx="8229600" cy="635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chemeClr val="bg1"/>
                </a:solidFill>
              </a:rPr>
              <a:t>Simulation can improve key operational objectives, including:</a:t>
            </a:r>
            <a:endParaRPr lang="en-US" altLang="en-US" sz="3200" b="1" dirty="0">
              <a:solidFill>
                <a:schemeClr val="bg1"/>
              </a:solidFill>
            </a:endParaRPr>
          </a:p>
        </p:txBody>
      </p:sp>
      <p:sp>
        <p:nvSpPr>
          <p:cNvPr id="3" name="Content Placeholder 4"/>
          <p:cNvSpPr txBox="1">
            <a:spLocks/>
          </p:cNvSpPr>
          <p:nvPr/>
        </p:nvSpPr>
        <p:spPr>
          <a:xfrm>
            <a:off x="457200" y="2067694"/>
            <a:ext cx="8229600" cy="1440160"/>
          </a:xfrm>
          <a:prstGeom prst="rect">
            <a:avLst/>
          </a:prstGeom>
        </p:spPr>
        <p:txBody>
          <a:bodyPr/>
          <a:lstStyle>
            <a:lvl1pPr marL="342900" indent="-342900" algn="l" rtl="0" eaLnBrk="1" fontAlgn="base" hangingPunct="1">
              <a:spcBef>
                <a:spcPct val="20000"/>
              </a:spcBef>
              <a:spcAft>
                <a:spcPct val="0"/>
              </a:spcAft>
              <a:buFont typeface="Arial" charset="0"/>
              <a:buChar char="•"/>
              <a:defRPr sz="2800" kern="1200">
                <a:solidFill>
                  <a:srgbClr val="003255"/>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charset="2"/>
              <a:buChar char="ü"/>
            </a:pPr>
            <a:r>
              <a:rPr lang="en-US" sz="1800" dirty="0">
                <a:solidFill>
                  <a:schemeClr val="tx1">
                    <a:lumMod val="20000"/>
                    <a:lumOff val="80000"/>
                  </a:schemeClr>
                </a:solidFill>
              </a:rPr>
              <a:t>Optimizing for mixed-model assembly</a:t>
            </a:r>
          </a:p>
          <a:p>
            <a:pPr algn="ctr">
              <a:buFont typeface="Wingdings" charset="2"/>
              <a:buChar char="ü"/>
            </a:pPr>
            <a:r>
              <a:rPr lang="en-US" sz="1800" dirty="0">
                <a:solidFill>
                  <a:schemeClr val="tx1">
                    <a:lumMod val="20000"/>
                    <a:lumOff val="80000"/>
                  </a:schemeClr>
                </a:solidFill>
              </a:rPr>
              <a:t>Batch </a:t>
            </a:r>
            <a:r>
              <a:rPr lang="en-US" sz="1800" dirty="0" err="1">
                <a:solidFill>
                  <a:schemeClr val="tx1">
                    <a:lumMod val="20000"/>
                    <a:lumOff val="80000"/>
                  </a:schemeClr>
                </a:solidFill>
              </a:rPr>
              <a:t>vs</a:t>
            </a:r>
            <a:r>
              <a:rPr lang="en-US" sz="1800" dirty="0">
                <a:solidFill>
                  <a:schemeClr val="tx1">
                    <a:lumMod val="20000"/>
                    <a:lumOff val="80000"/>
                  </a:schemeClr>
                </a:solidFill>
              </a:rPr>
              <a:t> Build to Order</a:t>
            </a:r>
          </a:p>
          <a:p>
            <a:pPr algn="ctr">
              <a:buFont typeface="Wingdings" charset="2"/>
              <a:buChar char="ü"/>
            </a:pPr>
            <a:r>
              <a:rPr lang="en-US" sz="1800" dirty="0">
                <a:solidFill>
                  <a:schemeClr val="tx1">
                    <a:lumMod val="20000"/>
                    <a:lumOff val="80000"/>
                  </a:schemeClr>
                </a:solidFill>
              </a:rPr>
              <a:t>Optimal operating shift patterns</a:t>
            </a:r>
          </a:p>
          <a:p>
            <a:pPr algn="ctr">
              <a:buFont typeface="Wingdings" charset="2"/>
              <a:buChar char="ü"/>
            </a:pPr>
            <a:r>
              <a:rPr lang="en-US" sz="1800" dirty="0">
                <a:solidFill>
                  <a:schemeClr val="tx1">
                    <a:lumMod val="20000"/>
                    <a:lumOff val="80000"/>
                  </a:schemeClr>
                </a:solidFill>
              </a:rPr>
              <a:t>Optimize staffing requirements and utilization</a:t>
            </a:r>
          </a:p>
        </p:txBody>
      </p:sp>
    </p:spTree>
    <p:extLst>
      <p:ext uri="{BB962C8B-B14F-4D97-AF65-F5344CB8AC3E}">
        <p14:creationId xmlns:p14="http://schemas.microsoft.com/office/powerpoint/2010/main" val="363344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808" y="483518"/>
            <a:ext cx="5616624" cy="646331"/>
          </a:xfrm>
          <a:prstGeom prst="rect">
            <a:avLst/>
          </a:prstGeom>
          <a:noFill/>
        </p:spPr>
        <p:txBody>
          <a:bodyPr wrap="square" rtlCol="0">
            <a:spAutoFit/>
          </a:bodyPr>
          <a:lstStyle/>
          <a:p>
            <a:r>
              <a:rPr lang="en-GB" sz="3600" b="1" dirty="0">
                <a:solidFill>
                  <a:srgbClr val="129CC9"/>
                </a:solidFill>
                <a:latin typeface="Arial" panose="020B0604020202020204" pitchFamily="34" charset="0"/>
                <a:cs typeface="Arial" panose="020B0604020202020204" pitchFamily="34" charset="0"/>
              </a:rPr>
              <a:t>Presenter:</a:t>
            </a:r>
          </a:p>
        </p:txBody>
      </p:sp>
      <p:sp>
        <p:nvSpPr>
          <p:cNvPr id="4" name="Text Placeholder 2"/>
          <p:cNvSpPr txBox="1">
            <a:spLocks/>
          </p:cNvSpPr>
          <p:nvPr/>
        </p:nvSpPr>
        <p:spPr>
          <a:xfrm>
            <a:off x="827584" y="2643758"/>
            <a:ext cx="1440160" cy="979211"/>
          </a:xfrm>
          <a:prstGeom prst="rect">
            <a:avLst/>
          </a:prstGeom>
        </p:spPr>
        <p:txBody>
          <a:bodyPr wrap="square" lIns="0" tIns="0" rIns="0" bIns="0" anchor="t" anchorCtr="0">
            <a:noAutofit/>
          </a:bodyPr>
          <a:lstStyle>
            <a:lvl1pPr marL="0" indent="0" algn="l" rtl="0" eaLnBrk="1" fontAlgn="base" hangingPunct="1">
              <a:spcBef>
                <a:spcPct val="20000"/>
              </a:spcBef>
              <a:spcAft>
                <a:spcPct val="0"/>
              </a:spcAft>
              <a:buFont typeface="Arial" panose="020B0604020202020204" pitchFamily="34" charset="0"/>
              <a:buNone/>
              <a:defRPr lang="en-US" sz="1000" b="1" kern="1200" dirty="0" smtClean="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l" rtl="0" eaLnBrk="1" fontAlgn="base" hangingPunct="1">
              <a:spcBef>
                <a:spcPct val="20000"/>
              </a:spcBef>
              <a:spcAft>
                <a:spcPct val="0"/>
              </a:spcAft>
              <a:buFont typeface="Arial" charset="0"/>
              <a:buNone/>
              <a:defRPr sz="1000" b="0" kern="1200">
                <a:solidFill>
                  <a:schemeClr val="tx1">
                    <a:tint val="75000"/>
                  </a:schemeClr>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Job Role Here</a:t>
            </a:r>
          </a:p>
        </p:txBody>
      </p:sp>
      <p:sp>
        <p:nvSpPr>
          <p:cNvPr id="5" name="Text Placeholder 2"/>
          <p:cNvSpPr txBox="1">
            <a:spLocks/>
          </p:cNvSpPr>
          <p:nvPr/>
        </p:nvSpPr>
        <p:spPr>
          <a:xfrm>
            <a:off x="827584" y="2283718"/>
            <a:ext cx="1440160" cy="244925"/>
          </a:xfrm>
          <a:prstGeom prst="rect">
            <a:avLst/>
          </a:prstGeom>
        </p:spPr>
        <p:txBody>
          <a:bodyPr wrap="square" lIns="0" tIns="0" rIns="0" bIns="0" anchor="t" anchorCtr="0">
            <a:noAutofit/>
          </a:bodyPr>
          <a:lstStyle>
            <a:lvl1pPr marL="0" indent="0" algn="l" rtl="0" eaLnBrk="1" fontAlgn="base" hangingPunct="1">
              <a:spcBef>
                <a:spcPts val="0"/>
              </a:spcBef>
              <a:spcAft>
                <a:spcPct val="0"/>
              </a:spcAft>
              <a:buFont typeface="Arial" panose="020B0604020202020204" pitchFamily="34" charset="0"/>
              <a:buNone/>
              <a:defRPr sz="1400" b="0" kern="1200" baseline="0">
                <a:solidFill>
                  <a:srgbClr val="003255"/>
                </a:solidFill>
                <a:latin typeface="Arial" pitchFamily="34" charset="0"/>
                <a:ea typeface="+mn-ea"/>
                <a:cs typeface="Arial" pitchFamily="34" charset="0"/>
              </a:defRPr>
            </a:lvl1pPr>
            <a:lvl2pPr marL="457200" indent="0" algn="l" rtl="0" eaLnBrk="1" fontAlgn="base" hangingPunct="1">
              <a:spcBef>
                <a:spcPct val="20000"/>
              </a:spcBef>
              <a:spcAft>
                <a:spcPct val="0"/>
              </a:spcAft>
              <a:buFont typeface="Arial" charset="0"/>
              <a:buNone/>
              <a:defRPr sz="1000" b="0" kern="1200">
                <a:solidFill>
                  <a:schemeClr val="tx1">
                    <a:tint val="75000"/>
                  </a:schemeClr>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dirty="0"/>
              <a:t>Brian Harrington</a:t>
            </a:r>
          </a:p>
        </p:txBody>
      </p:sp>
      <p:cxnSp>
        <p:nvCxnSpPr>
          <p:cNvPr id="6" name="Straight Connector 5"/>
          <p:cNvCxnSpPr/>
          <p:nvPr/>
        </p:nvCxnSpPr>
        <p:spPr>
          <a:xfrm>
            <a:off x="2627784" y="627534"/>
            <a:ext cx="0" cy="38884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4"/>
          <p:cNvSpPr txBox="1">
            <a:spLocks/>
          </p:cNvSpPr>
          <p:nvPr/>
        </p:nvSpPr>
        <p:spPr>
          <a:xfrm>
            <a:off x="2843808" y="1419622"/>
            <a:ext cx="5544616" cy="288032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rgbClr val="003255"/>
                </a:solidFill>
                <a:latin typeface="Arial" pitchFamily="34" charset="0"/>
                <a:ea typeface="+mn-ea"/>
                <a:cs typeface="Arial" pitchFamily="34" charset="0"/>
              </a:defRPr>
            </a:lvl1pPr>
            <a:lvl2pPr marL="457200" indent="0" algn="l" rtl="0" eaLnBrk="1" fontAlgn="base" hangingPunct="1">
              <a:spcBef>
                <a:spcPct val="20000"/>
              </a:spcBef>
              <a:spcAft>
                <a:spcPct val="0"/>
              </a:spcAft>
              <a:buFont typeface="Arial" charset="0"/>
              <a:buNone/>
              <a:defRPr sz="2400" kern="1200">
                <a:solidFill>
                  <a:schemeClr val="tx1">
                    <a:lumMod val="50000"/>
                    <a:lumOff val="50000"/>
                  </a:schemeClr>
                </a:solidFill>
                <a:latin typeface="Arial" pitchFamily="34" charset="0"/>
                <a:ea typeface="+mn-ea"/>
                <a:cs typeface="Arial" pitchFamily="34" charset="0"/>
              </a:defRPr>
            </a:lvl2pPr>
            <a:lvl3pPr marL="914400" indent="0" algn="l" rtl="0" eaLnBrk="1" fontAlgn="base" hangingPunct="1">
              <a:spcBef>
                <a:spcPct val="20000"/>
              </a:spcBef>
              <a:spcAft>
                <a:spcPct val="0"/>
              </a:spcAft>
              <a:buFont typeface="Arial" charset="0"/>
              <a:buNone/>
              <a:defRPr sz="2400" kern="1200">
                <a:solidFill>
                  <a:schemeClr val="tx1">
                    <a:lumMod val="50000"/>
                    <a:lumOff val="50000"/>
                  </a:schemeClr>
                </a:solidFill>
                <a:latin typeface="Arial" pitchFamily="34" charset="0"/>
                <a:ea typeface="+mn-ea"/>
                <a:cs typeface="Arial" pitchFamily="34" charset="0"/>
              </a:defRPr>
            </a:lvl3pPr>
            <a:lvl4pPr marL="1371600" indent="0" algn="l" rtl="0" eaLnBrk="1" fontAlgn="base" hangingPunct="1">
              <a:spcBef>
                <a:spcPct val="20000"/>
              </a:spcBef>
              <a:spcAft>
                <a:spcPct val="0"/>
              </a:spcAft>
              <a:buFont typeface="Arial" charset="0"/>
              <a:buNone/>
              <a:defRPr sz="2000" kern="1200">
                <a:solidFill>
                  <a:schemeClr val="tx1">
                    <a:lumMod val="50000"/>
                    <a:lumOff val="50000"/>
                  </a:schemeClr>
                </a:solidFill>
                <a:latin typeface="Arial" pitchFamily="34" charset="0"/>
                <a:ea typeface="+mn-ea"/>
                <a:cs typeface="Arial" pitchFamily="34" charset="0"/>
              </a:defRPr>
            </a:lvl4pPr>
            <a:lvl5pPr marL="1828800" indent="0" algn="l" rtl="0" eaLnBrk="1" fontAlgn="base" hangingPunct="1">
              <a:spcBef>
                <a:spcPct val="20000"/>
              </a:spcBef>
              <a:spcAft>
                <a:spcPct val="0"/>
              </a:spcAft>
              <a:buFont typeface="Arial" charset="0"/>
              <a:buNone/>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defRPr/>
            </a:pPr>
            <a:r>
              <a:rPr lang="en-US" altLang="en-US" sz="1400" b="1" dirty="0">
                <a:solidFill>
                  <a:srgbClr val="0C89BF"/>
                </a:solidFill>
              </a:rPr>
              <a:t>Brian Harrington</a:t>
            </a:r>
            <a:r>
              <a:rPr lang="en-US" altLang="en-US" sz="1400" dirty="0">
                <a:solidFill>
                  <a:srgbClr val="0C89BF"/>
                </a:solidFill>
              </a:rPr>
              <a:t> </a:t>
            </a:r>
            <a:r>
              <a:rPr lang="en-US" altLang="en-US" sz="1400" dirty="0">
                <a:solidFill>
                  <a:schemeClr val="bg1">
                    <a:lumMod val="50000"/>
                  </a:schemeClr>
                </a:solidFill>
              </a:rPr>
              <a:t>is a Six Sigma Black Belt with 20 years operations research and simulation experience at Ford Motor Company. He designs and implements manufacturing process improvements which incorporate many conflicting objectives such as robust, flexible, and lean systems.</a:t>
            </a:r>
          </a:p>
          <a:p>
            <a:pPr>
              <a:spcBef>
                <a:spcPct val="0"/>
              </a:spcBef>
              <a:defRPr/>
            </a:pPr>
            <a:endParaRPr lang="en-US" altLang="en-US" sz="1400" dirty="0">
              <a:solidFill>
                <a:schemeClr val="bg1">
                  <a:lumMod val="50000"/>
                </a:schemeClr>
              </a:solidFill>
            </a:endParaRPr>
          </a:p>
          <a:p>
            <a:pPr>
              <a:spcBef>
                <a:spcPct val="0"/>
              </a:spcBef>
              <a:defRPr/>
            </a:pPr>
            <a:r>
              <a:rPr lang="en-US" altLang="en-US" sz="1400" dirty="0">
                <a:solidFill>
                  <a:schemeClr val="bg1">
                    <a:lumMod val="50000"/>
                  </a:schemeClr>
                </a:solidFill>
              </a:rPr>
              <a:t>Now on his 4</a:t>
            </a:r>
            <a:r>
              <a:rPr lang="en-US" altLang="en-US" sz="1400" baseline="30000" dirty="0">
                <a:solidFill>
                  <a:schemeClr val="bg1">
                    <a:lumMod val="50000"/>
                  </a:schemeClr>
                </a:solidFill>
              </a:rPr>
              <a:t>th</a:t>
            </a:r>
            <a:r>
              <a:rPr lang="en-US" altLang="en-US" sz="1400" dirty="0">
                <a:solidFill>
                  <a:schemeClr val="bg1">
                    <a:lumMod val="50000"/>
                  </a:schemeClr>
                </a:solidFill>
              </a:rPr>
              <a:t> year of running his own discrete event simulation specialists firm </a:t>
            </a:r>
            <a:r>
              <a:rPr lang="en-US" altLang="en-US" sz="1400" b="1" dirty="0">
                <a:solidFill>
                  <a:srgbClr val="0C89BF"/>
                </a:solidFill>
              </a:rPr>
              <a:t>MTN-SIM LLC</a:t>
            </a:r>
            <a:r>
              <a:rPr lang="en-US" altLang="en-US" sz="1400" dirty="0">
                <a:solidFill>
                  <a:schemeClr val="bg1">
                    <a:lumMod val="50000"/>
                  </a:schemeClr>
                </a:solidFill>
              </a:rPr>
              <a:t>, he continues to deliver high quality complex models for a wide range of manufacturing, healthcare, and business process improvements. He also acts as a technical ambassador for SIMUL8 Corporation assisting in teaching, mentoring, marketing, and consulting projects. Brian holds a BS in Engineering Arts from Michigan State University, and a BS in Computer Science from University of Michigan.</a:t>
            </a:r>
          </a:p>
          <a:p>
            <a:pPr>
              <a:spcBef>
                <a:spcPct val="0"/>
              </a:spcBef>
              <a:defRPr/>
            </a:pPr>
            <a:endParaRPr lang="en-US" altLang="en-US" sz="1400" dirty="0">
              <a:solidFill>
                <a:schemeClr val="bg1">
                  <a:lumMod val="50000"/>
                </a:schemeClr>
              </a:solidFill>
            </a:endParaRPr>
          </a:p>
        </p:txBody>
      </p:sp>
      <p:pic>
        <p:nvPicPr>
          <p:cNvPr id="9" name="Picture 8" descr="Brian Harr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7534"/>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p:cNvSpPr txBox="1">
            <a:spLocks/>
          </p:cNvSpPr>
          <p:nvPr/>
        </p:nvSpPr>
        <p:spPr bwMode="auto">
          <a:xfrm>
            <a:off x="428625" y="6303963"/>
            <a:ext cx="828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000" dirty="0">
                <a:solidFill>
                  <a:schemeClr val="tx1">
                    <a:lumMod val="50000"/>
                    <a:lumOff val="50000"/>
                  </a:schemeClr>
                </a:solidFill>
                <a:cs typeface="Arial" charset="0"/>
              </a:rPr>
              <a:t>MTN-SIM, LLC  |  MTN-SIM.com  | Brian.H@MTN-SIM.com </a:t>
            </a:r>
          </a:p>
        </p:txBody>
      </p:sp>
      <p:sp>
        <p:nvSpPr>
          <p:cNvPr id="15" name="Footer Placeholder 6"/>
          <p:cNvSpPr txBox="1">
            <a:spLocks/>
          </p:cNvSpPr>
          <p:nvPr/>
        </p:nvSpPr>
        <p:spPr bwMode="auto">
          <a:xfrm>
            <a:off x="581025" y="6456363"/>
            <a:ext cx="828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000" dirty="0">
                <a:solidFill>
                  <a:schemeClr val="tx1">
                    <a:lumMod val="50000"/>
                    <a:lumOff val="50000"/>
                  </a:schemeClr>
                </a:solidFill>
                <a:cs typeface="Arial" charset="0"/>
              </a:rPr>
              <a:t>MTN-SIM, LLC  |  MTN-SIM.com  | Brian.H@MTN-SIM.com </a:t>
            </a:r>
          </a:p>
        </p:txBody>
      </p:sp>
    </p:spTree>
    <p:extLst>
      <p:ext uri="{BB962C8B-B14F-4D97-AF65-F5344CB8AC3E}">
        <p14:creationId xmlns:p14="http://schemas.microsoft.com/office/powerpoint/2010/main" val="113829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376092"/>
                </a:solidFill>
              </a:rPr>
              <a:t>Optimizing for Mixed-Model Assembly</a:t>
            </a:r>
            <a:endParaRPr lang="en-US" dirty="0">
              <a:solidFill>
                <a:srgbClr val="376092"/>
              </a:solidFill>
            </a:endParaRPr>
          </a:p>
        </p:txBody>
      </p:sp>
      <p:sp>
        <p:nvSpPr>
          <p:cNvPr id="3" name="Content Placeholder 2"/>
          <p:cNvSpPr>
            <a:spLocks noGrp="1"/>
          </p:cNvSpPr>
          <p:nvPr>
            <p:ph idx="1"/>
          </p:nvPr>
        </p:nvSpPr>
        <p:spPr>
          <a:xfrm>
            <a:off x="457200" y="1203598"/>
            <a:ext cx="8229600" cy="432049"/>
          </a:xfrm>
        </p:spPr>
        <p:txBody>
          <a:bodyPr/>
          <a:lstStyle/>
          <a:p>
            <a:pPr marL="0" indent="0" algn="r">
              <a:buNone/>
            </a:pPr>
            <a:r>
              <a:rPr lang="en-US" altLang="en-US" sz="2400" dirty="0">
                <a:solidFill>
                  <a:schemeClr val="tx1">
                    <a:lumMod val="75000"/>
                  </a:schemeClr>
                </a:solidFill>
              </a:rPr>
              <a:t>Building different vehicle types on the same line</a:t>
            </a:r>
            <a:r>
              <a:rPr lang="en-US" altLang="en-US" sz="1800" dirty="0"/>
              <a:t>	</a:t>
            </a:r>
          </a:p>
          <a:p>
            <a:pPr marL="0" indent="0" algn="ctr">
              <a:buNone/>
            </a:pPr>
            <a:endParaRPr lang="en-US" sz="1600" dirty="0"/>
          </a:p>
        </p:txBody>
      </p:sp>
      <p:sp>
        <p:nvSpPr>
          <p:cNvPr id="5" name="Rectangle 4"/>
          <p:cNvSpPr/>
          <p:nvPr/>
        </p:nvSpPr>
        <p:spPr>
          <a:xfrm>
            <a:off x="524470" y="2169789"/>
            <a:ext cx="5040560" cy="1877437"/>
          </a:xfrm>
          <a:prstGeom prst="rect">
            <a:avLst/>
          </a:prstGeom>
        </p:spPr>
        <p:txBody>
          <a:bodyPr wrap="square">
            <a:spAutoFit/>
          </a:bodyPr>
          <a:lstStyle/>
          <a:p>
            <a:r>
              <a:rPr lang="en-US" altLang="en-US" b="1" dirty="0">
                <a:solidFill>
                  <a:srgbClr val="129CC9"/>
                </a:solidFill>
                <a:latin typeface="Arial"/>
                <a:cs typeface="Arial"/>
              </a:rPr>
              <a:t>Flexible Manufacturing</a:t>
            </a:r>
          </a:p>
          <a:p>
            <a:pPr marL="285750" indent="-285750">
              <a:buFont typeface="Arial"/>
              <a:buChar char="•"/>
            </a:pPr>
            <a:r>
              <a:rPr lang="en-US" sz="1600" dirty="0">
                <a:latin typeface="Arial"/>
                <a:cs typeface="Arial"/>
              </a:rPr>
              <a:t>Increases operational complexity</a:t>
            </a:r>
          </a:p>
          <a:p>
            <a:pPr marL="285750" indent="-285750">
              <a:buFont typeface="Arial"/>
              <a:buChar char="•"/>
            </a:pPr>
            <a:r>
              <a:rPr lang="en-US" sz="1600" dirty="0">
                <a:latin typeface="Arial"/>
                <a:cs typeface="Arial"/>
              </a:rPr>
              <a:t>Unique dimensional control equipment</a:t>
            </a:r>
          </a:p>
          <a:p>
            <a:pPr marL="285750" indent="-285750">
              <a:buFont typeface="Arial"/>
              <a:buChar char="•"/>
            </a:pPr>
            <a:r>
              <a:rPr lang="en-US" sz="1600" dirty="0">
                <a:latin typeface="Arial"/>
                <a:cs typeface="Arial"/>
              </a:rPr>
              <a:t>Built on same or unique platforms</a:t>
            </a:r>
          </a:p>
          <a:p>
            <a:pPr marL="285750" indent="-285750">
              <a:buFont typeface="Arial"/>
              <a:buChar char="•"/>
            </a:pPr>
            <a:r>
              <a:rPr lang="en-US" sz="1600" dirty="0">
                <a:latin typeface="Arial"/>
                <a:cs typeface="Arial"/>
              </a:rPr>
              <a:t>Different cycle times, may cause bottlenecks</a:t>
            </a:r>
          </a:p>
          <a:p>
            <a:pPr marL="285750" indent="-285750">
              <a:buFont typeface="Arial"/>
              <a:buChar char="•"/>
            </a:pPr>
            <a:r>
              <a:rPr lang="en-US" sz="1600" dirty="0">
                <a:latin typeface="Arial"/>
                <a:cs typeface="Arial"/>
              </a:rPr>
              <a:t>Vehicle scheduling and sequence</a:t>
            </a:r>
          </a:p>
          <a:p>
            <a:pPr marL="285750" indent="-285750">
              <a:buFont typeface="Arial"/>
              <a:buChar char="•"/>
            </a:pPr>
            <a:r>
              <a:rPr lang="en-US" sz="1600" dirty="0">
                <a:latin typeface="Arial"/>
                <a:cs typeface="Arial"/>
              </a:rPr>
              <a:t>Increased </a:t>
            </a:r>
            <a:r>
              <a:rPr lang="en-US" sz="1600" dirty="0" err="1">
                <a:latin typeface="Arial"/>
                <a:cs typeface="Arial"/>
              </a:rPr>
              <a:t>lineside</a:t>
            </a:r>
            <a:r>
              <a:rPr lang="en-US" sz="1600" dirty="0">
                <a:latin typeface="Arial"/>
                <a:cs typeface="Arial"/>
              </a:rPr>
              <a:t> racks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102" y="2313805"/>
            <a:ext cx="2319338" cy="1986137"/>
          </a:xfrm>
          <a:prstGeom prst="rect">
            <a:avLst/>
          </a:prstGeom>
        </p:spPr>
      </p:pic>
    </p:spTree>
    <p:extLst>
      <p:ext uri="{BB962C8B-B14F-4D97-AF65-F5344CB8AC3E}">
        <p14:creationId xmlns:p14="http://schemas.microsoft.com/office/powerpoint/2010/main" val="411508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7" y="0"/>
            <a:ext cx="2122711" cy="5143500"/>
          </a:xfrm>
          <a:prstGeom prst="rect">
            <a:avLst/>
          </a:prstGeom>
          <a:solidFill>
            <a:srgbClr val="129C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76092"/>
              </a:solidFill>
            </a:endParaRPr>
          </a:p>
        </p:txBody>
      </p:sp>
      <p:sp>
        <p:nvSpPr>
          <p:cNvPr id="11" name="Rectangle 10"/>
          <p:cNvSpPr/>
          <p:nvPr/>
        </p:nvSpPr>
        <p:spPr>
          <a:xfrm>
            <a:off x="179512" y="1059582"/>
            <a:ext cx="1656184" cy="29523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45433" y="411509"/>
            <a:ext cx="5482951" cy="576064"/>
          </a:xfrm>
        </p:spPr>
        <p:txBody>
          <a:bodyPr/>
          <a:lstStyle/>
          <a:p>
            <a:r>
              <a:rPr lang="en-US" sz="3200" dirty="0">
                <a:solidFill>
                  <a:srgbClr val="129CC9"/>
                </a:solidFill>
              </a:rPr>
              <a:t>Batch </a:t>
            </a:r>
            <a:r>
              <a:rPr lang="en-US" sz="3200" dirty="0" err="1">
                <a:solidFill>
                  <a:srgbClr val="129CC9"/>
                </a:solidFill>
              </a:rPr>
              <a:t>vs</a:t>
            </a:r>
            <a:r>
              <a:rPr lang="en-US" sz="3200" dirty="0">
                <a:solidFill>
                  <a:srgbClr val="129CC9"/>
                </a:solidFill>
              </a:rPr>
              <a:t> Build to Order</a:t>
            </a:r>
          </a:p>
        </p:txBody>
      </p:sp>
      <p:sp>
        <p:nvSpPr>
          <p:cNvPr id="4" name="Text Placeholder 3"/>
          <p:cNvSpPr>
            <a:spLocks noGrp="1"/>
          </p:cNvSpPr>
          <p:nvPr>
            <p:ph type="body" sz="half" idx="2"/>
          </p:nvPr>
        </p:nvSpPr>
        <p:spPr>
          <a:xfrm>
            <a:off x="2545433" y="1203598"/>
            <a:ext cx="6563071" cy="3024336"/>
          </a:xfrm>
        </p:spPr>
        <p:txBody>
          <a:bodyPr/>
          <a:lstStyle/>
          <a:p>
            <a:r>
              <a:rPr lang="en-US" sz="2000" dirty="0">
                <a:solidFill>
                  <a:schemeClr val="tx1">
                    <a:lumMod val="75000"/>
                  </a:schemeClr>
                </a:solidFill>
              </a:rPr>
              <a:t>Not all vehicles type are equal! A certain vehicle way require additional resources and increased cycle times.</a:t>
            </a:r>
          </a:p>
          <a:p>
            <a:endParaRPr lang="en-US" sz="2000" dirty="0">
              <a:solidFill>
                <a:schemeClr val="tx1">
                  <a:lumMod val="75000"/>
                </a:schemeClr>
              </a:solidFill>
            </a:endParaRPr>
          </a:p>
          <a:p>
            <a:pPr marL="742950" lvl="1" indent="-285750">
              <a:buFont typeface="Arial"/>
              <a:buChar char="•"/>
            </a:pPr>
            <a:r>
              <a:rPr lang="en-US" sz="1600" dirty="0">
                <a:solidFill>
                  <a:schemeClr val="tx1">
                    <a:lumMod val="75000"/>
                  </a:schemeClr>
                </a:solidFill>
              </a:rPr>
              <a:t>What is the best build schedule? </a:t>
            </a:r>
          </a:p>
          <a:p>
            <a:pPr marL="742950" lvl="1" indent="-285750">
              <a:buFont typeface="Arial"/>
              <a:buChar char="•"/>
            </a:pPr>
            <a:r>
              <a:rPr lang="en-US" sz="1600" dirty="0">
                <a:solidFill>
                  <a:schemeClr val="tx1">
                    <a:lumMod val="75000"/>
                  </a:schemeClr>
                </a:solidFill>
              </a:rPr>
              <a:t>Building strictly by customer order way cause significant throughput losses.</a:t>
            </a:r>
          </a:p>
          <a:p>
            <a:pPr marL="742950" lvl="1" indent="-285750">
              <a:buFont typeface="Arial"/>
              <a:buChar char="•"/>
            </a:pPr>
            <a:r>
              <a:rPr lang="en-US" sz="1600" dirty="0">
                <a:solidFill>
                  <a:schemeClr val="tx1">
                    <a:lumMod val="75000"/>
                  </a:schemeClr>
                </a:solidFill>
              </a:rPr>
              <a:t>Batch building our low runners might be the answer.</a:t>
            </a:r>
          </a:p>
          <a:p>
            <a:pPr marL="742950" lvl="1" indent="-285750">
              <a:buFont typeface="Arial"/>
              <a:buChar char="•"/>
            </a:pPr>
            <a:r>
              <a:rPr lang="en-US" sz="1600" dirty="0">
                <a:solidFill>
                  <a:schemeClr val="tx1">
                    <a:lumMod val="75000"/>
                  </a:schemeClr>
                </a:solidFill>
              </a:rPr>
              <a:t>Creating a blend based on orders.</a:t>
            </a:r>
          </a:p>
          <a:p>
            <a:pPr marL="742950" lvl="1" indent="-285750">
              <a:buFont typeface="Arial"/>
              <a:buChar char="•"/>
            </a:pPr>
            <a:r>
              <a:rPr lang="en-US" sz="1600" dirty="0">
                <a:solidFill>
                  <a:schemeClr val="tx1">
                    <a:lumMod val="75000"/>
                  </a:schemeClr>
                </a:solidFill>
              </a:rPr>
              <a:t>Creating release rules. </a:t>
            </a:r>
          </a:p>
          <a:p>
            <a:pPr marL="171450" indent="-171450">
              <a:buFont typeface="Arial"/>
              <a:buChar char="•"/>
            </a:pPr>
            <a:endParaRPr lang="en-US" dirty="0">
              <a:solidFill>
                <a:schemeClr val="tx1">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67833"/>
            <a:ext cx="1008112" cy="784087"/>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139702"/>
            <a:ext cx="1008112" cy="7840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931790"/>
            <a:ext cx="982333" cy="764037"/>
          </a:xfrm>
          <a:prstGeom prst="rect">
            <a:avLst/>
          </a:prstGeom>
        </p:spPr>
      </p:pic>
    </p:spTree>
    <p:extLst>
      <p:ext uri="{BB962C8B-B14F-4D97-AF65-F5344CB8AC3E}">
        <p14:creationId xmlns:p14="http://schemas.microsoft.com/office/powerpoint/2010/main" val="190584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68" y="512012"/>
            <a:ext cx="6645424" cy="475562"/>
          </a:xfrm>
        </p:spPr>
        <p:txBody>
          <a:bodyPr/>
          <a:lstStyle/>
          <a:p>
            <a:pPr algn="l"/>
            <a:r>
              <a:rPr lang="en-US" sz="2800" dirty="0">
                <a:solidFill>
                  <a:srgbClr val="376092"/>
                </a:solidFill>
              </a:rPr>
              <a:t>Optimal Operating Shift Patterns</a:t>
            </a:r>
          </a:p>
        </p:txBody>
      </p:sp>
      <p:sp>
        <p:nvSpPr>
          <p:cNvPr id="3" name="Content Placeholder 2"/>
          <p:cNvSpPr>
            <a:spLocks noGrp="1"/>
          </p:cNvSpPr>
          <p:nvPr>
            <p:ph idx="1"/>
          </p:nvPr>
        </p:nvSpPr>
        <p:spPr>
          <a:xfrm>
            <a:off x="1454968" y="1257605"/>
            <a:ext cx="6635080" cy="2898321"/>
          </a:xfrm>
        </p:spPr>
        <p:txBody>
          <a:bodyPr/>
          <a:lstStyle/>
          <a:p>
            <a:pPr marL="0" indent="0">
              <a:buNone/>
            </a:pPr>
            <a:r>
              <a:rPr lang="en-US" sz="2000" dirty="0">
                <a:solidFill>
                  <a:schemeClr val="tx1">
                    <a:lumMod val="75000"/>
                  </a:schemeClr>
                </a:solidFill>
              </a:rPr>
              <a:t>With less overall plants and still offering a wide selection of vehicles, plants are often running two to three shifts.</a:t>
            </a:r>
          </a:p>
          <a:p>
            <a:pPr marL="0" indent="0">
              <a:buNone/>
            </a:pPr>
            <a:endParaRPr lang="en-US" sz="2000" dirty="0">
              <a:solidFill>
                <a:schemeClr val="tx1">
                  <a:lumMod val="75000"/>
                </a:schemeClr>
              </a:solidFill>
            </a:endParaRPr>
          </a:p>
          <a:p>
            <a:pPr marL="0" indent="0">
              <a:buNone/>
            </a:pPr>
            <a:r>
              <a:rPr lang="en-US" sz="2000" dirty="0">
                <a:solidFill>
                  <a:schemeClr val="tx1">
                    <a:lumMod val="75000"/>
                  </a:schemeClr>
                </a:solidFill>
              </a:rPr>
              <a:t>There are </a:t>
            </a:r>
            <a:r>
              <a:rPr lang="en-US" sz="2000" b="1" i="1" dirty="0">
                <a:solidFill>
                  <a:schemeClr val="tx1">
                    <a:lumMod val="75000"/>
                  </a:schemeClr>
                </a:solidFill>
              </a:rPr>
              <a:t>limited opportunities </a:t>
            </a:r>
            <a:r>
              <a:rPr lang="en-US" sz="2000" dirty="0">
                <a:solidFill>
                  <a:schemeClr val="tx1">
                    <a:lumMod val="75000"/>
                  </a:schemeClr>
                </a:solidFill>
              </a:rPr>
              <a:t>for running overtime to make-up for lost units.</a:t>
            </a:r>
          </a:p>
          <a:p>
            <a:pPr marL="0" indent="0">
              <a:buNone/>
            </a:pPr>
            <a:endParaRPr lang="en-US" sz="2000" dirty="0">
              <a:solidFill>
                <a:schemeClr val="tx1">
                  <a:lumMod val="75000"/>
                </a:schemeClr>
              </a:solidFill>
            </a:endParaRPr>
          </a:p>
          <a:p>
            <a:pPr marL="0" indent="0">
              <a:buNone/>
            </a:pPr>
            <a:r>
              <a:rPr lang="en-US" sz="2000" dirty="0">
                <a:solidFill>
                  <a:schemeClr val="tx1">
                    <a:lumMod val="75000"/>
                  </a:schemeClr>
                </a:solidFill>
              </a:rPr>
              <a:t>Analyzing different resource relief patterns (Tag </a:t>
            </a:r>
            <a:r>
              <a:rPr lang="en-US" sz="2000" dirty="0" err="1">
                <a:solidFill>
                  <a:schemeClr val="tx1">
                    <a:lumMod val="75000"/>
                  </a:schemeClr>
                </a:solidFill>
              </a:rPr>
              <a:t>vs</a:t>
            </a:r>
            <a:r>
              <a:rPr lang="en-US" sz="2000" dirty="0">
                <a:solidFill>
                  <a:schemeClr val="tx1">
                    <a:lumMod val="75000"/>
                  </a:schemeClr>
                </a:solidFill>
              </a:rPr>
              <a:t> Mass)</a:t>
            </a:r>
          </a:p>
          <a:p>
            <a:pPr marL="0" indent="0">
              <a:buNone/>
            </a:pPr>
            <a:r>
              <a:rPr lang="en-US" sz="2000" dirty="0">
                <a:solidFill>
                  <a:schemeClr val="tx1">
                    <a:lumMod val="75000"/>
                  </a:schemeClr>
                </a:solidFill>
              </a:rPr>
              <a:t>Developing optimal work week (8 hour </a:t>
            </a:r>
            <a:r>
              <a:rPr lang="en-US" sz="2000" dirty="0" err="1">
                <a:solidFill>
                  <a:schemeClr val="tx1">
                    <a:lumMod val="75000"/>
                  </a:schemeClr>
                </a:solidFill>
              </a:rPr>
              <a:t>vs</a:t>
            </a:r>
            <a:r>
              <a:rPr lang="en-US" sz="2000" dirty="0">
                <a:solidFill>
                  <a:schemeClr val="tx1">
                    <a:lumMod val="75000"/>
                  </a:schemeClr>
                </a:solidFill>
              </a:rPr>
              <a:t> 10 hour, etc.)</a:t>
            </a:r>
          </a:p>
        </p:txBody>
      </p:sp>
    </p:spTree>
    <p:extLst>
      <p:ext uri="{BB962C8B-B14F-4D97-AF65-F5344CB8AC3E}">
        <p14:creationId xmlns:p14="http://schemas.microsoft.com/office/powerpoint/2010/main" val="154165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1510"/>
            <a:ext cx="8208912" cy="475562"/>
          </a:xfrm>
        </p:spPr>
        <p:txBody>
          <a:bodyPr/>
          <a:lstStyle/>
          <a:p>
            <a:pPr algn="l"/>
            <a:r>
              <a:rPr lang="en-US" sz="2800" dirty="0">
                <a:solidFill>
                  <a:srgbClr val="376092"/>
                </a:solidFill>
              </a:rPr>
              <a:t>Optimize Staffing Requirements and Utilization</a:t>
            </a:r>
          </a:p>
        </p:txBody>
      </p:sp>
      <p:sp>
        <p:nvSpPr>
          <p:cNvPr id="3" name="Content Placeholder 2"/>
          <p:cNvSpPr>
            <a:spLocks noGrp="1"/>
          </p:cNvSpPr>
          <p:nvPr>
            <p:ph idx="1"/>
          </p:nvPr>
        </p:nvSpPr>
        <p:spPr>
          <a:xfrm>
            <a:off x="539552" y="1203598"/>
            <a:ext cx="4608512" cy="3312368"/>
          </a:xfrm>
        </p:spPr>
        <p:txBody>
          <a:bodyPr/>
          <a:lstStyle/>
          <a:p>
            <a:pPr marL="0" indent="0">
              <a:buNone/>
            </a:pPr>
            <a:r>
              <a:rPr lang="en-US" sz="2000" dirty="0">
                <a:solidFill>
                  <a:srgbClr val="376092"/>
                </a:solidFill>
              </a:rPr>
              <a:t>Operators can pace the line; do we have an effective labor force?</a:t>
            </a:r>
          </a:p>
          <a:p>
            <a:pPr lvl="1">
              <a:buFont typeface="Wingdings" charset="2"/>
              <a:buChar char="Ø"/>
            </a:pPr>
            <a:r>
              <a:rPr lang="en-US" sz="1600" i="1" dirty="0">
                <a:solidFill>
                  <a:schemeClr val="tx1"/>
                </a:solidFill>
              </a:rPr>
              <a:t>Where are the sensitive areas?</a:t>
            </a:r>
          </a:p>
          <a:p>
            <a:pPr marL="0" indent="0">
              <a:buNone/>
            </a:pPr>
            <a:r>
              <a:rPr lang="en-US" sz="2000" dirty="0">
                <a:solidFill>
                  <a:srgbClr val="376092"/>
                </a:solidFill>
              </a:rPr>
              <a:t>Are we staffed to handle unplanned downtimes? </a:t>
            </a:r>
          </a:p>
          <a:p>
            <a:pPr lvl="1">
              <a:buFont typeface="Wingdings" charset="2"/>
              <a:buChar char="Ø"/>
            </a:pPr>
            <a:r>
              <a:rPr lang="en-US" sz="1600" i="1" dirty="0">
                <a:solidFill>
                  <a:srgbClr val="797979"/>
                </a:solidFill>
              </a:rPr>
              <a:t>Skilled trades &amp; maintenance crew</a:t>
            </a:r>
          </a:p>
          <a:p>
            <a:pPr marL="0" indent="0">
              <a:buNone/>
            </a:pPr>
            <a:r>
              <a:rPr lang="en-US" sz="2000" dirty="0">
                <a:solidFill>
                  <a:srgbClr val="376092"/>
                </a:solidFill>
              </a:rPr>
              <a:t>Material handling operators</a:t>
            </a:r>
          </a:p>
          <a:p>
            <a:pPr lvl="1">
              <a:buFont typeface="Wingdings" charset="2"/>
              <a:buChar char="Ø"/>
            </a:pPr>
            <a:r>
              <a:rPr lang="en-US" sz="1600" i="1" dirty="0">
                <a:solidFill>
                  <a:srgbClr val="797979"/>
                </a:solidFill>
              </a:rPr>
              <a:t>Forklift</a:t>
            </a:r>
          </a:p>
          <a:p>
            <a:pPr lvl="1">
              <a:buFont typeface="Wingdings" charset="2"/>
              <a:buChar char="Ø"/>
            </a:pPr>
            <a:r>
              <a:rPr lang="en-US" sz="1600" i="1" dirty="0">
                <a:solidFill>
                  <a:srgbClr val="797979"/>
                </a:solidFill>
              </a:rPr>
              <a:t>Tug and rack</a:t>
            </a:r>
          </a:p>
          <a:p>
            <a:pPr lvl="1">
              <a:buFont typeface="Wingdings" charset="2"/>
              <a:buChar char="Ø"/>
            </a:pPr>
            <a:r>
              <a:rPr lang="en-US" sz="1600" i="1" dirty="0">
                <a:solidFill>
                  <a:srgbClr val="797979"/>
                </a:solidFill>
              </a:rPr>
              <a:t>Docks and Market Place</a:t>
            </a:r>
          </a:p>
        </p:txBody>
      </p:sp>
      <p:pic>
        <p:nvPicPr>
          <p:cNvPr id="6" name="Picture 5" descr="FP-3C_UpgradeOptions_AutoOp3@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620" y="1131590"/>
            <a:ext cx="3323828" cy="3323828"/>
          </a:xfrm>
          <a:prstGeom prst="rect">
            <a:avLst/>
          </a:prstGeom>
        </p:spPr>
      </p:pic>
    </p:spTree>
    <p:extLst>
      <p:ext uri="{BB962C8B-B14F-4D97-AF65-F5344CB8AC3E}">
        <p14:creationId xmlns:p14="http://schemas.microsoft.com/office/powerpoint/2010/main" val="16231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1510"/>
            <a:ext cx="8208912" cy="475562"/>
          </a:xfrm>
        </p:spPr>
        <p:txBody>
          <a:bodyPr/>
          <a:lstStyle/>
          <a:p>
            <a:pPr algn="l"/>
            <a:r>
              <a:rPr lang="en-US" sz="2800" dirty="0">
                <a:solidFill>
                  <a:srgbClr val="376092"/>
                </a:solidFill>
              </a:rPr>
              <a:t>Controlling Operational Procedures</a:t>
            </a:r>
          </a:p>
        </p:txBody>
      </p:sp>
      <p:sp>
        <p:nvSpPr>
          <p:cNvPr id="3" name="Content Placeholder 2"/>
          <p:cNvSpPr>
            <a:spLocks noGrp="1"/>
          </p:cNvSpPr>
          <p:nvPr>
            <p:ph idx="1"/>
          </p:nvPr>
        </p:nvSpPr>
        <p:spPr>
          <a:xfrm>
            <a:off x="539552" y="1419622"/>
            <a:ext cx="4608512" cy="2664296"/>
          </a:xfrm>
        </p:spPr>
        <p:txBody>
          <a:bodyPr/>
          <a:lstStyle/>
          <a:p>
            <a:pPr marL="0" indent="0">
              <a:buNone/>
            </a:pPr>
            <a:r>
              <a:rPr lang="en-US" sz="2000" dirty="0">
                <a:solidFill>
                  <a:schemeClr val="tx1">
                    <a:lumMod val="75000"/>
                  </a:schemeClr>
                </a:solidFill>
              </a:rPr>
              <a:t>Once operational procedures are documented and implemented, how do we assure they stay effective?</a:t>
            </a:r>
          </a:p>
          <a:p>
            <a:pPr marL="0" indent="0">
              <a:buNone/>
            </a:pPr>
            <a:endParaRPr lang="en-US" sz="2000" dirty="0"/>
          </a:p>
          <a:p>
            <a:pPr lvl="1">
              <a:buFont typeface="Wingdings" charset="2"/>
              <a:buChar char="ü"/>
            </a:pPr>
            <a:r>
              <a:rPr lang="en-US" sz="1600" dirty="0">
                <a:solidFill>
                  <a:srgbClr val="5B5B5B"/>
                </a:solidFill>
              </a:rPr>
              <a:t>Good designs! </a:t>
            </a:r>
            <a:r>
              <a:rPr lang="en-US" sz="1600" dirty="0" err="1">
                <a:solidFill>
                  <a:srgbClr val="5B5B5B"/>
                </a:solidFill>
              </a:rPr>
              <a:t>Poka</a:t>
            </a:r>
            <a:r>
              <a:rPr lang="en-US" sz="1600" dirty="0">
                <a:solidFill>
                  <a:srgbClr val="5B5B5B"/>
                </a:solidFill>
              </a:rPr>
              <a:t>-yoke, design error proofing procedures</a:t>
            </a:r>
          </a:p>
          <a:p>
            <a:pPr lvl="1">
              <a:buFont typeface="Wingdings" charset="2"/>
              <a:buChar char="ü"/>
            </a:pPr>
            <a:r>
              <a:rPr lang="en-US" sz="1600" dirty="0">
                <a:solidFill>
                  <a:srgbClr val="5B5B5B"/>
                </a:solidFill>
              </a:rPr>
              <a:t>Continuous Improvement</a:t>
            </a:r>
          </a:p>
          <a:p>
            <a:pPr lvl="1">
              <a:buFont typeface="Wingdings" charset="2"/>
              <a:buChar char="ü"/>
            </a:pPr>
            <a:r>
              <a:rPr lang="en-US" sz="1600" dirty="0">
                <a:solidFill>
                  <a:srgbClr val="5B5B5B"/>
                </a:solidFill>
              </a:rPr>
              <a:t>Measuring performance metrics</a:t>
            </a:r>
          </a:p>
        </p:txBody>
      </p:sp>
      <p:sp>
        <p:nvSpPr>
          <p:cNvPr id="5" name="Rectangle 4"/>
          <p:cNvSpPr/>
          <p:nvPr/>
        </p:nvSpPr>
        <p:spPr>
          <a:xfrm>
            <a:off x="6156176" y="1563638"/>
            <a:ext cx="2664296" cy="216024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00192" y="1995686"/>
            <a:ext cx="2016224" cy="1323439"/>
          </a:xfrm>
          <a:prstGeom prst="rect">
            <a:avLst/>
          </a:prstGeom>
          <a:noFill/>
        </p:spPr>
        <p:txBody>
          <a:bodyPr wrap="square" rtlCol="0">
            <a:spAutoFit/>
          </a:bodyPr>
          <a:lstStyle/>
          <a:p>
            <a:pPr lvl="1" algn="ctr"/>
            <a:r>
              <a:rPr lang="en-US" sz="2000" i="1" dirty="0">
                <a:solidFill>
                  <a:schemeClr val="bg1"/>
                </a:solidFill>
                <a:latin typeface="Arial"/>
                <a:cs typeface="Arial"/>
              </a:rPr>
              <a:t>“If you can measure it; you can manage it!”</a:t>
            </a:r>
            <a:endParaRPr lang="en-US" sz="1200" i="1" dirty="0">
              <a:solidFill>
                <a:schemeClr val="bg1"/>
              </a:solidFill>
              <a:latin typeface="Arial"/>
              <a:cs typeface="Arial"/>
            </a:endParaRPr>
          </a:p>
        </p:txBody>
      </p:sp>
    </p:spTree>
    <p:extLst>
      <p:ext uri="{BB962C8B-B14F-4D97-AF65-F5344CB8AC3E}">
        <p14:creationId xmlns:p14="http://schemas.microsoft.com/office/powerpoint/2010/main" val="217910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7410" name="Title 1"/>
          <p:cNvSpPr>
            <a:spLocks noGrp="1"/>
          </p:cNvSpPr>
          <p:nvPr>
            <p:ph type="ctrTitle"/>
          </p:nvPr>
        </p:nvSpPr>
        <p:spPr bwMode="auto">
          <a:xfrm>
            <a:off x="1223628" y="1469231"/>
            <a:ext cx="6660740" cy="1102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a:solidFill>
                  <a:schemeClr val="bg1"/>
                </a:solidFill>
              </a:rPr>
              <a:t>Automotive Simulation Guide</a:t>
            </a:r>
            <a:br>
              <a:rPr lang="en-US" altLang="en-US" sz="3600" b="1" dirty="0">
                <a:solidFill>
                  <a:schemeClr val="bg1"/>
                </a:solidFill>
              </a:rPr>
            </a:br>
            <a:r>
              <a:rPr lang="en-US" altLang="en-US" sz="2800" i="1" dirty="0">
                <a:solidFill>
                  <a:schemeClr val="accent1">
                    <a:lumMod val="20000"/>
                    <a:lumOff val="80000"/>
                  </a:schemeClr>
                </a:solidFill>
              </a:rPr>
              <a:t>Continuously optimizing performance</a:t>
            </a:r>
          </a:p>
        </p:txBody>
      </p:sp>
      <p:sp>
        <p:nvSpPr>
          <p:cNvPr id="3" name="Subtitle 2"/>
          <p:cNvSpPr>
            <a:spLocks noGrp="1"/>
          </p:cNvSpPr>
          <p:nvPr>
            <p:ph type="subTitle" idx="1"/>
          </p:nvPr>
        </p:nvSpPr>
        <p:spPr>
          <a:xfrm>
            <a:off x="1259632" y="3147814"/>
            <a:ext cx="6480720" cy="1008416"/>
          </a:xfrm>
        </p:spPr>
        <p:txBody>
          <a:bodyPr/>
          <a:lstStyle/>
          <a:p>
            <a:pPr algn="l">
              <a:defRPr/>
            </a:pPr>
            <a:r>
              <a:rPr lang="en-US" sz="1600" b="1" dirty="0">
                <a:solidFill>
                  <a:srgbClr val="FFFFFF"/>
                </a:solidFill>
              </a:rPr>
              <a:t>Brian Harrington</a:t>
            </a:r>
            <a:endParaRPr lang="en-US" sz="1600" dirty="0">
              <a:solidFill>
                <a:srgbClr val="FFFFFF"/>
              </a:solidFill>
            </a:endParaRPr>
          </a:p>
          <a:p>
            <a:pPr algn="l">
              <a:spcBef>
                <a:spcPts val="0"/>
              </a:spcBef>
              <a:defRPr/>
            </a:pPr>
            <a:r>
              <a:rPr lang="en-GB" sz="1600" dirty="0">
                <a:solidFill>
                  <a:srgbClr val="FFFFFF"/>
                </a:solidFill>
              </a:rPr>
              <a:t>MTN-SIM, LLC</a:t>
            </a:r>
          </a:p>
          <a:p>
            <a:pPr algn="l">
              <a:spcBef>
                <a:spcPts val="0"/>
              </a:spcBef>
              <a:defRPr/>
            </a:pPr>
            <a:r>
              <a:rPr lang="en-GB" sz="1050" dirty="0" err="1">
                <a:solidFill>
                  <a:srgbClr val="FFFFFF"/>
                </a:solidFill>
              </a:rPr>
              <a:t>www.MTN-SIM.com</a:t>
            </a:r>
            <a:endParaRPr lang="en-GB" sz="1050" dirty="0">
              <a:solidFill>
                <a:srgbClr val="FFFFFF"/>
              </a:solidFill>
            </a:endParaRPr>
          </a:p>
        </p:txBody>
      </p:sp>
      <p:pic>
        <p:nvPicPr>
          <p:cNvPr id="6" name="Picture 5" descr="MTN-SIM_LogoWhite-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029" y="341181"/>
            <a:ext cx="1257415" cy="7017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483518"/>
            <a:ext cx="1436152" cy="493078"/>
          </a:xfrm>
          <a:prstGeom prst="rect">
            <a:avLst/>
          </a:prstGeom>
        </p:spPr>
      </p:pic>
    </p:spTree>
    <p:extLst>
      <p:ext uri="{BB962C8B-B14F-4D97-AF65-F5344CB8AC3E}">
        <p14:creationId xmlns:p14="http://schemas.microsoft.com/office/powerpoint/2010/main" val="3823381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29CC9"/>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76375" y="368300"/>
            <a:ext cx="6191250" cy="474663"/>
          </a:xfrm>
          <a:prstGeom prst="rect">
            <a:avLst/>
          </a:prstGeom>
        </p:spPr>
        <p:txBody>
          <a:bodyPr/>
          <a:lstStyle/>
          <a:p>
            <a:r>
              <a:rPr lang="en-US" sz="3200" b="1" dirty="0">
                <a:solidFill>
                  <a:schemeClr val="bg1"/>
                </a:solidFill>
              </a:rPr>
              <a:t>Performance Metrics</a:t>
            </a:r>
          </a:p>
        </p:txBody>
      </p:sp>
      <p:sp>
        <p:nvSpPr>
          <p:cNvPr id="2" name="TextBox 1"/>
          <p:cNvSpPr txBox="1"/>
          <p:nvPr/>
        </p:nvSpPr>
        <p:spPr>
          <a:xfrm>
            <a:off x="935776" y="1385357"/>
            <a:ext cx="7272449" cy="2554545"/>
          </a:xfrm>
          <a:prstGeom prst="rect">
            <a:avLst/>
          </a:prstGeom>
          <a:noFill/>
        </p:spPr>
        <p:txBody>
          <a:bodyPr wrap="square" rtlCol="0">
            <a:spAutoFit/>
          </a:bodyPr>
          <a:lstStyle/>
          <a:p>
            <a:pPr marL="0" indent="0" algn="ctr">
              <a:buNone/>
            </a:pPr>
            <a:r>
              <a:rPr lang="en-US" sz="2000" dirty="0">
                <a:solidFill>
                  <a:srgbClr val="FFFFFF"/>
                </a:solidFill>
                <a:latin typeface="Arial"/>
                <a:cs typeface="Arial"/>
              </a:rPr>
              <a:t>Continuous Improvement starts with the ability to </a:t>
            </a:r>
            <a:r>
              <a:rPr lang="en-US" sz="2000" b="1" i="1" dirty="0">
                <a:solidFill>
                  <a:srgbClr val="FFFFFF"/>
                </a:solidFill>
                <a:latin typeface="Arial"/>
                <a:cs typeface="Arial"/>
              </a:rPr>
              <a:t>measure your performance</a:t>
            </a:r>
            <a:r>
              <a:rPr lang="en-US" sz="2000" dirty="0">
                <a:solidFill>
                  <a:srgbClr val="FFFFFF"/>
                </a:solidFill>
                <a:latin typeface="Arial"/>
                <a:cs typeface="Arial"/>
              </a:rPr>
              <a:t>!</a:t>
            </a:r>
          </a:p>
          <a:p>
            <a:pPr marL="0" indent="0" algn="ctr">
              <a:buNone/>
            </a:pPr>
            <a:endParaRPr lang="en-US" sz="2000" dirty="0">
              <a:solidFill>
                <a:srgbClr val="FFFFFF"/>
              </a:solidFill>
              <a:latin typeface="Arial"/>
              <a:cs typeface="Arial"/>
            </a:endParaRPr>
          </a:p>
          <a:p>
            <a:pPr marL="0" indent="0" algn="ctr">
              <a:buNone/>
            </a:pPr>
            <a:r>
              <a:rPr lang="en-US" sz="2000" dirty="0">
                <a:solidFill>
                  <a:srgbClr val="FFFFFF"/>
                </a:solidFill>
                <a:latin typeface="Arial"/>
                <a:cs typeface="Arial"/>
              </a:rPr>
              <a:t>Most plants will be collecting real-time shop floor metrics including OEE, Working, Blocked, Waiting and Downtime, etc.</a:t>
            </a:r>
          </a:p>
          <a:p>
            <a:pPr marL="0" indent="0" algn="ctr">
              <a:buNone/>
            </a:pPr>
            <a:endParaRPr lang="en-US" sz="2000" dirty="0">
              <a:solidFill>
                <a:srgbClr val="FFFFFF"/>
              </a:solidFill>
              <a:latin typeface="Arial"/>
              <a:cs typeface="Arial"/>
            </a:endParaRPr>
          </a:p>
          <a:p>
            <a:pPr marL="0" indent="0" algn="ctr">
              <a:buNone/>
            </a:pPr>
            <a:r>
              <a:rPr lang="en-US" sz="2000" dirty="0">
                <a:solidFill>
                  <a:srgbClr val="FFFFFF"/>
                </a:solidFill>
                <a:latin typeface="Arial"/>
                <a:cs typeface="Arial"/>
              </a:rPr>
              <a:t>Leveraging existing simulation studies can prove to advantageous throughout the entire vehicle program life cycle.</a:t>
            </a:r>
          </a:p>
        </p:txBody>
      </p:sp>
    </p:spTree>
    <p:extLst>
      <p:ext uri="{BB962C8B-B14F-4D97-AF65-F5344CB8AC3E}">
        <p14:creationId xmlns:p14="http://schemas.microsoft.com/office/powerpoint/2010/main" val="2459622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1510"/>
            <a:ext cx="8208912" cy="475562"/>
          </a:xfrm>
        </p:spPr>
        <p:txBody>
          <a:bodyPr/>
          <a:lstStyle/>
          <a:p>
            <a:pPr algn="l"/>
            <a:r>
              <a:rPr lang="en-US" sz="2800" dirty="0">
                <a:solidFill>
                  <a:srgbClr val="376092"/>
                </a:solidFill>
              </a:rPr>
              <a:t>What Should we be Measuring?</a:t>
            </a:r>
          </a:p>
        </p:txBody>
      </p:sp>
      <p:sp>
        <p:nvSpPr>
          <p:cNvPr id="3" name="Content Placeholder 2"/>
          <p:cNvSpPr>
            <a:spLocks noGrp="1"/>
          </p:cNvSpPr>
          <p:nvPr>
            <p:ph idx="1"/>
          </p:nvPr>
        </p:nvSpPr>
        <p:spPr>
          <a:xfrm>
            <a:off x="467544" y="1203598"/>
            <a:ext cx="4680520" cy="3096344"/>
          </a:xfrm>
        </p:spPr>
        <p:txBody>
          <a:bodyPr/>
          <a:lstStyle/>
          <a:p>
            <a:pPr marL="57150" indent="0">
              <a:buNone/>
            </a:pPr>
            <a:r>
              <a:rPr lang="en-US" sz="2000" dirty="0">
                <a:solidFill>
                  <a:schemeClr val="tx1">
                    <a:lumMod val="75000"/>
                  </a:schemeClr>
                </a:solidFill>
              </a:rPr>
              <a:t>Simulation can </a:t>
            </a:r>
            <a:r>
              <a:rPr lang="en-US" sz="2000" b="1" i="1" dirty="0">
                <a:solidFill>
                  <a:schemeClr val="tx1">
                    <a:lumMod val="75000"/>
                  </a:schemeClr>
                </a:solidFill>
              </a:rPr>
              <a:t>optimize</a:t>
            </a:r>
            <a:r>
              <a:rPr lang="en-US" sz="2000" dirty="0">
                <a:solidFill>
                  <a:schemeClr val="tx1">
                    <a:lumMod val="75000"/>
                  </a:schemeClr>
                </a:solidFill>
              </a:rPr>
              <a:t> key performance objectives, including:</a:t>
            </a:r>
          </a:p>
          <a:p>
            <a:pPr lvl="1">
              <a:buFont typeface="Wingdings" charset="2"/>
              <a:buChar char="ü"/>
            </a:pPr>
            <a:endParaRPr lang="en-US" sz="1600" dirty="0">
              <a:solidFill>
                <a:schemeClr val="tx1">
                  <a:lumMod val="75000"/>
                </a:schemeClr>
              </a:solidFill>
            </a:endParaRPr>
          </a:p>
          <a:p>
            <a:pPr lvl="1">
              <a:buFont typeface="Wingdings" charset="2"/>
              <a:buChar char="ü"/>
            </a:pPr>
            <a:r>
              <a:rPr lang="en-US" sz="1600" dirty="0">
                <a:solidFill>
                  <a:schemeClr val="tx1">
                    <a:lumMod val="75000"/>
                  </a:schemeClr>
                </a:solidFill>
              </a:rPr>
              <a:t>Jobs per Hour (JPH)</a:t>
            </a:r>
          </a:p>
          <a:p>
            <a:pPr lvl="1">
              <a:buFont typeface="Wingdings" charset="2"/>
              <a:buChar char="ü"/>
            </a:pPr>
            <a:r>
              <a:rPr lang="en-US" sz="1600" dirty="0">
                <a:solidFill>
                  <a:schemeClr val="tx1">
                    <a:lumMod val="75000"/>
                  </a:schemeClr>
                </a:solidFill>
              </a:rPr>
              <a:t>Financial Costs</a:t>
            </a:r>
          </a:p>
          <a:p>
            <a:pPr lvl="1">
              <a:buFont typeface="Wingdings" charset="2"/>
              <a:buChar char="ü"/>
            </a:pPr>
            <a:r>
              <a:rPr lang="en-US" sz="1600" dirty="0">
                <a:solidFill>
                  <a:schemeClr val="tx1">
                    <a:lumMod val="75000"/>
                  </a:schemeClr>
                </a:solidFill>
              </a:rPr>
              <a:t>First Pass Yield (FPY)</a:t>
            </a:r>
          </a:p>
          <a:p>
            <a:pPr lvl="1">
              <a:buFont typeface="Wingdings" charset="2"/>
              <a:buChar char="ü"/>
            </a:pPr>
            <a:r>
              <a:rPr lang="en-US" sz="1600" dirty="0">
                <a:solidFill>
                  <a:schemeClr val="tx1">
                    <a:lumMod val="75000"/>
                  </a:schemeClr>
                </a:solidFill>
              </a:rPr>
              <a:t>Overall Equipment Effectiveness (OEE)</a:t>
            </a:r>
          </a:p>
          <a:p>
            <a:pPr lvl="1">
              <a:buFont typeface="Wingdings" charset="2"/>
              <a:buChar char="ü"/>
            </a:pPr>
            <a:r>
              <a:rPr lang="en-US" sz="1600" dirty="0">
                <a:solidFill>
                  <a:schemeClr val="tx1">
                    <a:lumMod val="75000"/>
                  </a:schemeClr>
                </a:solidFill>
              </a:rPr>
              <a:t>Schedule Adherence Percent</a:t>
            </a:r>
          </a:p>
          <a:p>
            <a:pPr lvl="1">
              <a:buFont typeface="Wingdings" charset="2"/>
              <a:buChar char="ü"/>
            </a:pPr>
            <a:r>
              <a:rPr lang="en-US" sz="1600" dirty="0">
                <a:solidFill>
                  <a:schemeClr val="tx1">
                    <a:lumMod val="75000"/>
                  </a:schemeClr>
                </a:solidFill>
              </a:rPr>
              <a:t>Time in System (Dock to Dock)</a:t>
            </a:r>
          </a:p>
          <a:p>
            <a:pPr lvl="1">
              <a:buFont typeface="Wingdings" charset="2"/>
              <a:buChar char="ü"/>
            </a:pPr>
            <a:r>
              <a:rPr lang="en-US" sz="1600" dirty="0">
                <a:solidFill>
                  <a:schemeClr val="tx1">
                    <a:lumMod val="75000"/>
                  </a:schemeClr>
                </a:solidFill>
              </a:rPr>
              <a:t>Resource Utilization</a:t>
            </a:r>
          </a:p>
        </p:txBody>
      </p:sp>
      <p:pic>
        <p:nvPicPr>
          <p:cNvPr id="7" name="Picture 6" descr="FP-3C_UpgradeOptions_AutoPerf4@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620" y="1131590"/>
            <a:ext cx="3323828" cy="3323828"/>
          </a:xfrm>
          <a:prstGeom prst="rect">
            <a:avLst/>
          </a:prstGeom>
        </p:spPr>
      </p:pic>
    </p:spTree>
    <p:extLst>
      <p:ext uri="{BB962C8B-B14F-4D97-AF65-F5344CB8AC3E}">
        <p14:creationId xmlns:p14="http://schemas.microsoft.com/office/powerpoint/2010/main" val="248547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67996"/>
            <a:ext cx="1954560" cy="342789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200" b="1" dirty="0">
                <a:solidFill>
                  <a:srgbClr val="376092"/>
                </a:solidFill>
              </a:rPr>
              <a:t>Jobs per Hour</a:t>
            </a:r>
          </a:p>
          <a:p>
            <a:pPr algn="l"/>
            <a:endParaRPr lang="en-US" sz="3200" b="1" dirty="0">
              <a:solidFill>
                <a:srgbClr val="376092"/>
              </a:solidFill>
            </a:endParaRPr>
          </a:p>
          <a:p>
            <a:pPr algn="l"/>
            <a:r>
              <a:rPr lang="en-US" sz="1800" b="1" dirty="0"/>
              <a:t>How many vehicles do we make per hour?</a:t>
            </a:r>
          </a:p>
          <a:p>
            <a:pPr algn="l"/>
            <a:endParaRPr lang="en-US" sz="1800" dirty="0"/>
          </a:p>
          <a:p>
            <a:pPr algn="l"/>
            <a:r>
              <a:rPr lang="en-US" sz="1600" i="1" dirty="0"/>
              <a:t>At the end of your model push parts into a “Dwell Buffer” for 60 minutes.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67494"/>
            <a:ext cx="6051291" cy="2141176"/>
          </a:xfrm>
          <a:prstGeom prst="rect">
            <a:avLst/>
          </a:prstGeom>
          <a:ln>
            <a:solidFill>
              <a:srgbClr val="376092"/>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499742"/>
            <a:ext cx="2904827" cy="2033941"/>
          </a:xfrm>
          <a:prstGeom prst="rect">
            <a:avLst/>
          </a:prstGeom>
          <a:ln>
            <a:solidFill>
              <a:srgbClr val="376092"/>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499742"/>
            <a:ext cx="2385061" cy="1336133"/>
          </a:xfrm>
          <a:prstGeom prst="rect">
            <a:avLst/>
          </a:prstGeom>
          <a:ln>
            <a:solidFill>
              <a:srgbClr val="376092"/>
            </a:solidFill>
          </a:ln>
        </p:spPr>
      </p:pic>
    </p:spTree>
    <p:extLst>
      <p:ext uri="{BB962C8B-B14F-4D97-AF65-F5344CB8AC3E}">
        <p14:creationId xmlns:p14="http://schemas.microsoft.com/office/powerpoint/2010/main" val="254982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258464"/>
            <a:ext cx="2818656" cy="2321398"/>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200" b="1" dirty="0">
                <a:solidFill>
                  <a:srgbClr val="376092"/>
                </a:solidFill>
              </a:rPr>
              <a:t>Financial Costs (ROI)</a:t>
            </a:r>
          </a:p>
          <a:p>
            <a:pPr algn="l"/>
            <a:endParaRPr lang="en-US" sz="3200" b="1" dirty="0">
              <a:solidFill>
                <a:srgbClr val="376092"/>
              </a:solidFill>
            </a:endParaRPr>
          </a:p>
          <a:p>
            <a:pPr algn="l"/>
            <a:r>
              <a:rPr lang="en-US" sz="1800" b="1" dirty="0"/>
              <a:t>Capital Costs</a:t>
            </a:r>
          </a:p>
          <a:p>
            <a:pPr algn="l"/>
            <a:endParaRPr lang="en-US" sz="1200" i="1" dirty="0"/>
          </a:p>
          <a:p>
            <a:pPr algn="l"/>
            <a:r>
              <a:rPr lang="en-US" sz="1600" i="1" dirty="0"/>
              <a:t>Are high cost technology stations worth the return on investment?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572" y="1518002"/>
            <a:ext cx="4914900" cy="2061860"/>
          </a:xfrm>
          <a:prstGeom prst="rect">
            <a:avLst/>
          </a:prstGeom>
        </p:spPr>
      </p:pic>
    </p:spTree>
    <p:extLst>
      <p:ext uri="{BB962C8B-B14F-4D97-AF65-F5344CB8AC3E}">
        <p14:creationId xmlns:p14="http://schemas.microsoft.com/office/powerpoint/2010/main" val="252066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TAN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1596"/>
          </a:xfrm>
          <a:prstGeom prst="rect">
            <a:avLst/>
          </a:prstGeom>
        </p:spPr>
      </p:pic>
      <p:sp>
        <p:nvSpPr>
          <p:cNvPr id="3" name="Title 1"/>
          <p:cNvSpPr txBox="1">
            <a:spLocks/>
          </p:cNvSpPr>
          <p:nvPr/>
        </p:nvSpPr>
        <p:spPr>
          <a:xfrm>
            <a:off x="457200" y="281484"/>
            <a:ext cx="822960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solidFill>
                  <a:schemeClr val="bg1"/>
                </a:solidFill>
              </a:rPr>
              <a:t>MTN-SIM, LLC</a:t>
            </a:r>
            <a:br>
              <a:rPr lang="en-US" sz="3200" dirty="0">
                <a:solidFill>
                  <a:schemeClr val="bg1"/>
                </a:solidFill>
              </a:rPr>
            </a:br>
            <a:r>
              <a:rPr lang="en-US" sz="1400" dirty="0">
                <a:solidFill>
                  <a:schemeClr val="bg1"/>
                </a:solidFill>
              </a:rPr>
              <a:t>Whitefish, Montana</a:t>
            </a:r>
          </a:p>
        </p:txBody>
      </p:sp>
      <p:pic>
        <p:nvPicPr>
          <p:cNvPr id="4" name="Picture 3" descr="MTN-SIM_LogoWhite-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4658326"/>
            <a:ext cx="648072" cy="361696"/>
          </a:xfrm>
          <a:prstGeom prst="rect">
            <a:avLst/>
          </a:prstGeom>
        </p:spPr>
      </p:pic>
    </p:spTree>
    <p:extLst>
      <p:ext uri="{BB962C8B-B14F-4D97-AF65-F5344CB8AC3E}">
        <p14:creationId xmlns:p14="http://schemas.microsoft.com/office/powerpoint/2010/main" val="208422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8" name="Rectangle 7"/>
          <p:cNvSpPr/>
          <p:nvPr/>
        </p:nvSpPr>
        <p:spPr>
          <a:xfrm>
            <a:off x="2195736" y="1995686"/>
            <a:ext cx="4752528" cy="12961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339502"/>
            <a:ext cx="8229600" cy="857250"/>
          </a:xfrm>
          <a:prstGeom prst="rect">
            <a:avLst/>
          </a:prstGeom>
        </p:spPr>
        <p:txBody>
          <a:bodyPr/>
          <a:lstStyle>
            <a:lvl1pPr algn="ctr" rtl="0" eaLnBrk="1" fontAlgn="base" hangingPunct="1">
              <a:spcBef>
                <a:spcPct val="0"/>
              </a:spcBef>
              <a:spcAft>
                <a:spcPct val="0"/>
              </a:spcAft>
              <a:defRPr sz="4400" kern="1200">
                <a:solidFill>
                  <a:schemeClr val="tx1">
                    <a:lumMod val="50000"/>
                    <a:lumOff val="50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rgbClr val="BFD040"/>
                </a:solidFill>
              </a:rPr>
              <a:t>First Pass Yield (FPY)</a:t>
            </a:r>
          </a:p>
        </p:txBody>
      </p:sp>
      <p:sp>
        <p:nvSpPr>
          <p:cNvPr id="6" name="Content Placeholder 4"/>
          <p:cNvSpPr txBox="1">
            <a:spLocks/>
          </p:cNvSpPr>
          <p:nvPr/>
        </p:nvSpPr>
        <p:spPr>
          <a:xfrm>
            <a:off x="426368" y="1121097"/>
            <a:ext cx="8291264" cy="666073"/>
          </a:xfrm>
          <a:prstGeom prst="rect">
            <a:avLst/>
          </a:prstGeom>
        </p:spPr>
        <p:txBody>
          <a:bodyPr/>
          <a:lstStyle>
            <a:lvl1pPr marL="342900" indent="-342900" algn="l" rtl="0" eaLnBrk="1" fontAlgn="base" hangingPunct="1">
              <a:spcBef>
                <a:spcPct val="20000"/>
              </a:spcBef>
              <a:spcAft>
                <a:spcPct val="0"/>
              </a:spcAft>
              <a:buFont typeface="Arial" charset="0"/>
              <a:buChar char="•"/>
              <a:defRPr sz="2800" kern="1200">
                <a:solidFill>
                  <a:srgbClr val="003255"/>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lumMod val="95000"/>
                  </a:schemeClr>
                </a:solidFill>
              </a:rPr>
              <a:t>Keeping reworked and scrapped items to a minimum. Eliminating waste!</a:t>
            </a:r>
          </a:p>
        </p:txBody>
      </p:sp>
      <p:sp>
        <p:nvSpPr>
          <p:cNvPr id="7" name="Rectangle 6"/>
          <p:cNvSpPr/>
          <p:nvPr/>
        </p:nvSpPr>
        <p:spPr>
          <a:xfrm>
            <a:off x="2447764" y="2211710"/>
            <a:ext cx="4248472" cy="830997"/>
          </a:xfrm>
          <a:prstGeom prst="rect">
            <a:avLst/>
          </a:prstGeom>
        </p:spPr>
        <p:txBody>
          <a:bodyPr wrap="square">
            <a:spAutoFit/>
          </a:bodyPr>
          <a:lstStyle/>
          <a:p>
            <a:pPr marL="0" indent="0" algn="ctr">
              <a:buNone/>
            </a:pPr>
            <a:r>
              <a:rPr lang="en-US" sz="1600" b="1" i="1" dirty="0">
                <a:solidFill>
                  <a:srgbClr val="DA1C5C"/>
                </a:solidFill>
                <a:latin typeface="Arial"/>
                <a:cs typeface="Arial"/>
              </a:rPr>
              <a:t>FPY </a:t>
            </a:r>
            <a:r>
              <a:rPr lang="en-US" sz="1600" i="1" dirty="0">
                <a:solidFill>
                  <a:srgbClr val="DA1C5C"/>
                </a:solidFill>
                <a:latin typeface="Arial"/>
                <a:cs typeface="Arial"/>
              </a:rPr>
              <a:t>=</a:t>
            </a:r>
          </a:p>
          <a:p>
            <a:pPr marL="0" indent="0" algn="ctr">
              <a:buNone/>
            </a:pPr>
            <a:endParaRPr lang="en-US" sz="1600" i="1" dirty="0">
              <a:solidFill>
                <a:srgbClr val="DA1C5C"/>
              </a:solidFill>
              <a:latin typeface="Arial"/>
              <a:cs typeface="Arial"/>
            </a:endParaRPr>
          </a:p>
          <a:p>
            <a:pPr marL="0" indent="0" algn="ctr">
              <a:buNone/>
            </a:pPr>
            <a:r>
              <a:rPr lang="en-US" sz="1600" i="1" dirty="0">
                <a:solidFill>
                  <a:srgbClr val="DA1C5C"/>
                </a:solidFill>
                <a:latin typeface="Arial"/>
                <a:cs typeface="Arial"/>
              </a:rPr>
              <a:t>(Good parts </a:t>
            </a:r>
            <a:r>
              <a:rPr lang="mr-IN" sz="1600" i="1" dirty="0">
                <a:solidFill>
                  <a:srgbClr val="DA1C5C"/>
                </a:solidFill>
                <a:latin typeface="Arial"/>
                <a:cs typeface="Arial"/>
              </a:rPr>
              <a:t>–</a:t>
            </a:r>
            <a:r>
              <a:rPr lang="en-US" sz="1600" i="1" dirty="0">
                <a:solidFill>
                  <a:srgbClr val="DA1C5C"/>
                </a:solidFill>
                <a:latin typeface="Arial"/>
                <a:cs typeface="Arial"/>
              </a:rPr>
              <a:t> Scrap </a:t>
            </a:r>
            <a:r>
              <a:rPr lang="mr-IN" sz="1600" i="1" dirty="0">
                <a:solidFill>
                  <a:srgbClr val="DA1C5C"/>
                </a:solidFill>
                <a:latin typeface="Arial"/>
                <a:cs typeface="Arial"/>
              </a:rPr>
              <a:t>–</a:t>
            </a:r>
            <a:r>
              <a:rPr lang="en-US" sz="1600" i="1" dirty="0">
                <a:solidFill>
                  <a:srgbClr val="DA1C5C"/>
                </a:solidFill>
                <a:latin typeface="Arial"/>
                <a:cs typeface="Arial"/>
              </a:rPr>
              <a:t> Rework) / Total Parts</a:t>
            </a:r>
          </a:p>
        </p:txBody>
      </p:sp>
      <p:sp>
        <p:nvSpPr>
          <p:cNvPr id="10" name="Rectangle 9"/>
          <p:cNvSpPr/>
          <p:nvPr/>
        </p:nvSpPr>
        <p:spPr>
          <a:xfrm>
            <a:off x="2195736" y="3291830"/>
            <a:ext cx="4752528" cy="1008112"/>
          </a:xfrm>
          <a:prstGeom prst="rect">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807804" y="3507854"/>
            <a:ext cx="3528392" cy="584776"/>
          </a:xfrm>
          <a:prstGeom prst="rect">
            <a:avLst/>
          </a:prstGeom>
        </p:spPr>
        <p:txBody>
          <a:bodyPr wrap="square">
            <a:spAutoFit/>
          </a:bodyPr>
          <a:lstStyle/>
          <a:p>
            <a:pPr marL="0" indent="0" algn="ctr">
              <a:buNone/>
            </a:pPr>
            <a:r>
              <a:rPr lang="en-US" sz="1600" i="1" dirty="0">
                <a:solidFill>
                  <a:srgbClr val="129CC9"/>
                </a:solidFill>
                <a:latin typeface="Arial"/>
                <a:cs typeface="Arial"/>
              </a:rPr>
              <a:t>Goal is to eliminate scrap and optimize or rework process.</a:t>
            </a:r>
          </a:p>
        </p:txBody>
      </p:sp>
    </p:spTree>
    <p:extLst>
      <p:ext uri="{BB962C8B-B14F-4D97-AF65-F5344CB8AC3E}">
        <p14:creationId xmlns:p14="http://schemas.microsoft.com/office/powerpoint/2010/main" val="194694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9552" y="367996"/>
            <a:ext cx="8280920" cy="54757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200" b="1" dirty="0">
                <a:solidFill>
                  <a:srgbClr val="376092"/>
                </a:solidFill>
              </a:rPr>
              <a:t>Overall Equipment Effectiveness (OEE)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295378"/>
            <a:ext cx="6009127" cy="3004564"/>
          </a:xfrm>
          <a:prstGeom prst="rect">
            <a:avLst/>
          </a:prstGeom>
        </p:spPr>
      </p:pic>
      <p:sp>
        <p:nvSpPr>
          <p:cNvPr id="16" name="Rectangle 15"/>
          <p:cNvSpPr/>
          <p:nvPr/>
        </p:nvSpPr>
        <p:spPr>
          <a:xfrm>
            <a:off x="611560" y="1308705"/>
            <a:ext cx="1656184" cy="1200329"/>
          </a:xfrm>
          <a:prstGeom prst="rect">
            <a:avLst/>
          </a:prstGeom>
        </p:spPr>
        <p:txBody>
          <a:bodyPr wrap="square">
            <a:spAutoFit/>
          </a:bodyPr>
          <a:lstStyle/>
          <a:p>
            <a:pPr marL="0" indent="0">
              <a:buNone/>
            </a:pPr>
            <a:r>
              <a:rPr lang="en-US" b="1" i="1" dirty="0">
                <a:solidFill>
                  <a:srgbClr val="DA1C5C"/>
                </a:solidFill>
                <a:latin typeface="Arial"/>
                <a:cs typeface="Arial"/>
              </a:rPr>
              <a:t>OEE </a:t>
            </a:r>
            <a:r>
              <a:rPr lang="en-US" i="1" dirty="0">
                <a:solidFill>
                  <a:srgbClr val="DA1C5C"/>
                </a:solidFill>
                <a:latin typeface="Arial"/>
                <a:cs typeface="Arial"/>
              </a:rPr>
              <a:t>= Availability * Performance * Quality</a:t>
            </a:r>
          </a:p>
        </p:txBody>
      </p:sp>
    </p:spTree>
    <p:extLst>
      <p:ext uri="{BB962C8B-B14F-4D97-AF65-F5344CB8AC3E}">
        <p14:creationId xmlns:p14="http://schemas.microsoft.com/office/powerpoint/2010/main" val="64552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7996"/>
            <a:ext cx="7421996" cy="475562"/>
          </a:xfrm>
        </p:spPr>
        <p:txBody>
          <a:bodyPr/>
          <a:lstStyle/>
          <a:p>
            <a:pPr algn="l"/>
            <a:r>
              <a:rPr lang="en-US" dirty="0">
                <a:solidFill>
                  <a:srgbClr val="376092"/>
                </a:solidFill>
              </a:rPr>
              <a:t>Schedule Adherence Percent</a:t>
            </a:r>
          </a:p>
        </p:txBody>
      </p:sp>
      <p:sp>
        <p:nvSpPr>
          <p:cNvPr id="3" name="Content Placeholder 2"/>
          <p:cNvSpPr>
            <a:spLocks noGrp="1"/>
          </p:cNvSpPr>
          <p:nvPr>
            <p:ph idx="1"/>
          </p:nvPr>
        </p:nvSpPr>
        <p:spPr>
          <a:xfrm>
            <a:off x="539552" y="1203599"/>
            <a:ext cx="8136904" cy="3304462"/>
          </a:xfrm>
        </p:spPr>
        <p:txBody>
          <a:bodyPr/>
          <a:lstStyle/>
          <a:p>
            <a:pPr marL="0" indent="0">
              <a:buNone/>
            </a:pPr>
            <a:r>
              <a:rPr lang="en-US" sz="2000" dirty="0">
                <a:solidFill>
                  <a:schemeClr val="tx1">
                    <a:lumMod val="75000"/>
                  </a:schemeClr>
                </a:solidFill>
              </a:rPr>
              <a:t>The manufacturing metric Schedule Adherence Percent measures how well the original build schedule is maintained.</a:t>
            </a:r>
          </a:p>
          <a:p>
            <a:pPr marL="0" indent="0">
              <a:buNone/>
            </a:pPr>
            <a:endParaRPr lang="en-US" sz="1600" i="1" dirty="0">
              <a:solidFill>
                <a:srgbClr val="DA1C5C"/>
              </a:solidFill>
            </a:endParaRPr>
          </a:p>
          <a:p>
            <a:pPr marL="0" indent="0">
              <a:buNone/>
            </a:pPr>
            <a:r>
              <a:rPr lang="en-US" sz="1600" b="1" i="1" dirty="0">
                <a:solidFill>
                  <a:srgbClr val="DA1C5C"/>
                </a:solidFill>
              </a:rPr>
              <a:t>Schedule Adherence Percent </a:t>
            </a:r>
            <a:r>
              <a:rPr lang="en-US" sz="1600" i="1" dirty="0">
                <a:solidFill>
                  <a:srgbClr val="DA1C5C"/>
                </a:solidFill>
              </a:rPr>
              <a:t>= (Actual Production / Scheduled Production) * 100</a:t>
            </a:r>
            <a:endParaRPr lang="en-US" sz="1600" dirty="0">
              <a:solidFill>
                <a:srgbClr val="DA1C5C"/>
              </a:solidFill>
            </a:endParaRPr>
          </a:p>
          <a:p>
            <a:pPr marL="0" indent="0">
              <a:buNone/>
            </a:pPr>
            <a:endParaRPr lang="en-US" sz="2000" dirty="0">
              <a:solidFill>
                <a:schemeClr val="accent1">
                  <a:lumMod val="75000"/>
                </a:schemeClr>
              </a:solidFill>
            </a:endParaRPr>
          </a:p>
          <a:p>
            <a:pPr marL="0" indent="0">
              <a:buNone/>
            </a:pPr>
            <a:r>
              <a:rPr lang="en-US" sz="1800" b="1" dirty="0">
                <a:solidFill>
                  <a:srgbClr val="129CC9"/>
                </a:solidFill>
              </a:rPr>
              <a:t>Typical case for late units:</a:t>
            </a:r>
          </a:p>
          <a:p>
            <a:pPr>
              <a:buFont typeface="Wingdings" charset="2"/>
              <a:buChar char="Ø"/>
            </a:pPr>
            <a:r>
              <a:rPr lang="en-US" sz="1600" dirty="0"/>
              <a:t>Rework loops</a:t>
            </a:r>
          </a:p>
          <a:p>
            <a:pPr>
              <a:buFont typeface="Wingdings" charset="2"/>
              <a:buChar char="Ø"/>
            </a:pPr>
            <a:r>
              <a:rPr lang="en-US" sz="1600" dirty="0"/>
              <a:t>Parallel Lines</a:t>
            </a:r>
          </a:p>
          <a:p>
            <a:pPr>
              <a:buFont typeface="Wingdings" charset="2"/>
              <a:buChar char="Ø"/>
            </a:pPr>
            <a:r>
              <a:rPr lang="en-US" sz="1600" dirty="0"/>
              <a:t>Quality Tests</a:t>
            </a:r>
          </a:p>
          <a:p>
            <a:pPr>
              <a:buFont typeface="Wingdings" charset="2"/>
              <a:buChar char="Ø"/>
            </a:pPr>
            <a:r>
              <a:rPr lang="en-US" sz="1600" dirty="0" err="1"/>
              <a:t>Decouplers</a:t>
            </a:r>
            <a:r>
              <a:rPr lang="en-US" sz="1600" dirty="0"/>
              <a:t> with short-cuts (buffers, mezzanines, and storage banks)</a:t>
            </a:r>
          </a:p>
        </p:txBody>
      </p:sp>
    </p:spTree>
    <p:extLst>
      <p:ext uri="{BB962C8B-B14F-4D97-AF65-F5344CB8AC3E}">
        <p14:creationId xmlns:p14="http://schemas.microsoft.com/office/powerpoint/2010/main" val="423395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7996"/>
            <a:ext cx="7421996" cy="475562"/>
          </a:xfrm>
        </p:spPr>
        <p:txBody>
          <a:bodyPr/>
          <a:lstStyle/>
          <a:p>
            <a:pPr algn="l"/>
            <a:r>
              <a:rPr lang="en-US" dirty="0">
                <a:solidFill>
                  <a:srgbClr val="376092"/>
                </a:solidFill>
              </a:rPr>
              <a:t>Time in System (Dock to Dock)</a:t>
            </a:r>
          </a:p>
        </p:txBody>
      </p:sp>
      <p:sp>
        <p:nvSpPr>
          <p:cNvPr id="3" name="Content Placeholder 2"/>
          <p:cNvSpPr>
            <a:spLocks noGrp="1"/>
          </p:cNvSpPr>
          <p:nvPr>
            <p:ph idx="1"/>
          </p:nvPr>
        </p:nvSpPr>
        <p:spPr>
          <a:xfrm>
            <a:off x="539552" y="1203599"/>
            <a:ext cx="8136904" cy="3304462"/>
          </a:xfrm>
        </p:spPr>
        <p:txBody>
          <a:bodyPr/>
          <a:lstStyle/>
          <a:p>
            <a:pPr marL="0" indent="0">
              <a:buNone/>
            </a:pPr>
            <a:r>
              <a:rPr lang="en-US" sz="2000" dirty="0">
                <a:solidFill>
                  <a:schemeClr val="tx1">
                    <a:lumMod val="75000"/>
                  </a:schemeClr>
                </a:solidFill>
              </a:rPr>
              <a:t>This metric captures the total time to complete a single product from start to finish.</a:t>
            </a:r>
          </a:p>
          <a:p>
            <a:pPr marL="0" indent="0">
              <a:buNone/>
            </a:pPr>
            <a:endParaRPr lang="en-US" sz="2000" dirty="0">
              <a:solidFill>
                <a:schemeClr val="tx1">
                  <a:lumMod val="75000"/>
                </a:schemeClr>
              </a:solidFill>
            </a:endParaRPr>
          </a:p>
          <a:p>
            <a:pPr marL="0" indent="0">
              <a:buNone/>
            </a:pPr>
            <a:r>
              <a:rPr lang="en-US" sz="2000" dirty="0">
                <a:solidFill>
                  <a:schemeClr val="tx1">
                    <a:lumMod val="75000"/>
                  </a:schemeClr>
                </a:solidFill>
              </a:rPr>
              <a:t>Usually starts with a certain “control part” early on near the entrance docks, and ends where the vehicle leaves the facility.</a:t>
            </a:r>
          </a:p>
          <a:p>
            <a:pPr marL="0" indent="0">
              <a:buNone/>
            </a:pPr>
            <a:endParaRPr lang="en-US" sz="1600" i="1" dirty="0">
              <a:solidFill>
                <a:srgbClr val="DA1C5C"/>
              </a:solidFill>
            </a:endParaRPr>
          </a:p>
          <a:p>
            <a:pPr marL="0" indent="0">
              <a:buNone/>
            </a:pPr>
            <a:r>
              <a:rPr lang="en-US" sz="1800" b="1" i="1" dirty="0">
                <a:solidFill>
                  <a:srgbClr val="DA1C5C"/>
                </a:solidFill>
              </a:rPr>
              <a:t>Why longer build times?</a:t>
            </a:r>
            <a:r>
              <a:rPr lang="en-US" sz="1800" i="1" dirty="0">
                <a:solidFill>
                  <a:srgbClr val="DA1C5C"/>
                </a:solidFill>
              </a:rPr>
              <a:t> Bottlenecks, rework items, shift patterns, product variants, and lineside inventory.</a:t>
            </a:r>
          </a:p>
        </p:txBody>
      </p:sp>
    </p:spTree>
    <p:extLst>
      <p:ext uri="{BB962C8B-B14F-4D97-AF65-F5344CB8AC3E}">
        <p14:creationId xmlns:p14="http://schemas.microsoft.com/office/powerpoint/2010/main" val="368276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7996"/>
            <a:ext cx="7421996" cy="475562"/>
          </a:xfrm>
        </p:spPr>
        <p:txBody>
          <a:bodyPr/>
          <a:lstStyle/>
          <a:p>
            <a:pPr algn="l"/>
            <a:r>
              <a:rPr lang="en-US" dirty="0">
                <a:solidFill>
                  <a:srgbClr val="376092"/>
                </a:solidFill>
              </a:rPr>
              <a:t>Resource Utilization</a:t>
            </a:r>
          </a:p>
        </p:txBody>
      </p:sp>
      <p:sp>
        <p:nvSpPr>
          <p:cNvPr id="3" name="Content Placeholder 2"/>
          <p:cNvSpPr>
            <a:spLocks noGrp="1"/>
          </p:cNvSpPr>
          <p:nvPr>
            <p:ph idx="1"/>
          </p:nvPr>
        </p:nvSpPr>
        <p:spPr>
          <a:xfrm>
            <a:off x="539552" y="1203599"/>
            <a:ext cx="8136904" cy="3304462"/>
          </a:xfrm>
        </p:spPr>
        <p:txBody>
          <a:bodyPr/>
          <a:lstStyle/>
          <a:p>
            <a:pPr marL="0" indent="0">
              <a:buNone/>
            </a:pPr>
            <a:r>
              <a:rPr lang="en-US" sz="2000" dirty="0">
                <a:solidFill>
                  <a:srgbClr val="5B5B5B"/>
                </a:solidFill>
              </a:rPr>
              <a:t>Simulation is effective for determining the best strategy for resource placement, as well as optimizing the balance of resource tasks.</a:t>
            </a:r>
          </a:p>
          <a:p>
            <a:pPr marL="0" indent="0">
              <a:buNone/>
            </a:pPr>
            <a:endParaRPr lang="en-US" sz="2000" dirty="0">
              <a:solidFill>
                <a:schemeClr val="tx1">
                  <a:lumMod val="75000"/>
                </a:schemeClr>
              </a:solidFill>
            </a:endParaRPr>
          </a:p>
          <a:p>
            <a:r>
              <a:rPr lang="en-US" sz="1600" dirty="0">
                <a:solidFill>
                  <a:schemeClr val="tx1">
                    <a:lumMod val="75000"/>
                  </a:schemeClr>
                </a:solidFill>
              </a:rPr>
              <a:t>Line operators</a:t>
            </a:r>
          </a:p>
          <a:p>
            <a:r>
              <a:rPr lang="en-US" sz="1600" dirty="0">
                <a:solidFill>
                  <a:schemeClr val="tx1">
                    <a:lumMod val="75000"/>
                  </a:schemeClr>
                </a:solidFill>
              </a:rPr>
              <a:t>Material Handling Operator</a:t>
            </a:r>
          </a:p>
          <a:p>
            <a:r>
              <a:rPr lang="en-US" sz="1600" dirty="0">
                <a:solidFill>
                  <a:schemeClr val="tx1">
                    <a:lumMod val="75000"/>
                  </a:schemeClr>
                </a:solidFill>
              </a:rPr>
              <a:t>Maintenance Crews</a:t>
            </a:r>
          </a:p>
          <a:p>
            <a:r>
              <a:rPr lang="en-US" sz="1600" dirty="0">
                <a:solidFill>
                  <a:schemeClr val="tx1">
                    <a:lumMod val="75000"/>
                  </a:schemeClr>
                </a:solidFill>
              </a:rPr>
              <a:t>Shared Resources</a:t>
            </a:r>
          </a:p>
          <a:p>
            <a:pPr marL="0" indent="0">
              <a:buNone/>
            </a:pPr>
            <a:endParaRPr lang="en-US" sz="2000" dirty="0">
              <a:solidFill>
                <a:schemeClr val="tx1">
                  <a:lumMod val="75000"/>
                </a:schemeClr>
              </a:solidFill>
            </a:endParaRPr>
          </a:p>
          <a:p>
            <a:pPr marL="0" indent="0">
              <a:buNone/>
            </a:pPr>
            <a:r>
              <a:rPr lang="en-US" sz="1800" i="1" dirty="0">
                <a:solidFill>
                  <a:srgbClr val="DA1C5C"/>
                </a:solidFill>
              </a:rPr>
              <a:t>Are we waiting on a part or waiting for an operator?</a:t>
            </a:r>
          </a:p>
        </p:txBody>
      </p:sp>
      <p:pic>
        <p:nvPicPr>
          <p:cNvPr id="4" name="Picture 3" descr="FP-3C_UpgradeOptions_AutoOp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668" y="1563638"/>
            <a:ext cx="3107804" cy="3107804"/>
          </a:xfrm>
          <a:prstGeom prst="rect">
            <a:avLst/>
          </a:prstGeom>
        </p:spPr>
      </p:pic>
    </p:spTree>
    <p:extLst>
      <p:ext uri="{BB962C8B-B14F-4D97-AF65-F5344CB8AC3E}">
        <p14:creationId xmlns:p14="http://schemas.microsoft.com/office/powerpoint/2010/main" val="8791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7996"/>
            <a:ext cx="7421996" cy="475562"/>
          </a:xfrm>
        </p:spPr>
        <p:txBody>
          <a:bodyPr/>
          <a:lstStyle/>
          <a:p>
            <a:pPr algn="l"/>
            <a:r>
              <a:rPr lang="en-US" dirty="0">
                <a:solidFill>
                  <a:srgbClr val="376092"/>
                </a:solidFill>
              </a:rPr>
              <a:t>Close-up on the Metrics</a:t>
            </a:r>
          </a:p>
        </p:txBody>
      </p:sp>
      <p:sp>
        <p:nvSpPr>
          <p:cNvPr id="3" name="Content Placeholder 2"/>
          <p:cNvSpPr>
            <a:spLocks noGrp="1"/>
          </p:cNvSpPr>
          <p:nvPr>
            <p:ph idx="1"/>
          </p:nvPr>
        </p:nvSpPr>
        <p:spPr>
          <a:xfrm>
            <a:off x="539552" y="1203599"/>
            <a:ext cx="8136904" cy="432047"/>
          </a:xfrm>
        </p:spPr>
        <p:txBody>
          <a:bodyPr/>
          <a:lstStyle/>
          <a:p>
            <a:pPr marL="0" indent="0">
              <a:buNone/>
            </a:pPr>
            <a:r>
              <a:rPr lang="en-US" sz="2000" dirty="0">
                <a:solidFill>
                  <a:srgbClr val="5B5B5B"/>
                </a:solidFill>
              </a:rPr>
              <a:t>Line 15 Performance Metrics:</a:t>
            </a:r>
          </a:p>
        </p:txBody>
      </p:sp>
      <p:sp>
        <p:nvSpPr>
          <p:cNvPr id="4" name="Rectangle 3"/>
          <p:cNvSpPr/>
          <p:nvPr/>
        </p:nvSpPr>
        <p:spPr>
          <a:xfrm>
            <a:off x="4283968" y="1275606"/>
            <a:ext cx="4464496" cy="3108544"/>
          </a:xfrm>
          <a:prstGeom prst="rect">
            <a:avLst/>
          </a:prstGeom>
        </p:spPr>
        <p:txBody>
          <a:bodyPr wrap="square">
            <a:spAutoFit/>
          </a:bodyPr>
          <a:lstStyle/>
          <a:p>
            <a:pPr lvl="1">
              <a:buFont typeface="Wingdings" panose="05000000000000000000" pitchFamily="2" charset="2"/>
              <a:buChar char="ü"/>
            </a:pPr>
            <a:r>
              <a:rPr lang="en-US" sz="1400" dirty="0">
                <a:latin typeface="Arial"/>
                <a:cs typeface="Arial"/>
              </a:rPr>
              <a:t>Jobs per Hour (JPH) </a:t>
            </a:r>
          </a:p>
          <a:p>
            <a:pPr lvl="2"/>
            <a:r>
              <a:rPr lang="en-US" sz="1400" dirty="0">
                <a:latin typeface="Arial"/>
                <a:cs typeface="Arial"/>
              </a:rPr>
              <a:t>= 48.8</a:t>
            </a:r>
          </a:p>
          <a:p>
            <a:pPr lvl="1">
              <a:buFont typeface="Wingdings" panose="05000000000000000000" pitchFamily="2" charset="2"/>
              <a:buChar char="ü"/>
            </a:pPr>
            <a:r>
              <a:rPr lang="en-US" sz="1400" dirty="0">
                <a:latin typeface="Arial"/>
                <a:cs typeface="Arial"/>
              </a:rPr>
              <a:t>Financial Costs </a:t>
            </a:r>
          </a:p>
          <a:p>
            <a:pPr lvl="2"/>
            <a:r>
              <a:rPr lang="en-US" sz="1400" dirty="0">
                <a:latin typeface="Arial"/>
                <a:cs typeface="Arial"/>
              </a:rPr>
              <a:t>= $6,412,394 (Profit)</a:t>
            </a:r>
          </a:p>
          <a:p>
            <a:pPr lvl="1">
              <a:buFont typeface="Wingdings" panose="05000000000000000000" pitchFamily="2" charset="2"/>
              <a:buChar char="ü"/>
            </a:pPr>
            <a:r>
              <a:rPr lang="en-US" sz="1400" dirty="0">
                <a:latin typeface="Arial"/>
                <a:cs typeface="Arial"/>
              </a:rPr>
              <a:t>First Pass Yield (FPY) </a:t>
            </a:r>
          </a:p>
          <a:p>
            <a:pPr lvl="2"/>
            <a:r>
              <a:rPr lang="en-US" sz="1400" dirty="0">
                <a:latin typeface="Arial"/>
                <a:cs typeface="Arial"/>
              </a:rPr>
              <a:t>= 8136-237/8136= 97%</a:t>
            </a:r>
          </a:p>
          <a:p>
            <a:pPr lvl="1">
              <a:buFont typeface="Wingdings" panose="05000000000000000000" pitchFamily="2" charset="2"/>
              <a:buChar char="ü"/>
            </a:pPr>
            <a:r>
              <a:rPr lang="en-US" sz="1400" dirty="0">
                <a:latin typeface="Arial"/>
                <a:cs typeface="Arial"/>
              </a:rPr>
              <a:t>Overall Equipment Effectiveness (OEE)</a:t>
            </a:r>
          </a:p>
          <a:p>
            <a:pPr lvl="2"/>
            <a:r>
              <a:rPr lang="en-US" sz="1400" dirty="0">
                <a:latin typeface="Arial"/>
                <a:cs typeface="Arial"/>
              </a:rPr>
              <a:t>= 0.96 * 0.85* 0.97 = 0.79</a:t>
            </a:r>
          </a:p>
          <a:p>
            <a:pPr lvl="1">
              <a:buFont typeface="Wingdings" panose="05000000000000000000" pitchFamily="2" charset="2"/>
              <a:buChar char="ü"/>
            </a:pPr>
            <a:r>
              <a:rPr lang="en-US" sz="1400" dirty="0">
                <a:latin typeface="Arial"/>
                <a:cs typeface="Arial"/>
              </a:rPr>
              <a:t>Schedule Adherence Percent </a:t>
            </a:r>
          </a:p>
          <a:p>
            <a:pPr lvl="2"/>
            <a:r>
              <a:rPr lang="en-US" sz="1400" dirty="0">
                <a:latin typeface="Arial"/>
                <a:cs typeface="Arial"/>
              </a:rPr>
              <a:t>= 1-(1325/8136) = 83.7%</a:t>
            </a:r>
          </a:p>
          <a:p>
            <a:pPr lvl="1">
              <a:buFont typeface="Wingdings" panose="05000000000000000000" pitchFamily="2" charset="2"/>
              <a:buChar char="ü"/>
            </a:pPr>
            <a:r>
              <a:rPr lang="en-US" sz="1400" dirty="0">
                <a:latin typeface="Arial"/>
                <a:cs typeface="Arial"/>
              </a:rPr>
              <a:t>Time in System (Dock to Dock)</a:t>
            </a:r>
          </a:p>
          <a:p>
            <a:pPr lvl="2"/>
            <a:r>
              <a:rPr lang="en-US" sz="1400" dirty="0">
                <a:latin typeface="Arial"/>
                <a:cs typeface="Arial"/>
              </a:rPr>
              <a:t>= 299 minutes (Average)</a:t>
            </a:r>
          </a:p>
          <a:p>
            <a:pPr lvl="1">
              <a:buFont typeface="Wingdings" panose="05000000000000000000" pitchFamily="2" charset="2"/>
              <a:buChar char="ü"/>
            </a:pPr>
            <a:r>
              <a:rPr lang="en-US" sz="1400" dirty="0">
                <a:latin typeface="Arial"/>
                <a:cs typeface="Arial"/>
              </a:rPr>
              <a:t>Resource Utilization </a:t>
            </a:r>
          </a:p>
          <a:p>
            <a:pPr lvl="2"/>
            <a:r>
              <a:rPr lang="en-US" sz="1400" dirty="0">
                <a:latin typeface="Arial"/>
                <a:cs typeface="Arial"/>
              </a:rPr>
              <a:t>87% Utilized &amp; 2% Travel</a:t>
            </a:r>
          </a:p>
        </p:txBody>
      </p:sp>
      <p:pic>
        <p:nvPicPr>
          <p:cNvPr id="5" name="Picture 4"/>
          <p:cNvPicPr>
            <a:picLocks noChangeAspect="1"/>
          </p:cNvPicPr>
          <p:nvPr/>
        </p:nvPicPr>
        <p:blipFill rotWithShape="1">
          <a:blip r:embed="rId2"/>
          <a:srcRect l="34759" t="40590" r="35890" b="28626"/>
          <a:stretch/>
        </p:blipFill>
        <p:spPr>
          <a:xfrm>
            <a:off x="683568" y="1995686"/>
            <a:ext cx="3711399" cy="2088232"/>
          </a:xfrm>
          <a:prstGeom prst="rect">
            <a:avLst/>
          </a:prstGeom>
          <a:effectLst/>
        </p:spPr>
      </p:pic>
    </p:spTree>
    <p:extLst>
      <p:ext uri="{BB962C8B-B14F-4D97-AF65-F5344CB8AC3E}">
        <p14:creationId xmlns:p14="http://schemas.microsoft.com/office/powerpoint/2010/main" val="1681959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255"/>
        </a:solidFill>
        <a:effectLst/>
      </p:bgPr>
    </p:bg>
    <p:spTree>
      <p:nvGrpSpPr>
        <p:cNvPr id="1" name=""/>
        <p:cNvGrpSpPr/>
        <p:nvPr/>
      </p:nvGrpSpPr>
      <p:grpSpPr>
        <a:xfrm>
          <a:off x="0" y="0"/>
          <a:ext cx="0" cy="0"/>
          <a:chOff x="0" y="0"/>
          <a:chExt cx="0" cy="0"/>
        </a:xfrm>
      </p:grpSpPr>
      <p:sp>
        <p:nvSpPr>
          <p:cNvPr id="2" name="Rectangle 1"/>
          <p:cNvSpPr/>
          <p:nvPr/>
        </p:nvSpPr>
        <p:spPr>
          <a:xfrm>
            <a:off x="1700808" y="987574"/>
            <a:ext cx="5742384" cy="2708434"/>
          </a:xfrm>
          <a:prstGeom prst="rect">
            <a:avLst/>
          </a:prstGeom>
        </p:spPr>
        <p:txBody>
          <a:bodyPr wrap="square">
            <a:spAutoFit/>
          </a:bodyPr>
          <a:lstStyle/>
          <a:p>
            <a:pPr algn="ctr"/>
            <a:r>
              <a:rPr lang="en-US" altLang="en-US" sz="4000" b="1" dirty="0">
                <a:solidFill>
                  <a:srgbClr val="BFD040"/>
                </a:solidFill>
                <a:latin typeface="Arial"/>
                <a:cs typeface="Arial"/>
              </a:rPr>
              <a:t>Questions?</a:t>
            </a:r>
          </a:p>
          <a:p>
            <a:pPr algn="ctr"/>
            <a:endParaRPr lang="en-US" altLang="en-US" sz="4000" b="1" dirty="0">
              <a:solidFill>
                <a:schemeClr val="bg1"/>
              </a:solidFill>
              <a:latin typeface="Arial"/>
              <a:cs typeface="Arial"/>
            </a:endParaRPr>
          </a:p>
          <a:p>
            <a:pPr algn="ctr"/>
            <a:endParaRPr lang="en-US" altLang="en-US" b="1" dirty="0">
              <a:solidFill>
                <a:schemeClr val="bg1"/>
              </a:solidFill>
              <a:latin typeface="Arial"/>
              <a:cs typeface="Arial"/>
            </a:endParaRPr>
          </a:p>
          <a:p>
            <a:pPr algn="ctr"/>
            <a:endParaRPr lang="en-US" altLang="en-US" b="1" dirty="0">
              <a:solidFill>
                <a:schemeClr val="bg1"/>
              </a:solidFill>
              <a:latin typeface="Arial"/>
              <a:cs typeface="Arial"/>
            </a:endParaRPr>
          </a:p>
          <a:p>
            <a:pPr algn="ctr"/>
            <a:r>
              <a:rPr lang="en-US" altLang="en-US" dirty="0">
                <a:solidFill>
                  <a:schemeClr val="bg1"/>
                </a:solidFill>
                <a:latin typeface="Arial"/>
                <a:cs typeface="Arial"/>
              </a:rPr>
              <a:t>Please send additional comments or questions to:</a:t>
            </a:r>
          </a:p>
          <a:p>
            <a:pPr algn="ctr"/>
            <a:r>
              <a:rPr lang="en-US" altLang="en-US" b="1" dirty="0">
                <a:solidFill>
                  <a:schemeClr val="bg1"/>
                </a:solidFill>
                <a:latin typeface="Arial"/>
                <a:cs typeface="Arial"/>
              </a:rPr>
              <a:t> </a:t>
            </a:r>
          </a:p>
          <a:p>
            <a:pPr algn="ctr"/>
            <a:r>
              <a:rPr lang="en-US" altLang="en-US" b="1" dirty="0" err="1">
                <a:solidFill>
                  <a:schemeClr val="bg1"/>
                </a:solidFill>
                <a:latin typeface="Arial"/>
                <a:cs typeface="Arial"/>
              </a:rPr>
              <a:t>Brian.H</a:t>
            </a:r>
            <a:r>
              <a:rPr lang="en-US" altLang="en-US" b="1" dirty="0">
                <a:solidFill>
                  <a:schemeClr val="bg1"/>
                </a:solidFill>
                <a:latin typeface="Arial"/>
                <a:cs typeface="Arial"/>
              </a:rPr>
              <a:t> @MTN-</a:t>
            </a:r>
            <a:r>
              <a:rPr lang="en-US" altLang="en-US" b="1" dirty="0" err="1">
                <a:solidFill>
                  <a:schemeClr val="bg1"/>
                </a:solidFill>
                <a:latin typeface="Arial"/>
                <a:cs typeface="Arial"/>
              </a:rPr>
              <a:t>SIM.com</a:t>
            </a:r>
            <a:endParaRPr lang="en-US" altLang="en-US" b="1" dirty="0">
              <a:solidFill>
                <a:schemeClr val="bg1"/>
              </a:solidFill>
              <a:latin typeface="Arial"/>
              <a:cs typeface="Arial"/>
            </a:endParaRPr>
          </a:p>
        </p:txBody>
      </p:sp>
    </p:spTree>
    <p:extLst>
      <p:ext uri="{BB962C8B-B14F-4D97-AF65-F5344CB8AC3E}">
        <p14:creationId xmlns:p14="http://schemas.microsoft.com/office/powerpoint/2010/main" val="13649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50404"/>
            <a:ext cx="8229600" cy="857250"/>
          </a:xfrm>
          <a:prstGeom prst="rect">
            <a:avLst/>
          </a:prstGeom>
        </p:spPr>
        <p:txBody>
          <a:bodyPr/>
          <a:lstStyle>
            <a:lvl1pPr algn="ctr" rtl="0" eaLnBrk="1" fontAlgn="base" hangingPunct="1">
              <a:spcBef>
                <a:spcPct val="0"/>
              </a:spcBef>
              <a:spcAft>
                <a:spcPct val="0"/>
              </a:spcAft>
              <a:defRPr sz="4400" kern="1200">
                <a:solidFill>
                  <a:schemeClr val="tx1">
                    <a:lumMod val="50000"/>
                    <a:lumOff val="50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3200" b="1" dirty="0">
                <a:solidFill>
                  <a:srgbClr val="376092"/>
                </a:solidFill>
              </a:rPr>
              <a:t>Where do we get the biggest bang for the buck using simulation?</a:t>
            </a:r>
            <a:endParaRPr lang="en-US" sz="3200" b="1" dirty="0">
              <a:solidFill>
                <a:srgbClr val="376092"/>
              </a:solidFill>
            </a:endParaRPr>
          </a:p>
        </p:txBody>
      </p:sp>
      <p:sp>
        <p:nvSpPr>
          <p:cNvPr id="3" name="Rectangle 2"/>
          <p:cNvSpPr/>
          <p:nvPr/>
        </p:nvSpPr>
        <p:spPr>
          <a:xfrm>
            <a:off x="533755" y="2571750"/>
            <a:ext cx="2519901" cy="1368152"/>
          </a:xfrm>
          <a:prstGeom prst="rect">
            <a:avLst/>
          </a:prstGeom>
          <a:solidFill>
            <a:srgbClr val="003255"/>
          </a:solidFill>
          <a:ln>
            <a:solidFill>
              <a:srgbClr val="0032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72E60"/>
              </a:solidFill>
            </a:endParaRPr>
          </a:p>
        </p:txBody>
      </p:sp>
      <p:sp>
        <p:nvSpPr>
          <p:cNvPr id="4" name="Rectangle 3"/>
          <p:cNvSpPr/>
          <p:nvPr/>
        </p:nvSpPr>
        <p:spPr>
          <a:xfrm>
            <a:off x="6166899" y="2571750"/>
            <a:ext cx="2519901" cy="1368152"/>
          </a:xfrm>
          <a:prstGeom prst="rect">
            <a:avLst/>
          </a:prstGeom>
          <a:solidFill>
            <a:srgbClr val="849231"/>
          </a:solidFill>
          <a:ln>
            <a:solidFill>
              <a:srgbClr val="8492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FD040"/>
                </a:solidFill>
              </a:ln>
              <a:solidFill>
                <a:srgbClr val="BFD040"/>
              </a:solidFill>
            </a:endParaRPr>
          </a:p>
        </p:txBody>
      </p:sp>
      <p:sp>
        <p:nvSpPr>
          <p:cNvPr id="5" name="Rectangle 4"/>
          <p:cNvSpPr/>
          <p:nvPr/>
        </p:nvSpPr>
        <p:spPr>
          <a:xfrm>
            <a:off x="3350883" y="2571750"/>
            <a:ext cx="2519901" cy="1368152"/>
          </a:xfrm>
          <a:prstGeom prst="rect">
            <a:avLst/>
          </a:prstGeom>
          <a:solidFill>
            <a:srgbClr val="129CC9"/>
          </a:solidFill>
          <a:ln>
            <a:solidFill>
              <a:srgbClr val="0C89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7"/>
          <p:cNvSpPr txBox="1">
            <a:spLocks/>
          </p:cNvSpPr>
          <p:nvPr/>
        </p:nvSpPr>
        <p:spPr>
          <a:xfrm>
            <a:off x="741090" y="2859782"/>
            <a:ext cx="2120940" cy="727073"/>
          </a:xfrm>
          <a:prstGeom prst="rect">
            <a:avLst/>
          </a:prstGeom>
        </p:spPr>
        <p:txBody>
          <a:bodyPr anchor="b" anchorCtr="0">
            <a:noAutofit/>
          </a:bodyPr>
          <a:lstStyle>
            <a:lvl1pPr marL="0" indent="0" algn="l" rtl="0" eaLnBrk="1" fontAlgn="base" hangingPunct="1">
              <a:spcBef>
                <a:spcPct val="20000"/>
              </a:spcBef>
              <a:spcAft>
                <a:spcPct val="0"/>
              </a:spcAft>
              <a:buFont typeface="Arial" charset="0"/>
              <a:buNone/>
              <a:defRPr sz="1600" b="1" kern="1200">
                <a:solidFill>
                  <a:srgbClr val="003255"/>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2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a:solidFill>
                  <a:srgbClr val="FFFFFF"/>
                </a:solidFill>
              </a:rPr>
              <a:t>Design</a:t>
            </a:r>
          </a:p>
          <a:p>
            <a:pPr algn="ctr"/>
            <a:r>
              <a:rPr lang="en-GB" dirty="0">
                <a:solidFill>
                  <a:srgbClr val="FFFFFF"/>
                </a:solidFill>
              </a:rPr>
              <a:t>Phase</a:t>
            </a:r>
          </a:p>
        </p:txBody>
      </p:sp>
      <p:sp>
        <p:nvSpPr>
          <p:cNvPr id="8" name="Text Placeholder 7"/>
          <p:cNvSpPr txBox="1">
            <a:spLocks/>
          </p:cNvSpPr>
          <p:nvPr/>
        </p:nvSpPr>
        <p:spPr>
          <a:xfrm>
            <a:off x="3553061" y="2859782"/>
            <a:ext cx="2120940" cy="727073"/>
          </a:xfrm>
          <a:prstGeom prst="rect">
            <a:avLst/>
          </a:prstGeom>
        </p:spPr>
        <p:txBody>
          <a:bodyPr anchor="b" anchorCtr="0">
            <a:noAutofit/>
          </a:bodyPr>
          <a:lstStyle>
            <a:lvl1pPr marL="0" indent="0" algn="l" rtl="0" eaLnBrk="1" fontAlgn="base" hangingPunct="1">
              <a:spcBef>
                <a:spcPct val="20000"/>
              </a:spcBef>
              <a:spcAft>
                <a:spcPct val="0"/>
              </a:spcAft>
              <a:buFont typeface="Arial" charset="0"/>
              <a:buNone/>
              <a:defRPr sz="1600" b="1" kern="1200">
                <a:solidFill>
                  <a:srgbClr val="0C89BF"/>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2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a:solidFill>
                  <a:srgbClr val="FFFFFF"/>
                </a:solidFill>
              </a:rPr>
              <a:t>Operational Changes</a:t>
            </a:r>
          </a:p>
        </p:txBody>
      </p:sp>
      <p:sp>
        <p:nvSpPr>
          <p:cNvPr id="10" name="Text Placeholder 7"/>
          <p:cNvSpPr txBox="1">
            <a:spLocks/>
          </p:cNvSpPr>
          <p:nvPr/>
        </p:nvSpPr>
        <p:spPr>
          <a:xfrm>
            <a:off x="6365032" y="2859782"/>
            <a:ext cx="2120940" cy="727073"/>
          </a:xfrm>
          <a:prstGeom prst="rect">
            <a:avLst/>
          </a:prstGeom>
        </p:spPr>
        <p:txBody>
          <a:bodyPr anchor="b" anchorCtr="0">
            <a:noAutofit/>
          </a:bodyPr>
          <a:lstStyle>
            <a:lvl1pPr marL="0" indent="0" algn="l" rtl="0" eaLnBrk="1" fontAlgn="base" hangingPunct="1">
              <a:spcBef>
                <a:spcPct val="20000"/>
              </a:spcBef>
              <a:spcAft>
                <a:spcPct val="0"/>
              </a:spcAft>
              <a:buFont typeface="Arial" charset="0"/>
              <a:buNone/>
              <a:defRPr sz="1600" b="1" kern="1200">
                <a:solidFill>
                  <a:schemeClr val="accent3"/>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2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a:solidFill>
                  <a:srgbClr val="FFFFFF"/>
                </a:solidFill>
              </a:rPr>
              <a:t>Continuous Improvement</a:t>
            </a:r>
          </a:p>
        </p:txBody>
      </p:sp>
    </p:spTree>
    <p:extLst>
      <p:ext uri="{BB962C8B-B14F-4D97-AF65-F5344CB8AC3E}">
        <p14:creationId xmlns:p14="http://schemas.microsoft.com/office/powerpoint/2010/main" val="3915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7410" name="Title 1"/>
          <p:cNvSpPr>
            <a:spLocks noGrp="1"/>
          </p:cNvSpPr>
          <p:nvPr>
            <p:ph type="ctrTitle"/>
          </p:nvPr>
        </p:nvSpPr>
        <p:spPr bwMode="auto">
          <a:xfrm>
            <a:off x="1223628" y="1469231"/>
            <a:ext cx="6660740" cy="1102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a:solidFill>
                  <a:schemeClr val="bg1"/>
                </a:solidFill>
              </a:rPr>
              <a:t>Automotive Simulation Guide</a:t>
            </a:r>
            <a:br>
              <a:rPr lang="en-US" altLang="en-US" sz="3600" b="1" dirty="0">
                <a:solidFill>
                  <a:schemeClr val="bg1"/>
                </a:solidFill>
              </a:rPr>
            </a:br>
            <a:r>
              <a:rPr lang="en-US" altLang="en-US" sz="2800" i="1" dirty="0">
                <a:solidFill>
                  <a:schemeClr val="accent1">
                    <a:lumMod val="20000"/>
                    <a:lumOff val="80000"/>
                  </a:schemeClr>
                </a:solidFill>
              </a:rPr>
              <a:t>Designing efficient assembly processes</a:t>
            </a:r>
          </a:p>
        </p:txBody>
      </p:sp>
      <p:sp>
        <p:nvSpPr>
          <p:cNvPr id="3" name="Subtitle 2"/>
          <p:cNvSpPr>
            <a:spLocks noGrp="1"/>
          </p:cNvSpPr>
          <p:nvPr>
            <p:ph type="subTitle" idx="1"/>
          </p:nvPr>
        </p:nvSpPr>
        <p:spPr>
          <a:xfrm>
            <a:off x="1259632" y="3147814"/>
            <a:ext cx="6480720" cy="1008416"/>
          </a:xfrm>
        </p:spPr>
        <p:txBody>
          <a:bodyPr/>
          <a:lstStyle/>
          <a:p>
            <a:pPr algn="l">
              <a:defRPr/>
            </a:pPr>
            <a:r>
              <a:rPr lang="en-US" sz="1600" b="1" dirty="0">
                <a:solidFill>
                  <a:srgbClr val="FFFFFF"/>
                </a:solidFill>
              </a:rPr>
              <a:t>Brian Harrington</a:t>
            </a:r>
            <a:endParaRPr lang="en-US" sz="1600" dirty="0">
              <a:solidFill>
                <a:srgbClr val="FFFFFF"/>
              </a:solidFill>
            </a:endParaRPr>
          </a:p>
          <a:p>
            <a:pPr algn="l">
              <a:spcBef>
                <a:spcPts val="0"/>
              </a:spcBef>
              <a:defRPr/>
            </a:pPr>
            <a:r>
              <a:rPr lang="en-GB" sz="1600" dirty="0">
                <a:solidFill>
                  <a:srgbClr val="FFFFFF"/>
                </a:solidFill>
              </a:rPr>
              <a:t>MTN-SIM, LLC</a:t>
            </a:r>
          </a:p>
          <a:p>
            <a:pPr algn="l">
              <a:spcBef>
                <a:spcPts val="0"/>
              </a:spcBef>
              <a:defRPr/>
            </a:pPr>
            <a:r>
              <a:rPr lang="en-GB" sz="1050" dirty="0" err="1">
                <a:solidFill>
                  <a:srgbClr val="FFFFFF"/>
                </a:solidFill>
              </a:rPr>
              <a:t>www.MTN-SIM.com</a:t>
            </a:r>
            <a:endParaRPr lang="en-GB" sz="1050" dirty="0">
              <a:solidFill>
                <a:srgbClr val="FFFFFF"/>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83518"/>
            <a:ext cx="1436152" cy="493078"/>
          </a:xfrm>
          <a:prstGeom prst="rect">
            <a:avLst/>
          </a:prstGeom>
        </p:spPr>
      </p:pic>
      <p:pic>
        <p:nvPicPr>
          <p:cNvPr id="6" name="Picture 5" descr="MTN-SIM_LogoWhite-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1029" y="341181"/>
            <a:ext cx="1257415" cy="701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520" y="3579862"/>
            <a:ext cx="5976664" cy="864096"/>
          </a:xfrm>
          <a:prstGeom prst="rect">
            <a:avLst/>
          </a:prstGeom>
          <a:solidFill>
            <a:srgbClr val="DA1C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3568" y="555526"/>
            <a:ext cx="7139136" cy="475562"/>
          </a:xfrm>
        </p:spPr>
        <p:txBody>
          <a:bodyPr/>
          <a:lstStyle/>
          <a:p>
            <a:pPr algn="l"/>
            <a:r>
              <a:rPr lang="en-US" dirty="0"/>
              <a:t>Greenfield or Brownfield Site		</a:t>
            </a:r>
          </a:p>
        </p:txBody>
      </p:sp>
      <p:sp>
        <p:nvSpPr>
          <p:cNvPr id="3" name="Content Placeholder 2"/>
          <p:cNvSpPr>
            <a:spLocks noGrp="1"/>
          </p:cNvSpPr>
          <p:nvPr>
            <p:ph idx="1"/>
          </p:nvPr>
        </p:nvSpPr>
        <p:spPr>
          <a:xfrm>
            <a:off x="683568" y="1535144"/>
            <a:ext cx="7920880" cy="1450256"/>
          </a:xfrm>
        </p:spPr>
        <p:txBody>
          <a:bodyPr/>
          <a:lstStyle/>
          <a:p>
            <a:pPr marL="0" indent="0">
              <a:buNone/>
            </a:pPr>
            <a:r>
              <a:rPr lang="en-US" sz="2000" dirty="0">
                <a:solidFill>
                  <a:schemeClr val="tx1">
                    <a:lumMod val="75000"/>
                  </a:schemeClr>
                </a:solidFill>
              </a:rPr>
              <a:t>Whether it’s a new site or revamping an existing facility… a new design and new manufacturing facility is in the works!</a:t>
            </a:r>
          </a:p>
          <a:p>
            <a:pPr marL="0" indent="0">
              <a:buNone/>
            </a:pPr>
            <a:endParaRPr lang="en-US" sz="2000" dirty="0">
              <a:solidFill>
                <a:schemeClr val="tx1">
                  <a:lumMod val="75000"/>
                </a:schemeClr>
              </a:solidFill>
            </a:endParaRPr>
          </a:p>
          <a:p>
            <a:pPr marL="0" indent="0">
              <a:buNone/>
            </a:pPr>
            <a:r>
              <a:rPr lang="en-US" sz="2000" dirty="0">
                <a:solidFill>
                  <a:schemeClr val="tx1">
                    <a:lumMod val="75000"/>
                  </a:schemeClr>
                </a:solidFill>
              </a:rPr>
              <a:t>The simulation study will become the </a:t>
            </a:r>
            <a:r>
              <a:rPr lang="en-US" sz="2000" b="1" i="1" dirty="0">
                <a:solidFill>
                  <a:srgbClr val="0C89BF"/>
                </a:solidFill>
              </a:rPr>
              <a:t>“prototype” </a:t>
            </a:r>
            <a:r>
              <a:rPr lang="en-US" sz="2000" dirty="0">
                <a:solidFill>
                  <a:schemeClr val="tx1">
                    <a:lumMod val="75000"/>
                  </a:schemeClr>
                </a:solidFill>
              </a:rPr>
              <a:t>of the new facility.</a:t>
            </a:r>
          </a:p>
        </p:txBody>
      </p:sp>
      <p:sp>
        <p:nvSpPr>
          <p:cNvPr id="4" name="TextBox 3"/>
          <p:cNvSpPr txBox="1"/>
          <p:nvPr/>
        </p:nvSpPr>
        <p:spPr>
          <a:xfrm>
            <a:off x="683568" y="3723878"/>
            <a:ext cx="5040560" cy="584776"/>
          </a:xfrm>
          <a:prstGeom prst="rect">
            <a:avLst/>
          </a:prstGeom>
          <a:noFill/>
        </p:spPr>
        <p:txBody>
          <a:bodyPr wrap="square" rtlCol="0">
            <a:spAutoFit/>
          </a:bodyPr>
          <a:lstStyle/>
          <a:p>
            <a:r>
              <a:rPr lang="en-US" sz="1600" b="1" dirty="0">
                <a:solidFill>
                  <a:schemeClr val="bg1"/>
                </a:solidFill>
                <a:latin typeface="Arial"/>
                <a:cs typeface="Arial"/>
              </a:rPr>
              <a:t>The goal: </a:t>
            </a:r>
            <a:r>
              <a:rPr lang="en-US" sz="1600" dirty="0">
                <a:solidFill>
                  <a:schemeClr val="bg1"/>
                </a:solidFill>
                <a:latin typeface="Arial"/>
                <a:cs typeface="Arial"/>
              </a:rPr>
              <a:t>Achieve targets and reduce the number of design changes prior to implementation.</a:t>
            </a:r>
          </a:p>
        </p:txBody>
      </p:sp>
    </p:spTree>
    <p:extLst>
      <p:ext uri="{BB962C8B-B14F-4D97-AF65-F5344CB8AC3E}">
        <p14:creationId xmlns:p14="http://schemas.microsoft.com/office/powerpoint/2010/main" val="123785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9CC9"/>
        </a:solidFill>
        <a:effectLst/>
      </p:bgPr>
    </p:bg>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11560" y="368300"/>
            <a:ext cx="6191250" cy="474663"/>
          </a:xfrm>
          <a:prstGeom prst="rect">
            <a:avLst/>
          </a:prstGeom>
        </p:spPr>
        <p:txBody>
          <a:bodyPr/>
          <a:lstStyle/>
          <a:p>
            <a:pPr algn="l"/>
            <a:r>
              <a:rPr lang="en-US" sz="3200" b="1" dirty="0">
                <a:solidFill>
                  <a:schemeClr val="bg1"/>
                </a:solidFill>
              </a:rPr>
              <a:t>Design Phase</a:t>
            </a:r>
          </a:p>
        </p:txBody>
      </p:sp>
      <p:sp>
        <p:nvSpPr>
          <p:cNvPr id="8" name="Content Placeholder 7"/>
          <p:cNvSpPr>
            <a:spLocks noGrp="1"/>
          </p:cNvSpPr>
          <p:nvPr>
            <p:ph idx="4294967295"/>
          </p:nvPr>
        </p:nvSpPr>
        <p:spPr>
          <a:xfrm>
            <a:off x="683568" y="1995686"/>
            <a:ext cx="7416824" cy="2376264"/>
          </a:xfrm>
          <a:prstGeom prst="rect">
            <a:avLst/>
          </a:prstGeom>
        </p:spPr>
        <p:txBody>
          <a:bodyPr/>
          <a:lstStyle/>
          <a:p>
            <a:pPr marL="0" indent="0">
              <a:buNone/>
            </a:pPr>
            <a:r>
              <a:rPr lang="en-US" sz="1800" b="1" dirty="0">
                <a:solidFill>
                  <a:srgbClr val="FFFFFF"/>
                </a:solidFill>
              </a:rPr>
              <a:t>Typical design objectives:</a:t>
            </a:r>
          </a:p>
          <a:p>
            <a:pPr>
              <a:buFont typeface="Wingdings" charset="2"/>
              <a:buChar char="Ø"/>
            </a:pPr>
            <a:r>
              <a:rPr lang="en-US" sz="1800" dirty="0">
                <a:solidFill>
                  <a:schemeClr val="bg1"/>
                </a:solidFill>
              </a:rPr>
              <a:t>Proving and achieving throughput</a:t>
            </a:r>
          </a:p>
          <a:p>
            <a:pPr>
              <a:buFont typeface="Wingdings" charset="2"/>
              <a:buChar char="Ø"/>
            </a:pPr>
            <a:r>
              <a:rPr lang="en-US" sz="1800" dirty="0">
                <a:solidFill>
                  <a:schemeClr val="bg1"/>
                </a:solidFill>
              </a:rPr>
              <a:t>Determining bottlenecks &amp; constraints</a:t>
            </a:r>
          </a:p>
          <a:p>
            <a:pPr>
              <a:buFont typeface="Wingdings" charset="2"/>
              <a:buChar char="Ø"/>
            </a:pPr>
            <a:r>
              <a:rPr lang="en-US" sz="1800" dirty="0">
                <a:solidFill>
                  <a:schemeClr val="bg1"/>
                </a:solidFill>
              </a:rPr>
              <a:t>Setting optimal line rates</a:t>
            </a:r>
          </a:p>
          <a:p>
            <a:pPr>
              <a:buFont typeface="Wingdings" charset="2"/>
              <a:buChar char="Ø"/>
            </a:pPr>
            <a:r>
              <a:rPr lang="en-US" sz="1800" dirty="0">
                <a:solidFill>
                  <a:schemeClr val="bg1"/>
                </a:solidFill>
              </a:rPr>
              <a:t>Minimizing downtime effects</a:t>
            </a:r>
          </a:p>
          <a:p>
            <a:pPr>
              <a:buFont typeface="Wingdings" charset="2"/>
              <a:buChar char="Ø"/>
            </a:pPr>
            <a:r>
              <a:rPr lang="en-US" sz="1800" dirty="0">
                <a:solidFill>
                  <a:schemeClr val="bg1"/>
                </a:solidFill>
              </a:rPr>
              <a:t>Designing optimal material handling systems</a:t>
            </a:r>
          </a:p>
          <a:p>
            <a:pPr>
              <a:buFont typeface="Wingdings" charset="2"/>
              <a:buChar char="Ø"/>
            </a:pPr>
            <a:r>
              <a:rPr lang="en-US" sz="1800" dirty="0">
                <a:solidFill>
                  <a:schemeClr val="bg1"/>
                </a:solidFill>
              </a:rPr>
              <a:t>Optimal placement of buffers and broadcast points in the system</a:t>
            </a:r>
          </a:p>
        </p:txBody>
      </p:sp>
      <p:sp>
        <p:nvSpPr>
          <p:cNvPr id="2" name="TextBox 1"/>
          <p:cNvSpPr txBox="1"/>
          <p:nvPr/>
        </p:nvSpPr>
        <p:spPr>
          <a:xfrm>
            <a:off x="611560" y="1059582"/>
            <a:ext cx="7416105" cy="707886"/>
          </a:xfrm>
          <a:prstGeom prst="rect">
            <a:avLst/>
          </a:prstGeom>
          <a:noFill/>
        </p:spPr>
        <p:txBody>
          <a:bodyPr wrap="square" rtlCol="0">
            <a:spAutoFit/>
          </a:bodyPr>
          <a:lstStyle/>
          <a:p>
            <a:pPr marL="0" indent="0">
              <a:buNone/>
            </a:pPr>
            <a:r>
              <a:rPr lang="en-US" sz="2000" dirty="0">
                <a:solidFill>
                  <a:schemeClr val="bg1"/>
                </a:solidFill>
                <a:latin typeface="Arial"/>
                <a:cs typeface="Arial"/>
              </a:rPr>
              <a:t>Compare simulated design concepts, weighing in on ability to meet program targets and stay within allocated budget.</a:t>
            </a:r>
          </a:p>
        </p:txBody>
      </p:sp>
    </p:spTree>
    <p:extLst>
      <p:ext uri="{BB962C8B-B14F-4D97-AF65-F5344CB8AC3E}">
        <p14:creationId xmlns:p14="http://schemas.microsoft.com/office/powerpoint/2010/main" val="295241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367996"/>
            <a:ext cx="8424936" cy="54757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200" b="1" dirty="0">
                <a:solidFill>
                  <a:srgbClr val="376092"/>
                </a:solidFill>
              </a:rPr>
              <a:t>Proving and Achieving Throughput</a:t>
            </a:r>
          </a:p>
        </p:txBody>
      </p:sp>
      <p:sp>
        <p:nvSpPr>
          <p:cNvPr id="4" name="Rectangle 3"/>
          <p:cNvSpPr/>
          <p:nvPr/>
        </p:nvSpPr>
        <p:spPr>
          <a:xfrm>
            <a:off x="395536" y="1476529"/>
            <a:ext cx="2880320" cy="2677656"/>
          </a:xfrm>
          <a:prstGeom prst="rect">
            <a:avLst/>
          </a:prstGeom>
        </p:spPr>
        <p:txBody>
          <a:bodyPr wrap="square">
            <a:spAutoFit/>
          </a:bodyPr>
          <a:lstStyle/>
          <a:p>
            <a:pPr marL="0" indent="0">
              <a:buNone/>
            </a:pPr>
            <a:r>
              <a:rPr lang="en-US" sz="1600" dirty="0">
                <a:latin typeface="Arial"/>
                <a:cs typeface="Arial"/>
              </a:rPr>
              <a:t>Throughput is the </a:t>
            </a:r>
            <a:r>
              <a:rPr lang="en-US" sz="1600" b="1" i="1" dirty="0">
                <a:latin typeface="Arial"/>
                <a:cs typeface="Arial"/>
              </a:rPr>
              <a:t>key</a:t>
            </a:r>
            <a:r>
              <a:rPr lang="en-US" sz="1600" dirty="0">
                <a:latin typeface="Arial"/>
                <a:cs typeface="Arial"/>
              </a:rPr>
              <a:t> metric when it comes to designing an Automotive Facility.</a:t>
            </a:r>
          </a:p>
          <a:p>
            <a:pPr marL="0" indent="0">
              <a:buNone/>
            </a:pPr>
            <a:endParaRPr lang="en-US" sz="1600" dirty="0">
              <a:latin typeface="Arial"/>
              <a:cs typeface="Arial"/>
            </a:endParaRPr>
          </a:p>
          <a:p>
            <a:pPr marL="0" indent="0">
              <a:buNone/>
            </a:pPr>
            <a:r>
              <a:rPr lang="en-US" sz="1600" dirty="0">
                <a:latin typeface="Arial"/>
                <a:cs typeface="Arial"/>
              </a:rPr>
              <a:t>Often referred to as “Vehicles per Hour” or “Jobs per Hour”</a:t>
            </a:r>
          </a:p>
          <a:p>
            <a:pPr marL="0" indent="0">
              <a:buNone/>
            </a:pPr>
            <a:endParaRPr lang="en-US" sz="1600" dirty="0">
              <a:latin typeface="Arial"/>
              <a:cs typeface="Arial"/>
            </a:endParaRPr>
          </a:p>
          <a:p>
            <a:r>
              <a:rPr lang="en-US" sz="1400" i="1" dirty="0">
                <a:solidFill>
                  <a:srgbClr val="129CC9"/>
                </a:solidFill>
                <a:latin typeface="Arial"/>
                <a:cs typeface="Arial"/>
              </a:rPr>
              <a:t>Runtime graphs shows an Average JPH of 68.7</a:t>
            </a:r>
          </a:p>
          <a:p>
            <a:r>
              <a:rPr lang="en-US" sz="1400" i="1" dirty="0">
                <a:solidFill>
                  <a:srgbClr val="129CC9"/>
                </a:solidFill>
                <a:latin typeface="Arial"/>
                <a:cs typeface="Arial"/>
              </a:rPr>
              <a:t>Maximum of 73.0</a:t>
            </a:r>
          </a:p>
          <a:p>
            <a:r>
              <a:rPr lang="en-US" sz="1400" i="1" dirty="0">
                <a:solidFill>
                  <a:srgbClr val="129CC9"/>
                </a:solidFill>
                <a:latin typeface="Arial"/>
                <a:cs typeface="Arial"/>
              </a:rPr>
              <a:t>Minimum below 36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525" y="1419623"/>
            <a:ext cx="5517230" cy="2448271"/>
          </a:xfrm>
          <a:prstGeom prst="rect">
            <a:avLst/>
          </a:prstGeom>
        </p:spPr>
      </p:pic>
    </p:spTree>
    <p:extLst>
      <p:ext uri="{BB962C8B-B14F-4D97-AF65-F5344CB8AC3E}">
        <p14:creationId xmlns:p14="http://schemas.microsoft.com/office/powerpoint/2010/main" val="188138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4002"/>
            <a:ext cx="8229600" cy="857250"/>
          </a:xfrm>
          <a:prstGeom prst="rect">
            <a:avLst/>
          </a:prstGeom>
        </p:spPr>
        <p:txBody>
          <a:bodyPr/>
          <a:lstStyle>
            <a:lvl1pPr algn="ctr" rtl="0" eaLnBrk="1" fontAlgn="base" hangingPunct="1">
              <a:spcBef>
                <a:spcPct val="0"/>
              </a:spcBef>
              <a:spcAft>
                <a:spcPct val="0"/>
              </a:spcAft>
              <a:defRPr sz="4400" kern="1200">
                <a:solidFill>
                  <a:schemeClr val="tx1">
                    <a:lumMod val="50000"/>
                    <a:lumOff val="50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b="1" dirty="0">
                <a:solidFill>
                  <a:srgbClr val="376092"/>
                </a:solidFill>
              </a:rPr>
              <a:t>Determining Bottlenecks &amp; Constraints</a:t>
            </a:r>
          </a:p>
        </p:txBody>
      </p:sp>
      <p:sp>
        <p:nvSpPr>
          <p:cNvPr id="3" name="Rectangle 2"/>
          <p:cNvSpPr/>
          <p:nvPr/>
        </p:nvSpPr>
        <p:spPr>
          <a:xfrm>
            <a:off x="533755" y="2499742"/>
            <a:ext cx="2519901" cy="1656184"/>
          </a:xfrm>
          <a:prstGeom prst="rect">
            <a:avLst/>
          </a:prstGeom>
          <a:noFill/>
          <a:ln>
            <a:solidFill>
              <a:srgbClr val="0032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166899" y="2499742"/>
            <a:ext cx="2519901" cy="1656184"/>
          </a:xfrm>
          <a:prstGeom prst="rect">
            <a:avLst/>
          </a:prstGeom>
          <a:noFill/>
          <a:ln>
            <a:solidFill>
              <a:srgbClr val="8492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BFD040"/>
                </a:solidFill>
              </a:ln>
              <a:solidFill>
                <a:srgbClr val="BFD040"/>
              </a:solidFill>
            </a:endParaRPr>
          </a:p>
        </p:txBody>
      </p:sp>
      <p:sp>
        <p:nvSpPr>
          <p:cNvPr id="5" name="Rectangle 4"/>
          <p:cNvSpPr/>
          <p:nvPr/>
        </p:nvSpPr>
        <p:spPr>
          <a:xfrm>
            <a:off x="3350883" y="2499742"/>
            <a:ext cx="2519901" cy="1656184"/>
          </a:xfrm>
          <a:prstGeom prst="rect">
            <a:avLst/>
          </a:prstGeom>
          <a:noFill/>
          <a:ln>
            <a:solidFill>
              <a:srgbClr val="0C89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7"/>
          <p:cNvSpPr txBox="1">
            <a:spLocks/>
          </p:cNvSpPr>
          <p:nvPr/>
        </p:nvSpPr>
        <p:spPr>
          <a:xfrm>
            <a:off x="885106" y="3075806"/>
            <a:ext cx="1814686" cy="727073"/>
          </a:xfrm>
          <a:prstGeom prst="rect">
            <a:avLst/>
          </a:prstGeom>
        </p:spPr>
        <p:txBody>
          <a:bodyPr anchor="b" anchorCtr="0">
            <a:noAutofit/>
          </a:bodyPr>
          <a:lstStyle>
            <a:lvl1pPr marL="0" indent="0" algn="l" rtl="0" eaLnBrk="1" fontAlgn="base" hangingPunct="1">
              <a:spcBef>
                <a:spcPct val="20000"/>
              </a:spcBef>
              <a:spcAft>
                <a:spcPct val="0"/>
              </a:spcAft>
              <a:buFont typeface="Arial" charset="0"/>
              <a:buNone/>
              <a:defRPr sz="1600" b="1" kern="1200">
                <a:solidFill>
                  <a:srgbClr val="003255"/>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2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Can we design where the constraint should be?</a:t>
            </a:r>
          </a:p>
        </p:txBody>
      </p:sp>
      <p:sp>
        <p:nvSpPr>
          <p:cNvPr id="8" name="Text Placeholder 7"/>
          <p:cNvSpPr txBox="1">
            <a:spLocks/>
          </p:cNvSpPr>
          <p:nvPr/>
        </p:nvSpPr>
        <p:spPr>
          <a:xfrm>
            <a:off x="3553061" y="2859782"/>
            <a:ext cx="2120940" cy="727073"/>
          </a:xfrm>
          <a:prstGeom prst="rect">
            <a:avLst/>
          </a:prstGeom>
        </p:spPr>
        <p:txBody>
          <a:bodyPr anchor="b" anchorCtr="0">
            <a:noAutofit/>
          </a:bodyPr>
          <a:lstStyle>
            <a:lvl1pPr marL="0" indent="0" algn="l" rtl="0" eaLnBrk="1" fontAlgn="base" hangingPunct="1">
              <a:spcBef>
                <a:spcPct val="20000"/>
              </a:spcBef>
              <a:spcAft>
                <a:spcPct val="0"/>
              </a:spcAft>
              <a:buFont typeface="Arial" charset="0"/>
              <a:buNone/>
              <a:defRPr sz="1600" b="1" kern="1200">
                <a:solidFill>
                  <a:srgbClr val="0C89BF"/>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2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129CC9"/>
                </a:solidFill>
              </a:rPr>
              <a:t>How do we protect the constraint?</a:t>
            </a:r>
          </a:p>
        </p:txBody>
      </p:sp>
      <p:sp>
        <p:nvSpPr>
          <p:cNvPr id="10" name="Text Placeholder 7"/>
          <p:cNvSpPr txBox="1">
            <a:spLocks/>
          </p:cNvSpPr>
          <p:nvPr/>
        </p:nvSpPr>
        <p:spPr>
          <a:xfrm>
            <a:off x="6365032" y="2931790"/>
            <a:ext cx="2120940" cy="727073"/>
          </a:xfrm>
          <a:prstGeom prst="rect">
            <a:avLst/>
          </a:prstGeom>
        </p:spPr>
        <p:txBody>
          <a:bodyPr anchor="b" anchorCtr="0">
            <a:noAutofit/>
          </a:bodyPr>
          <a:lstStyle>
            <a:lvl1pPr marL="0" indent="0" algn="l" rtl="0" eaLnBrk="1" fontAlgn="base" hangingPunct="1">
              <a:spcBef>
                <a:spcPct val="20000"/>
              </a:spcBef>
              <a:spcAft>
                <a:spcPct val="0"/>
              </a:spcAft>
              <a:buFont typeface="Arial" charset="0"/>
              <a:buNone/>
              <a:defRPr sz="1600" b="1" kern="1200">
                <a:solidFill>
                  <a:schemeClr val="accent3"/>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2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1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849231"/>
                </a:solidFill>
              </a:rPr>
              <a:t>How do we prevent bottlenecks from occurring?</a:t>
            </a:r>
          </a:p>
        </p:txBody>
      </p:sp>
      <p:sp>
        <p:nvSpPr>
          <p:cNvPr id="13" name="Content Placeholder 4"/>
          <p:cNvSpPr txBox="1">
            <a:spLocks/>
          </p:cNvSpPr>
          <p:nvPr/>
        </p:nvSpPr>
        <p:spPr>
          <a:xfrm>
            <a:off x="1367644" y="1185597"/>
            <a:ext cx="6408712" cy="666073"/>
          </a:xfrm>
          <a:prstGeom prst="rect">
            <a:avLst/>
          </a:prstGeom>
        </p:spPr>
        <p:txBody>
          <a:bodyPr/>
          <a:lstStyle>
            <a:lvl1pPr marL="342900" indent="-342900" algn="l" rtl="0" eaLnBrk="1" fontAlgn="base" hangingPunct="1">
              <a:spcBef>
                <a:spcPct val="20000"/>
              </a:spcBef>
              <a:spcAft>
                <a:spcPct val="0"/>
              </a:spcAft>
              <a:buFont typeface="Arial" charset="0"/>
              <a:buChar char="•"/>
              <a:defRPr sz="2800" kern="1200">
                <a:solidFill>
                  <a:srgbClr val="003255"/>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tx1">
                    <a:lumMod val="75000"/>
                  </a:schemeClr>
                </a:solidFill>
              </a:rPr>
              <a:t>The constraint is the limiting factor; overall JPH will be only as good as the constraint can produce.</a:t>
            </a:r>
          </a:p>
        </p:txBody>
      </p:sp>
    </p:spTree>
    <p:extLst>
      <p:ext uri="{BB962C8B-B14F-4D97-AF65-F5344CB8AC3E}">
        <p14:creationId xmlns:p14="http://schemas.microsoft.com/office/powerpoint/2010/main" val="2035565049"/>
      </p:ext>
    </p:extLst>
  </p:cSld>
  <p:clrMapOvr>
    <a:masterClrMapping/>
  </p:clrMapOvr>
</p:sld>
</file>

<file path=ppt/theme/theme1.xml><?xml version="1.0" encoding="utf-8"?>
<a:theme xmlns:a="http://schemas.openxmlformats.org/drawingml/2006/main" name="SIMUL8_PPT_Template_16-9">
  <a:themeElements>
    <a:clrScheme name="SIMUL8 Main">
      <a:dk1>
        <a:srgbClr val="797979"/>
      </a:dk1>
      <a:lt1>
        <a:sysClr val="window" lastClr="FFFFFF"/>
      </a:lt1>
      <a:dk2>
        <a:srgbClr val="003255"/>
      </a:dk2>
      <a:lt2>
        <a:srgbClr val="F2F2F2"/>
      </a:lt2>
      <a:accent1>
        <a:srgbClr val="129CC9"/>
      </a:accent1>
      <a:accent2>
        <a:srgbClr val="BFD040"/>
      </a:accent2>
      <a:accent3>
        <a:srgbClr val="DA1C5C"/>
      </a:accent3>
      <a:accent4>
        <a:srgbClr val="0A5B74"/>
      </a:accent4>
      <a:accent5>
        <a:srgbClr val="717C1E"/>
      </a:accent5>
      <a:accent6>
        <a:srgbClr val="8C123B"/>
      </a:accent6>
      <a:hlink>
        <a:srgbClr val="797979"/>
      </a:hlink>
      <a:folHlink>
        <a:srgbClr val="BFBFB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SIMUL8_PPT_Template_16-9.potm</Template>
  <TotalTime>356</TotalTime>
  <Words>1491</Words>
  <Application>Microsoft Office PowerPoint</Application>
  <PresentationFormat>On-screen Show (16:9)</PresentationFormat>
  <Paragraphs>236</Paragraphs>
  <Slides>36</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SIMUL8_PPT_Template_16-9</vt:lpstr>
      <vt:lpstr>Automotive Simulation Guide: Optimizing the manufacturing life cycle</vt:lpstr>
      <vt:lpstr>PowerPoint Presentation</vt:lpstr>
      <vt:lpstr>PowerPoint Presentation</vt:lpstr>
      <vt:lpstr>PowerPoint Presentation</vt:lpstr>
      <vt:lpstr>Automotive Simulation Guide Designing efficient assembly processes</vt:lpstr>
      <vt:lpstr>Greenfield or Brownfield Site  </vt:lpstr>
      <vt:lpstr>Design Phase</vt:lpstr>
      <vt:lpstr>PowerPoint Presentation</vt:lpstr>
      <vt:lpstr>PowerPoint Presentation</vt:lpstr>
      <vt:lpstr>Setting Optimal Line Rates </vt:lpstr>
      <vt:lpstr>Minimizing Downtime Effects</vt:lpstr>
      <vt:lpstr>Designing Optimal Material Handling Systems</vt:lpstr>
      <vt:lpstr>Engines Delivered via Power &amp; Free</vt:lpstr>
      <vt:lpstr>Determining Optimal Placement of Buffers and Broadcast Points in the System </vt:lpstr>
      <vt:lpstr>Broadcast Build Schedule</vt:lpstr>
      <vt:lpstr>Automotive Simulation Guide Making effective operational decisions</vt:lpstr>
      <vt:lpstr>Operational Procedures</vt:lpstr>
      <vt:lpstr>Doing More with Less Facilities! - Increased Complexity</vt:lpstr>
      <vt:lpstr>PowerPoint Presentation</vt:lpstr>
      <vt:lpstr>Optimizing for Mixed-Model Assembly</vt:lpstr>
      <vt:lpstr>Batch vs Build to Order</vt:lpstr>
      <vt:lpstr>Optimal Operating Shift Patterns</vt:lpstr>
      <vt:lpstr>Optimize Staffing Requirements and Utilization</vt:lpstr>
      <vt:lpstr>Controlling Operational Procedures</vt:lpstr>
      <vt:lpstr>Automotive Simulation Guide Continuously optimizing performance</vt:lpstr>
      <vt:lpstr>Performance Metrics</vt:lpstr>
      <vt:lpstr>What Should we be Measuring?</vt:lpstr>
      <vt:lpstr>PowerPoint Presentation</vt:lpstr>
      <vt:lpstr>PowerPoint Presentation</vt:lpstr>
      <vt:lpstr>PowerPoint Presentation</vt:lpstr>
      <vt:lpstr>PowerPoint Presentation</vt:lpstr>
      <vt:lpstr>Schedule Adherence Percent</vt:lpstr>
      <vt:lpstr>Time in System (Dock to Dock)</vt:lpstr>
      <vt:lpstr>Resource Utilization</vt:lpstr>
      <vt:lpstr>Close-up on the Metrics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SIMUL8 Corporation</dc:creator>
  <cp:keywords>SIMUL8 PowerPoint Template 16:9</cp:keywords>
  <cp:lastModifiedBy>Brian Harrington</cp:lastModifiedBy>
  <cp:revision>181</cp:revision>
  <cp:lastPrinted>2011-11-09T10:26:30Z</cp:lastPrinted>
  <dcterms:created xsi:type="dcterms:W3CDTF">2015-04-21T11:16:15Z</dcterms:created>
  <dcterms:modified xsi:type="dcterms:W3CDTF">2017-04-19T16:00:52Z</dcterms:modified>
</cp:coreProperties>
</file>