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83" r:id="rId4"/>
    <p:sldId id="281" r:id="rId5"/>
    <p:sldId id="269" r:id="rId6"/>
    <p:sldId id="288" r:id="rId7"/>
    <p:sldId id="270" r:id="rId8"/>
    <p:sldId id="280" r:id="rId9"/>
  </p:sldIdLst>
  <p:sldSz cx="18288000" cy="10287000"/>
  <p:notesSz cx="6858000" cy="9144000"/>
  <p:embeddedFontLst>
    <p:embeddedFont>
      <p:font typeface="Carelia" panose="020B0604020202020204" charset="0"/>
      <p:regular r:id="rId10"/>
    </p:embeddedFont>
    <p:embeddedFont>
      <p:font typeface="Georgia Pro Semibold" panose="02040702050405020303" pitchFamily="18" charset="0"/>
      <p:bold r:id="rId11"/>
      <p:boldItalic r:id="rId12"/>
    </p:embeddedFont>
    <p:embeddedFont>
      <p:font typeface="Meiryo" panose="020B0604030504040204" pitchFamily="34" charset="-128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559C9-E734-4AE2-B2E0-B84E4D1F8F0F}" v="13" dt="2024-07-14T14:28:5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Lewter" userId="2bbb60bfb92efe81" providerId="LiveId" clId="{AF4559C9-E734-4AE2-B2E0-B84E4D1F8F0F}"/>
    <pc:docChg chg="modSld">
      <pc:chgData name="Andy Lewter" userId="2bbb60bfb92efe81" providerId="LiveId" clId="{AF4559C9-E734-4AE2-B2E0-B84E4D1F8F0F}" dt="2024-07-14T14:28:57.626" v="12" actId="20577"/>
      <pc:docMkLst>
        <pc:docMk/>
      </pc:docMkLst>
      <pc:sldChg chg="modSp">
        <pc:chgData name="Andy Lewter" userId="2bbb60bfb92efe81" providerId="LiveId" clId="{AF4559C9-E734-4AE2-B2E0-B84E4D1F8F0F}" dt="2024-07-14T14:28:57.626" v="12" actId="20577"/>
        <pc:sldMkLst>
          <pc:docMk/>
          <pc:sldMk cId="3421100399" sldId="268"/>
        </pc:sldMkLst>
        <pc:spChg chg="mod">
          <ac:chgData name="Andy Lewter" userId="2bbb60bfb92efe81" providerId="LiveId" clId="{AF4559C9-E734-4AE2-B2E0-B84E4D1F8F0F}" dt="2024-07-14T14:28:57.626" v="12" actId="20577"/>
          <ac:spMkLst>
            <pc:docMk/>
            <pc:sldMk cId="3421100399" sldId="268"/>
            <ac:spMk id="3" creationId="{228B1737-3877-CEF6-B748-9860EFD1B4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6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8287980" cy="1028699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8B1737-3877-CEF6-B748-9860EFD1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7872107"/>
            <a:ext cx="13716000" cy="164759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 Sermon </a:t>
            </a:r>
            <a:r>
              <a:rPr lang="en-US" b="1" dirty="0">
                <a:solidFill>
                  <a:srgbClr val="FFFFFF"/>
                </a:solidFill>
              </a:rPr>
              <a:t>By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Bishop Andy C. Lewter, D. Min</a:t>
            </a:r>
          </a:p>
        </p:txBody>
      </p:sp>
    </p:spTree>
    <p:extLst>
      <p:ext uri="{BB962C8B-B14F-4D97-AF65-F5344CB8AC3E}">
        <p14:creationId xmlns:p14="http://schemas.microsoft.com/office/powerpoint/2010/main" val="342110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240"/>
            <a:ext cx="18293787" cy="1024452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Special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87796" y="1855720"/>
            <a:ext cx="3621490" cy="340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Diet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FE4E4-7A55-FDAE-ABD3-D9FA73D4135C}"/>
              </a:ext>
            </a:extLst>
          </p:cNvPr>
          <p:cNvSpPr txBox="1"/>
          <p:nvPr/>
        </p:nvSpPr>
        <p:spPr>
          <a:xfrm>
            <a:off x="13087796" y="2196262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left off last week with Daniel and the three Hebrew Boys being allowed to eat only fruit and vegetables which resulted in them having superior health and a brighter countenance than those who ate from the king’s table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4" y="0"/>
            <a:ext cx="11789735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Spiritual Insight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1" y="2552700"/>
            <a:ext cx="3621490" cy="2187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Because they kept covenant with God Daniel also had spiritual insight that allowed him to interpret dreams</a:t>
            </a:r>
          </a:p>
        </p:txBody>
      </p:sp>
    </p:spTree>
    <p:extLst>
      <p:ext uri="{BB962C8B-B14F-4D97-AF65-F5344CB8AC3E}">
        <p14:creationId xmlns:p14="http://schemas.microsoft.com/office/powerpoint/2010/main" val="69388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899741" y="580465"/>
            <a:ext cx="4857683" cy="5003690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018243" y="659059"/>
            <a:ext cx="4620678" cy="745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spc="220" dirty="0">
                <a:solidFill>
                  <a:srgbClr val="605048"/>
                </a:solidFill>
                <a:latin typeface="Carelia"/>
              </a:rPr>
              <a:t>2. The Dream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39261" y="1653917"/>
            <a:ext cx="4178642" cy="290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dirty="0" err="1">
                <a:solidFill>
                  <a:srgbClr val="605048"/>
                </a:solidFill>
                <a:latin typeface="Georgia Pro Semibold" panose="020F0502020204030204" pitchFamily="18" charset="0"/>
              </a:rPr>
              <a:t>Nebuchanezzar</a:t>
            </a:r>
            <a:r>
              <a:rPr lang="en-US" sz="36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 has a dream that he demands be told to him along with its interpretation, only Daniel comes through</a:t>
            </a:r>
          </a:p>
        </p:txBody>
      </p:sp>
    </p:spTree>
    <p:extLst>
      <p:ext uri="{BB962C8B-B14F-4D97-AF65-F5344CB8AC3E}">
        <p14:creationId xmlns:p14="http://schemas.microsoft.com/office/powerpoint/2010/main" val="17573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899741" y="580465"/>
            <a:ext cx="4857683" cy="5003690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018243" y="875030"/>
            <a:ext cx="4620678" cy="745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spc="220" dirty="0">
                <a:solidFill>
                  <a:srgbClr val="605048"/>
                </a:solidFill>
                <a:latin typeface="Carelia"/>
              </a:rPr>
              <a:t>The Statue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35000" y="1866900"/>
            <a:ext cx="4178642" cy="217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  <a:t>Head of Gold”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  <a:t>Shoulders of Silver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  <a:t>Chest of Bronze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  <a:t>Legs of Iron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5048"/>
                </a:solidFill>
                <a:effectLst/>
                <a:uLnTx/>
                <a:uFillTx/>
                <a:latin typeface="Georgia Pro Semibold" panose="020F0502020204030204" pitchFamily="18" charset="0"/>
                <a:ea typeface="+mn-ea"/>
                <a:cs typeface="+mn-cs"/>
              </a:rPr>
              <a:t>Feet of Clay</a:t>
            </a:r>
          </a:p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98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829378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Name Change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1" y="2200640"/>
            <a:ext cx="3621490" cy="309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  <a:defRPr/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All three had name of God in their names</a:t>
            </a:r>
          </a:p>
          <a:p>
            <a:pPr algn="ctr" defTabSz="786384">
              <a:lnSpc>
                <a:spcPts val="2408"/>
              </a:lnSpc>
              <a:spcAft>
                <a:spcPts val="600"/>
              </a:spcAft>
              <a:defRPr/>
            </a:pPr>
            <a:endParaRPr lang="en-US" sz="3200" kern="1200" dirty="0">
              <a:solidFill>
                <a:srgbClr val="605048"/>
              </a:solidFill>
              <a:latin typeface="Georgia Pro Semibold" panose="020F0502020204030204" pitchFamily="18" charset="0"/>
              <a:ea typeface="+mn-ea"/>
              <a:cs typeface="+mn-cs"/>
            </a:endParaRPr>
          </a:p>
          <a:p>
            <a:pPr algn="ctr" defTabSz="786384">
              <a:lnSpc>
                <a:spcPts val="2408"/>
              </a:lnSpc>
              <a:spcAft>
                <a:spcPts val="600"/>
              </a:spcAft>
              <a:defRPr/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Shadrach- Aku</a:t>
            </a:r>
            <a:b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</a:b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Meshach- Aku</a:t>
            </a:r>
            <a:b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</a:br>
            <a:r>
              <a:rPr lang="en-US" sz="3200" dirty="0" err="1">
                <a:solidFill>
                  <a:srgbClr val="605048"/>
                </a:solidFill>
                <a:latin typeface="Georgia Pro Semibold" panose="020F0502020204030204" pitchFamily="18" charset="0"/>
              </a:rPr>
              <a:t>Abendego</a:t>
            </a: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- </a:t>
            </a:r>
            <a:r>
              <a:rPr lang="en-US" sz="3200" dirty="0" err="1">
                <a:solidFill>
                  <a:srgbClr val="605048"/>
                </a:solidFill>
                <a:latin typeface="Georgia Pro Semibold" panose="020F0502020204030204" pitchFamily="18" charset="0"/>
              </a:rPr>
              <a:t>Nabo</a:t>
            </a:r>
            <a:endParaRPr lang="en-US" sz="3200" kern="1200" dirty="0">
              <a:solidFill>
                <a:srgbClr val="605048"/>
              </a:solidFill>
              <a:latin typeface="Georgia Pro Semibold" panose="020F0502020204030204" pitchFamily="18" charset="0"/>
              <a:ea typeface="+mn-ea"/>
              <a:cs typeface="+mn-cs"/>
            </a:endParaRPr>
          </a:p>
          <a:p>
            <a:pPr algn="ctr" defTabSz="786384">
              <a:lnSpc>
                <a:spcPts val="2408"/>
              </a:lnSpc>
              <a:spcAft>
                <a:spcPts val="600"/>
              </a:spcAft>
              <a:defRPr/>
            </a:pPr>
            <a:r>
              <a:rPr lang="en-US" sz="2752" kern="1200" dirty="0">
                <a:solidFill>
                  <a:srgbClr val="605048"/>
                </a:solidFill>
                <a:latin typeface="Georgia Pro Semibold" panose="020F0502020204030204" pitchFamily="18" charset="0"/>
                <a:ea typeface="+mn-ea"/>
                <a:cs typeface="+mn-cs"/>
              </a:rPr>
              <a:t> </a:t>
            </a:r>
          </a:p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2752" kern="1200" dirty="0">
                <a:solidFill>
                  <a:srgbClr val="605048"/>
                </a:solidFill>
                <a:latin typeface="Georgia Pro Semibold" panose="020F0502020204030204" pitchFamily="18" charset="0"/>
                <a:ea typeface="+mn-ea"/>
                <a:cs typeface="+mn-cs"/>
              </a:rPr>
              <a:t> </a:t>
            </a:r>
            <a:endParaRPr lang="en-US" sz="3200" dirty="0">
              <a:solidFill>
                <a:srgbClr val="605048"/>
              </a:solidFill>
              <a:latin typeface="Georgia Pro Semibold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4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85"/>
            <a:ext cx="12115800" cy="1028635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Hebrew Boys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1" y="2200640"/>
            <a:ext cx="3621490" cy="2941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  <a:defRPr/>
            </a:pPr>
            <a:r>
              <a:rPr lang="en-US" sz="3600" kern="1200" dirty="0">
                <a:solidFill>
                  <a:srgbClr val="605048"/>
                </a:solidFill>
                <a:latin typeface="Georgia Pro Semibold" panose="020F0502020204030204" pitchFamily="18" charset="0"/>
                <a:ea typeface="+mn-ea"/>
                <a:cs typeface="+mn-cs"/>
              </a:rPr>
              <a:t>The three Hebrew Boys refuse to bow to the statue of the king and is p</a:t>
            </a:r>
            <a:r>
              <a:rPr lang="en-US" sz="36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laced in the furnace of fire</a:t>
            </a:r>
            <a:endParaRPr lang="en-US" sz="3600" kern="1200" dirty="0">
              <a:solidFill>
                <a:srgbClr val="605048"/>
              </a:solidFill>
              <a:latin typeface="Georgia Pro Semibold" panose="020F0502020204030204" pitchFamily="18" charset="0"/>
              <a:ea typeface="+mn-ea"/>
              <a:cs typeface="+mn-cs"/>
            </a:endParaRPr>
          </a:p>
          <a:p>
            <a:pPr algn="ctr" defTabSz="786384">
              <a:lnSpc>
                <a:spcPts val="2408"/>
              </a:lnSpc>
              <a:spcAft>
                <a:spcPts val="600"/>
              </a:spcAft>
              <a:defRPr/>
            </a:pPr>
            <a:r>
              <a:rPr lang="en-US" sz="2752" kern="1200" dirty="0">
                <a:solidFill>
                  <a:srgbClr val="605048"/>
                </a:solidFill>
                <a:latin typeface="Georgia Pro Semibold" panose="020F0502020204030204" pitchFamily="18" charset="0"/>
                <a:ea typeface="+mn-ea"/>
                <a:cs typeface="+mn-cs"/>
              </a:rPr>
              <a:t> </a:t>
            </a:r>
          </a:p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2752" kern="1200" dirty="0">
                <a:solidFill>
                  <a:srgbClr val="605048"/>
                </a:solidFill>
                <a:latin typeface="Georgia Pro Semibold" panose="020F0502020204030204" pitchFamily="18" charset="0"/>
                <a:ea typeface="+mn-ea"/>
                <a:cs typeface="+mn-cs"/>
              </a:rPr>
              <a:t> </a:t>
            </a:r>
            <a:endParaRPr lang="en-US" sz="3200" dirty="0">
              <a:solidFill>
                <a:srgbClr val="605048"/>
              </a:solidFill>
              <a:latin typeface="Georgia Pro Semibold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8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andle lit open book&#10;&#10;Description automatically generated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1" b="20633"/>
          <a:stretch/>
        </p:blipFill>
        <p:spPr>
          <a:xfrm>
            <a:off x="2286" y="10"/>
            <a:ext cx="18283428" cy="1028699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5505" y="1313637"/>
            <a:ext cx="7829828" cy="766430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2979" y="1010386"/>
            <a:ext cx="8348869" cy="812310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6601" y="1562431"/>
            <a:ext cx="7430047" cy="720228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7FF20-2439-12FE-0881-732545D8D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306" y="2528515"/>
            <a:ext cx="6272166" cy="3544010"/>
          </a:xfrm>
        </p:spPr>
        <p:txBody>
          <a:bodyPr anchor="b">
            <a:normAutofit/>
          </a:bodyPr>
          <a:lstStyle/>
          <a:p>
            <a:r>
              <a:rPr lang="en-US" sz="8100" b="1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Watching</a:t>
            </a:r>
          </a:p>
        </p:txBody>
      </p:sp>
    </p:spTree>
    <p:extLst>
      <p:ext uri="{BB962C8B-B14F-4D97-AF65-F5344CB8AC3E}">
        <p14:creationId xmlns:p14="http://schemas.microsoft.com/office/powerpoint/2010/main" val="6175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170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Carelia</vt:lpstr>
      <vt:lpstr>Meiryo</vt:lpstr>
      <vt:lpstr>Georgia Pro Semibold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Nehemiah</dc:title>
  <dc:creator>Bishop Andy Lewter</dc:creator>
  <cp:lastModifiedBy>Andy Lewter</cp:lastModifiedBy>
  <cp:revision>18</cp:revision>
  <dcterms:created xsi:type="dcterms:W3CDTF">2006-08-16T00:00:00Z</dcterms:created>
  <dcterms:modified xsi:type="dcterms:W3CDTF">2024-07-14T14:29:02Z</dcterms:modified>
  <dc:identifier>DAGBOld7fRc</dc:identifier>
</cp:coreProperties>
</file>