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78" r:id="rId5"/>
    <p:sldId id="279" r:id="rId6"/>
    <p:sldId id="281" r:id="rId7"/>
    <p:sldId id="280" r:id="rId8"/>
    <p:sldId id="282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70352-4D06-45A0-93A2-12E5D075C977}" v="2" dt="2023-08-04T08:12:18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19" autoAdjust="0"/>
  </p:normalViewPr>
  <p:slideViewPr>
    <p:cSldViewPr snapToGrid="0">
      <p:cViewPr varScale="1">
        <p:scale>
          <a:sx n="95" d="100"/>
          <a:sy n="95" d="100"/>
        </p:scale>
        <p:origin x="67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havi Pandey" userId="58a599b9a357d246" providerId="LiveId" clId="{F5103F55-5BF2-4925-886E-C4FFF0A3F551}"/>
    <pc:docChg chg="undo custSel modSld">
      <pc:chgData name="Madhavi Pandey" userId="58a599b9a357d246" providerId="LiveId" clId="{F5103F55-5BF2-4925-886E-C4FFF0A3F551}" dt="2023-08-04T18:09:16.658" v="1053" actId="14100"/>
      <pc:docMkLst>
        <pc:docMk/>
      </pc:docMkLst>
      <pc:sldChg chg="modSp mod">
        <pc:chgData name="Madhavi Pandey" userId="58a599b9a357d246" providerId="LiveId" clId="{F5103F55-5BF2-4925-886E-C4FFF0A3F551}" dt="2023-08-04T18:09:16.658" v="1053" actId="14100"/>
        <pc:sldMkLst>
          <pc:docMk/>
          <pc:sldMk cId="4167884232" sldId="278"/>
        </pc:sldMkLst>
        <pc:spChg chg="mod">
          <ac:chgData name="Madhavi Pandey" userId="58a599b9a357d246" providerId="LiveId" clId="{F5103F55-5BF2-4925-886E-C4FFF0A3F551}" dt="2023-08-04T18:09:16.658" v="1053" actId="14100"/>
          <ac:spMkLst>
            <pc:docMk/>
            <pc:sldMk cId="4167884232" sldId="278"/>
            <ac:spMk id="2" creationId="{0D1F047C-C727-42A7-85C5-68C5AA1B1A93}"/>
          </ac:spMkLst>
        </pc:spChg>
        <pc:spChg chg="mod">
          <ac:chgData name="Madhavi Pandey" userId="58a599b9a357d246" providerId="LiveId" clId="{F5103F55-5BF2-4925-886E-C4FFF0A3F551}" dt="2023-08-04T09:47:15.238" v="817" actId="20577"/>
          <ac:spMkLst>
            <pc:docMk/>
            <pc:sldMk cId="4167884232" sldId="278"/>
            <ac:spMk id="3" creationId="{DB93FB3F-A8D4-46D3-A1C6-C79C64563729}"/>
          </ac:spMkLst>
        </pc:spChg>
      </pc:sldChg>
      <pc:sldChg chg="modSp mod">
        <pc:chgData name="Madhavi Pandey" userId="58a599b9a357d246" providerId="LiveId" clId="{F5103F55-5BF2-4925-886E-C4FFF0A3F551}" dt="2023-08-04T13:20:00.106" v="843" actId="1076"/>
        <pc:sldMkLst>
          <pc:docMk/>
          <pc:sldMk cId="3220235682" sldId="279"/>
        </pc:sldMkLst>
        <pc:spChg chg="mod">
          <ac:chgData name="Madhavi Pandey" userId="58a599b9a357d246" providerId="LiveId" clId="{F5103F55-5BF2-4925-886E-C4FFF0A3F551}" dt="2023-08-04T09:46:41.814" v="809" actId="1076"/>
          <ac:spMkLst>
            <pc:docMk/>
            <pc:sldMk cId="3220235682" sldId="279"/>
            <ac:spMk id="6" creationId="{51B4147B-8ADB-8061-40BF-3CCEE285D376}"/>
          </ac:spMkLst>
        </pc:spChg>
        <pc:spChg chg="mod">
          <ac:chgData name="Madhavi Pandey" userId="58a599b9a357d246" providerId="LiveId" clId="{F5103F55-5BF2-4925-886E-C4FFF0A3F551}" dt="2023-08-04T09:46:51.669" v="810" actId="1076"/>
          <ac:spMkLst>
            <pc:docMk/>
            <pc:sldMk cId="3220235682" sldId="279"/>
            <ac:spMk id="8" creationId="{7014FE70-72E2-4488-1A9A-7616330B5A75}"/>
          </ac:spMkLst>
        </pc:spChg>
        <pc:spChg chg="mod">
          <ac:chgData name="Madhavi Pandey" userId="58a599b9a357d246" providerId="LiveId" clId="{F5103F55-5BF2-4925-886E-C4FFF0A3F551}" dt="2023-08-04T08:55:41.733" v="27" actId="20577"/>
          <ac:spMkLst>
            <pc:docMk/>
            <pc:sldMk cId="3220235682" sldId="279"/>
            <ac:spMk id="24" creationId="{F260476B-CCA6-412B-A9C5-399C34AE6F05}"/>
          </ac:spMkLst>
        </pc:spChg>
        <pc:picChg chg="mod">
          <ac:chgData name="Madhavi Pandey" userId="58a599b9a357d246" providerId="LiveId" clId="{F5103F55-5BF2-4925-886E-C4FFF0A3F551}" dt="2023-08-04T13:20:00.106" v="843" actId="1076"/>
          <ac:picMkLst>
            <pc:docMk/>
            <pc:sldMk cId="3220235682" sldId="279"/>
            <ac:picMk id="3" creationId="{72B2D6DE-C9B5-4678-91EF-77E85F2350DA}"/>
          </ac:picMkLst>
        </pc:picChg>
      </pc:sldChg>
      <pc:sldChg chg="modSp mod">
        <pc:chgData name="Madhavi Pandey" userId="58a599b9a357d246" providerId="LiveId" clId="{F5103F55-5BF2-4925-886E-C4FFF0A3F551}" dt="2023-08-04T09:01:54.393" v="103" actId="207"/>
        <pc:sldMkLst>
          <pc:docMk/>
          <pc:sldMk cId="2802604730" sldId="280"/>
        </pc:sldMkLst>
        <pc:spChg chg="mod">
          <ac:chgData name="Madhavi Pandey" userId="58a599b9a357d246" providerId="LiveId" clId="{F5103F55-5BF2-4925-886E-C4FFF0A3F551}" dt="2023-08-04T09:01:54.393" v="103" actId="207"/>
          <ac:spMkLst>
            <pc:docMk/>
            <pc:sldMk cId="2802604730" sldId="280"/>
            <ac:spMk id="2" creationId="{9005D9F7-EFD3-1FF7-3E00-11967890DC7D}"/>
          </ac:spMkLst>
        </pc:spChg>
        <pc:spChg chg="mod">
          <ac:chgData name="Madhavi Pandey" userId="58a599b9a357d246" providerId="LiveId" clId="{F5103F55-5BF2-4925-886E-C4FFF0A3F551}" dt="2023-08-04T09:01:44.360" v="102" actId="207"/>
          <ac:spMkLst>
            <pc:docMk/>
            <pc:sldMk cId="2802604730" sldId="280"/>
            <ac:spMk id="3" creationId="{BC0C33AB-4828-C5A0-7067-42C43D7DCFE7}"/>
          </ac:spMkLst>
        </pc:spChg>
      </pc:sldChg>
      <pc:sldChg chg="modSp mod">
        <pc:chgData name="Madhavi Pandey" userId="58a599b9a357d246" providerId="LiveId" clId="{F5103F55-5BF2-4925-886E-C4FFF0A3F551}" dt="2023-08-04T18:04:38.479" v="1052" actId="20577"/>
        <pc:sldMkLst>
          <pc:docMk/>
          <pc:sldMk cId="1539719974" sldId="281"/>
        </pc:sldMkLst>
        <pc:spChg chg="mod">
          <ac:chgData name="Madhavi Pandey" userId="58a599b9a357d246" providerId="LiveId" clId="{F5103F55-5BF2-4925-886E-C4FFF0A3F551}" dt="2023-08-04T09:28:17.399" v="730" actId="20577"/>
          <ac:spMkLst>
            <pc:docMk/>
            <pc:sldMk cId="1539719974" sldId="281"/>
            <ac:spMk id="2" creationId="{817DABB6-5895-F798-6536-B5A816E57689}"/>
          </ac:spMkLst>
        </pc:spChg>
        <pc:spChg chg="mod">
          <ac:chgData name="Madhavi Pandey" userId="58a599b9a357d246" providerId="LiveId" clId="{F5103F55-5BF2-4925-886E-C4FFF0A3F551}" dt="2023-08-04T18:04:38.479" v="1052" actId="20577"/>
          <ac:spMkLst>
            <pc:docMk/>
            <pc:sldMk cId="1539719974" sldId="281"/>
            <ac:spMk id="3" creationId="{84624989-9A7F-8F06-6B81-48FE251A2345}"/>
          </ac:spMkLst>
        </pc:spChg>
        <pc:spChg chg="mod">
          <ac:chgData name="Madhavi Pandey" userId="58a599b9a357d246" providerId="LiveId" clId="{F5103F55-5BF2-4925-886E-C4FFF0A3F551}" dt="2023-08-04T09:46:20.753" v="807" actId="255"/>
          <ac:spMkLst>
            <pc:docMk/>
            <pc:sldMk cId="1539719974" sldId="281"/>
            <ac:spMk id="4" creationId="{D807180C-9146-D412-EABE-3B5E2E066A98}"/>
          </ac:spMkLst>
        </pc:spChg>
        <pc:spChg chg="mod">
          <ac:chgData name="Madhavi Pandey" userId="58a599b9a357d246" providerId="LiveId" clId="{F5103F55-5BF2-4925-886E-C4FFF0A3F551}" dt="2023-08-04T09:47:58.359" v="820" actId="1076"/>
          <ac:spMkLst>
            <pc:docMk/>
            <pc:sldMk cId="1539719974" sldId="281"/>
            <ac:spMk id="5" creationId="{1FA4A9E7-B957-753B-AB96-EB8687979B52}"/>
          </ac:spMkLst>
        </pc:spChg>
        <pc:spChg chg="mod">
          <ac:chgData name="Madhavi Pandey" userId="58a599b9a357d246" providerId="LiveId" clId="{F5103F55-5BF2-4925-886E-C4FFF0A3F551}" dt="2023-08-04T09:46:28.025" v="808" actId="255"/>
          <ac:spMkLst>
            <pc:docMk/>
            <pc:sldMk cId="1539719974" sldId="281"/>
            <ac:spMk id="6" creationId="{F62CD19A-C20A-D52B-A1CA-3DD9A1F52917}"/>
          </ac:spMkLst>
        </pc:spChg>
      </pc:sldChg>
      <pc:sldChg chg="modSp mod">
        <pc:chgData name="Madhavi Pandey" userId="58a599b9a357d246" providerId="LiveId" clId="{F5103F55-5BF2-4925-886E-C4FFF0A3F551}" dt="2023-08-04T09:37:18.895" v="805" actId="20577"/>
        <pc:sldMkLst>
          <pc:docMk/>
          <pc:sldMk cId="1690553866" sldId="282"/>
        </pc:sldMkLst>
        <pc:spChg chg="mod">
          <ac:chgData name="Madhavi Pandey" userId="58a599b9a357d246" providerId="LiveId" clId="{F5103F55-5BF2-4925-886E-C4FFF0A3F551}" dt="2023-08-04T09:37:18.895" v="805" actId="20577"/>
          <ac:spMkLst>
            <pc:docMk/>
            <pc:sldMk cId="1690553866" sldId="282"/>
            <ac:spMk id="2" creationId="{DD938E16-B319-9032-2B5B-FC28279C357F}"/>
          </ac:spMkLst>
        </pc:spChg>
        <pc:spChg chg="mod">
          <ac:chgData name="Madhavi Pandey" userId="58a599b9a357d246" providerId="LiveId" clId="{F5103F55-5BF2-4925-886E-C4FFF0A3F551}" dt="2023-08-04T09:02:33.700" v="109" actId="20577"/>
          <ac:spMkLst>
            <pc:docMk/>
            <pc:sldMk cId="1690553866" sldId="282"/>
            <ac:spMk id="3" creationId="{F13F5B34-BBA0-4373-FF81-90342AB2C0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8/4/2023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F4FE-3521-41B5-BC69-8BCBB1C5D1CB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3B9-77AF-4810-BC0A-4DBC4E88CBED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1CF5-B677-41C2-98C8-D72A665251CC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2DC-44FA-41B5-A16B-FBF5BFAEB682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1F73-18A4-40F7-8336-21637F41762A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D6C9-23C0-4CDB-BECD-6E0AF9DCCC80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B8B5-D5FE-4C9E-8C88-BE1943678B0E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9A44-3423-4335-87B5-893DD4870816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2692-24A2-4741-8497-2F7BFF600664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72FF-818C-4A79-B977-90CA15C8494F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BB08-C597-4579-8586-D5AE714DAE5B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6-D6CE-4ADB-B064-F65ACBD135A6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ABA-542D-4DB0-A3FB-89009C009316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9D5C-7970-4B1B-9AA9-D8C1A7D38748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054D-B50B-4F93-A52B-FE7C5EA19D3B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89ABFAE-7D71-4E09-B36A-E997AC3062B4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842" y="1499936"/>
            <a:ext cx="3922295" cy="1604211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Overview on Inbuilt Financial Reports in Microsoft Dynamics Navision (Version 2018)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6065" y="4847744"/>
            <a:ext cx="3485072" cy="51032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300" dirty="0"/>
              <a:t>Creator Name: Madhavi Pandey.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42C89-3EAD-7B57-AEF0-BF5755A7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7104-FC03-42C3-A836-CF4DCAF686E3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7FDD5-6C52-A857-F79B-D6E8ED82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C00000"/>
                </a:solidFill>
              </a:rPr>
              <a:t>Creator Name: Madhavi Pandey | Sr. Functional Consultant &amp; Freelancer | Skill: NAV &amp; D365BC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DE563-9D2F-D026-F10D-DD1CCB0F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48727" y="-24053"/>
            <a:ext cx="6179796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Inbuilt Reports: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/>
              <a:t>Trial Balance Reports</a:t>
            </a:r>
          </a:p>
          <a:p>
            <a:r>
              <a:rPr lang="en-US" sz="2400" dirty="0"/>
              <a:t>Aging Reports (Customer &amp; Vendor)</a:t>
            </a:r>
          </a:p>
          <a:p>
            <a:r>
              <a:rPr lang="en-US" sz="2400" dirty="0"/>
              <a:t>Day Book Customer &amp; Vendor Ledger Entry</a:t>
            </a:r>
          </a:p>
          <a:p>
            <a:r>
              <a:rPr lang="en-US" sz="2400" dirty="0"/>
              <a:t>G/L, Bank Accounts &amp; VAT Register</a:t>
            </a:r>
          </a:p>
          <a:p>
            <a:r>
              <a:rPr lang="en-US" sz="2400" dirty="0"/>
              <a:t>Inventory Valuation Report</a:t>
            </a:r>
          </a:p>
          <a:p>
            <a:r>
              <a:rPr lang="en-US" sz="2400" dirty="0"/>
              <a:t>Others.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B4147B-8ADB-8061-40BF-3CCEE285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24356" y="6366875"/>
            <a:ext cx="2743200" cy="365125"/>
          </a:xfrm>
        </p:spPr>
        <p:txBody>
          <a:bodyPr/>
          <a:lstStyle/>
          <a:p>
            <a:fld id="{134CB1BE-C428-4A8E-BA90-5B7C524D3E8B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14AED8-D3AC-CB24-C523-1D79AFC8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622" y="6183311"/>
            <a:ext cx="6672865" cy="365125"/>
          </a:xfrm>
        </p:spPr>
        <p:txBody>
          <a:bodyPr/>
          <a:lstStyle/>
          <a:p>
            <a:r>
              <a:rPr lang="en-US" sz="1200" dirty="0">
                <a:solidFill>
                  <a:srgbClr val="C00000"/>
                </a:solidFill>
              </a:rPr>
              <a:t>Creator Name: Madhavi Pandey | Sr. Functional Consultant &amp; Freelancer | Skill: NAV &amp; D365BC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14FE70-72E2-4488-1A9A-7616330B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556" y="6366875"/>
            <a:ext cx="753545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ABB6-5895-F798-6536-B5A816E5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85" y="200526"/>
            <a:ext cx="10353762" cy="1116932"/>
          </a:xfrm>
        </p:spPr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Trial Balance (G/Ls Summary)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24989-9A7F-8F06-6B81-48FE251A2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38989"/>
            <a:ext cx="10353762" cy="5125453"/>
          </a:xfrm>
        </p:spPr>
        <p:txBody>
          <a:bodyPr>
            <a:normAutofit fontScale="25000" lnSpcReduction="20000"/>
          </a:bodyPr>
          <a:lstStyle/>
          <a:p>
            <a:pPr marL="36900" indent="0">
              <a:buNone/>
            </a:pPr>
            <a:r>
              <a:rPr lang="en-US" sz="4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 Trial </a:t>
            </a:r>
            <a:r>
              <a:rPr lang="en-US" sz="480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alance is a Report that lists the </a:t>
            </a:r>
            <a:r>
              <a:rPr lang="en-US" sz="4800" u="sng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</a:t>
            </a:r>
            <a:r>
              <a:rPr lang="en-US" sz="4800" b="0" i="0" u="sng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alances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of all </a:t>
            </a:r>
            <a:r>
              <a:rPr lang="en-US" sz="4800" u="sng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G</a:t>
            </a:r>
            <a:r>
              <a:rPr lang="en-US" sz="4800" b="0" i="0" u="sng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eneral </a:t>
            </a:r>
            <a:r>
              <a:rPr lang="en-US" sz="4800" u="sng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L</a:t>
            </a:r>
            <a:r>
              <a:rPr lang="en-US" sz="4800" b="0" i="0" u="sng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edger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(G/</a:t>
            </a:r>
            <a:r>
              <a:rPr lang="en-US" sz="480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L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US" sz="480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ccounts of a Company at a certain point in time. </a:t>
            </a:r>
          </a:p>
          <a:p>
            <a:pPr marL="36900" indent="0">
              <a:buNone/>
            </a:pPr>
            <a:r>
              <a:rPr lang="en-US" sz="4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The Accounts reflected on a Trial </a:t>
            </a:r>
            <a:r>
              <a:rPr lang="en-US" sz="480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alance are related to all major </a:t>
            </a:r>
            <a:r>
              <a:rPr lang="en-US" sz="48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accounting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items, including </a:t>
            </a:r>
            <a:r>
              <a:rPr lang="en-US" sz="48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assets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, liabilities, equity, revenues, </a:t>
            </a:r>
            <a:r>
              <a:rPr lang="en-US" sz="48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expenses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, gains, and losses. </a:t>
            </a:r>
          </a:p>
          <a:p>
            <a:pPr marL="36900" indent="0">
              <a:buNone/>
            </a:pPr>
            <a:r>
              <a:rPr lang="en-US" sz="4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It is primarily used to identify the balance of debits and credits entries from the transactions recorded in the general ledger at a certain point in time.</a:t>
            </a:r>
            <a:endParaRPr lang="en-US" sz="3700" b="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36900" indent="0">
              <a:buNone/>
            </a:pPr>
            <a:r>
              <a:rPr lang="en-IN" sz="5600" dirty="0"/>
              <a:t>Here you may find multiple Trial Balance Reports in Navision;</a:t>
            </a:r>
          </a:p>
          <a:p>
            <a:r>
              <a:rPr lang="en-IN" sz="5600" dirty="0">
                <a:solidFill>
                  <a:schemeClr val="accent1"/>
                </a:solidFill>
              </a:rPr>
              <a:t>Trial Balance</a:t>
            </a:r>
            <a:r>
              <a:rPr lang="en-IN" sz="5600" dirty="0"/>
              <a:t>: Report Layout; Net Change | Balance (Debit &amp; Credit columns).</a:t>
            </a:r>
          </a:p>
          <a:p>
            <a:r>
              <a:rPr lang="en-IN" sz="5600" dirty="0">
                <a:solidFill>
                  <a:schemeClr val="accent1"/>
                </a:solidFill>
              </a:rPr>
              <a:t>Detail Trial Balance</a:t>
            </a:r>
            <a:r>
              <a:rPr lang="en-IN" sz="5600" dirty="0"/>
              <a:t>: Includes Document No. &amp; Docs. Description. Report Layout; Net Change (Debit &amp; Credit columns).</a:t>
            </a:r>
          </a:p>
          <a:p>
            <a:r>
              <a:rPr lang="en-IN" sz="5600" dirty="0"/>
              <a:t>Closing Trial Balance: Current Year &amp; Last Year  Balances (Debit &amp; Credit columns). </a:t>
            </a:r>
            <a:r>
              <a:rPr lang="en-IN" sz="5600" dirty="0">
                <a:solidFill>
                  <a:srgbClr val="0070C0"/>
                </a:solidFill>
                <a:highlight>
                  <a:srgbClr val="C0C0C0"/>
                </a:highlight>
              </a:rPr>
              <a:t>Use This in a Regular way.</a:t>
            </a:r>
          </a:p>
          <a:p>
            <a:r>
              <a:rPr lang="en-IN" sz="5600" dirty="0">
                <a:solidFill>
                  <a:schemeClr val="accent1"/>
                </a:solidFill>
              </a:rPr>
              <a:t>Trial Balance by Period</a:t>
            </a:r>
            <a:r>
              <a:rPr lang="en-IN" sz="5600" dirty="0"/>
              <a:t>: Period wise Report. </a:t>
            </a:r>
          </a:p>
          <a:p>
            <a:r>
              <a:rPr lang="en-IN" sz="5600" dirty="0"/>
              <a:t>Trial Balance/Budget: Includes Budget Values wise Column, Report Layout; Net Change | Balance (Debit &amp; Credit, % of, and Budget Amount columns).</a:t>
            </a:r>
          </a:p>
          <a:p>
            <a:r>
              <a:rPr lang="en-IN" sz="5600" dirty="0">
                <a:solidFill>
                  <a:schemeClr val="accent1"/>
                </a:solidFill>
              </a:rPr>
              <a:t>Trial Balance/Previous Year</a:t>
            </a:r>
            <a:r>
              <a:rPr lang="en-IN" sz="5600" dirty="0"/>
              <a:t>: Net Change | Balance (Debit &amp; Credit columns).</a:t>
            </a:r>
          </a:p>
          <a:p>
            <a:r>
              <a:rPr lang="en-IN" sz="5600" b="1" dirty="0">
                <a:solidFill>
                  <a:srgbClr val="0070C0"/>
                </a:solidFill>
              </a:rPr>
              <a:t>Fiscal Year Balance </a:t>
            </a:r>
            <a:r>
              <a:rPr lang="en-IN" sz="5600" dirty="0"/>
              <a:t>(including Last Year’s </a:t>
            </a:r>
            <a:r>
              <a:rPr lang="en-IN" sz="5600"/>
              <a:t>Closing Balance + Current </a:t>
            </a:r>
            <a:r>
              <a:rPr lang="en-IN" sz="5600" dirty="0"/>
              <a:t>Year’s P/L). </a:t>
            </a:r>
            <a:r>
              <a:rPr lang="en-IN" sz="5600" dirty="0">
                <a:solidFill>
                  <a:srgbClr val="0070C0"/>
                </a:solidFill>
                <a:highlight>
                  <a:srgbClr val="C0C0C0"/>
                </a:highlight>
              </a:rPr>
              <a:t>Use This When Required.</a:t>
            </a:r>
          </a:p>
          <a:p>
            <a:r>
              <a:rPr lang="en-IN" sz="5600" dirty="0"/>
              <a:t>Bank Account – Detail Trial Balance</a:t>
            </a:r>
          </a:p>
          <a:p>
            <a:r>
              <a:rPr lang="en-IN" sz="5600" dirty="0"/>
              <a:t>Vendor Trial Balance | Vendor - Detail Trial Balance</a:t>
            </a:r>
          </a:p>
          <a:p>
            <a:r>
              <a:rPr lang="en-IN" sz="5600" dirty="0"/>
              <a:t>Customer Trial Balance | Customer - Detail Trial Balance</a:t>
            </a:r>
          </a:p>
          <a:p>
            <a:r>
              <a:rPr lang="en-IN" sz="5600" dirty="0"/>
              <a:t>Consolidated Trial Balance: Inter-Company Consolidated (Mixed) Trial Balance.</a:t>
            </a:r>
          </a:p>
          <a:p>
            <a:endParaRPr lang="en-IN" sz="5600" dirty="0"/>
          </a:p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7180C-9146-D412-EABE-3B5E2E06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6034" y="6396787"/>
            <a:ext cx="1016867" cy="365125"/>
          </a:xfrm>
        </p:spPr>
        <p:txBody>
          <a:bodyPr/>
          <a:lstStyle/>
          <a:p>
            <a:fld id="{83C5A9D5-F9EF-4FA1-B974-298A839A6BDC}" type="datetime1">
              <a:rPr lang="en-US" sz="900" smtClean="0"/>
              <a:t>8/4/2023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4A9E7-B957-753B-AB96-EB868797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5031" y="6386761"/>
            <a:ext cx="5286873" cy="365125"/>
          </a:xfrm>
        </p:spPr>
        <p:txBody>
          <a:bodyPr/>
          <a:lstStyle/>
          <a:p>
            <a:r>
              <a:rPr lang="en-US" sz="1000" dirty="0"/>
              <a:t>Creator Name: Madhavi Pandey | Sr. Functional Consultant &amp; Freelancer | Skill: NAV &amp; D365BC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CD19A-C20A-D52B-A1CA-3DD9A1F5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557" y="6386762"/>
            <a:ext cx="753545" cy="365125"/>
          </a:xfrm>
        </p:spPr>
        <p:txBody>
          <a:bodyPr/>
          <a:lstStyle/>
          <a:p>
            <a:fld id="{3A98EE3D-8CD1-4C3F-BD1C-C98C9596463C}" type="slidenum">
              <a:rPr lang="en-US" sz="900" smtClean="0"/>
              <a:t>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3971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D9F7-EFD3-1FF7-3E00-11967890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Aging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C33AB-4828-C5A0-7067-42C43D7DC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sz="2000" dirty="0"/>
              <a:t>An Aging Report, also called an Accounts Receivable Aging Report.</a:t>
            </a:r>
          </a:p>
          <a:p>
            <a:pPr marL="36900" indent="0">
              <a:buNone/>
            </a:pPr>
            <a:r>
              <a:rPr lang="en-US" sz="2000" dirty="0"/>
              <a:t>This is a record of </a:t>
            </a:r>
            <a:r>
              <a:rPr lang="en-US" sz="2000" u="sng" dirty="0"/>
              <a:t>overdue invoices</a:t>
            </a:r>
            <a:r>
              <a:rPr lang="en-US" sz="2000" dirty="0"/>
              <a:t> from a specific time period that is used to measure the financial health of the company and its customers. </a:t>
            </a:r>
          </a:p>
          <a:p>
            <a:pPr marL="36900" indent="0">
              <a:buNone/>
            </a:pPr>
            <a:r>
              <a:rPr lang="en-US" sz="2000" dirty="0"/>
              <a:t>Aging reports display overdue payments.</a:t>
            </a:r>
          </a:p>
          <a:p>
            <a:pPr marL="3690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There are two types of reports</a:t>
            </a:r>
            <a:r>
              <a:rPr lang="en-US" sz="2000" dirty="0"/>
              <a:t>;</a:t>
            </a:r>
          </a:p>
          <a:p>
            <a:r>
              <a:rPr lang="en-US" sz="2000" dirty="0"/>
              <a:t>Aged Accounts Payables (Vendor Aging Report), </a:t>
            </a:r>
          </a:p>
          <a:p>
            <a:r>
              <a:rPr lang="en-US" sz="2000" dirty="0"/>
              <a:t>Aged Accounts Receivables Report (Customer Aging Report).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638CD-5357-97B4-5C4E-31CCF51B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5F7D-9B28-4D5F-A35B-5245CACBEB5C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BAB5B-4FFC-D8B0-4B5D-9428DA83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Creator Name: Madhavi Pandey | Sr. Functional Consultant &amp; Freelancer | Skill: NAV &amp; D365BC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9EBB9-5199-83A7-173B-63433D20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0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8E16-B319-9032-2B5B-FC28279C3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rgbClr val="FFFF00"/>
                </a:solidFill>
              </a:rPr>
              <a:t>Register </a:t>
            </a:r>
            <a:r>
              <a:rPr lang="en-IN" dirty="0">
                <a:solidFill>
                  <a:srgbClr val="FFFF00"/>
                </a:solidFill>
              </a:rPr>
              <a:t>as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F5B34-BBA0-4373-FF81-90342AB2C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G/L Register: Apply Filter of Source Code; Purchases &amp; Sales, to view Purchases &amp; Sales Register.</a:t>
            </a:r>
          </a:p>
          <a:p>
            <a:r>
              <a:rPr lang="en-IN" dirty="0"/>
              <a:t>Bank Accounts Register.</a:t>
            </a:r>
          </a:p>
          <a:p>
            <a:r>
              <a:rPr lang="en-IN" dirty="0"/>
              <a:t>VAT Register.</a:t>
            </a:r>
          </a:p>
          <a:p>
            <a:r>
              <a:rPr lang="en-IN" dirty="0"/>
              <a:t>Others.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C15DC-E11E-CBC4-45A9-AC733F2A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9A44-3423-4335-87B5-893DD4870816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C31E6-379D-48BD-3601-8E923177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 Name: Madhavi Pandey | Sr. Functional Consultant &amp; Freelancer | Skill: NAV &amp; D365BC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03D26-C350-C051-49D7-15F96132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5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C56FD3A-4F39-4752-AC00-DB25CCA4E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2527DF-A25C-46B4-A5D9-BBE2E310A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184978-C19C-B3D9-2339-50F0A012F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126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333FA-D4AF-3252-D976-8695F650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424863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Creator Name: Madhavi Pandey | Sr. Functional Consultant &amp; Freelancer | Skill: NAV &amp; D365BC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DC2A-078B-DD68-6979-C7BCE6FFE4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424863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479A44-3423-4335-87B5-893DD4870816}" type="datetime1">
              <a:rPr lang="en-US" sz="1000" smtClean="0"/>
              <a:pPr>
                <a:spcAft>
                  <a:spcPts val="600"/>
                </a:spcAft>
              </a:pPr>
              <a:t>8/4/2023</a:t>
            </a:fld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6DC95-F392-1EBA-2038-B5865F03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424863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000" smtClean="0"/>
              <a:pPr>
                <a:spcAft>
                  <a:spcPts val="600"/>
                </a:spcAft>
              </a:pPr>
              <a:t>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942467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{3A203A39-24E4-4186-94D0-76C01B86DE4D}tf55705232_win32</Template>
  <TotalTime>130</TotalTime>
  <Words>564</Words>
  <Application>Microsoft Office PowerPoint</Application>
  <PresentationFormat>Widescreen</PresentationFormat>
  <Paragraphs>56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Goudy Old Style</vt:lpstr>
      <vt:lpstr>Open Sans</vt:lpstr>
      <vt:lpstr>Wingdings 2</vt:lpstr>
      <vt:lpstr>SlateVTI</vt:lpstr>
      <vt:lpstr>Overview on Inbuilt Financial Reports in Microsoft Dynamics Navision (Version 2018)</vt:lpstr>
      <vt:lpstr>Inbuilt Reports:</vt:lpstr>
      <vt:lpstr>Trial Balance (G/Ls Summary) Reports</vt:lpstr>
      <vt:lpstr>Aging Reports</vt:lpstr>
      <vt:lpstr>Register as Report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on Inbuilt Financial Reports</dc:title>
  <dc:creator>Madhavi Pandey</dc:creator>
  <cp:lastModifiedBy>Madhavi Pandey</cp:lastModifiedBy>
  <cp:revision>2</cp:revision>
  <dcterms:created xsi:type="dcterms:W3CDTF">2023-08-04T07:46:46Z</dcterms:created>
  <dcterms:modified xsi:type="dcterms:W3CDTF">2023-08-04T18:09:27Z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