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Mono Regular" charset="1" panose="00000000000000000000"/>
      <p:regular r:id="rId10"/>
    </p:embeddedFont>
    <p:embeddedFont>
      <p:font typeface="Roboto Mono Regular Bold" charset="1" panose="00000000000000000000"/>
      <p:regular r:id="rId11"/>
    </p:embeddedFont>
    <p:embeddedFont>
      <p:font typeface="Roboto Mono Regular Italics" charset="1" panose="00000000000000000000"/>
      <p:regular r:id="rId12"/>
    </p:embeddedFont>
    <p:embeddedFont>
      <p:font typeface="Roboto Mono Regular Bold Italics" charset="1" panose="00000000000000000000"/>
      <p:regular r:id="rId13"/>
    </p:embeddedFont>
    <p:embeddedFont>
      <p:font typeface="Roboto Mono Light" charset="1" panose="00000000000000000000"/>
      <p:regular r:id="rId14"/>
    </p:embeddedFont>
    <p:embeddedFont>
      <p:font typeface="Roboto Mono Light Bold" charset="1" panose="00000000000000000000"/>
      <p:regular r:id="rId15"/>
    </p:embeddedFont>
    <p:embeddedFont>
      <p:font typeface="Roboto Mono Light Italics" charset="1" panose="00000000000000000000"/>
      <p:regular r:id="rId16"/>
    </p:embeddedFont>
    <p:embeddedFont>
      <p:font typeface="Roboto Mono Light Bold Italics" charset="1" panose="000000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2.png" Type="http://schemas.openxmlformats.org/officeDocument/2006/relationships/image"/><Relationship Id="rId4" Target="../media/image17.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2.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jpeg" Type="http://schemas.openxmlformats.org/officeDocument/2006/relationships/image"/><Relationship Id="rId4" Target="../media/image27.jpeg" Type="http://schemas.openxmlformats.org/officeDocument/2006/relationships/image"/><Relationship Id="rId5" Target="../media/image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https://www.google.com/search?q=safari+quest+mysore&amp;rlz=1C5CHFA_enIN906IN906&amp;oq=safari+quest+mysore&amp;aqs=chrome.0.35i39j46i175i199i512j0i512j0i390l2j69i61j69i60l2.2597j0j9&amp;sourceid=chrome&amp;ie=UTF-8#" TargetMode="External" Type="http://schemas.openxmlformats.org/officeDocument/2006/relationships/hyperlink"/><Relationship Id="rId3" Target="../media/image2.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 Id="rId4" Target="../media/image6.jpeg" Type="http://schemas.openxmlformats.org/officeDocument/2006/relationships/image"/><Relationship Id="rId5" Target="../media/image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0.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jpeg" Type="http://schemas.openxmlformats.org/officeDocument/2006/relationships/image"/><Relationship Id="rId5" Target="../media/image2.png" Type="http://schemas.openxmlformats.org/officeDocument/2006/relationships/image"/><Relationship Id="rId6"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E071"/>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746339" cy="8229600"/>
            <a:chOff x="0" y="0"/>
            <a:chExt cx="2972146" cy="14006201"/>
          </a:xfrm>
        </p:grpSpPr>
        <p:sp>
          <p:nvSpPr>
            <p:cNvPr name="Freeform 3" id="3"/>
            <p:cNvSpPr/>
            <p:nvPr/>
          </p:nvSpPr>
          <p:spPr>
            <a:xfrm>
              <a:off x="0" y="0"/>
              <a:ext cx="2972146" cy="14006201"/>
            </a:xfrm>
            <a:custGeom>
              <a:avLst/>
              <a:gdLst/>
              <a:ahLst/>
              <a:cxnLst/>
              <a:rect r="r" b="b" t="t" l="l"/>
              <a:pathLst>
                <a:path h="14006201" w="2972146">
                  <a:moveTo>
                    <a:pt x="0" y="0"/>
                  </a:moveTo>
                  <a:lnTo>
                    <a:pt x="0" y="14006201"/>
                  </a:lnTo>
                  <a:lnTo>
                    <a:pt x="2972146" y="14006201"/>
                  </a:lnTo>
                  <a:lnTo>
                    <a:pt x="2972146" y="0"/>
                  </a:lnTo>
                  <a:lnTo>
                    <a:pt x="0" y="0"/>
                  </a:lnTo>
                  <a:close/>
                  <a:moveTo>
                    <a:pt x="2911186" y="13945242"/>
                  </a:moveTo>
                  <a:lnTo>
                    <a:pt x="59690" y="13945242"/>
                  </a:lnTo>
                  <a:lnTo>
                    <a:pt x="59690" y="59690"/>
                  </a:lnTo>
                  <a:lnTo>
                    <a:pt x="2911186" y="59690"/>
                  </a:lnTo>
                  <a:lnTo>
                    <a:pt x="2911186" y="13945242"/>
                  </a:lnTo>
                  <a:close/>
                </a:path>
              </a:pathLst>
            </a:custGeom>
            <a:solidFill>
              <a:srgbClr val="FFFEEF"/>
            </a:solidFill>
          </p:spPr>
        </p:sp>
      </p:grpSp>
      <p:sp>
        <p:nvSpPr>
          <p:cNvPr name="AutoShape 4" id="4"/>
          <p:cNvSpPr/>
          <p:nvPr/>
        </p:nvSpPr>
        <p:spPr>
          <a:xfrm rot="0">
            <a:off x="3796645" y="4037158"/>
            <a:ext cx="13462655" cy="153071"/>
          </a:xfrm>
          <a:prstGeom prst="rect">
            <a:avLst/>
          </a:prstGeom>
          <a:solidFill>
            <a:srgbClr val="FFFEEF"/>
          </a:solidFill>
        </p:spPr>
      </p:sp>
      <p:pic>
        <p:nvPicPr>
          <p:cNvPr name="Picture 5" id="5"/>
          <p:cNvPicPr>
            <a:picLocks noChangeAspect="true"/>
          </p:cNvPicPr>
          <p:nvPr/>
        </p:nvPicPr>
        <p:blipFill>
          <a:blip r:embed="rId2"/>
          <a:srcRect l="0" t="10855" r="1531" b="5370"/>
          <a:stretch>
            <a:fillRect/>
          </a:stretch>
        </p:blipFill>
        <p:spPr>
          <a:xfrm flipH="false" flipV="false" rot="0">
            <a:off x="3796645" y="4502001"/>
            <a:ext cx="13462655" cy="4969659"/>
          </a:xfrm>
          <a:prstGeom prst="rect">
            <a:avLst/>
          </a:prstGeom>
        </p:spPr>
      </p:pic>
      <p:pic>
        <p:nvPicPr>
          <p:cNvPr name="Picture 6" id="6"/>
          <p:cNvPicPr>
            <a:picLocks noChangeAspect="true"/>
          </p:cNvPicPr>
          <p:nvPr/>
        </p:nvPicPr>
        <p:blipFill>
          <a:blip r:embed="rId3"/>
          <a:srcRect l="0" t="0" r="0" b="0"/>
          <a:stretch>
            <a:fillRect/>
          </a:stretch>
        </p:blipFill>
        <p:spPr>
          <a:xfrm flipH="false" flipV="false" rot="0">
            <a:off x="0" y="0"/>
            <a:ext cx="1410468" cy="1410468"/>
          </a:xfrm>
          <a:prstGeom prst="rect">
            <a:avLst/>
          </a:prstGeom>
        </p:spPr>
      </p:pic>
      <p:sp>
        <p:nvSpPr>
          <p:cNvPr name="TextBox 7" id="7"/>
          <p:cNvSpPr txBox="true"/>
          <p:nvPr/>
        </p:nvSpPr>
        <p:spPr>
          <a:xfrm rot="0">
            <a:off x="3796645" y="1886413"/>
            <a:ext cx="13462655" cy="2150745"/>
          </a:xfrm>
          <a:prstGeom prst="rect">
            <a:avLst/>
          </a:prstGeom>
        </p:spPr>
        <p:txBody>
          <a:bodyPr anchor="t" rtlCol="false" tIns="0" lIns="0" bIns="0" rIns="0">
            <a:spAutoFit/>
          </a:bodyPr>
          <a:lstStyle/>
          <a:p>
            <a:pPr algn="r">
              <a:lnSpc>
                <a:spcPts val="11499"/>
              </a:lnSpc>
            </a:pPr>
            <a:r>
              <a:rPr lang="en-US" sz="11499" spc="229">
                <a:solidFill>
                  <a:srgbClr val="343330"/>
                </a:solidFill>
                <a:latin typeface="Roboto Mono Regular Bold"/>
              </a:rPr>
              <a:t>SAFARI QUEST</a:t>
            </a:r>
          </a:p>
          <a:p>
            <a:pPr algn="r">
              <a:lnSpc>
                <a:spcPts val="5600"/>
              </a:lnSpc>
            </a:pPr>
            <a:r>
              <a:rPr lang="en-US" sz="5600" spc="112">
                <a:solidFill>
                  <a:srgbClr val="343330"/>
                </a:solidFill>
                <a:latin typeface="Roboto Mono Regular Bold"/>
              </a:rPr>
              <a:t>GATEWAY TO THE 5 SANCTUARIES</a:t>
            </a:r>
          </a:p>
        </p:txBody>
      </p:sp>
      <p:sp>
        <p:nvSpPr>
          <p:cNvPr name="TextBox 8" id="8"/>
          <p:cNvSpPr txBox="true"/>
          <p:nvPr/>
        </p:nvSpPr>
        <p:spPr>
          <a:xfrm rot="-5400000">
            <a:off x="-1621918" y="4887278"/>
            <a:ext cx="6971374" cy="512445"/>
          </a:xfrm>
          <a:prstGeom prst="rect">
            <a:avLst/>
          </a:prstGeom>
        </p:spPr>
        <p:txBody>
          <a:bodyPr anchor="t" rtlCol="false" tIns="0" lIns="0" bIns="0" rIns="0">
            <a:spAutoFit/>
          </a:bodyPr>
          <a:lstStyle/>
          <a:p>
            <a:pPr algn="ctr">
              <a:lnSpc>
                <a:spcPts val="4200"/>
              </a:lnSpc>
            </a:pPr>
            <a:r>
              <a:rPr lang="en-US" sz="2800" spc="252">
                <a:solidFill>
                  <a:srgbClr val="343330"/>
                </a:solidFill>
                <a:latin typeface="Roboto Mono Light"/>
              </a:rPr>
              <a:t>ANSWER THE CALL OF THE WILD</a:t>
            </a:r>
          </a:p>
        </p:txBody>
      </p:sp>
      <p:sp>
        <p:nvSpPr>
          <p:cNvPr name="TextBox 9" id="9"/>
          <p:cNvSpPr txBox="true"/>
          <p:nvPr/>
        </p:nvSpPr>
        <p:spPr>
          <a:xfrm rot="0">
            <a:off x="13060835" y="9548018"/>
            <a:ext cx="4198465" cy="512445"/>
          </a:xfrm>
          <a:prstGeom prst="rect">
            <a:avLst/>
          </a:prstGeom>
        </p:spPr>
        <p:txBody>
          <a:bodyPr anchor="t" rtlCol="false" tIns="0" lIns="0" bIns="0" rIns="0">
            <a:spAutoFit/>
          </a:bodyPr>
          <a:lstStyle/>
          <a:p>
            <a:pPr algn="ctr">
              <a:lnSpc>
                <a:spcPts val="4200"/>
              </a:lnSpc>
            </a:pPr>
            <a:r>
              <a:rPr lang="en-US" sz="2800" spc="252">
                <a:solidFill>
                  <a:srgbClr val="343330"/>
                </a:solidFill>
                <a:latin typeface="Roboto Mono Light"/>
              </a:rPr>
              <a:t>MYSORE,KARNATAKA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5400000">
            <a:off x="-318543" y="1690092"/>
            <a:ext cx="8644110" cy="5513854"/>
            <a:chOff x="0" y="0"/>
            <a:chExt cx="14469614" cy="9229793"/>
          </a:xfrm>
        </p:grpSpPr>
        <p:sp>
          <p:nvSpPr>
            <p:cNvPr name="Freeform 3" id="3"/>
            <p:cNvSpPr/>
            <p:nvPr/>
          </p:nvSpPr>
          <p:spPr>
            <a:xfrm>
              <a:off x="0" y="0"/>
              <a:ext cx="14469614" cy="9229792"/>
            </a:xfrm>
            <a:custGeom>
              <a:avLst/>
              <a:gdLst/>
              <a:ahLst/>
              <a:cxnLst/>
              <a:rect r="r" b="b" t="t" l="l"/>
              <a:pathLst>
                <a:path h="9229792" w="14469614">
                  <a:moveTo>
                    <a:pt x="0" y="0"/>
                  </a:moveTo>
                  <a:lnTo>
                    <a:pt x="0" y="9229792"/>
                  </a:lnTo>
                  <a:lnTo>
                    <a:pt x="14469614" y="9229792"/>
                  </a:lnTo>
                  <a:lnTo>
                    <a:pt x="14469614" y="0"/>
                  </a:lnTo>
                  <a:lnTo>
                    <a:pt x="0" y="0"/>
                  </a:lnTo>
                  <a:close/>
                  <a:moveTo>
                    <a:pt x="14408654" y="9168833"/>
                  </a:moveTo>
                  <a:lnTo>
                    <a:pt x="59690" y="9168833"/>
                  </a:lnTo>
                  <a:lnTo>
                    <a:pt x="59690" y="59690"/>
                  </a:lnTo>
                  <a:lnTo>
                    <a:pt x="14408654" y="59690"/>
                  </a:lnTo>
                  <a:lnTo>
                    <a:pt x="14408654" y="9168833"/>
                  </a:lnTo>
                  <a:close/>
                </a:path>
              </a:pathLst>
            </a:custGeom>
            <a:solidFill>
              <a:srgbClr val="FFE071"/>
            </a:solidFill>
          </p:spPr>
        </p:sp>
      </p:grpSp>
      <p:sp>
        <p:nvSpPr>
          <p:cNvPr name="AutoShape 4" id="4"/>
          <p:cNvSpPr/>
          <p:nvPr/>
        </p:nvSpPr>
        <p:spPr>
          <a:xfrm rot="0">
            <a:off x="8757413" y="4641621"/>
            <a:ext cx="9530587" cy="5645379"/>
          </a:xfrm>
          <a:prstGeom prst="rect">
            <a:avLst/>
          </a:prstGeom>
          <a:solidFill>
            <a:srgbClr val="FFE071"/>
          </a:solidFill>
        </p:spPr>
      </p:sp>
      <p:pic>
        <p:nvPicPr>
          <p:cNvPr name="Picture 5" id="5"/>
          <p:cNvPicPr>
            <a:picLocks noChangeAspect="true"/>
          </p:cNvPicPr>
          <p:nvPr/>
        </p:nvPicPr>
        <p:blipFill>
          <a:blip r:embed="rId2"/>
          <a:srcRect l="6817" t="0" r="20333" b="11162"/>
          <a:stretch>
            <a:fillRect/>
          </a:stretch>
        </p:blipFill>
        <p:spPr>
          <a:xfrm flipH="false" flipV="false" rot="0">
            <a:off x="8757413" y="5039121"/>
            <a:ext cx="9530587" cy="5247879"/>
          </a:xfrm>
          <a:prstGeom prst="rect">
            <a:avLst/>
          </a:prstGeom>
        </p:spPr>
      </p:pic>
      <p:pic>
        <p:nvPicPr>
          <p:cNvPr name="Picture 6" id="6"/>
          <p:cNvPicPr>
            <a:picLocks noChangeAspect="true"/>
          </p:cNvPicPr>
          <p:nvPr/>
        </p:nvPicPr>
        <p:blipFill>
          <a:blip r:embed="rId3"/>
          <a:srcRect l="0" t="0" r="0" b="0"/>
          <a:stretch>
            <a:fillRect/>
          </a:stretch>
        </p:blipFill>
        <p:spPr>
          <a:xfrm flipH="false" flipV="false" rot="0">
            <a:off x="0" y="0"/>
            <a:ext cx="1410468" cy="1410468"/>
          </a:xfrm>
          <a:prstGeom prst="rect">
            <a:avLst/>
          </a:prstGeom>
        </p:spPr>
      </p:pic>
      <p:pic>
        <p:nvPicPr>
          <p:cNvPr name="Picture 7" id="7"/>
          <p:cNvPicPr>
            <a:picLocks noChangeAspect="true"/>
          </p:cNvPicPr>
          <p:nvPr/>
        </p:nvPicPr>
        <p:blipFill>
          <a:blip r:embed="rId4"/>
          <a:srcRect l="0" t="4777" r="0" b="8491"/>
          <a:stretch>
            <a:fillRect/>
          </a:stretch>
        </p:blipFill>
        <p:spPr>
          <a:xfrm flipH="false" flipV="false" rot="0">
            <a:off x="1622181" y="124964"/>
            <a:ext cx="7135232" cy="8251329"/>
          </a:xfrm>
          <a:prstGeom prst="rect">
            <a:avLst/>
          </a:prstGeom>
        </p:spPr>
      </p:pic>
      <p:sp>
        <p:nvSpPr>
          <p:cNvPr name="TextBox 8" id="8"/>
          <p:cNvSpPr txBox="true"/>
          <p:nvPr/>
        </p:nvSpPr>
        <p:spPr>
          <a:xfrm rot="0">
            <a:off x="1246584" y="8815578"/>
            <a:ext cx="3104410" cy="713994"/>
          </a:xfrm>
          <a:prstGeom prst="rect">
            <a:avLst/>
          </a:prstGeom>
        </p:spPr>
        <p:txBody>
          <a:bodyPr anchor="t" rtlCol="false" tIns="0" lIns="0" bIns="0" rIns="0">
            <a:spAutoFit/>
          </a:bodyPr>
          <a:lstStyle/>
          <a:p>
            <a:pPr algn="r">
              <a:lnSpc>
                <a:spcPts val="6048"/>
              </a:lnSpc>
            </a:pPr>
            <a:r>
              <a:rPr lang="en-US" sz="3600">
                <a:solidFill>
                  <a:srgbClr val="343330"/>
                </a:solidFill>
                <a:latin typeface="Roboto Mono Regular Bold"/>
              </a:rPr>
              <a:t>DRONGO CAFE</a:t>
            </a:r>
          </a:p>
        </p:txBody>
      </p:sp>
      <p:sp>
        <p:nvSpPr>
          <p:cNvPr name="TextBox 9" id="9"/>
          <p:cNvSpPr txBox="true"/>
          <p:nvPr/>
        </p:nvSpPr>
        <p:spPr>
          <a:xfrm rot="0">
            <a:off x="13522707" y="3871157"/>
            <a:ext cx="4389834" cy="622935"/>
          </a:xfrm>
          <a:prstGeom prst="rect">
            <a:avLst/>
          </a:prstGeom>
        </p:spPr>
        <p:txBody>
          <a:bodyPr anchor="t" rtlCol="false" tIns="0" lIns="0" bIns="0" rIns="0">
            <a:spAutoFit/>
          </a:bodyPr>
          <a:lstStyle/>
          <a:p>
            <a:pPr algn="ctr">
              <a:lnSpc>
                <a:spcPts val="5040"/>
              </a:lnSpc>
            </a:pPr>
            <a:r>
              <a:rPr lang="en-US" sz="3600">
                <a:solidFill>
                  <a:srgbClr val="343330"/>
                </a:solidFill>
                <a:latin typeface="Roboto Mono Regular Bold"/>
              </a:rPr>
              <a:t>BEST KEPT SECRET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5667727" cy="3117342"/>
            <a:chOff x="0" y="0"/>
            <a:chExt cx="26665371" cy="5305497"/>
          </a:xfrm>
        </p:grpSpPr>
        <p:sp>
          <p:nvSpPr>
            <p:cNvPr name="Freeform 3" id="3"/>
            <p:cNvSpPr/>
            <p:nvPr/>
          </p:nvSpPr>
          <p:spPr>
            <a:xfrm>
              <a:off x="0" y="0"/>
              <a:ext cx="26665371" cy="5305497"/>
            </a:xfrm>
            <a:custGeom>
              <a:avLst/>
              <a:gdLst/>
              <a:ahLst/>
              <a:cxnLst/>
              <a:rect r="r" b="b" t="t" l="l"/>
              <a:pathLst>
                <a:path h="5305497" w="26665371">
                  <a:moveTo>
                    <a:pt x="0" y="0"/>
                  </a:moveTo>
                  <a:lnTo>
                    <a:pt x="0" y="5305497"/>
                  </a:lnTo>
                  <a:lnTo>
                    <a:pt x="26665371" y="5305497"/>
                  </a:lnTo>
                  <a:lnTo>
                    <a:pt x="26665371" y="0"/>
                  </a:lnTo>
                  <a:lnTo>
                    <a:pt x="0" y="0"/>
                  </a:lnTo>
                  <a:close/>
                  <a:moveTo>
                    <a:pt x="26604410" y="5244537"/>
                  </a:moveTo>
                  <a:lnTo>
                    <a:pt x="59690" y="5244537"/>
                  </a:lnTo>
                  <a:lnTo>
                    <a:pt x="59690" y="59690"/>
                  </a:lnTo>
                  <a:lnTo>
                    <a:pt x="26604410" y="59690"/>
                  </a:lnTo>
                  <a:lnTo>
                    <a:pt x="26604410" y="5244537"/>
                  </a:lnTo>
                  <a:close/>
                </a:path>
              </a:pathLst>
            </a:custGeom>
            <a:solidFill>
              <a:srgbClr val="FFE071"/>
            </a:solidFill>
          </p:spPr>
        </p:sp>
      </p:grpSp>
      <p:sp>
        <p:nvSpPr>
          <p:cNvPr name="AutoShape 4" id="4"/>
          <p:cNvSpPr/>
          <p:nvPr/>
        </p:nvSpPr>
        <p:spPr>
          <a:xfrm rot="0">
            <a:off x="6692048" y="1315963"/>
            <a:ext cx="10567252" cy="3355075"/>
          </a:xfrm>
          <a:prstGeom prst="rect">
            <a:avLst/>
          </a:prstGeom>
          <a:solidFill>
            <a:srgbClr val="FFE071"/>
          </a:solidFill>
        </p:spPr>
      </p:sp>
      <p:pic>
        <p:nvPicPr>
          <p:cNvPr name="Picture 5" id="5"/>
          <p:cNvPicPr>
            <a:picLocks noChangeAspect="true"/>
          </p:cNvPicPr>
          <p:nvPr/>
        </p:nvPicPr>
        <p:blipFill>
          <a:blip r:embed="rId2"/>
          <a:srcRect l="0" t="0" r="0" b="0"/>
          <a:stretch>
            <a:fillRect/>
          </a:stretch>
        </p:blipFill>
        <p:spPr>
          <a:xfrm flipH="false" flipV="false" rot="0">
            <a:off x="1338688" y="1293731"/>
            <a:ext cx="6013012" cy="3377308"/>
          </a:xfrm>
          <a:prstGeom prst="rect">
            <a:avLst/>
          </a:prstGeom>
        </p:spPr>
      </p:pic>
      <p:grpSp>
        <p:nvGrpSpPr>
          <p:cNvPr name="Group 6" id="6"/>
          <p:cNvGrpSpPr/>
          <p:nvPr/>
        </p:nvGrpSpPr>
        <p:grpSpPr>
          <a:xfrm rot="0">
            <a:off x="7642681" y="2093020"/>
            <a:ext cx="9053745" cy="1800961"/>
            <a:chOff x="0" y="0"/>
            <a:chExt cx="12071661" cy="2401282"/>
          </a:xfrm>
        </p:grpSpPr>
        <p:sp>
          <p:nvSpPr>
            <p:cNvPr name="TextBox 7" id="7"/>
            <p:cNvSpPr txBox="true"/>
            <p:nvPr/>
          </p:nvSpPr>
          <p:spPr>
            <a:xfrm rot="0">
              <a:off x="0" y="0"/>
              <a:ext cx="12071661" cy="1320800"/>
            </a:xfrm>
            <a:prstGeom prst="rect">
              <a:avLst/>
            </a:prstGeom>
          </p:spPr>
          <p:txBody>
            <a:bodyPr anchor="t" rtlCol="false" tIns="0" lIns="0" bIns="0" rIns="0">
              <a:spAutoFit/>
            </a:bodyPr>
            <a:lstStyle/>
            <a:p>
              <a:pPr algn="r">
                <a:lnSpc>
                  <a:spcPts val="7800"/>
                </a:lnSpc>
              </a:pPr>
              <a:r>
                <a:rPr lang="en-US" sz="6500">
                  <a:solidFill>
                    <a:srgbClr val="343330"/>
                  </a:solidFill>
                  <a:latin typeface="Roboto Mono Regular Bold"/>
                </a:rPr>
                <a:t>LOCATION</a:t>
              </a:r>
            </a:p>
          </p:txBody>
        </p:sp>
        <p:sp>
          <p:nvSpPr>
            <p:cNvPr name="TextBox 8" id="8"/>
            <p:cNvSpPr txBox="true"/>
            <p:nvPr/>
          </p:nvSpPr>
          <p:spPr>
            <a:xfrm rot="0">
              <a:off x="0" y="1715482"/>
              <a:ext cx="12071661" cy="685800"/>
            </a:xfrm>
            <a:prstGeom prst="rect">
              <a:avLst/>
            </a:prstGeom>
          </p:spPr>
          <p:txBody>
            <a:bodyPr anchor="t" rtlCol="false" tIns="0" lIns="0" bIns="0" rIns="0">
              <a:spAutoFit/>
            </a:bodyPr>
            <a:lstStyle/>
            <a:p>
              <a:pPr algn="r">
                <a:lnSpc>
                  <a:spcPts val="4079"/>
                </a:lnSpc>
              </a:pPr>
              <a:r>
                <a:rPr lang="en-US" sz="3400" spc="340">
                  <a:solidFill>
                    <a:srgbClr val="343330"/>
                  </a:solidFill>
                  <a:latin typeface="Roboto Mono Regular"/>
                </a:rPr>
                <a:t>AT THE HEART OF EVERYTHING!</a:t>
              </a:r>
            </a:p>
          </p:txBody>
        </p:sp>
      </p:grpSp>
      <p:grpSp>
        <p:nvGrpSpPr>
          <p:cNvPr name="Group 9" id="9"/>
          <p:cNvGrpSpPr/>
          <p:nvPr/>
        </p:nvGrpSpPr>
        <p:grpSpPr>
          <a:xfrm rot="0">
            <a:off x="1028700" y="5713931"/>
            <a:ext cx="4769588" cy="4336777"/>
            <a:chOff x="0" y="0"/>
            <a:chExt cx="6359450" cy="5782369"/>
          </a:xfrm>
        </p:grpSpPr>
        <p:sp>
          <p:nvSpPr>
            <p:cNvPr name="TextBox 10" id="10"/>
            <p:cNvSpPr txBox="true"/>
            <p:nvPr/>
          </p:nvSpPr>
          <p:spPr>
            <a:xfrm rot="0">
              <a:off x="0" y="-123825"/>
              <a:ext cx="6359450" cy="7334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a:rPr>
                <a:t>FIND US</a:t>
              </a:r>
            </a:p>
          </p:txBody>
        </p:sp>
        <p:sp>
          <p:nvSpPr>
            <p:cNvPr name="TextBox 11" id="11"/>
            <p:cNvSpPr txBox="true"/>
            <p:nvPr/>
          </p:nvSpPr>
          <p:spPr>
            <a:xfrm rot="0">
              <a:off x="0" y="1082607"/>
              <a:ext cx="6359450" cy="4699762"/>
            </a:xfrm>
            <a:prstGeom prst="rect">
              <a:avLst/>
            </a:prstGeom>
          </p:spPr>
          <p:txBody>
            <a:bodyPr anchor="t" rtlCol="false" tIns="0" lIns="0" bIns="0" rIns="0">
              <a:spAutoFit/>
            </a:bodyPr>
            <a:lstStyle/>
            <a:p>
              <a:pPr algn="l" marL="453390" indent="-226695" lvl="1">
                <a:lnSpc>
                  <a:spcPts val="3528"/>
                </a:lnSpc>
                <a:buFont typeface="Arial"/>
                <a:buChar char="•"/>
              </a:pPr>
              <a:r>
                <a:rPr lang="en-US" sz="2100">
                  <a:solidFill>
                    <a:srgbClr val="343330"/>
                  </a:solidFill>
                  <a:latin typeface="Roboto Mono Light"/>
                </a:rPr>
                <a:t>J</a:t>
              </a:r>
              <a:r>
                <a:rPr lang="en-US" sz="2100">
                  <a:solidFill>
                    <a:srgbClr val="343330"/>
                  </a:solidFill>
                  <a:latin typeface="Roboto Mono Light"/>
                </a:rPr>
                <a:t>P Nagar is in the southern part of Mysore. Nestled between HD Kote Road and Nanjangud Road, it provides fast and easy access to Bandipur, Kabini &amp; Nagarhole.</a:t>
              </a:r>
            </a:p>
            <a:p>
              <a:pPr algn="l">
                <a:lnSpc>
                  <a:spcPts val="3528"/>
                </a:lnSpc>
              </a:pPr>
            </a:p>
          </p:txBody>
        </p:sp>
      </p:grpSp>
      <p:grpSp>
        <p:nvGrpSpPr>
          <p:cNvPr name="Group 12" id="12"/>
          <p:cNvGrpSpPr/>
          <p:nvPr/>
        </p:nvGrpSpPr>
        <p:grpSpPr>
          <a:xfrm rot="0">
            <a:off x="6995442" y="5713931"/>
            <a:ext cx="4769588" cy="3889101"/>
            <a:chOff x="0" y="0"/>
            <a:chExt cx="6359450" cy="5185468"/>
          </a:xfrm>
        </p:grpSpPr>
        <p:sp>
          <p:nvSpPr>
            <p:cNvPr name="TextBox 13" id="13"/>
            <p:cNvSpPr txBox="true"/>
            <p:nvPr/>
          </p:nvSpPr>
          <p:spPr>
            <a:xfrm rot="0">
              <a:off x="0" y="-123825"/>
              <a:ext cx="6359450" cy="7334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CURATED TRIPS</a:t>
              </a:r>
            </a:p>
          </p:txBody>
        </p:sp>
        <p:sp>
          <p:nvSpPr>
            <p:cNvPr name="TextBox 14" id="14"/>
            <p:cNvSpPr txBox="true"/>
            <p:nvPr/>
          </p:nvSpPr>
          <p:spPr>
            <a:xfrm rot="0">
              <a:off x="0" y="1082607"/>
              <a:ext cx="6359450" cy="4102861"/>
            </a:xfrm>
            <a:prstGeom prst="rect">
              <a:avLst/>
            </a:prstGeom>
          </p:spPr>
          <p:txBody>
            <a:bodyPr anchor="t" rtlCol="false" tIns="0" lIns="0" bIns="0" rIns="0">
              <a:spAutoFit/>
            </a:bodyPr>
            <a:lstStyle/>
            <a:p>
              <a:pPr algn="l" marL="453392" indent="-226696" lvl="1">
                <a:lnSpc>
                  <a:spcPts val="3528"/>
                </a:lnSpc>
                <a:buFont typeface="Arial"/>
                <a:buChar char="•"/>
              </a:pPr>
              <a:r>
                <a:rPr lang="en-US" sz="2100">
                  <a:solidFill>
                    <a:srgbClr val="343330"/>
                  </a:solidFill>
                  <a:latin typeface="Roboto Mono Light"/>
                </a:rPr>
                <a:t>D</a:t>
              </a:r>
              <a:r>
                <a:rPr lang="en-US" sz="2100">
                  <a:solidFill>
                    <a:srgbClr val="343330"/>
                  </a:solidFill>
                  <a:latin typeface="Roboto Mono Light"/>
                </a:rPr>
                <a:t>epending on the guest profile, we will plan a trip that is best suited to your needs. Be it wildlife, wellness, city or adventure packages.</a:t>
              </a:r>
            </a:p>
            <a:p>
              <a:pPr algn="l">
                <a:lnSpc>
                  <a:spcPts val="3528"/>
                </a:lnSpc>
              </a:pPr>
            </a:p>
          </p:txBody>
        </p:sp>
      </p:grpSp>
      <p:grpSp>
        <p:nvGrpSpPr>
          <p:cNvPr name="Group 15" id="15"/>
          <p:cNvGrpSpPr/>
          <p:nvPr/>
        </p:nvGrpSpPr>
        <p:grpSpPr>
          <a:xfrm rot="0">
            <a:off x="12489712" y="5713931"/>
            <a:ext cx="4769588" cy="4285342"/>
            <a:chOff x="0" y="0"/>
            <a:chExt cx="6359450" cy="5713789"/>
          </a:xfrm>
        </p:grpSpPr>
        <p:sp>
          <p:nvSpPr>
            <p:cNvPr name="TextBox 16" id="16"/>
            <p:cNvSpPr txBox="true"/>
            <p:nvPr/>
          </p:nvSpPr>
          <p:spPr>
            <a:xfrm rot="0">
              <a:off x="0" y="-95250"/>
              <a:ext cx="6359450" cy="1233170"/>
            </a:xfrm>
            <a:prstGeom prst="rect">
              <a:avLst/>
            </a:prstGeom>
          </p:spPr>
          <p:txBody>
            <a:bodyPr anchor="t" rtlCol="false" tIns="0" lIns="0" bIns="0" rIns="0">
              <a:spAutoFit/>
            </a:bodyPr>
            <a:lstStyle/>
            <a:p>
              <a:pPr algn="l">
                <a:lnSpc>
                  <a:spcPts val="3959"/>
                </a:lnSpc>
              </a:pPr>
              <a:r>
                <a:rPr lang="en-US" sz="2400" spc="240">
                  <a:solidFill>
                    <a:srgbClr val="343330"/>
                  </a:solidFill>
                  <a:latin typeface="Roboto Mono Regular Italics"/>
                </a:rPr>
                <a:t>GATEWAY TO 5 SANCTUARIES</a:t>
              </a:r>
            </a:p>
          </p:txBody>
        </p:sp>
        <p:sp>
          <p:nvSpPr>
            <p:cNvPr name="TextBox 17" id="17"/>
            <p:cNvSpPr txBox="true"/>
            <p:nvPr/>
          </p:nvSpPr>
          <p:spPr>
            <a:xfrm rot="0">
              <a:off x="0" y="1610927"/>
              <a:ext cx="6359450" cy="4102862"/>
            </a:xfrm>
            <a:prstGeom prst="rect">
              <a:avLst/>
            </a:prstGeom>
          </p:spPr>
          <p:txBody>
            <a:bodyPr anchor="t" rtlCol="false" tIns="0" lIns="0" bIns="0" rIns="0">
              <a:spAutoFit/>
            </a:bodyPr>
            <a:lstStyle/>
            <a:p>
              <a:pPr algn="l" marL="453390" indent="-226695" lvl="1">
                <a:lnSpc>
                  <a:spcPts val="3528"/>
                </a:lnSpc>
                <a:buFont typeface="Arial"/>
                <a:buChar char="•"/>
              </a:pPr>
              <a:r>
                <a:rPr lang="en-US" sz="2100">
                  <a:solidFill>
                    <a:srgbClr val="343330"/>
                  </a:solidFill>
                  <a:latin typeface="Roboto Mono Light"/>
                </a:rPr>
                <a:t>Safari Quest is</a:t>
              </a:r>
              <a:r>
                <a:rPr lang="en-US" sz="2100">
                  <a:solidFill>
                    <a:srgbClr val="343330"/>
                  </a:solidFill>
                  <a:latin typeface="Roboto Mono Light"/>
                </a:rPr>
                <a:t> base to explore Coorg, Nilgiri biosphere, Chikmagalur. Just tell us where you want to go let us do the planning! </a:t>
              </a:r>
            </a:p>
            <a:p>
              <a:pPr algn="l">
                <a:lnSpc>
                  <a:spcPts val="3528"/>
                </a:lnSpc>
              </a:pPr>
            </a:p>
          </p:txBody>
        </p:sp>
      </p:grpSp>
      <p:pic>
        <p:nvPicPr>
          <p:cNvPr name="Picture 18" id="18"/>
          <p:cNvPicPr>
            <a:picLocks noChangeAspect="true"/>
          </p:cNvPicPr>
          <p:nvPr/>
        </p:nvPicPr>
        <p:blipFill>
          <a:blip r:embed="rId3"/>
          <a:srcRect l="0" t="0" r="0" b="0"/>
          <a:stretch>
            <a:fillRect/>
          </a:stretch>
        </p:blipFill>
        <p:spPr>
          <a:xfrm flipH="false" flipV="false" rot="0">
            <a:off x="0" y="0"/>
            <a:ext cx="1410468" cy="1410468"/>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15209568" y="1028700"/>
            <a:ext cx="2049732" cy="8229600"/>
            <a:chOff x="0" y="0"/>
            <a:chExt cx="3488500" cy="14006201"/>
          </a:xfrm>
        </p:grpSpPr>
        <p:sp>
          <p:nvSpPr>
            <p:cNvPr name="Freeform 3" id="3"/>
            <p:cNvSpPr/>
            <p:nvPr/>
          </p:nvSpPr>
          <p:spPr>
            <a:xfrm>
              <a:off x="0" y="0"/>
              <a:ext cx="3488500" cy="14006201"/>
            </a:xfrm>
            <a:custGeom>
              <a:avLst/>
              <a:gdLst/>
              <a:ahLst/>
              <a:cxnLst/>
              <a:rect r="r" b="b" t="t" l="l"/>
              <a:pathLst>
                <a:path h="14006201" w="3488500">
                  <a:moveTo>
                    <a:pt x="0" y="0"/>
                  </a:moveTo>
                  <a:lnTo>
                    <a:pt x="0" y="14006201"/>
                  </a:lnTo>
                  <a:lnTo>
                    <a:pt x="3488500" y="14006201"/>
                  </a:lnTo>
                  <a:lnTo>
                    <a:pt x="3488500" y="0"/>
                  </a:lnTo>
                  <a:lnTo>
                    <a:pt x="0" y="0"/>
                  </a:lnTo>
                  <a:close/>
                  <a:moveTo>
                    <a:pt x="3427540" y="13945242"/>
                  </a:moveTo>
                  <a:lnTo>
                    <a:pt x="59690" y="13945242"/>
                  </a:lnTo>
                  <a:lnTo>
                    <a:pt x="59690" y="59690"/>
                  </a:lnTo>
                  <a:lnTo>
                    <a:pt x="3427540" y="59690"/>
                  </a:lnTo>
                  <a:lnTo>
                    <a:pt x="3427540" y="13945242"/>
                  </a:lnTo>
                  <a:close/>
                </a:path>
              </a:pathLst>
            </a:custGeom>
            <a:solidFill>
              <a:srgbClr val="FFE071"/>
            </a:solidFill>
          </p:spPr>
        </p:sp>
      </p:grpSp>
      <p:sp>
        <p:nvSpPr>
          <p:cNvPr name="AutoShape 4" id="4"/>
          <p:cNvSpPr/>
          <p:nvPr/>
        </p:nvSpPr>
        <p:spPr>
          <a:xfrm rot="0">
            <a:off x="1028700" y="1028700"/>
            <a:ext cx="13216890" cy="76536"/>
          </a:xfrm>
          <a:prstGeom prst="rect">
            <a:avLst/>
          </a:prstGeom>
          <a:solidFill>
            <a:srgbClr val="FFE071"/>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881267" y="5056483"/>
            <a:ext cx="3109073" cy="2057400"/>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733835" y="5222342"/>
            <a:ext cx="3760439" cy="1725681"/>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924324" y="5056483"/>
            <a:ext cx="1944683" cy="1958930"/>
          </a:xfrm>
          <a:prstGeom prst="rect">
            <a:avLst/>
          </a:prstGeom>
        </p:spPr>
      </p:pic>
      <p:sp>
        <p:nvSpPr>
          <p:cNvPr name="TextBox 8" id="8"/>
          <p:cNvSpPr txBox="true"/>
          <p:nvPr/>
        </p:nvSpPr>
        <p:spPr>
          <a:xfrm rot="0">
            <a:off x="10733835" y="7131439"/>
            <a:ext cx="3760439" cy="1226820"/>
          </a:xfrm>
          <a:prstGeom prst="rect">
            <a:avLst/>
          </a:prstGeom>
        </p:spPr>
        <p:txBody>
          <a:bodyPr anchor="t" rtlCol="false" tIns="0" lIns="0" bIns="0" rIns="0">
            <a:spAutoFit/>
          </a:bodyPr>
          <a:lstStyle/>
          <a:p>
            <a:pPr algn="ctr">
              <a:lnSpc>
                <a:spcPts val="5040"/>
              </a:lnSpc>
            </a:pPr>
            <a:r>
              <a:rPr lang="en-US" sz="3000">
                <a:solidFill>
                  <a:srgbClr val="343330"/>
                </a:solidFill>
                <a:latin typeface="Roboto Mono Light"/>
              </a:rPr>
              <a:t>Boutique wildlife stay  </a:t>
            </a:r>
          </a:p>
        </p:txBody>
      </p:sp>
      <p:sp>
        <p:nvSpPr>
          <p:cNvPr name="TextBox 9" id="9"/>
          <p:cNvSpPr txBox="true"/>
          <p:nvPr/>
        </p:nvSpPr>
        <p:spPr>
          <a:xfrm rot="0">
            <a:off x="5881267" y="7131439"/>
            <a:ext cx="3511755" cy="588645"/>
          </a:xfrm>
          <a:prstGeom prst="rect">
            <a:avLst/>
          </a:prstGeom>
        </p:spPr>
        <p:txBody>
          <a:bodyPr anchor="t" rtlCol="false" tIns="0" lIns="0" bIns="0" rIns="0">
            <a:spAutoFit/>
          </a:bodyPr>
          <a:lstStyle/>
          <a:p>
            <a:pPr algn="l">
              <a:lnSpc>
                <a:spcPts val="5040"/>
              </a:lnSpc>
            </a:pPr>
            <a:r>
              <a:rPr lang="en-US" sz="3000">
                <a:solidFill>
                  <a:srgbClr val="343330"/>
                </a:solidFill>
                <a:latin typeface="Roboto Mono Light"/>
              </a:rPr>
              <a:t>Pocket-friendly</a:t>
            </a:r>
          </a:p>
        </p:txBody>
      </p:sp>
      <p:sp>
        <p:nvSpPr>
          <p:cNvPr name="TextBox 10" id="10"/>
          <p:cNvSpPr txBox="true"/>
          <p:nvPr/>
        </p:nvSpPr>
        <p:spPr>
          <a:xfrm rot="0">
            <a:off x="1140788" y="7131439"/>
            <a:ext cx="3511755" cy="1226820"/>
          </a:xfrm>
          <a:prstGeom prst="rect">
            <a:avLst/>
          </a:prstGeom>
        </p:spPr>
        <p:txBody>
          <a:bodyPr anchor="t" rtlCol="false" tIns="0" lIns="0" bIns="0" rIns="0">
            <a:spAutoFit/>
          </a:bodyPr>
          <a:lstStyle/>
          <a:p>
            <a:pPr algn="ctr">
              <a:lnSpc>
                <a:spcPts val="5040"/>
              </a:lnSpc>
            </a:pPr>
            <a:r>
              <a:rPr lang="en-US" sz="3000">
                <a:solidFill>
                  <a:srgbClr val="343330"/>
                </a:solidFill>
                <a:latin typeface="Roboto Mono Light"/>
              </a:rPr>
              <a:t>Truly sustainable</a:t>
            </a:r>
          </a:p>
        </p:txBody>
      </p:sp>
      <p:sp>
        <p:nvSpPr>
          <p:cNvPr name="TextBox 11" id="11"/>
          <p:cNvSpPr txBox="true"/>
          <p:nvPr/>
        </p:nvSpPr>
        <p:spPr>
          <a:xfrm rot="0">
            <a:off x="1028700" y="1532082"/>
            <a:ext cx="10611166" cy="990600"/>
          </a:xfrm>
          <a:prstGeom prst="rect">
            <a:avLst/>
          </a:prstGeom>
        </p:spPr>
        <p:txBody>
          <a:bodyPr anchor="t" rtlCol="false" tIns="0" lIns="0" bIns="0" rIns="0">
            <a:spAutoFit/>
          </a:bodyPr>
          <a:lstStyle/>
          <a:p>
            <a:pPr>
              <a:lnSpc>
                <a:spcPts val="7800"/>
              </a:lnSpc>
            </a:pPr>
            <a:r>
              <a:rPr lang="en-US" sz="6500">
                <a:solidFill>
                  <a:srgbClr val="343330"/>
                </a:solidFill>
                <a:latin typeface="Roboto Mono Regular Bold"/>
              </a:rPr>
              <a:t>WHY STAY WITH US</a:t>
            </a:r>
          </a:p>
        </p:txBody>
      </p:sp>
      <p:sp>
        <p:nvSpPr>
          <p:cNvPr name="TextBox 12" id="12"/>
          <p:cNvSpPr txBox="true"/>
          <p:nvPr/>
        </p:nvSpPr>
        <p:spPr>
          <a:xfrm rot="5400000">
            <a:off x="12613763" y="4638403"/>
            <a:ext cx="7241343" cy="1028700"/>
          </a:xfrm>
          <a:prstGeom prst="rect">
            <a:avLst/>
          </a:prstGeom>
        </p:spPr>
        <p:txBody>
          <a:bodyPr anchor="t" rtlCol="false" tIns="0" lIns="0" bIns="0" rIns="0">
            <a:spAutoFit/>
          </a:bodyPr>
          <a:lstStyle/>
          <a:p>
            <a:pPr algn="l">
              <a:lnSpc>
                <a:spcPts val="4079"/>
              </a:lnSpc>
            </a:pPr>
            <a:r>
              <a:rPr lang="en-US" sz="3400" spc="340">
                <a:solidFill>
                  <a:srgbClr val="343330"/>
                </a:solidFill>
                <a:latin typeface="Roboto Mono Regular"/>
              </a:rPr>
              <a:t>A TRAVEL EXPERIENCE LIKE NO OTHER</a:t>
            </a:r>
          </a:p>
        </p:txBody>
      </p:sp>
      <p:pic>
        <p:nvPicPr>
          <p:cNvPr name="Picture 13" id="13"/>
          <p:cNvPicPr>
            <a:picLocks noChangeAspect="true"/>
          </p:cNvPicPr>
          <p:nvPr/>
        </p:nvPicPr>
        <p:blipFill>
          <a:blip r:embed="rId8"/>
          <a:srcRect l="0" t="0" r="0" b="0"/>
          <a:stretch>
            <a:fillRect/>
          </a:stretch>
        </p:blipFill>
        <p:spPr>
          <a:xfrm flipH="false" flipV="false" rot="0">
            <a:off x="0" y="0"/>
            <a:ext cx="1410468" cy="1410468"/>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sp>
        <p:nvSpPr>
          <p:cNvPr name="AutoShape 2" id="2"/>
          <p:cNvSpPr/>
          <p:nvPr/>
        </p:nvSpPr>
        <p:spPr>
          <a:xfrm rot="0">
            <a:off x="0" y="0"/>
            <a:ext cx="5639230" cy="10287000"/>
          </a:xfrm>
          <a:prstGeom prst="rect">
            <a:avLst/>
          </a:prstGeom>
          <a:solidFill>
            <a:srgbClr val="FFE071"/>
          </a:solidFill>
        </p:spPr>
      </p:sp>
      <p:grpSp>
        <p:nvGrpSpPr>
          <p:cNvPr name="Group 3" id="3"/>
          <p:cNvGrpSpPr/>
          <p:nvPr/>
        </p:nvGrpSpPr>
        <p:grpSpPr>
          <a:xfrm rot="0">
            <a:off x="6823941" y="1009942"/>
            <a:ext cx="3704040" cy="7754224"/>
            <a:chOff x="0" y="0"/>
            <a:chExt cx="6304015" cy="13197145"/>
          </a:xfrm>
        </p:grpSpPr>
        <p:sp>
          <p:nvSpPr>
            <p:cNvPr name="Freeform 4" id="4"/>
            <p:cNvSpPr/>
            <p:nvPr/>
          </p:nvSpPr>
          <p:spPr>
            <a:xfrm>
              <a:off x="0" y="0"/>
              <a:ext cx="6304015" cy="13197145"/>
            </a:xfrm>
            <a:custGeom>
              <a:avLst/>
              <a:gdLst/>
              <a:ahLst/>
              <a:cxnLst/>
              <a:rect r="r" b="b" t="t" l="l"/>
              <a:pathLst>
                <a:path h="13197145" w="6304015">
                  <a:moveTo>
                    <a:pt x="0" y="0"/>
                  </a:moveTo>
                  <a:lnTo>
                    <a:pt x="0" y="13197145"/>
                  </a:lnTo>
                  <a:lnTo>
                    <a:pt x="6304015" y="13197145"/>
                  </a:lnTo>
                  <a:lnTo>
                    <a:pt x="6304015" y="0"/>
                  </a:lnTo>
                  <a:lnTo>
                    <a:pt x="0" y="0"/>
                  </a:lnTo>
                  <a:close/>
                  <a:moveTo>
                    <a:pt x="6243055" y="13136186"/>
                  </a:moveTo>
                  <a:lnTo>
                    <a:pt x="59690" y="13136186"/>
                  </a:lnTo>
                  <a:lnTo>
                    <a:pt x="59690" y="59690"/>
                  </a:lnTo>
                  <a:lnTo>
                    <a:pt x="6243055" y="59690"/>
                  </a:lnTo>
                  <a:lnTo>
                    <a:pt x="6243055" y="13136186"/>
                  </a:lnTo>
                  <a:close/>
                </a:path>
              </a:pathLst>
            </a:custGeom>
            <a:solidFill>
              <a:srgbClr val="FFE071"/>
            </a:solidFill>
          </p:spPr>
        </p:sp>
      </p:grpSp>
      <p:grpSp>
        <p:nvGrpSpPr>
          <p:cNvPr name="Group 5" id="5"/>
          <p:cNvGrpSpPr/>
          <p:nvPr/>
        </p:nvGrpSpPr>
        <p:grpSpPr>
          <a:xfrm rot="0">
            <a:off x="7102130" y="1255249"/>
            <a:ext cx="3722489" cy="7984293"/>
            <a:chOff x="0" y="0"/>
            <a:chExt cx="4963318" cy="10645724"/>
          </a:xfrm>
        </p:grpSpPr>
        <p:pic>
          <p:nvPicPr>
            <p:cNvPr name="Picture 6" id="6"/>
            <p:cNvPicPr>
              <a:picLocks noChangeAspect="true"/>
            </p:cNvPicPr>
            <p:nvPr/>
          </p:nvPicPr>
          <p:blipFill>
            <a:blip r:embed="rId2"/>
            <a:srcRect l="0" t="944" r="0" b="944"/>
            <a:stretch>
              <a:fillRect/>
            </a:stretch>
          </p:blipFill>
          <p:spPr>
            <a:xfrm>
              <a:off x="0" y="0"/>
              <a:ext cx="4963318" cy="3463908"/>
            </a:xfrm>
            <a:prstGeom prst="rect">
              <a:avLst/>
            </a:prstGeom>
          </p:spPr>
        </p:pic>
        <p:pic>
          <p:nvPicPr>
            <p:cNvPr name="Picture 7" id="7"/>
            <p:cNvPicPr>
              <a:picLocks noChangeAspect="true"/>
            </p:cNvPicPr>
            <p:nvPr/>
          </p:nvPicPr>
          <p:blipFill>
            <a:blip r:embed="rId3"/>
            <a:srcRect l="14357" t="0" r="14357" b="0"/>
            <a:stretch>
              <a:fillRect/>
            </a:stretch>
          </p:blipFill>
          <p:spPr>
            <a:xfrm>
              <a:off x="0" y="3590908"/>
              <a:ext cx="4963318" cy="3463908"/>
            </a:xfrm>
            <a:prstGeom prst="rect">
              <a:avLst/>
            </a:prstGeom>
          </p:spPr>
        </p:pic>
        <p:pic>
          <p:nvPicPr>
            <p:cNvPr name="Picture 8" id="8"/>
            <p:cNvPicPr>
              <a:picLocks noChangeAspect="true"/>
            </p:cNvPicPr>
            <p:nvPr/>
          </p:nvPicPr>
          <p:blipFill>
            <a:blip r:embed="rId4"/>
            <a:srcRect l="2267" t="0" r="2267" b="0"/>
            <a:stretch>
              <a:fillRect/>
            </a:stretch>
          </p:blipFill>
          <p:spPr>
            <a:xfrm>
              <a:off x="0" y="7181816"/>
              <a:ext cx="4963318" cy="3463908"/>
            </a:xfrm>
            <a:prstGeom prst="rect">
              <a:avLst/>
            </a:prstGeom>
          </p:spPr>
        </p:pic>
      </p:grpSp>
      <p:pic>
        <p:nvPicPr>
          <p:cNvPr name="Picture 9" id="9"/>
          <p:cNvPicPr>
            <a:picLocks noChangeAspect="true"/>
          </p:cNvPicPr>
          <p:nvPr/>
        </p:nvPicPr>
        <p:blipFill>
          <a:blip r:embed="rId5"/>
          <a:srcRect l="0" t="0" r="0" b="0"/>
          <a:stretch>
            <a:fillRect/>
          </a:stretch>
        </p:blipFill>
        <p:spPr>
          <a:xfrm flipH="false" flipV="false" rot="0">
            <a:off x="0" y="0"/>
            <a:ext cx="1410468" cy="1410468"/>
          </a:xfrm>
          <a:prstGeom prst="rect">
            <a:avLst/>
          </a:prstGeom>
        </p:spPr>
      </p:pic>
      <p:sp>
        <p:nvSpPr>
          <p:cNvPr name="TextBox 10" id="10"/>
          <p:cNvSpPr txBox="true"/>
          <p:nvPr/>
        </p:nvSpPr>
        <p:spPr>
          <a:xfrm rot="0">
            <a:off x="1028700" y="3388502"/>
            <a:ext cx="3503405" cy="3006090"/>
          </a:xfrm>
          <a:prstGeom prst="rect">
            <a:avLst/>
          </a:prstGeom>
        </p:spPr>
        <p:txBody>
          <a:bodyPr anchor="t" rtlCol="false" tIns="0" lIns="0" bIns="0" rIns="0">
            <a:spAutoFit/>
          </a:bodyPr>
          <a:lstStyle/>
          <a:p>
            <a:pPr algn="l">
              <a:lnSpc>
                <a:spcPts val="7980"/>
              </a:lnSpc>
            </a:pPr>
            <a:r>
              <a:rPr lang="en-US" sz="6000" spc="60">
                <a:solidFill>
                  <a:srgbClr val="343330"/>
                </a:solidFill>
                <a:latin typeface="Roboto Mono Light"/>
              </a:rPr>
              <a:t>Best of Both Worlds</a:t>
            </a:r>
          </a:p>
        </p:txBody>
      </p:sp>
      <p:grpSp>
        <p:nvGrpSpPr>
          <p:cNvPr name="Group 11" id="11"/>
          <p:cNvGrpSpPr/>
          <p:nvPr/>
        </p:nvGrpSpPr>
        <p:grpSpPr>
          <a:xfrm rot="0">
            <a:off x="11664242" y="1863473"/>
            <a:ext cx="5595058" cy="1096404"/>
            <a:chOff x="0" y="0"/>
            <a:chExt cx="7460077" cy="1461872"/>
          </a:xfrm>
        </p:grpSpPr>
        <p:sp>
          <p:nvSpPr>
            <p:cNvPr name="TextBox 12" id="12"/>
            <p:cNvSpPr txBox="true"/>
            <p:nvPr/>
          </p:nvSpPr>
          <p:spPr>
            <a:xfrm rot="0">
              <a:off x="0" y="-123825"/>
              <a:ext cx="7460077" cy="7334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INQUIRE</a:t>
              </a:r>
            </a:p>
          </p:txBody>
        </p:sp>
        <p:sp>
          <p:nvSpPr>
            <p:cNvPr name="TextBox 13" id="13"/>
            <p:cNvSpPr txBox="true"/>
            <p:nvPr/>
          </p:nvSpPr>
          <p:spPr>
            <a:xfrm rot="0">
              <a:off x="0" y="762864"/>
              <a:ext cx="7460077" cy="699008"/>
            </a:xfrm>
            <a:prstGeom prst="rect">
              <a:avLst/>
            </a:prstGeom>
          </p:spPr>
          <p:txBody>
            <a:bodyPr anchor="t" rtlCol="false" tIns="0" lIns="0" bIns="0" rIns="0">
              <a:spAutoFit/>
            </a:bodyPr>
            <a:lstStyle/>
            <a:p>
              <a:pPr algn="l">
                <a:lnSpc>
                  <a:spcPts val="4887"/>
                </a:lnSpc>
              </a:pPr>
              <a:r>
                <a:rPr lang="en-US" sz="2700">
                  <a:solidFill>
                    <a:srgbClr val="343330"/>
                  </a:solidFill>
                  <a:latin typeface="Roboto Mono Light"/>
                </a:rPr>
                <a:t>Call or email us! </a:t>
              </a:r>
            </a:p>
          </p:txBody>
        </p:sp>
      </p:grpSp>
      <p:grpSp>
        <p:nvGrpSpPr>
          <p:cNvPr name="Group 14" id="14"/>
          <p:cNvGrpSpPr/>
          <p:nvPr/>
        </p:nvGrpSpPr>
        <p:grpSpPr>
          <a:xfrm rot="0">
            <a:off x="11664242" y="4280973"/>
            <a:ext cx="5595058" cy="1725054"/>
            <a:chOff x="0" y="0"/>
            <a:chExt cx="7460077" cy="2300072"/>
          </a:xfrm>
        </p:grpSpPr>
        <p:sp>
          <p:nvSpPr>
            <p:cNvPr name="TextBox 15" id="15"/>
            <p:cNvSpPr txBox="true"/>
            <p:nvPr/>
          </p:nvSpPr>
          <p:spPr>
            <a:xfrm rot="0">
              <a:off x="0" y="-123825"/>
              <a:ext cx="7460077" cy="15716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TALK TO OUR</a:t>
              </a:r>
            </a:p>
            <a:p>
              <a:pPr algn="l">
                <a:lnSpc>
                  <a:spcPts val="4950"/>
                </a:lnSpc>
              </a:pPr>
              <a:r>
                <a:rPr lang="en-US" sz="3000" spc="300">
                  <a:solidFill>
                    <a:srgbClr val="343330"/>
                  </a:solidFill>
                  <a:latin typeface="Roboto Mono Regular Italics"/>
                </a:rPr>
                <a:t>TRAVEL EXPERTS</a:t>
              </a:r>
            </a:p>
          </p:txBody>
        </p:sp>
        <p:sp>
          <p:nvSpPr>
            <p:cNvPr name="TextBox 16" id="16"/>
            <p:cNvSpPr txBox="true"/>
            <p:nvPr/>
          </p:nvSpPr>
          <p:spPr>
            <a:xfrm rot="0">
              <a:off x="0" y="1601064"/>
              <a:ext cx="7460077" cy="699008"/>
            </a:xfrm>
            <a:prstGeom prst="rect">
              <a:avLst/>
            </a:prstGeom>
          </p:spPr>
          <p:txBody>
            <a:bodyPr anchor="t" rtlCol="false" tIns="0" lIns="0" bIns="0" rIns="0">
              <a:spAutoFit/>
            </a:bodyPr>
            <a:lstStyle/>
            <a:p>
              <a:pPr algn="l">
                <a:lnSpc>
                  <a:spcPts val="4887"/>
                </a:lnSpc>
              </a:pPr>
              <a:r>
                <a:rPr lang="en-US" sz="2700">
                  <a:solidFill>
                    <a:srgbClr val="343330"/>
                  </a:solidFill>
                  <a:latin typeface="Roboto Mono Light"/>
                </a:rPr>
                <a:t>Get </a:t>
              </a:r>
              <a:r>
                <a:rPr lang="en-US" sz="2700">
                  <a:solidFill>
                    <a:srgbClr val="343330"/>
                  </a:solidFill>
                  <a:latin typeface="Roboto Mono Light Bold"/>
                </a:rPr>
                <a:t>curated</a:t>
              </a:r>
              <a:r>
                <a:rPr lang="en-US" sz="2700">
                  <a:solidFill>
                    <a:srgbClr val="343330"/>
                  </a:solidFill>
                  <a:latin typeface="Roboto Mono Light"/>
                </a:rPr>
                <a:t> itineraries</a:t>
              </a:r>
            </a:p>
          </p:txBody>
        </p:sp>
      </p:grpSp>
      <p:grpSp>
        <p:nvGrpSpPr>
          <p:cNvPr name="Group 17" id="17"/>
          <p:cNvGrpSpPr/>
          <p:nvPr/>
        </p:nvGrpSpPr>
        <p:grpSpPr>
          <a:xfrm rot="0">
            <a:off x="11664242" y="6784950"/>
            <a:ext cx="5595058" cy="1715529"/>
            <a:chOff x="0" y="0"/>
            <a:chExt cx="7460077" cy="2287372"/>
          </a:xfrm>
        </p:grpSpPr>
        <p:sp>
          <p:nvSpPr>
            <p:cNvPr name="TextBox 18" id="18"/>
            <p:cNvSpPr txBox="true"/>
            <p:nvPr/>
          </p:nvSpPr>
          <p:spPr>
            <a:xfrm rot="0">
              <a:off x="0" y="-123825"/>
              <a:ext cx="7460077" cy="7334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CONFIRM BOOKING</a:t>
              </a:r>
            </a:p>
          </p:txBody>
        </p:sp>
        <p:sp>
          <p:nvSpPr>
            <p:cNvPr name="TextBox 19" id="19"/>
            <p:cNvSpPr txBox="true"/>
            <p:nvPr/>
          </p:nvSpPr>
          <p:spPr>
            <a:xfrm rot="0">
              <a:off x="0" y="762864"/>
              <a:ext cx="7460077" cy="1524508"/>
            </a:xfrm>
            <a:prstGeom prst="rect">
              <a:avLst/>
            </a:prstGeom>
          </p:spPr>
          <p:txBody>
            <a:bodyPr anchor="t" rtlCol="false" tIns="0" lIns="0" bIns="0" rIns="0">
              <a:spAutoFit/>
            </a:bodyPr>
            <a:lstStyle/>
            <a:p>
              <a:pPr algn="l">
                <a:lnSpc>
                  <a:spcPts val="4887"/>
                </a:lnSpc>
              </a:pPr>
              <a:r>
                <a:rPr lang="en-US" sz="2700">
                  <a:solidFill>
                    <a:srgbClr val="343330"/>
                  </a:solidFill>
                  <a:latin typeface="Roboto Mono Light"/>
                </a:rPr>
                <a:t>Book a holiday customised to your needs</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E071"/>
        </a:solidFill>
      </p:bgPr>
    </p:bg>
    <p:spTree>
      <p:nvGrpSpPr>
        <p:cNvPr id="1" name=""/>
        <p:cNvGrpSpPr/>
        <p:nvPr/>
      </p:nvGrpSpPr>
      <p:grpSpPr>
        <a:xfrm>
          <a:off x="0" y="0"/>
          <a:ext cx="0" cy="0"/>
          <a:chOff x="0" y="0"/>
          <a:chExt cx="0" cy="0"/>
        </a:xfrm>
      </p:grpSpPr>
      <p:sp>
        <p:nvSpPr>
          <p:cNvPr name="TextBox 2" id="2"/>
          <p:cNvSpPr txBox="true"/>
          <p:nvPr/>
        </p:nvSpPr>
        <p:spPr>
          <a:xfrm rot="-5400000">
            <a:off x="-1679102" y="4152900"/>
            <a:ext cx="8229600" cy="1981200"/>
          </a:xfrm>
          <a:prstGeom prst="rect">
            <a:avLst/>
          </a:prstGeom>
        </p:spPr>
        <p:txBody>
          <a:bodyPr anchor="t" rtlCol="false" tIns="0" lIns="0" bIns="0" rIns="0">
            <a:spAutoFit/>
          </a:bodyPr>
          <a:lstStyle/>
          <a:p>
            <a:pPr algn="l">
              <a:lnSpc>
                <a:spcPts val="7800"/>
              </a:lnSpc>
            </a:pPr>
            <a:r>
              <a:rPr lang="en-US" sz="6500">
                <a:solidFill>
                  <a:srgbClr val="343330"/>
                </a:solidFill>
                <a:latin typeface="Roboto Mono Regular Bold"/>
              </a:rPr>
              <a:t>PLAN YOUR HOLIDAY TODAY</a:t>
            </a:r>
          </a:p>
        </p:txBody>
      </p:sp>
      <p:grpSp>
        <p:nvGrpSpPr>
          <p:cNvPr name="Group 3" id="3"/>
          <p:cNvGrpSpPr/>
          <p:nvPr/>
        </p:nvGrpSpPr>
        <p:grpSpPr>
          <a:xfrm rot="0">
            <a:off x="7238157" y="1028700"/>
            <a:ext cx="9692947" cy="7926206"/>
            <a:chOff x="0" y="0"/>
            <a:chExt cx="16496715" cy="13489846"/>
          </a:xfrm>
        </p:grpSpPr>
        <p:sp>
          <p:nvSpPr>
            <p:cNvPr name="Freeform 4" id="4"/>
            <p:cNvSpPr/>
            <p:nvPr/>
          </p:nvSpPr>
          <p:spPr>
            <a:xfrm>
              <a:off x="0" y="0"/>
              <a:ext cx="16496716" cy="13489846"/>
            </a:xfrm>
            <a:custGeom>
              <a:avLst/>
              <a:gdLst/>
              <a:ahLst/>
              <a:cxnLst/>
              <a:rect r="r" b="b" t="t" l="l"/>
              <a:pathLst>
                <a:path h="13489846" w="16496716">
                  <a:moveTo>
                    <a:pt x="0" y="0"/>
                  </a:moveTo>
                  <a:lnTo>
                    <a:pt x="0" y="13489846"/>
                  </a:lnTo>
                  <a:lnTo>
                    <a:pt x="16496716" y="13489846"/>
                  </a:lnTo>
                  <a:lnTo>
                    <a:pt x="16496716" y="0"/>
                  </a:lnTo>
                  <a:lnTo>
                    <a:pt x="0" y="0"/>
                  </a:lnTo>
                  <a:close/>
                  <a:moveTo>
                    <a:pt x="16435755" y="13428887"/>
                  </a:moveTo>
                  <a:lnTo>
                    <a:pt x="59690" y="13428887"/>
                  </a:lnTo>
                  <a:lnTo>
                    <a:pt x="59690" y="59690"/>
                  </a:lnTo>
                  <a:lnTo>
                    <a:pt x="16435755" y="59690"/>
                  </a:lnTo>
                  <a:lnTo>
                    <a:pt x="16435755" y="13428887"/>
                  </a:lnTo>
                  <a:close/>
                </a:path>
              </a:pathLst>
            </a:custGeom>
            <a:solidFill>
              <a:srgbClr val="FFFEEF"/>
            </a:solidFill>
          </p:spPr>
        </p:sp>
      </p:grpSp>
      <p:sp>
        <p:nvSpPr>
          <p:cNvPr name="AutoShape 5" id="5"/>
          <p:cNvSpPr/>
          <p:nvPr/>
        </p:nvSpPr>
        <p:spPr>
          <a:xfrm rot="-5400000">
            <a:off x="-5541477" y="2611587"/>
            <a:ext cx="13216890" cy="76536"/>
          </a:xfrm>
          <a:prstGeom prst="rect">
            <a:avLst/>
          </a:prstGeom>
          <a:solidFill>
            <a:srgbClr val="FFFEEF"/>
          </a:solidFill>
        </p:spPr>
      </p:sp>
      <p:sp>
        <p:nvSpPr>
          <p:cNvPr name="AutoShape 6" id="6"/>
          <p:cNvSpPr/>
          <p:nvPr/>
        </p:nvSpPr>
        <p:spPr>
          <a:xfrm rot="0">
            <a:off x="7480871" y="1254554"/>
            <a:ext cx="9778429" cy="8003746"/>
          </a:xfrm>
          <a:prstGeom prst="rect">
            <a:avLst/>
          </a:prstGeom>
          <a:solidFill>
            <a:srgbClr val="FFFEEF"/>
          </a:solidFill>
        </p:spPr>
      </p:sp>
      <p:grpSp>
        <p:nvGrpSpPr>
          <p:cNvPr name="Group 7" id="7"/>
          <p:cNvGrpSpPr/>
          <p:nvPr/>
        </p:nvGrpSpPr>
        <p:grpSpPr>
          <a:xfrm rot="0">
            <a:off x="8338756" y="2062103"/>
            <a:ext cx="8062659" cy="6388648"/>
            <a:chOff x="0" y="0"/>
            <a:chExt cx="10750213" cy="8518197"/>
          </a:xfrm>
        </p:grpSpPr>
        <p:sp>
          <p:nvSpPr>
            <p:cNvPr name="TextBox 8" id="8"/>
            <p:cNvSpPr txBox="true"/>
            <p:nvPr/>
          </p:nvSpPr>
          <p:spPr>
            <a:xfrm rot="0">
              <a:off x="0" y="-123825"/>
              <a:ext cx="10750213" cy="733425"/>
            </a:xfrm>
            <a:prstGeom prst="rect">
              <a:avLst/>
            </a:prstGeom>
          </p:spPr>
          <p:txBody>
            <a:bodyPr anchor="t" rtlCol="false" tIns="0" lIns="0" bIns="0" rIns="0">
              <a:spAutoFit/>
            </a:bodyPr>
            <a:lstStyle/>
            <a:p>
              <a:pPr algn="r">
                <a:lnSpc>
                  <a:spcPts val="4950"/>
                </a:lnSpc>
              </a:pPr>
              <a:r>
                <a:rPr lang="en-US" sz="3000" spc="300">
                  <a:solidFill>
                    <a:srgbClr val="343330"/>
                  </a:solidFill>
                  <a:latin typeface="Roboto Mono Regular Italics"/>
                </a:rPr>
                <a:t> ADDRESS</a:t>
              </a:r>
            </a:p>
          </p:txBody>
        </p:sp>
        <p:sp>
          <p:nvSpPr>
            <p:cNvPr name="TextBox 9" id="9"/>
            <p:cNvSpPr txBox="true"/>
            <p:nvPr/>
          </p:nvSpPr>
          <p:spPr>
            <a:xfrm rot="0">
              <a:off x="0" y="906804"/>
              <a:ext cx="10750213" cy="1929003"/>
            </a:xfrm>
            <a:prstGeom prst="rect">
              <a:avLst/>
            </a:prstGeom>
          </p:spPr>
          <p:txBody>
            <a:bodyPr anchor="t" rtlCol="false" tIns="0" lIns="0" bIns="0" rIns="0">
              <a:spAutoFit/>
            </a:bodyPr>
            <a:lstStyle/>
            <a:p>
              <a:pPr algn="r">
                <a:lnSpc>
                  <a:spcPts val="4032"/>
                </a:lnSpc>
              </a:pPr>
              <a:r>
                <a:rPr lang="en-US" sz="2400">
                  <a:solidFill>
                    <a:srgbClr val="343330"/>
                  </a:solidFill>
                  <a:latin typeface="Roboto Mono Light"/>
                </a:rPr>
                <a:t>40/C, behind Kanti Conventional Hall, Industrial Suburb, Vidyaranyapura, Visveshwara Nagar, Karnataka 570008</a:t>
              </a:r>
            </a:p>
          </p:txBody>
        </p:sp>
        <p:sp>
          <p:nvSpPr>
            <p:cNvPr name="TextBox 10" id="10"/>
            <p:cNvSpPr txBox="true"/>
            <p:nvPr/>
          </p:nvSpPr>
          <p:spPr>
            <a:xfrm rot="0">
              <a:off x="0" y="3486398"/>
              <a:ext cx="10750213" cy="733425"/>
            </a:xfrm>
            <a:prstGeom prst="rect">
              <a:avLst/>
            </a:prstGeom>
          </p:spPr>
          <p:txBody>
            <a:bodyPr anchor="t" rtlCol="false" tIns="0" lIns="0" bIns="0" rIns="0">
              <a:spAutoFit/>
            </a:bodyPr>
            <a:lstStyle/>
            <a:p>
              <a:pPr algn="r">
                <a:lnSpc>
                  <a:spcPts val="4950"/>
                </a:lnSpc>
              </a:pPr>
              <a:r>
                <a:rPr lang="en-US" sz="3000" spc="300">
                  <a:solidFill>
                    <a:srgbClr val="343330"/>
                  </a:solidFill>
                  <a:latin typeface="Roboto Mono Regular Italics"/>
                </a:rPr>
                <a:t>   EMAIL </a:t>
              </a:r>
            </a:p>
          </p:txBody>
        </p:sp>
        <p:sp>
          <p:nvSpPr>
            <p:cNvPr name="TextBox 11" id="11"/>
            <p:cNvSpPr txBox="true"/>
            <p:nvPr/>
          </p:nvSpPr>
          <p:spPr>
            <a:xfrm rot="0">
              <a:off x="0" y="4488452"/>
              <a:ext cx="10750213" cy="740410"/>
            </a:xfrm>
            <a:prstGeom prst="rect">
              <a:avLst/>
            </a:prstGeom>
          </p:spPr>
          <p:txBody>
            <a:bodyPr anchor="t" rtlCol="false" tIns="0" lIns="0" bIns="0" rIns="0">
              <a:spAutoFit/>
            </a:bodyPr>
            <a:lstStyle/>
            <a:p>
              <a:pPr algn="r">
                <a:lnSpc>
                  <a:spcPts val="5040"/>
                </a:lnSpc>
              </a:pPr>
              <a:r>
                <a:rPr lang="en-US" sz="3000">
                  <a:solidFill>
                    <a:srgbClr val="343330"/>
                  </a:solidFill>
                  <a:latin typeface="Roboto Mono Light"/>
                </a:rPr>
                <a:t>info@thesafariquest.com</a:t>
              </a:r>
            </a:p>
          </p:txBody>
        </p:sp>
        <p:sp>
          <p:nvSpPr>
            <p:cNvPr name="TextBox 12" id="12"/>
            <p:cNvSpPr txBox="true"/>
            <p:nvPr/>
          </p:nvSpPr>
          <p:spPr>
            <a:xfrm rot="0">
              <a:off x="0" y="5924833"/>
              <a:ext cx="10750213" cy="733425"/>
            </a:xfrm>
            <a:prstGeom prst="rect">
              <a:avLst/>
            </a:prstGeom>
          </p:spPr>
          <p:txBody>
            <a:bodyPr anchor="t" rtlCol="false" tIns="0" lIns="0" bIns="0" rIns="0">
              <a:spAutoFit/>
            </a:bodyPr>
            <a:lstStyle/>
            <a:p>
              <a:pPr algn="r">
                <a:lnSpc>
                  <a:spcPts val="4950"/>
                </a:lnSpc>
              </a:pPr>
              <a:r>
                <a:rPr lang="en-US" sz="3000" spc="300">
                  <a:solidFill>
                    <a:srgbClr val="343330"/>
                  </a:solidFill>
                  <a:latin typeface="Roboto Mono Regular Italics"/>
                </a:rPr>
                <a:t>PHONE NUMBER</a:t>
              </a:r>
            </a:p>
          </p:txBody>
        </p:sp>
        <p:sp>
          <p:nvSpPr>
            <p:cNvPr name="TextBox 13" id="13"/>
            <p:cNvSpPr txBox="true"/>
            <p:nvPr/>
          </p:nvSpPr>
          <p:spPr>
            <a:xfrm rot="0">
              <a:off x="0" y="6926887"/>
              <a:ext cx="10750213" cy="1591310"/>
            </a:xfrm>
            <a:prstGeom prst="rect">
              <a:avLst/>
            </a:prstGeom>
          </p:spPr>
          <p:txBody>
            <a:bodyPr anchor="t" rtlCol="false" tIns="0" lIns="0" bIns="0" rIns="0">
              <a:spAutoFit/>
            </a:bodyPr>
            <a:lstStyle/>
            <a:p>
              <a:pPr algn="r">
                <a:lnSpc>
                  <a:spcPts val="5040"/>
                </a:lnSpc>
              </a:pPr>
              <a:r>
                <a:rPr lang="en-US" sz="3000">
                  <a:solidFill>
                    <a:srgbClr val="343330"/>
                  </a:solidFill>
                  <a:latin typeface="Roboto Mono Light"/>
                  <a:hlinkClick r:id="rId2" tooltip="https://www.google.com/search?q=safari+quest+mysore&amp;rlz=1C5CHFA_enIN906IN906&amp;oq=safari+quest+mysore&amp;aqs=chrome.0.35i39j46i175i199i512j0i512j0i390l2j69i61j69i60l2.2597j0j9&amp;sourceid=chrome&amp;ie=UTF-8#"/>
                </a:rPr>
                <a:t> +91 8884566000 / +91 9591922559</a:t>
              </a:r>
            </a:p>
            <a:p>
              <a:pPr algn="r">
                <a:lnSpc>
                  <a:spcPts val="5040"/>
                </a:lnSpc>
              </a:pPr>
            </a:p>
          </p:txBody>
        </p:sp>
      </p:grpSp>
      <p:pic>
        <p:nvPicPr>
          <p:cNvPr name="Picture 14" id="14"/>
          <p:cNvPicPr>
            <a:picLocks noChangeAspect="true"/>
          </p:cNvPicPr>
          <p:nvPr/>
        </p:nvPicPr>
        <p:blipFill>
          <a:blip r:embed="rId3"/>
          <a:srcRect l="0" t="0" r="0" b="0"/>
          <a:stretch>
            <a:fillRect/>
          </a:stretch>
        </p:blipFill>
        <p:spPr>
          <a:xfrm flipH="false" flipV="false" rot="0">
            <a:off x="9525" y="0"/>
            <a:ext cx="1410468" cy="1410468"/>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4082863" y="1028700"/>
            <a:ext cx="9773852" cy="2278308"/>
            <a:chOff x="0" y="0"/>
            <a:chExt cx="16634409" cy="3877520"/>
          </a:xfrm>
        </p:grpSpPr>
        <p:sp>
          <p:nvSpPr>
            <p:cNvPr name="Freeform 3" id="3"/>
            <p:cNvSpPr/>
            <p:nvPr/>
          </p:nvSpPr>
          <p:spPr>
            <a:xfrm>
              <a:off x="0" y="0"/>
              <a:ext cx="16634409" cy="3877520"/>
            </a:xfrm>
            <a:custGeom>
              <a:avLst/>
              <a:gdLst/>
              <a:ahLst/>
              <a:cxnLst/>
              <a:rect r="r" b="b" t="t" l="l"/>
              <a:pathLst>
                <a:path h="3877520" w="16634409">
                  <a:moveTo>
                    <a:pt x="0" y="0"/>
                  </a:moveTo>
                  <a:lnTo>
                    <a:pt x="0" y="3877520"/>
                  </a:lnTo>
                  <a:lnTo>
                    <a:pt x="16634409" y="3877520"/>
                  </a:lnTo>
                  <a:lnTo>
                    <a:pt x="16634409" y="0"/>
                  </a:lnTo>
                  <a:lnTo>
                    <a:pt x="0" y="0"/>
                  </a:lnTo>
                  <a:close/>
                  <a:moveTo>
                    <a:pt x="16573449" y="3816560"/>
                  </a:moveTo>
                  <a:lnTo>
                    <a:pt x="59690" y="3816560"/>
                  </a:lnTo>
                  <a:lnTo>
                    <a:pt x="59690" y="59690"/>
                  </a:lnTo>
                  <a:lnTo>
                    <a:pt x="16573449" y="59690"/>
                  </a:lnTo>
                  <a:lnTo>
                    <a:pt x="16573449" y="3816560"/>
                  </a:lnTo>
                  <a:close/>
                </a:path>
              </a:pathLst>
            </a:custGeom>
            <a:solidFill>
              <a:srgbClr val="FFE071"/>
            </a:solidFill>
          </p:spPr>
        </p:sp>
      </p:grpSp>
      <p:sp>
        <p:nvSpPr>
          <p:cNvPr name="AutoShape 4" id="4"/>
          <p:cNvSpPr/>
          <p:nvPr/>
        </p:nvSpPr>
        <p:spPr>
          <a:xfrm rot="0">
            <a:off x="4426709" y="1332094"/>
            <a:ext cx="9778429" cy="2288066"/>
          </a:xfrm>
          <a:prstGeom prst="rect">
            <a:avLst/>
          </a:prstGeom>
          <a:solidFill>
            <a:srgbClr val="FFE071"/>
          </a:solidFill>
        </p:spPr>
      </p:sp>
      <p:sp>
        <p:nvSpPr>
          <p:cNvPr name="TextBox 5" id="5"/>
          <p:cNvSpPr txBox="true"/>
          <p:nvPr/>
        </p:nvSpPr>
        <p:spPr>
          <a:xfrm rot="0">
            <a:off x="5154854" y="1872104"/>
            <a:ext cx="8244696" cy="986790"/>
          </a:xfrm>
          <a:prstGeom prst="rect">
            <a:avLst/>
          </a:prstGeom>
        </p:spPr>
        <p:txBody>
          <a:bodyPr anchor="t" rtlCol="false" tIns="0" lIns="0" bIns="0" rIns="0">
            <a:spAutoFit/>
          </a:bodyPr>
          <a:lstStyle/>
          <a:p>
            <a:pPr algn="ctr">
              <a:lnSpc>
                <a:spcPts val="7980"/>
              </a:lnSpc>
            </a:pPr>
            <a:r>
              <a:rPr lang="en-US" sz="6000" spc="60">
                <a:solidFill>
                  <a:srgbClr val="343330"/>
                </a:solidFill>
                <a:latin typeface="Roboto Mono Light"/>
              </a:rPr>
              <a:t>Connect with us!</a:t>
            </a:r>
          </a:p>
        </p:txBody>
      </p:sp>
      <p:grpSp>
        <p:nvGrpSpPr>
          <p:cNvPr name="Group 6" id="6"/>
          <p:cNvGrpSpPr/>
          <p:nvPr/>
        </p:nvGrpSpPr>
        <p:grpSpPr>
          <a:xfrm rot="0">
            <a:off x="4823409" y="5465604"/>
            <a:ext cx="4146380" cy="2811238"/>
            <a:chOff x="0" y="0"/>
            <a:chExt cx="5528506" cy="3748317"/>
          </a:xfrm>
        </p:grpSpPr>
        <p:sp>
          <p:nvSpPr>
            <p:cNvPr name="TextBox 7" id="7"/>
            <p:cNvSpPr txBox="true"/>
            <p:nvPr/>
          </p:nvSpPr>
          <p:spPr>
            <a:xfrm rot="0">
              <a:off x="0" y="2127063"/>
              <a:ext cx="5528506" cy="733425"/>
            </a:xfrm>
            <a:prstGeom prst="rect">
              <a:avLst/>
            </a:prstGeom>
          </p:spPr>
          <p:txBody>
            <a:bodyPr anchor="t" rtlCol="false" tIns="0" lIns="0" bIns="0" rIns="0">
              <a:spAutoFit/>
            </a:bodyPr>
            <a:lstStyle/>
            <a:p>
              <a:pPr algn="ctr">
                <a:lnSpc>
                  <a:spcPts val="4950"/>
                </a:lnSpc>
              </a:pPr>
              <a:r>
                <a:rPr lang="en-US" sz="3000" spc="300">
                  <a:solidFill>
                    <a:srgbClr val="343330"/>
                  </a:solidFill>
                  <a:latin typeface="Roboto Mono Regular Italics"/>
                </a:rPr>
                <a:t>FACEBOOK</a:t>
              </a:r>
            </a:p>
          </p:txBody>
        </p:sp>
        <p:sp>
          <p:nvSpPr>
            <p:cNvPr name="TextBox 8" id="8"/>
            <p:cNvSpPr txBox="true"/>
            <p:nvPr/>
          </p:nvSpPr>
          <p:spPr>
            <a:xfrm rot="0">
              <a:off x="0" y="3049309"/>
              <a:ext cx="5528506" cy="699008"/>
            </a:xfrm>
            <a:prstGeom prst="rect">
              <a:avLst/>
            </a:prstGeom>
          </p:spPr>
          <p:txBody>
            <a:bodyPr anchor="t" rtlCol="false" tIns="0" lIns="0" bIns="0" rIns="0">
              <a:spAutoFit/>
            </a:bodyPr>
            <a:lstStyle/>
            <a:p>
              <a:pPr algn="ctr">
                <a:lnSpc>
                  <a:spcPts val="4887"/>
                </a:lnSpc>
              </a:pPr>
              <a:r>
                <a:rPr lang="en-US" sz="2700">
                  <a:solidFill>
                    <a:srgbClr val="343330"/>
                  </a:solidFill>
                  <a:latin typeface="Roboto Mono Light"/>
                </a:rPr>
                <a:t>@thesafariquest</a:t>
              </a:r>
            </a:p>
          </p:txBody>
        </p:sp>
        <p:pic>
          <p:nvPicPr>
            <p:cNvPr name="Picture 9" id="9"/>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896179" y="0"/>
              <a:ext cx="1736149" cy="1736149"/>
            </a:xfrm>
            <a:prstGeom prst="rect">
              <a:avLst/>
            </a:prstGeom>
          </p:spPr>
        </p:pic>
      </p:grpSp>
      <p:grpSp>
        <p:nvGrpSpPr>
          <p:cNvPr name="Group 10" id="10"/>
          <p:cNvGrpSpPr/>
          <p:nvPr/>
        </p:nvGrpSpPr>
        <p:grpSpPr>
          <a:xfrm rot="0">
            <a:off x="9717946" y="5540996"/>
            <a:ext cx="4138768" cy="2735846"/>
            <a:chOff x="0" y="0"/>
            <a:chExt cx="5518358" cy="3647794"/>
          </a:xfrm>
        </p:grpSpPr>
        <p:sp>
          <p:nvSpPr>
            <p:cNvPr name="TextBox 11" id="11"/>
            <p:cNvSpPr txBox="true"/>
            <p:nvPr/>
          </p:nvSpPr>
          <p:spPr>
            <a:xfrm rot="0">
              <a:off x="0" y="2026540"/>
              <a:ext cx="5518358" cy="733425"/>
            </a:xfrm>
            <a:prstGeom prst="rect">
              <a:avLst/>
            </a:prstGeom>
          </p:spPr>
          <p:txBody>
            <a:bodyPr anchor="t" rtlCol="false" tIns="0" lIns="0" bIns="0" rIns="0">
              <a:spAutoFit/>
            </a:bodyPr>
            <a:lstStyle/>
            <a:p>
              <a:pPr algn="ctr">
                <a:lnSpc>
                  <a:spcPts val="4950"/>
                </a:lnSpc>
              </a:pPr>
              <a:r>
                <a:rPr lang="en-US" sz="3000" spc="300">
                  <a:solidFill>
                    <a:srgbClr val="343330"/>
                  </a:solidFill>
                  <a:latin typeface="Roboto Mono Regular Italics"/>
                </a:rPr>
                <a:t>INSTAGRAM</a:t>
              </a:r>
            </a:p>
          </p:txBody>
        </p:sp>
        <p:sp>
          <p:nvSpPr>
            <p:cNvPr name="TextBox 12" id="12"/>
            <p:cNvSpPr txBox="true"/>
            <p:nvPr/>
          </p:nvSpPr>
          <p:spPr>
            <a:xfrm rot="0">
              <a:off x="0" y="2948786"/>
              <a:ext cx="5518358" cy="699008"/>
            </a:xfrm>
            <a:prstGeom prst="rect">
              <a:avLst/>
            </a:prstGeom>
          </p:spPr>
          <p:txBody>
            <a:bodyPr anchor="t" rtlCol="false" tIns="0" lIns="0" bIns="0" rIns="0">
              <a:spAutoFit/>
            </a:bodyPr>
            <a:lstStyle/>
            <a:p>
              <a:pPr algn="ctr">
                <a:lnSpc>
                  <a:spcPts val="4887"/>
                </a:lnSpc>
              </a:pPr>
              <a:r>
                <a:rPr lang="en-US" sz="2700">
                  <a:solidFill>
                    <a:srgbClr val="343330"/>
                  </a:solidFill>
                  <a:latin typeface="Roboto Mono Light"/>
                </a:rPr>
                <a:t>@thesafariquest</a:t>
              </a:r>
            </a:p>
          </p:txBody>
        </p:sp>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70" t="19431" r="18122" b="18736"/>
            <a:stretch>
              <a:fillRect/>
            </a:stretch>
          </p:blipFill>
          <p:spPr>
            <a:xfrm flipH="false" flipV="false" rot="0">
              <a:off x="1975801" y="0"/>
              <a:ext cx="1566756" cy="1535104"/>
            </a:xfrm>
            <a:prstGeom prst="rect">
              <a:avLst/>
            </a:prstGeom>
          </p:spPr>
        </p:pic>
      </p:grpSp>
      <p:pic>
        <p:nvPicPr>
          <p:cNvPr name="Picture 14" id="14"/>
          <p:cNvPicPr>
            <a:picLocks noChangeAspect="true"/>
          </p:cNvPicPr>
          <p:nvPr/>
        </p:nvPicPr>
        <p:blipFill>
          <a:blip r:embed="rId6"/>
          <a:srcRect l="0" t="0" r="0" b="0"/>
          <a:stretch>
            <a:fillRect/>
          </a:stretch>
        </p:blipFill>
        <p:spPr>
          <a:xfrm flipH="false" flipV="false" rot="0">
            <a:off x="0" y="0"/>
            <a:ext cx="1410468" cy="1410468"/>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E071"/>
        </a:solidFill>
      </p:bgPr>
    </p:bg>
    <p:spTree>
      <p:nvGrpSpPr>
        <p:cNvPr id="1" name=""/>
        <p:cNvGrpSpPr/>
        <p:nvPr/>
      </p:nvGrpSpPr>
      <p:grpSpPr>
        <a:xfrm>
          <a:off x="0" y="0"/>
          <a:ext cx="0" cy="0"/>
          <a:chOff x="0" y="0"/>
          <a:chExt cx="0" cy="0"/>
        </a:xfrm>
      </p:grpSpPr>
      <p:grpSp>
        <p:nvGrpSpPr>
          <p:cNvPr name="Group 2" id="2"/>
          <p:cNvGrpSpPr/>
          <p:nvPr/>
        </p:nvGrpSpPr>
        <p:grpSpPr>
          <a:xfrm rot="0">
            <a:off x="411541" y="1028700"/>
            <a:ext cx="11111117" cy="7850283"/>
            <a:chOff x="0" y="0"/>
            <a:chExt cx="18910341" cy="13360630"/>
          </a:xfrm>
        </p:grpSpPr>
        <p:sp>
          <p:nvSpPr>
            <p:cNvPr name="Freeform 3" id="3"/>
            <p:cNvSpPr/>
            <p:nvPr/>
          </p:nvSpPr>
          <p:spPr>
            <a:xfrm>
              <a:off x="0" y="0"/>
              <a:ext cx="18910342" cy="13360629"/>
            </a:xfrm>
            <a:custGeom>
              <a:avLst/>
              <a:gdLst/>
              <a:ahLst/>
              <a:cxnLst/>
              <a:rect r="r" b="b" t="t" l="l"/>
              <a:pathLst>
                <a:path h="13360629" w="18910342">
                  <a:moveTo>
                    <a:pt x="0" y="0"/>
                  </a:moveTo>
                  <a:lnTo>
                    <a:pt x="0" y="13360629"/>
                  </a:lnTo>
                  <a:lnTo>
                    <a:pt x="18910342" y="13360629"/>
                  </a:lnTo>
                  <a:lnTo>
                    <a:pt x="18910342" y="0"/>
                  </a:lnTo>
                  <a:lnTo>
                    <a:pt x="0" y="0"/>
                  </a:lnTo>
                  <a:close/>
                  <a:moveTo>
                    <a:pt x="18849381" y="13299670"/>
                  </a:moveTo>
                  <a:lnTo>
                    <a:pt x="59690" y="13299670"/>
                  </a:lnTo>
                  <a:lnTo>
                    <a:pt x="59690" y="59690"/>
                  </a:lnTo>
                  <a:lnTo>
                    <a:pt x="18849381" y="59690"/>
                  </a:lnTo>
                  <a:lnTo>
                    <a:pt x="18849381" y="13299670"/>
                  </a:lnTo>
                  <a:close/>
                </a:path>
              </a:pathLst>
            </a:custGeom>
            <a:solidFill>
              <a:srgbClr val="FFFEEF"/>
            </a:solidFill>
          </p:spPr>
        </p:sp>
      </p:grpSp>
      <p:pic>
        <p:nvPicPr>
          <p:cNvPr name="Picture 4" id="4"/>
          <p:cNvPicPr>
            <a:picLocks noChangeAspect="true"/>
          </p:cNvPicPr>
          <p:nvPr/>
        </p:nvPicPr>
        <p:blipFill>
          <a:blip r:embed="rId2"/>
          <a:srcRect l="3287" t="0" r="2024" b="0"/>
          <a:stretch>
            <a:fillRect/>
          </a:stretch>
        </p:blipFill>
        <p:spPr>
          <a:xfrm flipH="false" flipV="false" rot="0">
            <a:off x="0" y="1418424"/>
            <a:ext cx="11197619" cy="7839876"/>
          </a:xfrm>
          <a:prstGeom prst="rect">
            <a:avLst/>
          </a:prstGeom>
        </p:spPr>
      </p:pic>
      <p:grpSp>
        <p:nvGrpSpPr>
          <p:cNvPr name="Group 5" id="5"/>
          <p:cNvGrpSpPr/>
          <p:nvPr/>
        </p:nvGrpSpPr>
        <p:grpSpPr>
          <a:xfrm rot="0">
            <a:off x="8428043" y="3279818"/>
            <a:ext cx="9859957" cy="3727364"/>
            <a:chOff x="0" y="0"/>
            <a:chExt cx="13146609" cy="4969819"/>
          </a:xfrm>
        </p:grpSpPr>
        <p:sp>
          <p:nvSpPr>
            <p:cNvPr name="AutoShape 6" id="6"/>
            <p:cNvSpPr/>
            <p:nvPr/>
          </p:nvSpPr>
          <p:spPr>
            <a:xfrm rot="0">
              <a:off x="0" y="0"/>
              <a:ext cx="13146609" cy="4969819"/>
            </a:xfrm>
            <a:prstGeom prst="rect">
              <a:avLst/>
            </a:prstGeom>
            <a:solidFill>
              <a:srgbClr val="FFE071"/>
            </a:solidFill>
          </p:spPr>
        </p:sp>
        <p:sp>
          <p:nvSpPr>
            <p:cNvPr name="TextBox 7" id="7"/>
            <p:cNvSpPr txBox="true"/>
            <p:nvPr/>
          </p:nvSpPr>
          <p:spPr>
            <a:xfrm rot="0">
              <a:off x="1186606" y="914935"/>
              <a:ext cx="10588403" cy="2019300"/>
            </a:xfrm>
            <a:prstGeom prst="rect">
              <a:avLst/>
            </a:prstGeom>
          </p:spPr>
          <p:txBody>
            <a:bodyPr anchor="t" rtlCol="false" tIns="0" lIns="0" bIns="0" rIns="0">
              <a:spAutoFit/>
            </a:bodyPr>
            <a:lstStyle/>
            <a:p>
              <a:pPr algn="r">
                <a:lnSpc>
                  <a:spcPts val="12000"/>
                </a:lnSpc>
              </a:pPr>
              <a:r>
                <a:rPr lang="en-US" sz="10000">
                  <a:solidFill>
                    <a:srgbClr val="343330"/>
                  </a:solidFill>
                  <a:latin typeface="Roboto Mono Regular Bold"/>
                </a:rPr>
                <a:t>THANK YOU!</a:t>
              </a:r>
            </a:p>
          </p:txBody>
        </p:sp>
        <p:sp>
          <p:nvSpPr>
            <p:cNvPr name="TextBox 8" id="8"/>
            <p:cNvSpPr txBox="true"/>
            <p:nvPr/>
          </p:nvSpPr>
          <p:spPr>
            <a:xfrm rot="0">
              <a:off x="1186606" y="3321459"/>
              <a:ext cx="10588403" cy="733425"/>
            </a:xfrm>
            <a:prstGeom prst="rect">
              <a:avLst/>
            </a:prstGeom>
          </p:spPr>
          <p:txBody>
            <a:bodyPr anchor="t" rtlCol="false" tIns="0" lIns="0" bIns="0" rIns="0">
              <a:spAutoFit/>
            </a:bodyPr>
            <a:lstStyle/>
            <a:p>
              <a:pPr algn="r">
                <a:lnSpc>
                  <a:spcPts val="4950"/>
                </a:lnSpc>
              </a:pPr>
              <a:r>
                <a:rPr lang="en-US" sz="3000" spc="300">
                  <a:solidFill>
                    <a:srgbClr val="343330"/>
                  </a:solidFill>
                  <a:latin typeface="Roboto Mono Regular Italics"/>
                </a:rPr>
                <a:t>VISIT SOON!</a:t>
              </a:r>
            </a:p>
          </p:txBody>
        </p:sp>
        <p:sp>
          <p:nvSpPr>
            <p:cNvPr name="AutoShape 9" id="9"/>
            <p:cNvSpPr/>
            <p:nvPr/>
          </p:nvSpPr>
          <p:spPr>
            <a:xfrm rot="0">
              <a:off x="0" y="0"/>
              <a:ext cx="11775009" cy="102088"/>
            </a:xfrm>
            <a:prstGeom prst="rect">
              <a:avLst/>
            </a:prstGeom>
            <a:solidFill>
              <a:srgbClr val="FFFEEF"/>
            </a:solidFill>
          </p:spPr>
        </p:sp>
      </p:grpSp>
      <p:pic>
        <p:nvPicPr>
          <p:cNvPr name="Picture 10" id="10"/>
          <p:cNvPicPr>
            <a:picLocks noChangeAspect="true"/>
          </p:cNvPicPr>
          <p:nvPr/>
        </p:nvPicPr>
        <p:blipFill>
          <a:blip r:embed="rId3"/>
          <a:srcRect l="0" t="0" r="0" b="0"/>
          <a:stretch>
            <a:fillRect/>
          </a:stretch>
        </p:blipFill>
        <p:spPr>
          <a:xfrm flipH="false" flipV="false" rot="0">
            <a:off x="0" y="0"/>
            <a:ext cx="1410468" cy="1410468"/>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E071"/>
        </a:solidFill>
      </p:bgPr>
    </p:bg>
    <p:spTree>
      <p:nvGrpSpPr>
        <p:cNvPr id="1" name=""/>
        <p:cNvGrpSpPr/>
        <p:nvPr/>
      </p:nvGrpSpPr>
      <p:grpSpPr>
        <a:xfrm>
          <a:off x="0" y="0"/>
          <a:ext cx="0" cy="0"/>
          <a:chOff x="0" y="0"/>
          <a:chExt cx="0" cy="0"/>
        </a:xfrm>
      </p:grpSpPr>
      <p:sp>
        <p:nvSpPr>
          <p:cNvPr name="AutoShape 2" id="2"/>
          <p:cNvSpPr/>
          <p:nvPr/>
        </p:nvSpPr>
        <p:spPr>
          <a:xfrm rot="-5400000">
            <a:off x="-537699" y="-336213"/>
            <a:ext cx="14089669" cy="72166"/>
          </a:xfrm>
          <a:prstGeom prst="rect">
            <a:avLst/>
          </a:prstGeom>
          <a:solidFill>
            <a:srgbClr val="FFFEEF"/>
          </a:solidFill>
        </p:spPr>
      </p:sp>
      <p:grpSp>
        <p:nvGrpSpPr>
          <p:cNvPr name="Group 3" id="3"/>
          <p:cNvGrpSpPr/>
          <p:nvPr/>
        </p:nvGrpSpPr>
        <p:grpSpPr>
          <a:xfrm rot="0">
            <a:off x="7098844" y="7234234"/>
            <a:ext cx="10160456" cy="2024066"/>
            <a:chOff x="0" y="0"/>
            <a:chExt cx="17292382" cy="3444818"/>
          </a:xfrm>
        </p:grpSpPr>
        <p:sp>
          <p:nvSpPr>
            <p:cNvPr name="Freeform 4" id="4"/>
            <p:cNvSpPr/>
            <p:nvPr/>
          </p:nvSpPr>
          <p:spPr>
            <a:xfrm>
              <a:off x="0" y="0"/>
              <a:ext cx="17292382" cy="3444818"/>
            </a:xfrm>
            <a:custGeom>
              <a:avLst/>
              <a:gdLst/>
              <a:ahLst/>
              <a:cxnLst/>
              <a:rect r="r" b="b" t="t" l="l"/>
              <a:pathLst>
                <a:path h="3444818" w="17292382">
                  <a:moveTo>
                    <a:pt x="0" y="0"/>
                  </a:moveTo>
                  <a:lnTo>
                    <a:pt x="0" y="3444818"/>
                  </a:lnTo>
                  <a:lnTo>
                    <a:pt x="17292382" y="3444818"/>
                  </a:lnTo>
                  <a:lnTo>
                    <a:pt x="17292382" y="0"/>
                  </a:lnTo>
                  <a:lnTo>
                    <a:pt x="0" y="0"/>
                  </a:lnTo>
                  <a:close/>
                  <a:moveTo>
                    <a:pt x="17231421" y="3383859"/>
                  </a:moveTo>
                  <a:lnTo>
                    <a:pt x="59690" y="3383859"/>
                  </a:lnTo>
                  <a:lnTo>
                    <a:pt x="59690" y="59690"/>
                  </a:lnTo>
                  <a:lnTo>
                    <a:pt x="17231423" y="59690"/>
                  </a:lnTo>
                  <a:lnTo>
                    <a:pt x="17231423" y="3383859"/>
                  </a:lnTo>
                  <a:close/>
                </a:path>
              </a:pathLst>
            </a:custGeom>
            <a:solidFill>
              <a:srgbClr val="FFFEEF"/>
            </a:solidFill>
          </p:spPr>
        </p:sp>
      </p:grpSp>
      <p:pic>
        <p:nvPicPr>
          <p:cNvPr name="Picture 5" id="5"/>
          <p:cNvPicPr>
            <a:picLocks noChangeAspect="true"/>
          </p:cNvPicPr>
          <p:nvPr/>
        </p:nvPicPr>
        <p:blipFill>
          <a:blip r:embed="rId2"/>
          <a:srcRect l="0" t="0" r="0" b="0"/>
          <a:stretch>
            <a:fillRect/>
          </a:stretch>
        </p:blipFill>
        <p:spPr>
          <a:xfrm flipH="false" flipV="false" rot="0">
            <a:off x="7098844" y="1029448"/>
            <a:ext cx="10160456" cy="5715256"/>
          </a:xfrm>
          <a:prstGeom prst="rect">
            <a:avLst/>
          </a:prstGeom>
        </p:spPr>
      </p:pic>
      <p:sp>
        <p:nvSpPr>
          <p:cNvPr name="TextBox 6" id="6"/>
          <p:cNvSpPr txBox="true"/>
          <p:nvPr/>
        </p:nvSpPr>
        <p:spPr>
          <a:xfrm rot="-5400000">
            <a:off x="2590200" y="3272340"/>
            <a:ext cx="5716004" cy="1228725"/>
          </a:xfrm>
          <a:prstGeom prst="rect">
            <a:avLst/>
          </a:prstGeom>
        </p:spPr>
        <p:txBody>
          <a:bodyPr anchor="t" rtlCol="false" tIns="0" lIns="0" bIns="0" rIns="0">
            <a:spAutoFit/>
          </a:bodyPr>
          <a:lstStyle/>
          <a:p>
            <a:pPr algn="l">
              <a:lnSpc>
                <a:spcPts val="9600"/>
              </a:lnSpc>
            </a:pPr>
            <a:r>
              <a:rPr lang="en-US" sz="8000">
                <a:solidFill>
                  <a:srgbClr val="343330"/>
                </a:solidFill>
                <a:latin typeface="Roboto Mono Regular Bold"/>
              </a:rPr>
              <a:t>CONCEPT</a:t>
            </a:r>
          </a:p>
        </p:txBody>
      </p:sp>
      <p:sp>
        <p:nvSpPr>
          <p:cNvPr name="TextBox 7" id="7"/>
          <p:cNvSpPr txBox="true"/>
          <p:nvPr/>
        </p:nvSpPr>
        <p:spPr>
          <a:xfrm rot="0">
            <a:off x="7725079" y="7893842"/>
            <a:ext cx="8950218" cy="5810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CULTURE,HISTORY,WILDLIFE</a:t>
            </a:r>
          </a:p>
        </p:txBody>
      </p:sp>
      <p:pic>
        <p:nvPicPr>
          <p:cNvPr name="Picture 8" id="8"/>
          <p:cNvPicPr>
            <a:picLocks noChangeAspect="true"/>
          </p:cNvPicPr>
          <p:nvPr/>
        </p:nvPicPr>
        <p:blipFill>
          <a:blip r:embed="rId3"/>
          <a:srcRect l="0" t="0" r="0" b="0"/>
          <a:stretch>
            <a:fillRect/>
          </a:stretch>
        </p:blipFill>
        <p:spPr>
          <a:xfrm flipH="false" flipV="false" rot="0">
            <a:off x="0" y="0"/>
            <a:ext cx="1410468" cy="1410468"/>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1653936" y="4336770"/>
            <a:ext cx="3981623" cy="2785409"/>
            <a:chOff x="0" y="0"/>
            <a:chExt cx="7894727" cy="5522884"/>
          </a:xfrm>
        </p:grpSpPr>
        <p:sp>
          <p:nvSpPr>
            <p:cNvPr name="Freeform 3" id="3"/>
            <p:cNvSpPr/>
            <p:nvPr/>
          </p:nvSpPr>
          <p:spPr>
            <a:xfrm>
              <a:off x="0" y="0"/>
              <a:ext cx="7894727" cy="5522884"/>
            </a:xfrm>
            <a:custGeom>
              <a:avLst/>
              <a:gdLst/>
              <a:ahLst/>
              <a:cxnLst/>
              <a:rect r="r" b="b" t="t" l="l"/>
              <a:pathLst>
                <a:path h="5522884" w="7894727">
                  <a:moveTo>
                    <a:pt x="0" y="0"/>
                  </a:moveTo>
                  <a:lnTo>
                    <a:pt x="0" y="5522884"/>
                  </a:lnTo>
                  <a:lnTo>
                    <a:pt x="7894727" y="5522884"/>
                  </a:lnTo>
                  <a:lnTo>
                    <a:pt x="7894727" y="0"/>
                  </a:lnTo>
                  <a:lnTo>
                    <a:pt x="0" y="0"/>
                  </a:lnTo>
                  <a:close/>
                  <a:moveTo>
                    <a:pt x="7833767" y="5461924"/>
                  </a:moveTo>
                  <a:lnTo>
                    <a:pt x="59690" y="5461924"/>
                  </a:lnTo>
                  <a:lnTo>
                    <a:pt x="59690" y="59690"/>
                  </a:lnTo>
                  <a:lnTo>
                    <a:pt x="7833767" y="59690"/>
                  </a:lnTo>
                  <a:lnTo>
                    <a:pt x="7833767" y="5461924"/>
                  </a:lnTo>
                  <a:close/>
                </a:path>
              </a:pathLst>
            </a:custGeom>
            <a:solidFill>
              <a:srgbClr val="FFE071"/>
            </a:solidFill>
          </p:spPr>
        </p:sp>
      </p:grpSp>
      <p:grpSp>
        <p:nvGrpSpPr>
          <p:cNvPr name="Group 4" id="4"/>
          <p:cNvGrpSpPr/>
          <p:nvPr/>
        </p:nvGrpSpPr>
        <p:grpSpPr>
          <a:xfrm rot="0">
            <a:off x="7198481" y="4336770"/>
            <a:ext cx="3981623" cy="2785409"/>
            <a:chOff x="0" y="0"/>
            <a:chExt cx="7894727" cy="5522884"/>
          </a:xfrm>
        </p:grpSpPr>
        <p:sp>
          <p:nvSpPr>
            <p:cNvPr name="Freeform 5" id="5"/>
            <p:cNvSpPr/>
            <p:nvPr/>
          </p:nvSpPr>
          <p:spPr>
            <a:xfrm>
              <a:off x="0" y="0"/>
              <a:ext cx="7894727" cy="5522884"/>
            </a:xfrm>
            <a:custGeom>
              <a:avLst/>
              <a:gdLst/>
              <a:ahLst/>
              <a:cxnLst/>
              <a:rect r="r" b="b" t="t" l="l"/>
              <a:pathLst>
                <a:path h="5522884" w="7894727">
                  <a:moveTo>
                    <a:pt x="0" y="0"/>
                  </a:moveTo>
                  <a:lnTo>
                    <a:pt x="0" y="5522884"/>
                  </a:lnTo>
                  <a:lnTo>
                    <a:pt x="7894727" y="5522884"/>
                  </a:lnTo>
                  <a:lnTo>
                    <a:pt x="7894727" y="0"/>
                  </a:lnTo>
                  <a:lnTo>
                    <a:pt x="0" y="0"/>
                  </a:lnTo>
                  <a:close/>
                  <a:moveTo>
                    <a:pt x="7833767" y="5461924"/>
                  </a:moveTo>
                  <a:lnTo>
                    <a:pt x="59690" y="5461924"/>
                  </a:lnTo>
                  <a:lnTo>
                    <a:pt x="59690" y="59690"/>
                  </a:lnTo>
                  <a:lnTo>
                    <a:pt x="7833767" y="59690"/>
                  </a:lnTo>
                  <a:lnTo>
                    <a:pt x="7833767" y="5461924"/>
                  </a:lnTo>
                  <a:close/>
                </a:path>
              </a:pathLst>
            </a:custGeom>
            <a:solidFill>
              <a:srgbClr val="FFE071"/>
            </a:solidFill>
          </p:spPr>
        </p:sp>
      </p:grpSp>
      <p:grpSp>
        <p:nvGrpSpPr>
          <p:cNvPr name="Group 6" id="6"/>
          <p:cNvGrpSpPr/>
          <p:nvPr/>
        </p:nvGrpSpPr>
        <p:grpSpPr>
          <a:xfrm rot="0">
            <a:off x="12743027" y="4336770"/>
            <a:ext cx="3981623" cy="2785409"/>
            <a:chOff x="0" y="0"/>
            <a:chExt cx="7894727" cy="5522884"/>
          </a:xfrm>
        </p:grpSpPr>
        <p:sp>
          <p:nvSpPr>
            <p:cNvPr name="Freeform 7" id="7"/>
            <p:cNvSpPr/>
            <p:nvPr/>
          </p:nvSpPr>
          <p:spPr>
            <a:xfrm>
              <a:off x="0" y="0"/>
              <a:ext cx="7894727" cy="5522884"/>
            </a:xfrm>
            <a:custGeom>
              <a:avLst/>
              <a:gdLst/>
              <a:ahLst/>
              <a:cxnLst/>
              <a:rect r="r" b="b" t="t" l="l"/>
              <a:pathLst>
                <a:path h="5522884" w="7894727">
                  <a:moveTo>
                    <a:pt x="0" y="0"/>
                  </a:moveTo>
                  <a:lnTo>
                    <a:pt x="0" y="5522884"/>
                  </a:lnTo>
                  <a:lnTo>
                    <a:pt x="7894727" y="5522884"/>
                  </a:lnTo>
                  <a:lnTo>
                    <a:pt x="7894727" y="0"/>
                  </a:lnTo>
                  <a:lnTo>
                    <a:pt x="0" y="0"/>
                  </a:lnTo>
                  <a:close/>
                  <a:moveTo>
                    <a:pt x="7833767" y="5461924"/>
                  </a:moveTo>
                  <a:lnTo>
                    <a:pt x="59690" y="5461924"/>
                  </a:lnTo>
                  <a:lnTo>
                    <a:pt x="59690" y="59690"/>
                  </a:lnTo>
                  <a:lnTo>
                    <a:pt x="7833767" y="59690"/>
                  </a:lnTo>
                  <a:lnTo>
                    <a:pt x="7833767" y="5461924"/>
                  </a:lnTo>
                  <a:close/>
                </a:path>
              </a:pathLst>
            </a:custGeom>
            <a:solidFill>
              <a:srgbClr val="FFE071"/>
            </a:solidFill>
          </p:spPr>
        </p:sp>
      </p:grpSp>
      <p:sp>
        <p:nvSpPr>
          <p:cNvPr name="AutoShape 8" id="8"/>
          <p:cNvSpPr/>
          <p:nvPr/>
        </p:nvSpPr>
        <p:spPr>
          <a:xfrm rot="0">
            <a:off x="1028700" y="952164"/>
            <a:ext cx="16230600" cy="76536"/>
          </a:xfrm>
          <a:prstGeom prst="rect">
            <a:avLst/>
          </a:prstGeom>
          <a:solidFill>
            <a:srgbClr val="FFE071"/>
          </a:solidFill>
        </p:spPr>
      </p:sp>
      <p:pic>
        <p:nvPicPr>
          <p:cNvPr name="Picture 9" id="9"/>
          <p:cNvPicPr>
            <a:picLocks noChangeAspect="true"/>
          </p:cNvPicPr>
          <p:nvPr/>
        </p:nvPicPr>
        <p:blipFill>
          <a:blip r:embed="rId2"/>
          <a:srcRect l="590" t="1019" r="590" b="0"/>
          <a:stretch>
            <a:fillRect/>
          </a:stretch>
        </p:blipFill>
        <p:spPr>
          <a:xfrm flipH="false" flipV="false" rot="0">
            <a:off x="537097" y="4529751"/>
            <a:ext cx="4909182" cy="3278137"/>
          </a:xfrm>
          <a:prstGeom prst="rect">
            <a:avLst/>
          </a:prstGeom>
        </p:spPr>
      </p:pic>
      <p:pic>
        <p:nvPicPr>
          <p:cNvPr name="Picture 10" id="10"/>
          <p:cNvPicPr>
            <a:picLocks noChangeAspect="true"/>
          </p:cNvPicPr>
          <p:nvPr/>
        </p:nvPicPr>
        <p:blipFill>
          <a:blip r:embed="rId3"/>
          <a:srcRect l="0" t="0" r="0" b="0"/>
          <a:stretch>
            <a:fillRect/>
          </a:stretch>
        </p:blipFill>
        <p:spPr>
          <a:xfrm flipH="false" flipV="false" rot="0">
            <a:off x="6075844" y="4529751"/>
            <a:ext cx="4917205" cy="3278137"/>
          </a:xfrm>
          <a:prstGeom prst="rect">
            <a:avLst/>
          </a:prstGeom>
        </p:spPr>
      </p:pic>
      <p:pic>
        <p:nvPicPr>
          <p:cNvPr name="Picture 11" id="11"/>
          <p:cNvPicPr>
            <a:picLocks noChangeAspect="true"/>
          </p:cNvPicPr>
          <p:nvPr/>
        </p:nvPicPr>
        <p:blipFill>
          <a:blip r:embed="rId4"/>
          <a:srcRect l="1536" t="0" r="1536" b="3122"/>
          <a:stretch>
            <a:fillRect/>
          </a:stretch>
        </p:blipFill>
        <p:spPr>
          <a:xfrm flipH="false" flipV="false" rot="0">
            <a:off x="11618255" y="4529751"/>
            <a:ext cx="4919746" cy="3278137"/>
          </a:xfrm>
          <a:prstGeom prst="rect">
            <a:avLst/>
          </a:prstGeom>
        </p:spPr>
      </p:pic>
      <p:grpSp>
        <p:nvGrpSpPr>
          <p:cNvPr name="Group 12" id="12"/>
          <p:cNvGrpSpPr/>
          <p:nvPr/>
        </p:nvGrpSpPr>
        <p:grpSpPr>
          <a:xfrm rot="0">
            <a:off x="12117791" y="7910286"/>
            <a:ext cx="4800501" cy="1805529"/>
            <a:chOff x="0" y="0"/>
            <a:chExt cx="6400668" cy="2407372"/>
          </a:xfrm>
        </p:grpSpPr>
        <p:sp>
          <p:nvSpPr>
            <p:cNvPr name="TextBox 13" id="13"/>
            <p:cNvSpPr txBox="true"/>
            <p:nvPr/>
          </p:nvSpPr>
          <p:spPr>
            <a:xfrm rot="0">
              <a:off x="0" y="-123825"/>
              <a:ext cx="6400668" cy="15716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KABINI NATIONAL PARK</a:t>
              </a:r>
            </a:p>
          </p:txBody>
        </p:sp>
        <p:sp>
          <p:nvSpPr>
            <p:cNvPr name="TextBox 14" id="14"/>
            <p:cNvSpPr txBox="true"/>
            <p:nvPr/>
          </p:nvSpPr>
          <p:spPr>
            <a:xfrm rot="0">
              <a:off x="0" y="1666962"/>
              <a:ext cx="6400668" cy="740410"/>
            </a:xfrm>
            <a:prstGeom prst="rect">
              <a:avLst/>
            </a:prstGeom>
          </p:spPr>
          <p:txBody>
            <a:bodyPr anchor="t" rtlCol="false" tIns="0" lIns="0" bIns="0" rIns="0">
              <a:spAutoFit/>
            </a:bodyPr>
            <a:lstStyle/>
            <a:p>
              <a:pPr algn="l">
                <a:lnSpc>
                  <a:spcPts val="5040"/>
                </a:lnSpc>
              </a:pPr>
            </a:p>
          </p:txBody>
        </p:sp>
      </p:grpSp>
      <p:grpSp>
        <p:nvGrpSpPr>
          <p:cNvPr name="Group 15" id="15"/>
          <p:cNvGrpSpPr/>
          <p:nvPr/>
        </p:nvGrpSpPr>
        <p:grpSpPr>
          <a:xfrm rot="0">
            <a:off x="6573245" y="7910286"/>
            <a:ext cx="4800501" cy="1805529"/>
            <a:chOff x="0" y="0"/>
            <a:chExt cx="6400668" cy="2407372"/>
          </a:xfrm>
        </p:grpSpPr>
        <p:sp>
          <p:nvSpPr>
            <p:cNvPr name="TextBox 16" id="16"/>
            <p:cNvSpPr txBox="true"/>
            <p:nvPr/>
          </p:nvSpPr>
          <p:spPr>
            <a:xfrm rot="0">
              <a:off x="0" y="-123825"/>
              <a:ext cx="6400668" cy="15716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NAGARHOLE NATIONAL PARK</a:t>
              </a:r>
            </a:p>
          </p:txBody>
        </p:sp>
        <p:sp>
          <p:nvSpPr>
            <p:cNvPr name="TextBox 17" id="17"/>
            <p:cNvSpPr txBox="true"/>
            <p:nvPr/>
          </p:nvSpPr>
          <p:spPr>
            <a:xfrm rot="0">
              <a:off x="0" y="1666962"/>
              <a:ext cx="6400668" cy="740410"/>
            </a:xfrm>
            <a:prstGeom prst="rect">
              <a:avLst/>
            </a:prstGeom>
          </p:spPr>
          <p:txBody>
            <a:bodyPr anchor="t" rtlCol="false" tIns="0" lIns="0" bIns="0" rIns="0">
              <a:spAutoFit/>
            </a:bodyPr>
            <a:lstStyle/>
            <a:p>
              <a:pPr algn="l">
                <a:lnSpc>
                  <a:spcPts val="5040"/>
                </a:lnSpc>
              </a:pPr>
            </a:p>
          </p:txBody>
        </p:sp>
      </p:grpSp>
      <p:grpSp>
        <p:nvGrpSpPr>
          <p:cNvPr name="Group 18" id="18"/>
          <p:cNvGrpSpPr/>
          <p:nvPr/>
        </p:nvGrpSpPr>
        <p:grpSpPr>
          <a:xfrm rot="0">
            <a:off x="1028700" y="7910286"/>
            <a:ext cx="4800501" cy="1805529"/>
            <a:chOff x="0" y="0"/>
            <a:chExt cx="6400668" cy="2407372"/>
          </a:xfrm>
        </p:grpSpPr>
        <p:sp>
          <p:nvSpPr>
            <p:cNvPr name="TextBox 19" id="19"/>
            <p:cNvSpPr txBox="true"/>
            <p:nvPr/>
          </p:nvSpPr>
          <p:spPr>
            <a:xfrm rot="0">
              <a:off x="0" y="-123825"/>
              <a:ext cx="6400668" cy="1571625"/>
            </a:xfrm>
            <a:prstGeom prst="rect">
              <a:avLst/>
            </a:prstGeom>
          </p:spPr>
          <p:txBody>
            <a:bodyPr anchor="t" rtlCol="false" tIns="0" lIns="0" bIns="0" rIns="0">
              <a:spAutoFit/>
            </a:bodyPr>
            <a:lstStyle/>
            <a:p>
              <a:pPr algn="l">
                <a:lnSpc>
                  <a:spcPts val="4950"/>
                </a:lnSpc>
              </a:pPr>
              <a:r>
                <a:rPr lang="en-US" sz="3000" spc="300">
                  <a:solidFill>
                    <a:srgbClr val="343330"/>
                  </a:solidFill>
                  <a:latin typeface="Roboto Mono Regular Italics"/>
                </a:rPr>
                <a:t>BANDIPUR NATIONAL PARK</a:t>
              </a:r>
            </a:p>
          </p:txBody>
        </p:sp>
        <p:sp>
          <p:nvSpPr>
            <p:cNvPr name="TextBox 20" id="20"/>
            <p:cNvSpPr txBox="true"/>
            <p:nvPr/>
          </p:nvSpPr>
          <p:spPr>
            <a:xfrm rot="0">
              <a:off x="0" y="1666962"/>
              <a:ext cx="6400668" cy="740410"/>
            </a:xfrm>
            <a:prstGeom prst="rect">
              <a:avLst/>
            </a:prstGeom>
          </p:spPr>
          <p:txBody>
            <a:bodyPr anchor="t" rtlCol="false" tIns="0" lIns="0" bIns="0" rIns="0">
              <a:spAutoFit/>
            </a:bodyPr>
            <a:lstStyle/>
            <a:p>
              <a:pPr algn="l">
                <a:lnSpc>
                  <a:spcPts val="5040"/>
                </a:lnSpc>
              </a:pPr>
            </a:p>
          </p:txBody>
        </p:sp>
      </p:grpSp>
      <p:sp>
        <p:nvSpPr>
          <p:cNvPr name="TextBox 21" id="21"/>
          <p:cNvSpPr txBox="true"/>
          <p:nvPr/>
        </p:nvSpPr>
        <p:spPr>
          <a:xfrm rot="0">
            <a:off x="1967491" y="2161088"/>
            <a:ext cx="14353018" cy="990600"/>
          </a:xfrm>
          <a:prstGeom prst="rect">
            <a:avLst/>
          </a:prstGeom>
        </p:spPr>
        <p:txBody>
          <a:bodyPr anchor="t" rtlCol="false" tIns="0" lIns="0" bIns="0" rIns="0">
            <a:spAutoFit/>
          </a:bodyPr>
          <a:lstStyle/>
          <a:p>
            <a:pPr algn="r">
              <a:lnSpc>
                <a:spcPts val="7800"/>
              </a:lnSpc>
            </a:pPr>
            <a:r>
              <a:rPr lang="en-US" sz="6500">
                <a:solidFill>
                  <a:srgbClr val="343330"/>
                </a:solidFill>
                <a:latin typeface="Roboto Mono Regular Bold"/>
              </a:rPr>
              <a:t>WILDLIFE EXPERIENCES</a:t>
            </a:r>
          </a:p>
        </p:txBody>
      </p:sp>
      <p:pic>
        <p:nvPicPr>
          <p:cNvPr name="Picture 22" id="22"/>
          <p:cNvPicPr>
            <a:picLocks noChangeAspect="true"/>
          </p:cNvPicPr>
          <p:nvPr/>
        </p:nvPicPr>
        <p:blipFill>
          <a:blip r:embed="rId5"/>
          <a:srcRect l="0" t="0" r="0" b="0"/>
          <a:stretch>
            <a:fillRect/>
          </a:stretch>
        </p:blipFill>
        <p:spPr>
          <a:xfrm flipH="false" flipV="false" rot="0">
            <a:off x="0" y="0"/>
            <a:ext cx="1410468" cy="1410468"/>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E071"/>
        </a:solidFill>
      </p:bgPr>
    </p:bg>
    <p:spTree>
      <p:nvGrpSpPr>
        <p:cNvPr id="1" name=""/>
        <p:cNvGrpSpPr/>
        <p:nvPr/>
      </p:nvGrpSpPr>
      <p:grpSpPr>
        <a:xfrm>
          <a:off x="0" y="0"/>
          <a:ext cx="0" cy="0"/>
          <a:chOff x="0" y="0"/>
          <a:chExt cx="0" cy="0"/>
        </a:xfrm>
      </p:grpSpPr>
      <p:grpSp>
        <p:nvGrpSpPr>
          <p:cNvPr name="Group 2" id="2"/>
          <p:cNvGrpSpPr/>
          <p:nvPr/>
        </p:nvGrpSpPr>
        <p:grpSpPr>
          <a:xfrm rot="0">
            <a:off x="1028700" y="5272288"/>
            <a:ext cx="5225252" cy="3986012"/>
            <a:chOff x="0" y="0"/>
            <a:chExt cx="8893013" cy="6783912"/>
          </a:xfrm>
        </p:grpSpPr>
        <p:sp>
          <p:nvSpPr>
            <p:cNvPr name="Freeform 3" id="3"/>
            <p:cNvSpPr/>
            <p:nvPr/>
          </p:nvSpPr>
          <p:spPr>
            <a:xfrm>
              <a:off x="0" y="0"/>
              <a:ext cx="8893012" cy="6783912"/>
            </a:xfrm>
            <a:custGeom>
              <a:avLst/>
              <a:gdLst/>
              <a:ahLst/>
              <a:cxnLst/>
              <a:rect r="r" b="b" t="t" l="l"/>
              <a:pathLst>
                <a:path h="6783912" w="88930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rgbClr val="FFFEEF"/>
            </a:solidFill>
          </p:spPr>
        </p:sp>
      </p:grpSp>
      <p:grpSp>
        <p:nvGrpSpPr>
          <p:cNvPr name="Group 4" id="4"/>
          <p:cNvGrpSpPr/>
          <p:nvPr/>
        </p:nvGrpSpPr>
        <p:grpSpPr>
          <a:xfrm rot="0">
            <a:off x="12034048" y="5272288"/>
            <a:ext cx="5225252" cy="3986012"/>
            <a:chOff x="0" y="0"/>
            <a:chExt cx="8893013" cy="6783912"/>
          </a:xfrm>
        </p:grpSpPr>
        <p:sp>
          <p:nvSpPr>
            <p:cNvPr name="Freeform 5" id="5"/>
            <p:cNvSpPr/>
            <p:nvPr/>
          </p:nvSpPr>
          <p:spPr>
            <a:xfrm>
              <a:off x="0" y="0"/>
              <a:ext cx="8893012" cy="6783912"/>
            </a:xfrm>
            <a:custGeom>
              <a:avLst/>
              <a:gdLst/>
              <a:ahLst/>
              <a:cxnLst/>
              <a:rect r="r" b="b" t="t" l="l"/>
              <a:pathLst>
                <a:path h="6783912" w="88930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rgbClr val="FFFEEF"/>
            </a:solidFill>
          </p:spPr>
        </p:sp>
      </p:grpSp>
      <p:grpSp>
        <p:nvGrpSpPr>
          <p:cNvPr name="Group 6" id="6"/>
          <p:cNvGrpSpPr/>
          <p:nvPr/>
        </p:nvGrpSpPr>
        <p:grpSpPr>
          <a:xfrm rot="0">
            <a:off x="6531374" y="5272288"/>
            <a:ext cx="5225252" cy="3986012"/>
            <a:chOff x="0" y="0"/>
            <a:chExt cx="8893013" cy="6783912"/>
          </a:xfrm>
        </p:grpSpPr>
        <p:sp>
          <p:nvSpPr>
            <p:cNvPr name="Freeform 7" id="7"/>
            <p:cNvSpPr/>
            <p:nvPr/>
          </p:nvSpPr>
          <p:spPr>
            <a:xfrm>
              <a:off x="0" y="0"/>
              <a:ext cx="8893012" cy="6783912"/>
            </a:xfrm>
            <a:custGeom>
              <a:avLst/>
              <a:gdLst/>
              <a:ahLst/>
              <a:cxnLst/>
              <a:rect r="r" b="b" t="t" l="l"/>
              <a:pathLst>
                <a:path h="6783912" w="88930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rgbClr val="FFFEEF"/>
            </a:solidFill>
          </p:spPr>
        </p:sp>
      </p:grpSp>
      <p:grpSp>
        <p:nvGrpSpPr>
          <p:cNvPr name="Group 8" id="8"/>
          <p:cNvGrpSpPr/>
          <p:nvPr/>
        </p:nvGrpSpPr>
        <p:grpSpPr>
          <a:xfrm rot="0">
            <a:off x="1028700" y="1028700"/>
            <a:ext cx="5225252" cy="3986012"/>
            <a:chOff x="0" y="0"/>
            <a:chExt cx="8893013" cy="6783912"/>
          </a:xfrm>
        </p:grpSpPr>
        <p:sp>
          <p:nvSpPr>
            <p:cNvPr name="Freeform 9" id="9"/>
            <p:cNvSpPr/>
            <p:nvPr/>
          </p:nvSpPr>
          <p:spPr>
            <a:xfrm>
              <a:off x="0" y="0"/>
              <a:ext cx="8893012" cy="6783912"/>
            </a:xfrm>
            <a:custGeom>
              <a:avLst/>
              <a:gdLst/>
              <a:ahLst/>
              <a:cxnLst/>
              <a:rect r="r" b="b" t="t" l="l"/>
              <a:pathLst>
                <a:path h="6783912" w="88930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rgbClr val="FFFEEF"/>
            </a:solidFill>
          </p:spPr>
        </p:sp>
      </p:grpSp>
      <p:grpSp>
        <p:nvGrpSpPr>
          <p:cNvPr name="Group 10" id="10"/>
          <p:cNvGrpSpPr/>
          <p:nvPr/>
        </p:nvGrpSpPr>
        <p:grpSpPr>
          <a:xfrm rot="0">
            <a:off x="1523142" y="1487425"/>
            <a:ext cx="4219673" cy="3192134"/>
            <a:chOff x="0" y="0"/>
            <a:chExt cx="5626231" cy="4256178"/>
          </a:xfrm>
        </p:grpSpPr>
        <p:sp>
          <p:nvSpPr>
            <p:cNvPr name="TextBox 11" id="11"/>
            <p:cNvSpPr txBox="true"/>
            <p:nvPr/>
          </p:nvSpPr>
          <p:spPr>
            <a:xfrm rot="0">
              <a:off x="0" y="-95250"/>
              <a:ext cx="5626231" cy="1233170"/>
            </a:xfrm>
            <a:prstGeom prst="rect">
              <a:avLst/>
            </a:prstGeom>
          </p:spPr>
          <p:txBody>
            <a:bodyPr anchor="t" rtlCol="false" tIns="0" lIns="0" bIns="0" rIns="0">
              <a:spAutoFit/>
            </a:bodyPr>
            <a:lstStyle/>
            <a:p>
              <a:pPr algn="l">
                <a:lnSpc>
                  <a:spcPts val="3959"/>
                </a:lnSpc>
              </a:pPr>
              <a:r>
                <a:rPr lang="en-US" sz="2400" spc="240">
                  <a:solidFill>
                    <a:srgbClr val="343330"/>
                  </a:solidFill>
                  <a:latin typeface="Roboto Mono Regular"/>
                </a:rPr>
                <a:t>WILDLIFE AND BOAT SAFARIS</a:t>
              </a:r>
            </a:p>
          </p:txBody>
        </p:sp>
        <p:sp>
          <p:nvSpPr>
            <p:cNvPr name="TextBox 12" id="12"/>
            <p:cNvSpPr txBox="true"/>
            <p:nvPr/>
          </p:nvSpPr>
          <p:spPr>
            <a:xfrm rot="0">
              <a:off x="0" y="1582194"/>
              <a:ext cx="5626231" cy="2673984"/>
            </a:xfrm>
            <a:prstGeom prst="rect">
              <a:avLst/>
            </a:prstGeom>
          </p:spPr>
          <p:txBody>
            <a:bodyPr anchor="t" rtlCol="false" tIns="0" lIns="0" bIns="0" rIns="0">
              <a:spAutoFit/>
            </a:bodyPr>
            <a:lstStyle/>
            <a:p>
              <a:pPr algn="l">
                <a:lnSpc>
                  <a:spcPts val="2715"/>
                </a:lnSpc>
              </a:pPr>
              <a:r>
                <a:rPr lang="en-US" sz="1500">
                  <a:solidFill>
                    <a:srgbClr val="343330"/>
                  </a:solidFill>
                  <a:latin typeface="Roboto Mono Light"/>
                </a:rPr>
                <a:t>Pick from a boat or jungle safari. Spot the elusive, majestic wildlife like the Bengal Tiger, Leopard and Guar, or aquatic reptiles and mammals! Explore the ‘hidden’ jungle with our expert naturalists.</a:t>
              </a:r>
            </a:p>
          </p:txBody>
        </p:sp>
      </p:grpSp>
      <p:grpSp>
        <p:nvGrpSpPr>
          <p:cNvPr name="Group 13" id="13"/>
          <p:cNvGrpSpPr/>
          <p:nvPr/>
        </p:nvGrpSpPr>
        <p:grpSpPr>
          <a:xfrm rot="0">
            <a:off x="12034048" y="1028700"/>
            <a:ext cx="5225252" cy="3986012"/>
            <a:chOff x="0" y="0"/>
            <a:chExt cx="8893013" cy="6783912"/>
          </a:xfrm>
        </p:grpSpPr>
        <p:sp>
          <p:nvSpPr>
            <p:cNvPr name="Freeform 14" id="14"/>
            <p:cNvSpPr/>
            <p:nvPr/>
          </p:nvSpPr>
          <p:spPr>
            <a:xfrm>
              <a:off x="0" y="0"/>
              <a:ext cx="8893012" cy="6783912"/>
            </a:xfrm>
            <a:custGeom>
              <a:avLst/>
              <a:gdLst/>
              <a:ahLst/>
              <a:cxnLst/>
              <a:rect r="r" b="b" t="t" l="l"/>
              <a:pathLst>
                <a:path h="6783912" w="88930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rgbClr val="FFFEEF"/>
            </a:solidFill>
          </p:spPr>
        </p:sp>
      </p:grpSp>
      <p:grpSp>
        <p:nvGrpSpPr>
          <p:cNvPr name="Group 15" id="15"/>
          <p:cNvGrpSpPr/>
          <p:nvPr/>
        </p:nvGrpSpPr>
        <p:grpSpPr>
          <a:xfrm rot="0">
            <a:off x="6531374" y="1028700"/>
            <a:ext cx="5225252" cy="3986012"/>
            <a:chOff x="0" y="0"/>
            <a:chExt cx="8893013" cy="6783912"/>
          </a:xfrm>
        </p:grpSpPr>
        <p:sp>
          <p:nvSpPr>
            <p:cNvPr name="Freeform 16" id="16"/>
            <p:cNvSpPr/>
            <p:nvPr/>
          </p:nvSpPr>
          <p:spPr>
            <a:xfrm>
              <a:off x="0" y="0"/>
              <a:ext cx="8893012" cy="6783912"/>
            </a:xfrm>
            <a:custGeom>
              <a:avLst/>
              <a:gdLst/>
              <a:ahLst/>
              <a:cxnLst/>
              <a:rect r="r" b="b" t="t" l="l"/>
              <a:pathLst>
                <a:path h="6783912" w="88930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rgbClr val="FFFEEF"/>
            </a:solidFill>
          </p:spPr>
        </p:sp>
      </p:grpSp>
      <p:grpSp>
        <p:nvGrpSpPr>
          <p:cNvPr name="Group 17" id="17"/>
          <p:cNvGrpSpPr/>
          <p:nvPr/>
        </p:nvGrpSpPr>
        <p:grpSpPr>
          <a:xfrm rot="0">
            <a:off x="7034163" y="1527098"/>
            <a:ext cx="4219673" cy="2936738"/>
            <a:chOff x="0" y="0"/>
            <a:chExt cx="5626231" cy="3915650"/>
          </a:xfrm>
        </p:grpSpPr>
        <p:sp>
          <p:nvSpPr>
            <p:cNvPr name="TextBox 18" id="18"/>
            <p:cNvSpPr txBox="true"/>
            <p:nvPr/>
          </p:nvSpPr>
          <p:spPr>
            <a:xfrm rot="0">
              <a:off x="0" y="-95250"/>
              <a:ext cx="5626231" cy="1233170"/>
            </a:xfrm>
            <a:prstGeom prst="rect">
              <a:avLst/>
            </a:prstGeom>
          </p:spPr>
          <p:txBody>
            <a:bodyPr anchor="t" rtlCol="false" tIns="0" lIns="0" bIns="0" rIns="0">
              <a:spAutoFit/>
            </a:bodyPr>
            <a:lstStyle/>
            <a:p>
              <a:pPr algn="l">
                <a:lnSpc>
                  <a:spcPts val="3959"/>
                </a:lnSpc>
              </a:pPr>
              <a:r>
                <a:rPr lang="en-US" sz="2400" spc="240">
                  <a:solidFill>
                    <a:srgbClr val="343330"/>
                  </a:solidFill>
                  <a:latin typeface="Roboto Mono Regular Italics"/>
                </a:rPr>
                <a:t>BIRDWATCHING AND FISHING</a:t>
              </a:r>
            </a:p>
          </p:txBody>
        </p:sp>
        <p:sp>
          <p:nvSpPr>
            <p:cNvPr name="TextBox 19" id="19"/>
            <p:cNvSpPr txBox="true"/>
            <p:nvPr/>
          </p:nvSpPr>
          <p:spPr>
            <a:xfrm rot="0">
              <a:off x="0" y="1582194"/>
              <a:ext cx="5626231" cy="2333456"/>
            </a:xfrm>
            <a:prstGeom prst="rect">
              <a:avLst/>
            </a:prstGeom>
          </p:spPr>
          <p:txBody>
            <a:bodyPr anchor="t" rtlCol="false" tIns="0" lIns="0" bIns="0" rIns="0">
              <a:spAutoFit/>
            </a:bodyPr>
            <a:lstStyle/>
            <a:p>
              <a:pPr algn="l">
                <a:lnSpc>
                  <a:spcPts val="2895"/>
                </a:lnSpc>
              </a:pPr>
              <a:r>
                <a:rPr lang="en-US" sz="1599">
                  <a:solidFill>
                    <a:srgbClr val="343330"/>
                  </a:solidFill>
                  <a:latin typeface="Roboto Mono Light"/>
                </a:rPr>
                <a:t>Discover over 350 species of birds or spend a serene morning fishing. Both are equally enticing and offer a myriad perspectives of nature. </a:t>
              </a:r>
            </a:p>
          </p:txBody>
        </p:sp>
      </p:grpSp>
      <p:grpSp>
        <p:nvGrpSpPr>
          <p:cNvPr name="Group 20" id="20"/>
          <p:cNvGrpSpPr/>
          <p:nvPr/>
        </p:nvGrpSpPr>
        <p:grpSpPr>
          <a:xfrm rot="0">
            <a:off x="12536837" y="1527098"/>
            <a:ext cx="4219673" cy="3228203"/>
            <a:chOff x="0" y="0"/>
            <a:chExt cx="5626231" cy="4304270"/>
          </a:xfrm>
        </p:grpSpPr>
        <p:sp>
          <p:nvSpPr>
            <p:cNvPr name="TextBox 21" id="21"/>
            <p:cNvSpPr txBox="true"/>
            <p:nvPr/>
          </p:nvSpPr>
          <p:spPr>
            <a:xfrm rot="0">
              <a:off x="0" y="-123825"/>
              <a:ext cx="5626231" cy="685165"/>
            </a:xfrm>
            <a:prstGeom prst="rect">
              <a:avLst/>
            </a:prstGeom>
          </p:spPr>
          <p:txBody>
            <a:bodyPr anchor="t" rtlCol="false" tIns="0" lIns="0" bIns="0" rIns="0">
              <a:spAutoFit/>
            </a:bodyPr>
            <a:lstStyle/>
            <a:p>
              <a:pPr algn="l">
                <a:lnSpc>
                  <a:spcPts val="4619"/>
                </a:lnSpc>
              </a:pPr>
              <a:r>
                <a:rPr lang="en-US" sz="2799" spc="279">
                  <a:solidFill>
                    <a:srgbClr val="343330"/>
                  </a:solidFill>
                  <a:latin typeface="Roboto Mono Regular Italics"/>
                </a:rPr>
                <a:t>CURATED TOURS</a:t>
              </a:r>
            </a:p>
          </p:txBody>
        </p:sp>
        <p:sp>
          <p:nvSpPr>
            <p:cNvPr name="TextBox 22" id="22"/>
            <p:cNvSpPr txBox="true"/>
            <p:nvPr/>
          </p:nvSpPr>
          <p:spPr>
            <a:xfrm rot="0">
              <a:off x="0" y="1005614"/>
              <a:ext cx="5626231" cy="3298656"/>
            </a:xfrm>
            <a:prstGeom prst="rect">
              <a:avLst/>
            </a:prstGeom>
          </p:spPr>
          <p:txBody>
            <a:bodyPr anchor="t" rtlCol="false" tIns="0" lIns="0" bIns="0" rIns="0">
              <a:spAutoFit/>
            </a:bodyPr>
            <a:lstStyle/>
            <a:p>
              <a:pPr algn="l">
                <a:lnSpc>
                  <a:spcPts val="2895"/>
                </a:lnSpc>
              </a:pPr>
              <a:r>
                <a:rPr lang="en-US" sz="1599">
                  <a:solidFill>
                    <a:srgbClr val="343330"/>
                  </a:solidFill>
                  <a:latin typeface="Roboto Mono Light"/>
                </a:rPr>
                <a:t>Visit unique, lesser known spots of Mysore, curated just for you. Enjoy your day at an organic Farm. Get transported in the magical Bonsai Garden or make your up your Insta game in the 3D Selfie Gallery.</a:t>
              </a:r>
            </a:p>
          </p:txBody>
        </p:sp>
      </p:grpSp>
      <p:grpSp>
        <p:nvGrpSpPr>
          <p:cNvPr name="Group 23" id="23"/>
          <p:cNvGrpSpPr/>
          <p:nvPr/>
        </p:nvGrpSpPr>
        <p:grpSpPr>
          <a:xfrm rot="0">
            <a:off x="1523142" y="5783073"/>
            <a:ext cx="4219673" cy="3165338"/>
            <a:chOff x="0" y="0"/>
            <a:chExt cx="5626231" cy="4220450"/>
          </a:xfrm>
        </p:grpSpPr>
        <p:sp>
          <p:nvSpPr>
            <p:cNvPr name="TextBox 24" id="24"/>
            <p:cNvSpPr txBox="true"/>
            <p:nvPr/>
          </p:nvSpPr>
          <p:spPr>
            <a:xfrm rot="0">
              <a:off x="0" y="-95250"/>
              <a:ext cx="5626231" cy="572770"/>
            </a:xfrm>
            <a:prstGeom prst="rect">
              <a:avLst/>
            </a:prstGeom>
          </p:spPr>
          <p:txBody>
            <a:bodyPr anchor="t" rtlCol="false" tIns="0" lIns="0" bIns="0" rIns="0">
              <a:spAutoFit/>
            </a:bodyPr>
            <a:lstStyle/>
            <a:p>
              <a:pPr algn="l">
                <a:lnSpc>
                  <a:spcPts val="3959"/>
                </a:lnSpc>
              </a:pPr>
              <a:r>
                <a:rPr lang="en-US" sz="2400" spc="240">
                  <a:solidFill>
                    <a:srgbClr val="343330"/>
                  </a:solidFill>
                  <a:latin typeface="Roboto Mono Regular Italics"/>
                </a:rPr>
                <a:t>ADVENTURE SPORTS</a:t>
              </a:r>
            </a:p>
          </p:txBody>
        </p:sp>
        <p:sp>
          <p:nvSpPr>
            <p:cNvPr name="TextBox 25" id="25"/>
            <p:cNvSpPr txBox="true"/>
            <p:nvPr/>
          </p:nvSpPr>
          <p:spPr>
            <a:xfrm rot="0">
              <a:off x="0" y="921794"/>
              <a:ext cx="5626231" cy="3298656"/>
            </a:xfrm>
            <a:prstGeom prst="rect">
              <a:avLst/>
            </a:prstGeom>
          </p:spPr>
          <p:txBody>
            <a:bodyPr anchor="t" rtlCol="false" tIns="0" lIns="0" bIns="0" rIns="0">
              <a:spAutoFit/>
            </a:bodyPr>
            <a:lstStyle/>
            <a:p>
              <a:pPr algn="l">
                <a:lnSpc>
                  <a:spcPts val="2895"/>
                </a:lnSpc>
              </a:pPr>
              <a:r>
                <a:rPr lang="en-US" sz="1599">
                  <a:solidFill>
                    <a:srgbClr val="343330"/>
                  </a:solidFill>
                  <a:latin typeface="Roboto Mono Light"/>
                </a:rPr>
                <a:t>Mysore is the right destination for adventure junkies. Trigger an adrenaline rush with water skiing, lake rafting, water trampoline, banana boat ride, kayaking, bumper ride, speed boat, canoeing, and more.</a:t>
              </a:r>
            </a:p>
          </p:txBody>
        </p:sp>
      </p:grpSp>
      <p:grpSp>
        <p:nvGrpSpPr>
          <p:cNvPr name="Group 26" id="26"/>
          <p:cNvGrpSpPr/>
          <p:nvPr/>
        </p:nvGrpSpPr>
        <p:grpSpPr>
          <a:xfrm rot="0">
            <a:off x="7042511" y="5783073"/>
            <a:ext cx="4219673" cy="3527288"/>
            <a:chOff x="0" y="0"/>
            <a:chExt cx="5626231" cy="4703050"/>
          </a:xfrm>
        </p:grpSpPr>
        <p:sp>
          <p:nvSpPr>
            <p:cNvPr name="TextBox 27" id="27"/>
            <p:cNvSpPr txBox="true"/>
            <p:nvPr/>
          </p:nvSpPr>
          <p:spPr>
            <a:xfrm rot="0">
              <a:off x="0" y="-95250"/>
              <a:ext cx="5626231" cy="572770"/>
            </a:xfrm>
            <a:prstGeom prst="rect">
              <a:avLst/>
            </a:prstGeom>
          </p:spPr>
          <p:txBody>
            <a:bodyPr anchor="t" rtlCol="false" tIns="0" lIns="0" bIns="0" rIns="0">
              <a:spAutoFit/>
            </a:bodyPr>
            <a:lstStyle/>
            <a:p>
              <a:pPr algn="l">
                <a:lnSpc>
                  <a:spcPts val="3959"/>
                </a:lnSpc>
              </a:pPr>
              <a:r>
                <a:rPr lang="en-US" sz="2400" spc="240">
                  <a:solidFill>
                    <a:srgbClr val="343330"/>
                  </a:solidFill>
                  <a:latin typeface="Roboto Mono Regular"/>
                </a:rPr>
                <a:t>NATURE HIKES/ WALKS</a:t>
              </a:r>
            </a:p>
          </p:txBody>
        </p:sp>
        <p:sp>
          <p:nvSpPr>
            <p:cNvPr name="TextBox 28" id="28"/>
            <p:cNvSpPr txBox="true"/>
            <p:nvPr/>
          </p:nvSpPr>
          <p:spPr>
            <a:xfrm rot="0">
              <a:off x="0" y="921794"/>
              <a:ext cx="5626231" cy="3781256"/>
            </a:xfrm>
            <a:prstGeom prst="rect">
              <a:avLst/>
            </a:prstGeom>
          </p:spPr>
          <p:txBody>
            <a:bodyPr anchor="t" rtlCol="false" tIns="0" lIns="0" bIns="0" rIns="0">
              <a:spAutoFit/>
            </a:bodyPr>
            <a:lstStyle/>
            <a:p>
              <a:pPr>
                <a:lnSpc>
                  <a:spcPts val="2895"/>
                </a:lnSpc>
              </a:pPr>
              <a:r>
                <a:rPr lang="en-US" sz="1599">
                  <a:solidFill>
                    <a:srgbClr val="343330"/>
                  </a:solidFill>
                  <a:latin typeface="Roboto Mono Light"/>
                </a:rPr>
                <a:t>Discover a variety of native and indigenous flora. Explore the diverse habitats of the Mysore landscape, Click great pictures of the surroundings and wildlife that make Mysore a must-see destination.</a:t>
              </a:r>
            </a:p>
            <a:p>
              <a:pPr algn="l">
                <a:lnSpc>
                  <a:spcPts val="2895"/>
                </a:lnSpc>
              </a:pPr>
            </a:p>
          </p:txBody>
        </p:sp>
      </p:grpSp>
      <p:grpSp>
        <p:nvGrpSpPr>
          <p:cNvPr name="Group 29" id="29"/>
          <p:cNvGrpSpPr/>
          <p:nvPr/>
        </p:nvGrpSpPr>
        <p:grpSpPr>
          <a:xfrm rot="0">
            <a:off x="12545185" y="5783073"/>
            <a:ext cx="4219673" cy="3228203"/>
            <a:chOff x="0" y="0"/>
            <a:chExt cx="5626231" cy="4304270"/>
          </a:xfrm>
        </p:grpSpPr>
        <p:sp>
          <p:nvSpPr>
            <p:cNvPr name="TextBox 30" id="30"/>
            <p:cNvSpPr txBox="true"/>
            <p:nvPr/>
          </p:nvSpPr>
          <p:spPr>
            <a:xfrm rot="0">
              <a:off x="0" y="-123825"/>
              <a:ext cx="5626231" cy="685165"/>
            </a:xfrm>
            <a:prstGeom prst="rect">
              <a:avLst/>
            </a:prstGeom>
          </p:spPr>
          <p:txBody>
            <a:bodyPr anchor="t" rtlCol="false" tIns="0" lIns="0" bIns="0" rIns="0">
              <a:spAutoFit/>
            </a:bodyPr>
            <a:lstStyle/>
            <a:p>
              <a:pPr algn="l">
                <a:lnSpc>
                  <a:spcPts val="4619"/>
                </a:lnSpc>
              </a:pPr>
              <a:r>
                <a:rPr lang="en-US" sz="2799" spc="279">
                  <a:solidFill>
                    <a:srgbClr val="343330"/>
                  </a:solidFill>
                  <a:latin typeface="Roboto Mono Regular Italics"/>
                </a:rPr>
                <a:t>CITY AND CULTURE</a:t>
              </a:r>
            </a:p>
          </p:txBody>
        </p:sp>
        <p:sp>
          <p:nvSpPr>
            <p:cNvPr name="TextBox 31" id="31"/>
            <p:cNvSpPr txBox="true"/>
            <p:nvPr/>
          </p:nvSpPr>
          <p:spPr>
            <a:xfrm rot="0">
              <a:off x="0" y="1005614"/>
              <a:ext cx="5626231" cy="3298656"/>
            </a:xfrm>
            <a:prstGeom prst="rect">
              <a:avLst/>
            </a:prstGeom>
          </p:spPr>
          <p:txBody>
            <a:bodyPr anchor="t" rtlCol="false" tIns="0" lIns="0" bIns="0" rIns="0">
              <a:spAutoFit/>
            </a:bodyPr>
            <a:lstStyle/>
            <a:p>
              <a:pPr algn="l">
                <a:lnSpc>
                  <a:spcPts val="2895"/>
                </a:lnSpc>
              </a:pPr>
              <a:r>
                <a:rPr lang="en-US" sz="1599">
                  <a:solidFill>
                    <a:srgbClr val="343330"/>
                  </a:solidFill>
                  <a:latin typeface="Roboto Mono Light"/>
                </a:rPr>
                <a:t>The city is home to a plethora of magnificent ancient palaces, museums, hills and architecture and natural attractions that dot the city’s landscape. Don't miss out on these places in the cultural capital of Karnataka.</a:t>
              </a:r>
            </a:p>
          </p:txBody>
        </p:sp>
      </p:grpSp>
      <p:pic>
        <p:nvPicPr>
          <p:cNvPr name="Picture 32" id="32"/>
          <p:cNvPicPr>
            <a:picLocks noChangeAspect="true"/>
          </p:cNvPicPr>
          <p:nvPr/>
        </p:nvPicPr>
        <p:blipFill>
          <a:blip r:embed="rId2"/>
          <a:srcRect l="0" t="0" r="0" b="0"/>
          <a:stretch>
            <a:fillRect/>
          </a:stretch>
        </p:blipFill>
        <p:spPr>
          <a:xfrm flipH="false" flipV="false" rot="0">
            <a:off x="0" y="0"/>
            <a:ext cx="1410468" cy="1410468"/>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1591573" y="1028700"/>
            <a:ext cx="15667727" cy="3117342"/>
            <a:chOff x="0" y="0"/>
            <a:chExt cx="26665371" cy="5305497"/>
          </a:xfrm>
        </p:grpSpPr>
        <p:sp>
          <p:nvSpPr>
            <p:cNvPr name="Freeform 3" id="3"/>
            <p:cNvSpPr/>
            <p:nvPr/>
          </p:nvSpPr>
          <p:spPr>
            <a:xfrm>
              <a:off x="0" y="0"/>
              <a:ext cx="26665371" cy="5305497"/>
            </a:xfrm>
            <a:custGeom>
              <a:avLst/>
              <a:gdLst/>
              <a:ahLst/>
              <a:cxnLst/>
              <a:rect r="r" b="b" t="t" l="l"/>
              <a:pathLst>
                <a:path h="5305497" w="26665371">
                  <a:moveTo>
                    <a:pt x="0" y="0"/>
                  </a:moveTo>
                  <a:lnTo>
                    <a:pt x="0" y="5305497"/>
                  </a:lnTo>
                  <a:lnTo>
                    <a:pt x="26665371" y="5305497"/>
                  </a:lnTo>
                  <a:lnTo>
                    <a:pt x="26665371" y="0"/>
                  </a:lnTo>
                  <a:lnTo>
                    <a:pt x="0" y="0"/>
                  </a:lnTo>
                  <a:close/>
                  <a:moveTo>
                    <a:pt x="26604410" y="5244537"/>
                  </a:moveTo>
                  <a:lnTo>
                    <a:pt x="59690" y="5244537"/>
                  </a:lnTo>
                  <a:lnTo>
                    <a:pt x="59690" y="59690"/>
                  </a:lnTo>
                  <a:lnTo>
                    <a:pt x="26604410" y="59690"/>
                  </a:lnTo>
                  <a:lnTo>
                    <a:pt x="26604410" y="5244537"/>
                  </a:lnTo>
                  <a:close/>
                </a:path>
              </a:pathLst>
            </a:custGeom>
            <a:solidFill>
              <a:srgbClr val="FFE071"/>
            </a:solidFill>
          </p:spPr>
        </p:sp>
      </p:grpSp>
      <p:sp>
        <p:nvSpPr>
          <p:cNvPr name="AutoShape 4" id="4"/>
          <p:cNvSpPr/>
          <p:nvPr/>
        </p:nvSpPr>
        <p:spPr>
          <a:xfrm rot="0">
            <a:off x="1028700" y="1356416"/>
            <a:ext cx="10567252" cy="3355075"/>
          </a:xfrm>
          <a:prstGeom prst="rect">
            <a:avLst/>
          </a:prstGeom>
          <a:solidFill>
            <a:srgbClr val="FFE071"/>
          </a:solidFill>
        </p:spPr>
      </p:sp>
      <p:pic>
        <p:nvPicPr>
          <p:cNvPr name="Picture 5" id="5"/>
          <p:cNvPicPr>
            <a:picLocks noChangeAspect="true"/>
          </p:cNvPicPr>
          <p:nvPr/>
        </p:nvPicPr>
        <p:blipFill>
          <a:blip r:embed="rId2"/>
          <a:srcRect l="0" t="3471" r="0" b="3471"/>
          <a:stretch>
            <a:fillRect/>
          </a:stretch>
        </p:blipFill>
        <p:spPr>
          <a:xfrm flipH="false" flipV="false" rot="0">
            <a:off x="11528794" y="1356416"/>
            <a:ext cx="5408056" cy="3355075"/>
          </a:xfrm>
          <a:prstGeom prst="rect">
            <a:avLst/>
          </a:prstGeom>
        </p:spPr>
      </p:pic>
      <p:pic>
        <p:nvPicPr>
          <p:cNvPr name="Picture 6" id="6"/>
          <p:cNvPicPr>
            <a:picLocks noChangeAspect="true"/>
          </p:cNvPicPr>
          <p:nvPr/>
        </p:nvPicPr>
        <p:blipFill>
          <a:blip r:embed="rId3"/>
          <a:srcRect l="0" t="0" r="0" b="0"/>
          <a:stretch>
            <a:fillRect/>
          </a:stretch>
        </p:blipFill>
        <p:spPr>
          <a:xfrm flipH="false" flipV="false" rot="0">
            <a:off x="3290598" y="5143500"/>
            <a:ext cx="4977940" cy="4977940"/>
          </a:xfrm>
          <a:prstGeom prst="rect">
            <a:avLst/>
          </a:prstGeom>
        </p:spPr>
      </p:pic>
      <p:pic>
        <p:nvPicPr>
          <p:cNvPr name="Picture 7" id="7"/>
          <p:cNvPicPr>
            <a:picLocks noChangeAspect="true"/>
          </p:cNvPicPr>
          <p:nvPr/>
        </p:nvPicPr>
        <p:blipFill>
          <a:blip r:embed="rId4"/>
          <a:srcRect l="0" t="0" r="0" b="0"/>
          <a:stretch>
            <a:fillRect/>
          </a:stretch>
        </p:blipFill>
        <p:spPr>
          <a:xfrm flipH="false" flipV="false" rot="0">
            <a:off x="8880432" y="5143500"/>
            <a:ext cx="4977940" cy="4977940"/>
          </a:xfrm>
          <a:prstGeom prst="rect">
            <a:avLst/>
          </a:prstGeom>
        </p:spPr>
      </p:pic>
      <p:grpSp>
        <p:nvGrpSpPr>
          <p:cNvPr name="Group 8" id="8"/>
          <p:cNvGrpSpPr/>
          <p:nvPr/>
        </p:nvGrpSpPr>
        <p:grpSpPr>
          <a:xfrm rot="0">
            <a:off x="1591573" y="2181098"/>
            <a:ext cx="9053745" cy="1705711"/>
            <a:chOff x="0" y="0"/>
            <a:chExt cx="12071661" cy="2274282"/>
          </a:xfrm>
        </p:grpSpPr>
        <p:sp>
          <p:nvSpPr>
            <p:cNvPr name="TextBox 9" id="9"/>
            <p:cNvSpPr txBox="true"/>
            <p:nvPr/>
          </p:nvSpPr>
          <p:spPr>
            <a:xfrm rot="0">
              <a:off x="0" y="0"/>
              <a:ext cx="12071661" cy="1320800"/>
            </a:xfrm>
            <a:prstGeom prst="rect">
              <a:avLst/>
            </a:prstGeom>
          </p:spPr>
          <p:txBody>
            <a:bodyPr anchor="t" rtlCol="false" tIns="0" lIns="0" bIns="0" rIns="0">
              <a:spAutoFit/>
            </a:bodyPr>
            <a:lstStyle/>
            <a:p>
              <a:pPr>
                <a:lnSpc>
                  <a:spcPts val="7800"/>
                </a:lnSpc>
              </a:pPr>
              <a:r>
                <a:rPr lang="en-US" sz="6500">
                  <a:solidFill>
                    <a:srgbClr val="343330"/>
                  </a:solidFill>
                  <a:latin typeface="Roboto Mono Regular Bold"/>
                </a:rPr>
                <a:t>REVIEWS</a:t>
              </a:r>
            </a:p>
          </p:txBody>
        </p:sp>
        <p:sp>
          <p:nvSpPr>
            <p:cNvPr name="TextBox 10" id="10"/>
            <p:cNvSpPr txBox="true"/>
            <p:nvPr/>
          </p:nvSpPr>
          <p:spPr>
            <a:xfrm rot="0">
              <a:off x="0" y="1715482"/>
              <a:ext cx="12071661" cy="558800"/>
            </a:xfrm>
            <a:prstGeom prst="rect">
              <a:avLst/>
            </a:prstGeom>
          </p:spPr>
          <p:txBody>
            <a:bodyPr anchor="t" rtlCol="false" tIns="0" lIns="0" bIns="0" rIns="0">
              <a:spAutoFit/>
            </a:bodyPr>
            <a:lstStyle/>
            <a:p>
              <a:pPr>
                <a:lnSpc>
                  <a:spcPts val="3359"/>
                </a:lnSpc>
              </a:pPr>
              <a:r>
                <a:rPr lang="en-US" sz="2799" spc="279">
                  <a:solidFill>
                    <a:srgbClr val="343330"/>
                  </a:solidFill>
                  <a:latin typeface="Roboto Mono Regular"/>
                </a:rPr>
                <a:t>WHAT PEOPLE ARE SAYING ABOUT US</a:t>
              </a:r>
            </a:p>
          </p:txBody>
        </p:sp>
      </p:grpSp>
      <p:pic>
        <p:nvPicPr>
          <p:cNvPr name="Picture 11" id="11"/>
          <p:cNvPicPr>
            <a:picLocks noChangeAspect="true"/>
          </p:cNvPicPr>
          <p:nvPr/>
        </p:nvPicPr>
        <p:blipFill>
          <a:blip r:embed="rId5"/>
          <a:srcRect l="0" t="0" r="0" b="0"/>
          <a:stretch>
            <a:fillRect/>
          </a:stretch>
        </p:blipFill>
        <p:spPr>
          <a:xfrm flipH="false" flipV="false" rot="0">
            <a:off x="0" y="0"/>
            <a:ext cx="1410468" cy="1410468"/>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1028700" y="1150057"/>
            <a:ext cx="15902404" cy="6353541"/>
            <a:chOff x="0" y="0"/>
            <a:chExt cx="27064774" cy="10813280"/>
          </a:xfrm>
        </p:grpSpPr>
        <p:sp>
          <p:nvSpPr>
            <p:cNvPr name="Freeform 3" id="3"/>
            <p:cNvSpPr/>
            <p:nvPr/>
          </p:nvSpPr>
          <p:spPr>
            <a:xfrm>
              <a:off x="0" y="0"/>
              <a:ext cx="27064773" cy="10813280"/>
            </a:xfrm>
            <a:custGeom>
              <a:avLst/>
              <a:gdLst/>
              <a:ahLst/>
              <a:cxnLst/>
              <a:rect r="r" b="b" t="t" l="l"/>
              <a:pathLst>
                <a:path h="10813280" w="27064773">
                  <a:moveTo>
                    <a:pt x="0" y="0"/>
                  </a:moveTo>
                  <a:lnTo>
                    <a:pt x="0" y="10813280"/>
                  </a:lnTo>
                  <a:lnTo>
                    <a:pt x="27064773" y="10813280"/>
                  </a:lnTo>
                  <a:lnTo>
                    <a:pt x="27064773" y="0"/>
                  </a:lnTo>
                  <a:lnTo>
                    <a:pt x="0" y="0"/>
                  </a:lnTo>
                  <a:close/>
                  <a:moveTo>
                    <a:pt x="27003815" y="10752320"/>
                  </a:moveTo>
                  <a:lnTo>
                    <a:pt x="59690" y="10752320"/>
                  </a:lnTo>
                  <a:lnTo>
                    <a:pt x="59690" y="59690"/>
                  </a:lnTo>
                  <a:lnTo>
                    <a:pt x="27003815" y="59690"/>
                  </a:lnTo>
                  <a:lnTo>
                    <a:pt x="27003815" y="10752320"/>
                  </a:lnTo>
                  <a:close/>
                </a:path>
              </a:pathLst>
            </a:custGeom>
            <a:solidFill>
              <a:srgbClr val="FFE071"/>
            </a:solidFill>
          </p:spPr>
        </p:sp>
      </p:grpSp>
      <p:sp>
        <p:nvSpPr>
          <p:cNvPr name="AutoShape 4" id="4"/>
          <p:cNvSpPr/>
          <p:nvPr/>
        </p:nvSpPr>
        <p:spPr>
          <a:xfrm rot="0">
            <a:off x="1372546" y="1453451"/>
            <a:ext cx="9778429" cy="6414220"/>
          </a:xfrm>
          <a:prstGeom prst="rect">
            <a:avLst/>
          </a:prstGeom>
          <a:solidFill>
            <a:srgbClr val="FFE071"/>
          </a:solidFill>
        </p:spPr>
      </p:sp>
      <p:pic>
        <p:nvPicPr>
          <p:cNvPr name="Picture 5" id="5"/>
          <p:cNvPicPr>
            <a:picLocks noChangeAspect="true"/>
          </p:cNvPicPr>
          <p:nvPr/>
        </p:nvPicPr>
        <p:blipFill>
          <a:blip r:embed="rId2"/>
          <a:srcRect l="0" t="0" r="0" b="0"/>
          <a:stretch>
            <a:fillRect/>
          </a:stretch>
        </p:blipFill>
        <p:spPr>
          <a:xfrm flipH="false" flipV="false" rot="0">
            <a:off x="0" y="0"/>
            <a:ext cx="1410468" cy="1410468"/>
          </a:xfrm>
          <a:prstGeom prst="rect">
            <a:avLst/>
          </a:prstGeom>
        </p:spPr>
      </p:pic>
      <p:pic>
        <p:nvPicPr>
          <p:cNvPr name="Picture 6" id="6"/>
          <p:cNvPicPr>
            <a:picLocks noChangeAspect="true"/>
          </p:cNvPicPr>
          <p:nvPr/>
        </p:nvPicPr>
        <p:blipFill>
          <a:blip r:embed="rId3"/>
          <a:srcRect l="0" t="7073" r="0" b="7073"/>
          <a:stretch>
            <a:fillRect/>
          </a:stretch>
        </p:blipFill>
        <p:spPr>
          <a:xfrm flipH="false" flipV="false" rot="0">
            <a:off x="9788089" y="1453451"/>
            <a:ext cx="7471211" cy="6414220"/>
          </a:xfrm>
          <a:prstGeom prst="rect">
            <a:avLst/>
          </a:prstGeom>
        </p:spPr>
      </p:pic>
      <p:sp>
        <p:nvSpPr>
          <p:cNvPr name="TextBox 7" id="7"/>
          <p:cNvSpPr txBox="true"/>
          <p:nvPr/>
        </p:nvSpPr>
        <p:spPr>
          <a:xfrm rot="0">
            <a:off x="1028700" y="8669655"/>
            <a:ext cx="16230600" cy="588645"/>
          </a:xfrm>
          <a:prstGeom prst="rect">
            <a:avLst/>
          </a:prstGeom>
        </p:spPr>
        <p:txBody>
          <a:bodyPr anchor="t" rtlCol="false" tIns="0" lIns="0" bIns="0" rIns="0">
            <a:spAutoFit/>
          </a:bodyPr>
          <a:lstStyle/>
          <a:p>
            <a:pPr algn="ctr">
              <a:lnSpc>
                <a:spcPts val="5040"/>
              </a:lnSpc>
            </a:pPr>
            <a:r>
              <a:rPr lang="en-US" sz="3000">
                <a:solidFill>
                  <a:srgbClr val="343330"/>
                </a:solidFill>
                <a:latin typeface="Roboto Mono Light"/>
              </a:rPr>
              <a:t>20 + years as one </a:t>
            </a:r>
          </a:p>
        </p:txBody>
      </p:sp>
      <p:sp>
        <p:nvSpPr>
          <p:cNvPr name="TextBox 8" id="8"/>
          <p:cNvSpPr txBox="true"/>
          <p:nvPr/>
        </p:nvSpPr>
        <p:spPr>
          <a:xfrm rot="0">
            <a:off x="2053344" y="2754164"/>
            <a:ext cx="8416832" cy="3746119"/>
          </a:xfrm>
          <a:prstGeom prst="rect">
            <a:avLst/>
          </a:prstGeom>
        </p:spPr>
        <p:txBody>
          <a:bodyPr anchor="t" rtlCol="false" tIns="0" lIns="0" bIns="0" rIns="0">
            <a:spAutoFit/>
          </a:bodyPr>
          <a:lstStyle/>
          <a:p>
            <a:pPr algn="l">
              <a:lnSpc>
                <a:spcPts val="7448"/>
              </a:lnSpc>
            </a:pPr>
            <a:r>
              <a:rPr lang="en-US" sz="5600" spc="56">
                <a:solidFill>
                  <a:srgbClr val="343330"/>
                </a:solidFill>
                <a:latin typeface="Roboto Mono Light"/>
              </a:rPr>
              <a:t>Meet our resident Naturalist and wildlife expert:Pradeep</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718" r="0" b="8906"/>
          <a:stretch>
            <a:fillRect/>
          </a:stretch>
        </p:blipFill>
        <p:spPr>
          <a:xfrm>
            <a:off x="0" y="0"/>
            <a:ext cx="18288000" cy="10287000"/>
          </a:xfrm>
          <a:prstGeom prst="rect">
            <a:avLst/>
          </a:prstGeom>
        </p:spPr>
      </p:pic>
      <p:grpSp>
        <p:nvGrpSpPr>
          <p:cNvPr name="Group 3" id="3"/>
          <p:cNvGrpSpPr/>
          <p:nvPr/>
        </p:nvGrpSpPr>
        <p:grpSpPr>
          <a:xfrm rot="0">
            <a:off x="1372546" y="617972"/>
            <a:ext cx="6181732" cy="3967521"/>
            <a:chOff x="0" y="0"/>
            <a:chExt cx="12503572" cy="8024965"/>
          </a:xfrm>
        </p:grpSpPr>
        <p:sp>
          <p:nvSpPr>
            <p:cNvPr name="Freeform 4" id="4"/>
            <p:cNvSpPr/>
            <p:nvPr/>
          </p:nvSpPr>
          <p:spPr>
            <a:xfrm>
              <a:off x="0" y="0"/>
              <a:ext cx="12503572" cy="8024965"/>
            </a:xfrm>
            <a:custGeom>
              <a:avLst/>
              <a:gdLst/>
              <a:ahLst/>
              <a:cxnLst/>
              <a:rect r="r" b="b" t="t" l="l"/>
              <a:pathLst>
                <a:path h="8024965" w="12503572">
                  <a:moveTo>
                    <a:pt x="0" y="0"/>
                  </a:moveTo>
                  <a:lnTo>
                    <a:pt x="0" y="8024965"/>
                  </a:lnTo>
                  <a:lnTo>
                    <a:pt x="12503572" y="8024965"/>
                  </a:lnTo>
                  <a:lnTo>
                    <a:pt x="12503572" y="0"/>
                  </a:lnTo>
                  <a:lnTo>
                    <a:pt x="0" y="0"/>
                  </a:lnTo>
                  <a:close/>
                  <a:moveTo>
                    <a:pt x="12442612" y="7964005"/>
                  </a:moveTo>
                  <a:lnTo>
                    <a:pt x="59690" y="7964005"/>
                  </a:lnTo>
                  <a:lnTo>
                    <a:pt x="59690" y="59690"/>
                  </a:lnTo>
                  <a:lnTo>
                    <a:pt x="12442612" y="59690"/>
                  </a:lnTo>
                  <a:lnTo>
                    <a:pt x="12442612" y="7964005"/>
                  </a:lnTo>
                  <a:close/>
                </a:path>
              </a:pathLst>
            </a:custGeom>
            <a:solidFill>
              <a:srgbClr val="FFFEEF"/>
            </a:solidFill>
          </p:spPr>
        </p:sp>
      </p:grpSp>
      <p:sp>
        <p:nvSpPr>
          <p:cNvPr name="AutoShape 5" id="5"/>
          <p:cNvSpPr/>
          <p:nvPr/>
        </p:nvSpPr>
        <p:spPr>
          <a:xfrm rot="0">
            <a:off x="1716392" y="921366"/>
            <a:ext cx="6279812" cy="4300154"/>
          </a:xfrm>
          <a:prstGeom prst="rect">
            <a:avLst/>
          </a:prstGeom>
          <a:solidFill>
            <a:srgbClr val="FFFEEF"/>
          </a:solidFill>
        </p:spPr>
      </p:sp>
      <p:grpSp>
        <p:nvGrpSpPr>
          <p:cNvPr name="Group 6" id="6"/>
          <p:cNvGrpSpPr/>
          <p:nvPr/>
        </p:nvGrpSpPr>
        <p:grpSpPr>
          <a:xfrm rot="0">
            <a:off x="2314489" y="1833830"/>
            <a:ext cx="6134860" cy="2925758"/>
            <a:chOff x="0" y="0"/>
            <a:chExt cx="8179814" cy="3901011"/>
          </a:xfrm>
        </p:grpSpPr>
        <p:sp>
          <p:nvSpPr>
            <p:cNvPr name="TextBox 7" id="7"/>
            <p:cNvSpPr txBox="true"/>
            <p:nvPr/>
          </p:nvSpPr>
          <p:spPr>
            <a:xfrm rot="0">
              <a:off x="4" y="9525"/>
              <a:ext cx="8179810" cy="2860675"/>
            </a:xfrm>
            <a:prstGeom prst="rect">
              <a:avLst/>
            </a:prstGeom>
          </p:spPr>
          <p:txBody>
            <a:bodyPr anchor="t" rtlCol="false" tIns="0" lIns="0" bIns="0" rIns="0">
              <a:spAutoFit/>
            </a:bodyPr>
            <a:lstStyle/>
            <a:p>
              <a:pPr>
                <a:lnSpc>
                  <a:spcPts val="11999"/>
                </a:lnSpc>
              </a:pPr>
              <a:r>
                <a:rPr lang="en-US" sz="9999">
                  <a:solidFill>
                    <a:srgbClr val="343330"/>
                  </a:solidFill>
                  <a:latin typeface="Roboto Mono Regular Bold"/>
                </a:rPr>
                <a:t>8.6/10</a:t>
              </a:r>
            </a:p>
            <a:p>
              <a:pPr>
                <a:lnSpc>
                  <a:spcPts val="5040"/>
                </a:lnSpc>
              </a:pPr>
              <a:r>
                <a:rPr lang="en-US" sz="4200">
                  <a:solidFill>
                    <a:srgbClr val="343330"/>
                  </a:solidFill>
                  <a:latin typeface="Roboto Mono Regular Bold"/>
                </a:rPr>
                <a:t>FABULOUS</a:t>
              </a:r>
            </a:p>
          </p:txBody>
        </p:sp>
        <p:sp>
          <p:nvSpPr>
            <p:cNvPr name="TextBox 8" id="8"/>
            <p:cNvSpPr txBox="true"/>
            <p:nvPr/>
          </p:nvSpPr>
          <p:spPr>
            <a:xfrm rot="0">
              <a:off x="0" y="3167586"/>
              <a:ext cx="8179814" cy="733425"/>
            </a:xfrm>
            <a:prstGeom prst="rect">
              <a:avLst/>
            </a:prstGeom>
          </p:spPr>
          <p:txBody>
            <a:bodyPr anchor="t" rtlCol="false" tIns="0" lIns="0" bIns="0" rIns="0">
              <a:spAutoFit/>
            </a:bodyPr>
            <a:lstStyle/>
            <a:p>
              <a:pPr>
                <a:lnSpc>
                  <a:spcPts val="4950"/>
                </a:lnSpc>
              </a:pPr>
              <a:r>
                <a:rPr lang="en-US" sz="3000" spc="300">
                  <a:solidFill>
                    <a:srgbClr val="343330"/>
                  </a:solidFill>
                  <a:latin typeface="Roboto Mono Regular Italics"/>
                </a:rPr>
                <a:t>BOOKING.COM</a:t>
              </a:r>
            </a:p>
          </p:txBody>
        </p:sp>
      </p:grpSp>
      <p:grpSp>
        <p:nvGrpSpPr>
          <p:cNvPr name="Group 9" id="9"/>
          <p:cNvGrpSpPr/>
          <p:nvPr/>
        </p:nvGrpSpPr>
        <p:grpSpPr>
          <a:xfrm rot="0">
            <a:off x="9144000" y="617972"/>
            <a:ext cx="6181732" cy="3967521"/>
            <a:chOff x="0" y="0"/>
            <a:chExt cx="12503572" cy="8024965"/>
          </a:xfrm>
        </p:grpSpPr>
        <p:sp>
          <p:nvSpPr>
            <p:cNvPr name="Freeform 10" id="10"/>
            <p:cNvSpPr/>
            <p:nvPr/>
          </p:nvSpPr>
          <p:spPr>
            <a:xfrm>
              <a:off x="0" y="0"/>
              <a:ext cx="12503572" cy="8024965"/>
            </a:xfrm>
            <a:custGeom>
              <a:avLst/>
              <a:gdLst/>
              <a:ahLst/>
              <a:cxnLst/>
              <a:rect r="r" b="b" t="t" l="l"/>
              <a:pathLst>
                <a:path h="8024965" w="12503572">
                  <a:moveTo>
                    <a:pt x="0" y="0"/>
                  </a:moveTo>
                  <a:lnTo>
                    <a:pt x="0" y="8024965"/>
                  </a:lnTo>
                  <a:lnTo>
                    <a:pt x="12503572" y="8024965"/>
                  </a:lnTo>
                  <a:lnTo>
                    <a:pt x="12503572" y="0"/>
                  </a:lnTo>
                  <a:lnTo>
                    <a:pt x="0" y="0"/>
                  </a:lnTo>
                  <a:close/>
                  <a:moveTo>
                    <a:pt x="12442612" y="7964005"/>
                  </a:moveTo>
                  <a:lnTo>
                    <a:pt x="59690" y="7964005"/>
                  </a:lnTo>
                  <a:lnTo>
                    <a:pt x="59690" y="59690"/>
                  </a:lnTo>
                  <a:lnTo>
                    <a:pt x="12442612" y="59690"/>
                  </a:lnTo>
                  <a:lnTo>
                    <a:pt x="12442612" y="7964005"/>
                  </a:lnTo>
                  <a:close/>
                </a:path>
              </a:pathLst>
            </a:custGeom>
            <a:solidFill>
              <a:srgbClr val="FFFEEF"/>
            </a:solidFill>
          </p:spPr>
        </p:sp>
      </p:grpSp>
      <p:sp>
        <p:nvSpPr>
          <p:cNvPr name="AutoShape 11" id="11"/>
          <p:cNvSpPr/>
          <p:nvPr/>
        </p:nvSpPr>
        <p:spPr>
          <a:xfrm rot="0">
            <a:off x="9487846" y="921366"/>
            <a:ext cx="6279812" cy="4300154"/>
          </a:xfrm>
          <a:prstGeom prst="rect">
            <a:avLst/>
          </a:prstGeom>
          <a:solidFill>
            <a:srgbClr val="FFFEEF"/>
          </a:solidFill>
        </p:spPr>
      </p:sp>
      <p:grpSp>
        <p:nvGrpSpPr>
          <p:cNvPr name="Group 12" id="12"/>
          <p:cNvGrpSpPr/>
          <p:nvPr/>
        </p:nvGrpSpPr>
        <p:grpSpPr>
          <a:xfrm rot="0">
            <a:off x="10085942" y="1833830"/>
            <a:ext cx="6134860" cy="2925758"/>
            <a:chOff x="0" y="0"/>
            <a:chExt cx="8179814" cy="3901011"/>
          </a:xfrm>
        </p:grpSpPr>
        <p:sp>
          <p:nvSpPr>
            <p:cNvPr name="TextBox 13" id="13"/>
            <p:cNvSpPr txBox="true"/>
            <p:nvPr/>
          </p:nvSpPr>
          <p:spPr>
            <a:xfrm rot="0">
              <a:off x="4" y="9525"/>
              <a:ext cx="8179810" cy="2860675"/>
            </a:xfrm>
            <a:prstGeom prst="rect">
              <a:avLst/>
            </a:prstGeom>
          </p:spPr>
          <p:txBody>
            <a:bodyPr anchor="t" rtlCol="false" tIns="0" lIns="0" bIns="0" rIns="0">
              <a:spAutoFit/>
            </a:bodyPr>
            <a:lstStyle/>
            <a:p>
              <a:pPr>
                <a:lnSpc>
                  <a:spcPts val="11999"/>
                </a:lnSpc>
              </a:pPr>
              <a:r>
                <a:rPr lang="en-US" sz="9999">
                  <a:solidFill>
                    <a:srgbClr val="343330"/>
                  </a:solidFill>
                  <a:latin typeface="Roboto Mono Regular Bold"/>
                </a:rPr>
                <a:t>5.0/5</a:t>
              </a:r>
            </a:p>
            <a:p>
              <a:pPr>
                <a:lnSpc>
                  <a:spcPts val="5040"/>
                </a:lnSpc>
              </a:pPr>
              <a:r>
                <a:rPr lang="en-US" sz="4200">
                  <a:solidFill>
                    <a:srgbClr val="343330"/>
                  </a:solidFill>
                  <a:latin typeface="Roboto Mono Regular Bold"/>
                </a:rPr>
                <a:t>EXCELLENT</a:t>
              </a:r>
            </a:p>
          </p:txBody>
        </p:sp>
        <p:sp>
          <p:nvSpPr>
            <p:cNvPr name="TextBox 14" id="14"/>
            <p:cNvSpPr txBox="true"/>
            <p:nvPr/>
          </p:nvSpPr>
          <p:spPr>
            <a:xfrm rot="0">
              <a:off x="0" y="3167586"/>
              <a:ext cx="8179814" cy="733425"/>
            </a:xfrm>
            <a:prstGeom prst="rect">
              <a:avLst/>
            </a:prstGeom>
          </p:spPr>
          <p:txBody>
            <a:bodyPr anchor="t" rtlCol="false" tIns="0" lIns="0" bIns="0" rIns="0">
              <a:spAutoFit/>
            </a:bodyPr>
            <a:lstStyle/>
            <a:p>
              <a:pPr>
                <a:lnSpc>
                  <a:spcPts val="4950"/>
                </a:lnSpc>
              </a:pPr>
              <a:r>
                <a:rPr lang="en-US" sz="3000" spc="300">
                  <a:solidFill>
                    <a:srgbClr val="343330"/>
                  </a:solidFill>
                  <a:latin typeface="Roboto Mono Regular Italics"/>
                </a:rPr>
                <a:t>TRIPADVISOR </a:t>
              </a:r>
            </a:p>
          </p:txBody>
        </p:sp>
      </p:grpSp>
      <p:grpSp>
        <p:nvGrpSpPr>
          <p:cNvPr name="Group 15" id="15"/>
          <p:cNvGrpSpPr/>
          <p:nvPr/>
        </p:nvGrpSpPr>
        <p:grpSpPr>
          <a:xfrm rot="0">
            <a:off x="1317897" y="5524914"/>
            <a:ext cx="6181732" cy="3967521"/>
            <a:chOff x="0" y="0"/>
            <a:chExt cx="12503572" cy="8024965"/>
          </a:xfrm>
        </p:grpSpPr>
        <p:sp>
          <p:nvSpPr>
            <p:cNvPr name="Freeform 16" id="16"/>
            <p:cNvSpPr/>
            <p:nvPr/>
          </p:nvSpPr>
          <p:spPr>
            <a:xfrm>
              <a:off x="0" y="0"/>
              <a:ext cx="12503572" cy="8024965"/>
            </a:xfrm>
            <a:custGeom>
              <a:avLst/>
              <a:gdLst/>
              <a:ahLst/>
              <a:cxnLst/>
              <a:rect r="r" b="b" t="t" l="l"/>
              <a:pathLst>
                <a:path h="8024965" w="12503572">
                  <a:moveTo>
                    <a:pt x="0" y="0"/>
                  </a:moveTo>
                  <a:lnTo>
                    <a:pt x="0" y="8024965"/>
                  </a:lnTo>
                  <a:lnTo>
                    <a:pt x="12503572" y="8024965"/>
                  </a:lnTo>
                  <a:lnTo>
                    <a:pt x="12503572" y="0"/>
                  </a:lnTo>
                  <a:lnTo>
                    <a:pt x="0" y="0"/>
                  </a:lnTo>
                  <a:close/>
                  <a:moveTo>
                    <a:pt x="12442612" y="7964005"/>
                  </a:moveTo>
                  <a:lnTo>
                    <a:pt x="59690" y="7964005"/>
                  </a:lnTo>
                  <a:lnTo>
                    <a:pt x="59690" y="59690"/>
                  </a:lnTo>
                  <a:lnTo>
                    <a:pt x="12442612" y="59690"/>
                  </a:lnTo>
                  <a:lnTo>
                    <a:pt x="12442612" y="7964005"/>
                  </a:lnTo>
                  <a:close/>
                </a:path>
              </a:pathLst>
            </a:custGeom>
            <a:solidFill>
              <a:srgbClr val="FFFEEF"/>
            </a:solidFill>
          </p:spPr>
        </p:sp>
      </p:grpSp>
      <p:sp>
        <p:nvSpPr>
          <p:cNvPr name="AutoShape 17" id="17"/>
          <p:cNvSpPr/>
          <p:nvPr/>
        </p:nvSpPr>
        <p:spPr>
          <a:xfrm rot="0">
            <a:off x="1661743" y="5828307"/>
            <a:ext cx="6279812" cy="4300154"/>
          </a:xfrm>
          <a:prstGeom prst="rect">
            <a:avLst/>
          </a:prstGeom>
          <a:solidFill>
            <a:srgbClr val="FFFEEF"/>
          </a:solidFill>
        </p:spPr>
      </p:sp>
      <p:grpSp>
        <p:nvGrpSpPr>
          <p:cNvPr name="Group 18" id="18"/>
          <p:cNvGrpSpPr/>
          <p:nvPr/>
        </p:nvGrpSpPr>
        <p:grpSpPr>
          <a:xfrm rot="0">
            <a:off x="2259839" y="6740771"/>
            <a:ext cx="6134860" cy="2925758"/>
            <a:chOff x="0" y="0"/>
            <a:chExt cx="8179814" cy="3901011"/>
          </a:xfrm>
        </p:grpSpPr>
        <p:sp>
          <p:nvSpPr>
            <p:cNvPr name="TextBox 19" id="19"/>
            <p:cNvSpPr txBox="true"/>
            <p:nvPr/>
          </p:nvSpPr>
          <p:spPr>
            <a:xfrm rot="0">
              <a:off x="4" y="9525"/>
              <a:ext cx="8179810" cy="2860675"/>
            </a:xfrm>
            <a:prstGeom prst="rect">
              <a:avLst/>
            </a:prstGeom>
          </p:spPr>
          <p:txBody>
            <a:bodyPr anchor="t" rtlCol="false" tIns="0" lIns="0" bIns="0" rIns="0">
              <a:spAutoFit/>
            </a:bodyPr>
            <a:lstStyle/>
            <a:p>
              <a:pPr>
                <a:lnSpc>
                  <a:spcPts val="11999"/>
                </a:lnSpc>
              </a:pPr>
              <a:r>
                <a:rPr lang="en-US" sz="9999">
                  <a:solidFill>
                    <a:srgbClr val="343330"/>
                  </a:solidFill>
                  <a:latin typeface="Roboto Mono Regular Bold"/>
                </a:rPr>
                <a:t>4.8/5</a:t>
              </a:r>
            </a:p>
            <a:p>
              <a:pPr>
                <a:lnSpc>
                  <a:spcPts val="5040"/>
                </a:lnSpc>
              </a:pPr>
            </a:p>
          </p:txBody>
        </p:sp>
        <p:sp>
          <p:nvSpPr>
            <p:cNvPr name="TextBox 20" id="20"/>
            <p:cNvSpPr txBox="true"/>
            <p:nvPr/>
          </p:nvSpPr>
          <p:spPr>
            <a:xfrm rot="0">
              <a:off x="0" y="3167586"/>
              <a:ext cx="8179814" cy="733425"/>
            </a:xfrm>
            <a:prstGeom prst="rect">
              <a:avLst/>
            </a:prstGeom>
          </p:spPr>
          <p:txBody>
            <a:bodyPr anchor="t" rtlCol="false" tIns="0" lIns="0" bIns="0" rIns="0">
              <a:spAutoFit/>
            </a:bodyPr>
            <a:lstStyle/>
            <a:p>
              <a:pPr>
                <a:lnSpc>
                  <a:spcPts val="4950"/>
                </a:lnSpc>
              </a:pPr>
              <a:r>
                <a:rPr lang="en-US" sz="3000" spc="300">
                  <a:solidFill>
                    <a:srgbClr val="343330"/>
                  </a:solidFill>
                  <a:latin typeface="Roboto Mono Regular Italics"/>
                </a:rPr>
                <a:t>GOOGLE</a:t>
              </a:r>
            </a:p>
          </p:txBody>
        </p:sp>
      </p:grpSp>
      <p:grpSp>
        <p:nvGrpSpPr>
          <p:cNvPr name="Group 21" id="21"/>
          <p:cNvGrpSpPr/>
          <p:nvPr/>
        </p:nvGrpSpPr>
        <p:grpSpPr>
          <a:xfrm rot="0">
            <a:off x="9144000" y="5524914"/>
            <a:ext cx="6181732" cy="3967521"/>
            <a:chOff x="0" y="0"/>
            <a:chExt cx="12503572" cy="8024965"/>
          </a:xfrm>
        </p:grpSpPr>
        <p:sp>
          <p:nvSpPr>
            <p:cNvPr name="Freeform 22" id="22"/>
            <p:cNvSpPr/>
            <p:nvPr/>
          </p:nvSpPr>
          <p:spPr>
            <a:xfrm>
              <a:off x="0" y="0"/>
              <a:ext cx="12503572" cy="8024965"/>
            </a:xfrm>
            <a:custGeom>
              <a:avLst/>
              <a:gdLst/>
              <a:ahLst/>
              <a:cxnLst/>
              <a:rect r="r" b="b" t="t" l="l"/>
              <a:pathLst>
                <a:path h="8024965" w="12503572">
                  <a:moveTo>
                    <a:pt x="0" y="0"/>
                  </a:moveTo>
                  <a:lnTo>
                    <a:pt x="0" y="8024965"/>
                  </a:lnTo>
                  <a:lnTo>
                    <a:pt x="12503572" y="8024965"/>
                  </a:lnTo>
                  <a:lnTo>
                    <a:pt x="12503572" y="0"/>
                  </a:lnTo>
                  <a:lnTo>
                    <a:pt x="0" y="0"/>
                  </a:lnTo>
                  <a:close/>
                  <a:moveTo>
                    <a:pt x="12442612" y="7964005"/>
                  </a:moveTo>
                  <a:lnTo>
                    <a:pt x="59690" y="7964005"/>
                  </a:lnTo>
                  <a:lnTo>
                    <a:pt x="59690" y="59690"/>
                  </a:lnTo>
                  <a:lnTo>
                    <a:pt x="12442612" y="59690"/>
                  </a:lnTo>
                  <a:lnTo>
                    <a:pt x="12442612" y="7964005"/>
                  </a:lnTo>
                  <a:close/>
                </a:path>
              </a:pathLst>
            </a:custGeom>
            <a:solidFill>
              <a:srgbClr val="FFFEEF"/>
            </a:solidFill>
          </p:spPr>
        </p:sp>
      </p:grpSp>
      <p:sp>
        <p:nvSpPr>
          <p:cNvPr name="AutoShape 23" id="23"/>
          <p:cNvSpPr/>
          <p:nvPr/>
        </p:nvSpPr>
        <p:spPr>
          <a:xfrm rot="0">
            <a:off x="9487846" y="5828307"/>
            <a:ext cx="6279812" cy="4300154"/>
          </a:xfrm>
          <a:prstGeom prst="rect">
            <a:avLst/>
          </a:prstGeom>
          <a:solidFill>
            <a:srgbClr val="FFFEEF"/>
          </a:solidFill>
        </p:spPr>
      </p:sp>
      <p:grpSp>
        <p:nvGrpSpPr>
          <p:cNvPr name="Group 24" id="24"/>
          <p:cNvGrpSpPr/>
          <p:nvPr/>
        </p:nvGrpSpPr>
        <p:grpSpPr>
          <a:xfrm rot="0">
            <a:off x="10085942" y="6740771"/>
            <a:ext cx="6134860" cy="2925758"/>
            <a:chOff x="0" y="0"/>
            <a:chExt cx="8179814" cy="3901011"/>
          </a:xfrm>
        </p:grpSpPr>
        <p:sp>
          <p:nvSpPr>
            <p:cNvPr name="TextBox 25" id="25"/>
            <p:cNvSpPr txBox="true"/>
            <p:nvPr/>
          </p:nvSpPr>
          <p:spPr>
            <a:xfrm rot="0">
              <a:off x="4" y="9525"/>
              <a:ext cx="8179810" cy="2860675"/>
            </a:xfrm>
            <a:prstGeom prst="rect">
              <a:avLst/>
            </a:prstGeom>
          </p:spPr>
          <p:txBody>
            <a:bodyPr anchor="t" rtlCol="false" tIns="0" lIns="0" bIns="0" rIns="0">
              <a:spAutoFit/>
            </a:bodyPr>
            <a:lstStyle/>
            <a:p>
              <a:pPr>
                <a:lnSpc>
                  <a:spcPts val="11999"/>
                </a:lnSpc>
              </a:pPr>
              <a:r>
                <a:rPr lang="en-US" sz="9999">
                  <a:solidFill>
                    <a:srgbClr val="343330"/>
                  </a:solidFill>
                  <a:latin typeface="Roboto Mono Regular Bold"/>
                </a:rPr>
                <a:t>4.6/5</a:t>
              </a:r>
            </a:p>
            <a:p>
              <a:pPr>
                <a:lnSpc>
                  <a:spcPts val="5040"/>
                </a:lnSpc>
              </a:pPr>
            </a:p>
          </p:txBody>
        </p:sp>
        <p:sp>
          <p:nvSpPr>
            <p:cNvPr name="TextBox 26" id="26"/>
            <p:cNvSpPr txBox="true"/>
            <p:nvPr/>
          </p:nvSpPr>
          <p:spPr>
            <a:xfrm rot="0">
              <a:off x="0" y="3167586"/>
              <a:ext cx="8179814" cy="733425"/>
            </a:xfrm>
            <a:prstGeom prst="rect">
              <a:avLst/>
            </a:prstGeom>
          </p:spPr>
          <p:txBody>
            <a:bodyPr anchor="t" rtlCol="false" tIns="0" lIns="0" bIns="0" rIns="0">
              <a:spAutoFit/>
            </a:bodyPr>
            <a:lstStyle/>
            <a:p>
              <a:pPr>
                <a:lnSpc>
                  <a:spcPts val="4950"/>
                </a:lnSpc>
              </a:pPr>
              <a:r>
                <a:rPr lang="en-US" sz="3000" spc="300">
                  <a:solidFill>
                    <a:srgbClr val="343330"/>
                  </a:solidFill>
                  <a:latin typeface="Roboto Mono Regular Italics"/>
                </a:rPr>
                <a:t>GOIBIBO</a:t>
              </a:r>
            </a:p>
          </p:txBody>
        </p:sp>
      </p:grpSp>
      <p:pic>
        <p:nvPicPr>
          <p:cNvPr name="Picture 27" id="27"/>
          <p:cNvPicPr>
            <a:picLocks noChangeAspect="true"/>
          </p:cNvPicPr>
          <p:nvPr/>
        </p:nvPicPr>
        <p:blipFill>
          <a:blip r:embed="rId3"/>
          <a:srcRect l="0" t="0" r="0" b="0"/>
          <a:stretch>
            <a:fillRect/>
          </a:stretch>
        </p:blipFill>
        <p:spPr>
          <a:xfrm flipH="false" flipV="false" rot="0">
            <a:off x="0" y="0"/>
            <a:ext cx="1410468" cy="1410468"/>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sp>
        <p:nvSpPr>
          <p:cNvPr name="TextBox 2" id="2"/>
          <p:cNvSpPr txBox="true"/>
          <p:nvPr/>
        </p:nvSpPr>
        <p:spPr>
          <a:xfrm rot="0">
            <a:off x="1028700" y="7448962"/>
            <a:ext cx="2438563" cy="2316226"/>
          </a:xfrm>
          <a:prstGeom prst="rect">
            <a:avLst/>
          </a:prstGeom>
        </p:spPr>
        <p:txBody>
          <a:bodyPr anchor="t" rtlCol="false" tIns="0" lIns="0" bIns="0" rIns="0">
            <a:spAutoFit/>
          </a:bodyPr>
          <a:lstStyle/>
          <a:p>
            <a:pPr algn="ctr">
              <a:lnSpc>
                <a:spcPts val="3077"/>
              </a:lnSpc>
            </a:pPr>
            <a:r>
              <a:rPr lang="en-US" sz="1700">
                <a:solidFill>
                  <a:srgbClr val="343330"/>
                </a:solidFill>
                <a:latin typeface="Roboto Mono Light"/>
              </a:rPr>
              <a:t>Every spacious room is surrounded by greenery and is safari-themed with a jungle lodge vibe,</a:t>
            </a:r>
          </a:p>
        </p:txBody>
      </p:sp>
      <p:sp>
        <p:nvSpPr>
          <p:cNvPr name="AutoShape 3" id="3"/>
          <p:cNvSpPr/>
          <p:nvPr/>
        </p:nvSpPr>
        <p:spPr>
          <a:xfrm rot="0">
            <a:off x="1028700" y="6604867"/>
            <a:ext cx="16230600" cy="32226"/>
          </a:xfrm>
          <a:prstGeom prst="rect">
            <a:avLst/>
          </a:prstGeom>
          <a:solidFill>
            <a:srgbClr val="FFE071">
              <a:alpha val="37647"/>
            </a:srgbClr>
          </a:solidFill>
        </p:spPr>
      </p:sp>
      <p:sp>
        <p:nvSpPr>
          <p:cNvPr name="TextBox 4" id="4"/>
          <p:cNvSpPr txBox="true"/>
          <p:nvPr/>
        </p:nvSpPr>
        <p:spPr>
          <a:xfrm rot="0">
            <a:off x="4451403" y="7439437"/>
            <a:ext cx="2438563" cy="2022729"/>
          </a:xfrm>
          <a:prstGeom prst="rect">
            <a:avLst/>
          </a:prstGeom>
        </p:spPr>
        <p:txBody>
          <a:bodyPr anchor="t" rtlCol="false" tIns="0" lIns="0" bIns="0" rIns="0">
            <a:spAutoFit/>
          </a:bodyPr>
          <a:lstStyle/>
          <a:p>
            <a:pPr algn="ctr">
              <a:lnSpc>
                <a:spcPts val="3258"/>
              </a:lnSpc>
            </a:pPr>
            <a:r>
              <a:rPr lang="en-US" sz="1800">
                <a:solidFill>
                  <a:srgbClr val="343330"/>
                </a:solidFill>
                <a:latin typeface="Roboto Mono Light"/>
              </a:rPr>
              <a:t>Relax at our spa with the aroma, Thai, deep tissue massages, among others. </a:t>
            </a:r>
          </a:p>
        </p:txBody>
      </p:sp>
      <p:sp>
        <p:nvSpPr>
          <p:cNvPr name="TextBox 5" id="5"/>
          <p:cNvSpPr txBox="true"/>
          <p:nvPr/>
        </p:nvSpPr>
        <p:spPr>
          <a:xfrm rot="0">
            <a:off x="7924718" y="7439437"/>
            <a:ext cx="2438563" cy="2841879"/>
          </a:xfrm>
          <a:prstGeom prst="rect">
            <a:avLst/>
          </a:prstGeom>
        </p:spPr>
        <p:txBody>
          <a:bodyPr anchor="t" rtlCol="false" tIns="0" lIns="0" bIns="0" rIns="0">
            <a:spAutoFit/>
          </a:bodyPr>
          <a:lstStyle/>
          <a:p>
            <a:pPr algn="ctr">
              <a:lnSpc>
                <a:spcPts val="3258"/>
              </a:lnSpc>
            </a:pPr>
            <a:r>
              <a:rPr lang="en-US" sz="1800">
                <a:solidFill>
                  <a:srgbClr val="343330"/>
                </a:solidFill>
                <a:latin typeface="Roboto Mono Light"/>
              </a:rPr>
              <a:t>Make this a trip to remember, pick up wildlife souvenirs, trinkets and more at our in-house kiosks.</a:t>
            </a:r>
          </a:p>
        </p:txBody>
      </p:sp>
      <p:sp>
        <p:nvSpPr>
          <p:cNvPr name="TextBox 6" id="6"/>
          <p:cNvSpPr txBox="true"/>
          <p:nvPr/>
        </p:nvSpPr>
        <p:spPr>
          <a:xfrm rot="0">
            <a:off x="11297864" y="7439437"/>
            <a:ext cx="2438563" cy="2841879"/>
          </a:xfrm>
          <a:prstGeom prst="rect">
            <a:avLst/>
          </a:prstGeom>
        </p:spPr>
        <p:txBody>
          <a:bodyPr anchor="t" rtlCol="false" tIns="0" lIns="0" bIns="0" rIns="0">
            <a:spAutoFit/>
          </a:bodyPr>
          <a:lstStyle/>
          <a:p>
            <a:pPr algn="ctr">
              <a:lnSpc>
                <a:spcPts val="3258"/>
              </a:lnSpc>
            </a:pPr>
            <a:r>
              <a:rPr lang="en-US" sz="1800">
                <a:solidFill>
                  <a:srgbClr val="343330"/>
                </a:solidFill>
                <a:latin typeface="Roboto Mono Light"/>
              </a:rPr>
              <a:t>Chill out at Drongo, our coffee shop or eat a delicious meal at Best Kept Secret—our restaurant. </a:t>
            </a:r>
          </a:p>
        </p:txBody>
      </p:sp>
      <p:sp>
        <p:nvSpPr>
          <p:cNvPr name="TextBox 7" id="7"/>
          <p:cNvSpPr txBox="true"/>
          <p:nvPr/>
        </p:nvSpPr>
        <p:spPr>
          <a:xfrm rot="0">
            <a:off x="14820737" y="7439437"/>
            <a:ext cx="2438563" cy="2841879"/>
          </a:xfrm>
          <a:prstGeom prst="rect">
            <a:avLst/>
          </a:prstGeom>
        </p:spPr>
        <p:txBody>
          <a:bodyPr anchor="t" rtlCol="false" tIns="0" lIns="0" bIns="0" rIns="0">
            <a:spAutoFit/>
          </a:bodyPr>
          <a:lstStyle/>
          <a:p>
            <a:pPr algn="ctr">
              <a:lnSpc>
                <a:spcPts val="3258"/>
              </a:lnSpc>
            </a:pPr>
            <a:r>
              <a:rPr lang="en-US" sz="1800">
                <a:solidFill>
                  <a:srgbClr val="343330"/>
                </a:solidFill>
                <a:latin typeface="Roboto Mono Light"/>
              </a:rPr>
              <a:t>Spend sometime in the library, maybe enjoy a live music session or play a game with your kids!</a:t>
            </a:r>
          </a:p>
        </p:txBody>
      </p:sp>
      <p:sp>
        <p:nvSpPr>
          <p:cNvPr name="TextBox 8" id="8"/>
          <p:cNvSpPr txBox="true"/>
          <p:nvPr/>
        </p:nvSpPr>
        <p:spPr>
          <a:xfrm rot="0">
            <a:off x="1028700" y="4894801"/>
            <a:ext cx="2438563" cy="819150"/>
          </a:xfrm>
          <a:prstGeom prst="rect">
            <a:avLst/>
          </a:prstGeom>
        </p:spPr>
        <p:txBody>
          <a:bodyPr anchor="t" rtlCol="false" tIns="0" lIns="0" bIns="0" rIns="0">
            <a:spAutoFit/>
          </a:bodyPr>
          <a:lstStyle/>
          <a:p>
            <a:pPr algn="ctr">
              <a:lnSpc>
                <a:spcPts val="3300"/>
              </a:lnSpc>
            </a:pPr>
            <a:r>
              <a:rPr lang="en-US" sz="2000" spc="200">
                <a:solidFill>
                  <a:srgbClr val="343330"/>
                </a:solidFill>
                <a:latin typeface="Roboto Mono Regular Italics"/>
              </a:rPr>
              <a:t>NATURE-THEMED SUITES</a:t>
            </a:r>
          </a:p>
        </p:txBody>
      </p:sp>
      <p:sp>
        <p:nvSpPr>
          <p:cNvPr name="TextBox 9" id="9"/>
          <p:cNvSpPr txBox="true"/>
          <p:nvPr/>
        </p:nvSpPr>
        <p:spPr>
          <a:xfrm rot="0">
            <a:off x="4476709" y="4895850"/>
            <a:ext cx="2438563" cy="400050"/>
          </a:xfrm>
          <a:prstGeom prst="rect">
            <a:avLst/>
          </a:prstGeom>
        </p:spPr>
        <p:txBody>
          <a:bodyPr anchor="t" rtlCol="false" tIns="0" lIns="0" bIns="0" rIns="0">
            <a:spAutoFit/>
          </a:bodyPr>
          <a:lstStyle/>
          <a:p>
            <a:pPr algn="ctr">
              <a:lnSpc>
                <a:spcPts val="3300"/>
              </a:lnSpc>
            </a:pPr>
            <a:r>
              <a:rPr lang="en-US" sz="2000" spc="200">
                <a:solidFill>
                  <a:srgbClr val="343330"/>
                </a:solidFill>
                <a:latin typeface="Roboto Mono Regular Italics"/>
              </a:rPr>
              <a:t>SPA</a:t>
            </a:r>
          </a:p>
        </p:txBody>
      </p:sp>
      <p:sp>
        <p:nvSpPr>
          <p:cNvPr name="TextBox 10" id="10"/>
          <p:cNvSpPr txBox="true"/>
          <p:nvPr/>
        </p:nvSpPr>
        <p:spPr>
          <a:xfrm rot="0">
            <a:off x="7924718" y="4894801"/>
            <a:ext cx="2438563" cy="819150"/>
          </a:xfrm>
          <a:prstGeom prst="rect">
            <a:avLst/>
          </a:prstGeom>
        </p:spPr>
        <p:txBody>
          <a:bodyPr anchor="t" rtlCol="false" tIns="0" lIns="0" bIns="0" rIns="0">
            <a:spAutoFit/>
          </a:bodyPr>
          <a:lstStyle/>
          <a:p>
            <a:pPr algn="ctr">
              <a:lnSpc>
                <a:spcPts val="3300"/>
              </a:lnSpc>
            </a:pPr>
            <a:r>
              <a:rPr lang="en-US" sz="2000" spc="200">
                <a:solidFill>
                  <a:srgbClr val="343330"/>
                </a:solidFill>
                <a:latin typeface="Roboto Mono Regular Italics"/>
              </a:rPr>
              <a:t>SHOP FOR CURIOS</a:t>
            </a:r>
          </a:p>
        </p:txBody>
      </p:sp>
      <p:sp>
        <p:nvSpPr>
          <p:cNvPr name="TextBox 11" id="11"/>
          <p:cNvSpPr txBox="true"/>
          <p:nvPr/>
        </p:nvSpPr>
        <p:spPr>
          <a:xfrm rot="0">
            <a:off x="11297864" y="4894801"/>
            <a:ext cx="2438563" cy="819150"/>
          </a:xfrm>
          <a:prstGeom prst="rect">
            <a:avLst/>
          </a:prstGeom>
        </p:spPr>
        <p:txBody>
          <a:bodyPr anchor="t" rtlCol="false" tIns="0" lIns="0" bIns="0" rIns="0">
            <a:spAutoFit/>
          </a:bodyPr>
          <a:lstStyle/>
          <a:p>
            <a:pPr algn="ctr">
              <a:lnSpc>
                <a:spcPts val="3300"/>
              </a:lnSpc>
            </a:pPr>
            <a:r>
              <a:rPr lang="en-US" sz="2000" spc="200">
                <a:solidFill>
                  <a:srgbClr val="343330"/>
                </a:solidFill>
                <a:latin typeface="Roboto Mono Regular Italics"/>
              </a:rPr>
              <a:t>CAFE AND DINE-IN</a:t>
            </a:r>
          </a:p>
        </p:txBody>
      </p:sp>
      <p:sp>
        <p:nvSpPr>
          <p:cNvPr name="TextBox 12" id="12"/>
          <p:cNvSpPr txBox="true"/>
          <p:nvPr/>
        </p:nvSpPr>
        <p:spPr>
          <a:xfrm rot="0">
            <a:off x="14820737" y="4894801"/>
            <a:ext cx="2438563" cy="819150"/>
          </a:xfrm>
          <a:prstGeom prst="rect">
            <a:avLst/>
          </a:prstGeom>
        </p:spPr>
        <p:txBody>
          <a:bodyPr anchor="t" rtlCol="false" tIns="0" lIns="0" bIns="0" rIns="0">
            <a:spAutoFit/>
          </a:bodyPr>
          <a:lstStyle/>
          <a:p>
            <a:pPr algn="ctr">
              <a:lnSpc>
                <a:spcPts val="3300"/>
              </a:lnSpc>
            </a:pPr>
            <a:r>
              <a:rPr lang="en-US" sz="2000" spc="200">
                <a:solidFill>
                  <a:srgbClr val="343330"/>
                </a:solidFill>
                <a:latin typeface="Roboto Mono Regular Italics"/>
              </a:rPr>
              <a:t>ACTIVITIES AND GAMES</a:t>
            </a:r>
          </a:p>
        </p:txBody>
      </p:sp>
      <p:grpSp>
        <p:nvGrpSpPr>
          <p:cNvPr name="Group 13" id="13"/>
          <p:cNvGrpSpPr/>
          <p:nvPr/>
        </p:nvGrpSpPr>
        <p:grpSpPr>
          <a:xfrm rot="0">
            <a:off x="2145352" y="6518350"/>
            <a:ext cx="205258" cy="205258"/>
            <a:chOff x="0" y="0"/>
            <a:chExt cx="6350000" cy="6350000"/>
          </a:xfrm>
        </p:grpSpPr>
        <p:sp>
          <p:nvSpPr>
            <p:cNvPr name="Freeform 14" id="1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E071"/>
            </a:solidFill>
          </p:spPr>
        </p:sp>
      </p:grpSp>
      <p:grpSp>
        <p:nvGrpSpPr>
          <p:cNvPr name="Group 15" id="15"/>
          <p:cNvGrpSpPr/>
          <p:nvPr/>
        </p:nvGrpSpPr>
        <p:grpSpPr>
          <a:xfrm rot="0">
            <a:off x="5568055" y="6534463"/>
            <a:ext cx="205258" cy="205258"/>
            <a:chOff x="0" y="0"/>
            <a:chExt cx="6350000" cy="6350000"/>
          </a:xfrm>
        </p:grpSpPr>
        <p:sp>
          <p:nvSpPr>
            <p:cNvPr name="Freeform 16" id="1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E071"/>
            </a:solidFill>
          </p:spPr>
        </p:sp>
      </p:grpSp>
      <p:grpSp>
        <p:nvGrpSpPr>
          <p:cNvPr name="Group 17" id="17"/>
          <p:cNvGrpSpPr/>
          <p:nvPr/>
        </p:nvGrpSpPr>
        <p:grpSpPr>
          <a:xfrm rot="0">
            <a:off x="9041371" y="6534463"/>
            <a:ext cx="205258" cy="205258"/>
            <a:chOff x="0" y="0"/>
            <a:chExt cx="6350000" cy="6350000"/>
          </a:xfrm>
        </p:grpSpPr>
        <p:sp>
          <p:nvSpPr>
            <p:cNvPr name="Freeform 18" id="1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E071"/>
            </a:solidFill>
          </p:spPr>
        </p:sp>
      </p:grpSp>
      <p:grpSp>
        <p:nvGrpSpPr>
          <p:cNvPr name="Group 19" id="19"/>
          <p:cNvGrpSpPr/>
          <p:nvPr/>
        </p:nvGrpSpPr>
        <p:grpSpPr>
          <a:xfrm rot="0">
            <a:off x="12414517" y="6534463"/>
            <a:ext cx="205258" cy="205258"/>
            <a:chOff x="0" y="0"/>
            <a:chExt cx="6350000" cy="6350000"/>
          </a:xfrm>
        </p:grpSpPr>
        <p:sp>
          <p:nvSpPr>
            <p:cNvPr name="Freeform 20" id="2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E071"/>
            </a:solidFill>
          </p:spPr>
        </p:sp>
      </p:grpSp>
      <p:grpSp>
        <p:nvGrpSpPr>
          <p:cNvPr name="Group 21" id="21"/>
          <p:cNvGrpSpPr/>
          <p:nvPr/>
        </p:nvGrpSpPr>
        <p:grpSpPr>
          <a:xfrm rot="0">
            <a:off x="15937389" y="6534463"/>
            <a:ext cx="205258" cy="205258"/>
            <a:chOff x="0" y="0"/>
            <a:chExt cx="6350000" cy="6350000"/>
          </a:xfrm>
        </p:grpSpPr>
        <p:sp>
          <p:nvSpPr>
            <p:cNvPr name="Freeform 22" id="2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E071"/>
            </a:solidFill>
          </p:spPr>
        </p:sp>
      </p:grpSp>
      <p:grpSp>
        <p:nvGrpSpPr>
          <p:cNvPr name="Group 23" id="23"/>
          <p:cNvGrpSpPr/>
          <p:nvPr/>
        </p:nvGrpSpPr>
        <p:grpSpPr>
          <a:xfrm rot="0">
            <a:off x="11297864" y="1028700"/>
            <a:ext cx="5961436" cy="1555325"/>
            <a:chOff x="0" y="0"/>
            <a:chExt cx="10145945" cy="2647054"/>
          </a:xfrm>
        </p:grpSpPr>
        <p:sp>
          <p:nvSpPr>
            <p:cNvPr name="Freeform 24" id="24"/>
            <p:cNvSpPr/>
            <p:nvPr/>
          </p:nvSpPr>
          <p:spPr>
            <a:xfrm>
              <a:off x="0" y="0"/>
              <a:ext cx="10145945" cy="2647054"/>
            </a:xfrm>
            <a:custGeom>
              <a:avLst/>
              <a:gdLst/>
              <a:ahLst/>
              <a:cxnLst/>
              <a:rect r="r" b="b" t="t" l="l"/>
              <a:pathLst>
                <a:path h="2647054" w="10145945">
                  <a:moveTo>
                    <a:pt x="0" y="0"/>
                  </a:moveTo>
                  <a:lnTo>
                    <a:pt x="0" y="2647054"/>
                  </a:lnTo>
                  <a:lnTo>
                    <a:pt x="10145945" y="2647054"/>
                  </a:lnTo>
                  <a:lnTo>
                    <a:pt x="10145945" y="0"/>
                  </a:lnTo>
                  <a:lnTo>
                    <a:pt x="0" y="0"/>
                  </a:lnTo>
                  <a:close/>
                  <a:moveTo>
                    <a:pt x="10084985" y="2586094"/>
                  </a:moveTo>
                  <a:lnTo>
                    <a:pt x="59690" y="2586094"/>
                  </a:lnTo>
                  <a:lnTo>
                    <a:pt x="59690" y="59690"/>
                  </a:lnTo>
                  <a:lnTo>
                    <a:pt x="10084985" y="59690"/>
                  </a:lnTo>
                  <a:lnTo>
                    <a:pt x="10084985" y="2586094"/>
                  </a:lnTo>
                  <a:close/>
                </a:path>
              </a:pathLst>
            </a:custGeom>
            <a:solidFill>
              <a:srgbClr val="FFE071"/>
            </a:solidFill>
          </p:spPr>
        </p:sp>
      </p:grpSp>
      <p:sp>
        <p:nvSpPr>
          <p:cNvPr name="TextBox 25" id="25"/>
          <p:cNvSpPr txBox="true"/>
          <p:nvPr/>
        </p:nvSpPr>
        <p:spPr>
          <a:xfrm rot="0">
            <a:off x="1028700" y="1187238"/>
            <a:ext cx="8447309" cy="1228725"/>
          </a:xfrm>
          <a:prstGeom prst="rect">
            <a:avLst/>
          </a:prstGeom>
        </p:spPr>
        <p:txBody>
          <a:bodyPr anchor="t" rtlCol="false" tIns="0" lIns="0" bIns="0" rIns="0">
            <a:spAutoFit/>
          </a:bodyPr>
          <a:lstStyle/>
          <a:p>
            <a:pPr algn="l">
              <a:lnSpc>
                <a:spcPts val="9600"/>
              </a:lnSpc>
            </a:pPr>
            <a:r>
              <a:rPr lang="en-US" sz="8000">
                <a:solidFill>
                  <a:srgbClr val="343330"/>
                </a:solidFill>
                <a:latin typeface="Roboto Mono Regular Bold"/>
              </a:rPr>
              <a:t>SAFARI QUEST</a:t>
            </a:r>
          </a:p>
        </p:txBody>
      </p:sp>
      <p:sp>
        <p:nvSpPr>
          <p:cNvPr name="TextBox 26" id="26"/>
          <p:cNvSpPr txBox="true"/>
          <p:nvPr/>
        </p:nvSpPr>
        <p:spPr>
          <a:xfrm rot="0">
            <a:off x="11941529" y="1549188"/>
            <a:ext cx="4713017" cy="514350"/>
          </a:xfrm>
          <a:prstGeom prst="rect">
            <a:avLst/>
          </a:prstGeom>
        </p:spPr>
        <p:txBody>
          <a:bodyPr anchor="t" rtlCol="false" tIns="0" lIns="0" bIns="0" rIns="0">
            <a:spAutoFit/>
          </a:bodyPr>
          <a:lstStyle/>
          <a:p>
            <a:pPr algn="r">
              <a:lnSpc>
                <a:spcPts val="4079"/>
              </a:lnSpc>
            </a:pPr>
            <a:r>
              <a:rPr lang="en-US" sz="3400" spc="340">
                <a:solidFill>
                  <a:srgbClr val="343330"/>
                </a:solidFill>
                <a:latin typeface="Roboto Mono Regular"/>
              </a:rPr>
              <a:t> HIGHLIGHTS</a:t>
            </a:r>
          </a:p>
        </p:txBody>
      </p:sp>
      <p:pic>
        <p:nvPicPr>
          <p:cNvPr name="Picture 27" id="27"/>
          <p:cNvPicPr>
            <a:picLocks noChangeAspect="true"/>
          </p:cNvPicPr>
          <p:nvPr/>
        </p:nvPicPr>
        <p:blipFill>
          <a:blip r:embed="rId2"/>
          <a:srcRect l="0" t="0" r="0" b="0"/>
          <a:stretch>
            <a:fillRect/>
          </a:stretch>
        </p:blipFill>
        <p:spPr>
          <a:xfrm flipH="false" flipV="false" rot="0">
            <a:off x="0" y="0"/>
            <a:ext cx="1410468" cy="1410468"/>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EEF"/>
        </a:solidFill>
      </p:bgPr>
    </p:bg>
    <p:spTree>
      <p:nvGrpSpPr>
        <p:cNvPr id="1" name=""/>
        <p:cNvGrpSpPr/>
        <p:nvPr/>
      </p:nvGrpSpPr>
      <p:grpSpPr>
        <a:xfrm>
          <a:off x="0" y="0"/>
          <a:ext cx="0" cy="0"/>
          <a:chOff x="0" y="0"/>
          <a:chExt cx="0" cy="0"/>
        </a:xfrm>
      </p:grpSpPr>
      <p:grpSp>
        <p:nvGrpSpPr>
          <p:cNvPr name="Group 2" id="2"/>
          <p:cNvGrpSpPr/>
          <p:nvPr/>
        </p:nvGrpSpPr>
        <p:grpSpPr>
          <a:xfrm rot="0">
            <a:off x="9725389" y="4002074"/>
            <a:ext cx="9472763" cy="4715215"/>
            <a:chOff x="0" y="0"/>
            <a:chExt cx="16121978" cy="8024965"/>
          </a:xfrm>
        </p:grpSpPr>
        <p:sp>
          <p:nvSpPr>
            <p:cNvPr name="Freeform 3" id="3"/>
            <p:cNvSpPr/>
            <p:nvPr/>
          </p:nvSpPr>
          <p:spPr>
            <a:xfrm>
              <a:off x="0" y="0"/>
              <a:ext cx="16121979" cy="8024965"/>
            </a:xfrm>
            <a:custGeom>
              <a:avLst/>
              <a:gdLst/>
              <a:ahLst/>
              <a:cxnLst/>
              <a:rect r="r" b="b" t="t" l="l"/>
              <a:pathLst>
                <a:path h="8024965" w="16121979">
                  <a:moveTo>
                    <a:pt x="0" y="0"/>
                  </a:moveTo>
                  <a:lnTo>
                    <a:pt x="0" y="8024965"/>
                  </a:lnTo>
                  <a:lnTo>
                    <a:pt x="16121979" y="8024965"/>
                  </a:lnTo>
                  <a:lnTo>
                    <a:pt x="16121979" y="0"/>
                  </a:lnTo>
                  <a:lnTo>
                    <a:pt x="0" y="0"/>
                  </a:lnTo>
                  <a:close/>
                  <a:moveTo>
                    <a:pt x="16061018" y="7964005"/>
                  </a:moveTo>
                  <a:lnTo>
                    <a:pt x="59690" y="7964005"/>
                  </a:lnTo>
                  <a:lnTo>
                    <a:pt x="59690" y="59690"/>
                  </a:lnTo>
                  <a:lnTo>
                    <a:pt x="16061018" y="59690"/>
                  </a:lnTo>
                  <a:lnTo>
                    <a:pt x="16061018" y="7964005"/>
                  </a:lnTo>
                  <a:close/>
                </a:path>
              </a:pathLst>
            </a:custGeom>
            <a:solidFill>
              <a:srgbClr val="FFE071"/>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811" t="0" r="69798" b="0"/>
          <a:stretch>
            <a:fillRect/>
          </a:stretch>
        </p:blipFill>
        <p:spPr>
          <a:xfrm flipH="false" flipV="false" rot="-5400000">
            <a:off x="8132688" y="4995929"/>
            <a:ext cx="2022624" cy="704882"/>
          </a:xfrm>
          <a:prstGeom prst="rect">
            <a:avLst/>
          </a:prstGeom>
        </p:spPr>
      </p:pic>
      <p:sp>
        <p:nvSpPr>
          <p:cNvPr name="AutoShape 5" id="5"/>
          <p:cNvSpPr/>
          <p:nvPr/>
        </p:nvSpPr>
        <p:spPr>
          <a:xfrm rot="0">
            <a:off x="0" y="0"/>
            <a:ext cx="8538951" cy="5745766"/>
          </a:xfrm>
          <a:prstGeom prst="rect">
            <a:avLst/>
          </a:prstGeom>
          <a:solidFill>
            <a:srgbClr val="FFE071"/>
          </a:solidFill>
        </p:spPr>
      </p:sp>
      <p:pic>
        <p:nvPicPr>
          <p:cNvPr name="Picture 6" id="6"/>
          <p:cNvPicPr>
            <a:picLocks noChangeAspect="true"/>
          </p:cNvPicPr>
          <p:nvPr/>
        </p:nvPicPr>
        <p:blipFill>
          <a:blip r:embed="rId4"/>
          <a:srcRect l="0" t="0" r="0" b="0"/>
          <a:stretch>
            <a:fillRect/>
          </a:stretch>
        </p:blipFill>
        <p:spPr>
          <a:xfrm flipH="false" flipV="false" rot="0">
            <a:off x="225450" y="257175"/>
            <a:ext cx="8313501" cy="6235126"/>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0" y="0"/>
            <a:ext cx="1410468" cy="1410468"/>
          </a:xfrm>
          <a:prstGeom prst="rect">
            <a:avLst/>
          </a:prstGeom>
        </p:spPr>
      </p:pic>
      <p:pic>
        <p:nvPicPr>
          <p:cNvPr name="Picture 8" id="8"/>
          <p:cNvPicPr>
            <a:picLocks noChangeAspect="true"/>
          </p:cNvPicPr>
          <p:nvPr/>
        </p:nvPicPr>
        <p:blipFill>
          <a:blip r:embed="rId6"/>
          <a:srcRect l="20106" t="3983" r="0" b="0"/>
          <a:stretch>
            <a:fillRect/>
          </a:stretch>
        </p:blipFill>
        <p:spPr>
          <a:xfrm flipH="false" flipV="false" rot="0">
            <a:off x="9763141" y="3092691"/>
            <a:ext cx="8524859" cy="5297509"/>
          </a:xfrm>
          <a:prstGeom prst="rect">
            <a:avLst/>
          </a:prstGeom>
        </p:spPr>
      </p:pic>
      <p:sp>
        <p:nvSpPr>
          <p:cNvPr name="TextBox 9" id="9"/>
          <p:cNvSpPr txBox="true"/>
          <p:nvPr/>
        </p:nvSpPr>
        <p:spPr>
          <a:xfrm rot="0">
            <a:off x="5193510" y="8545839"/>
            <a:ext cx="3950490" cy="713994"/>
          </a:xfrm>
          <a:prstGeom prst="rect">
            <a:avLst/>
          </a:prstGeom>
        </p:spPr>
        <p:txBody>
          <a:bodyPr anchor="t" rtlCol="false" tIns="0" lIns="0" bIns="0" rIns="0">
            <a:spAutoFit/>
          </a:bodyPr>
          <a:lstStyle/>
          <a:p>
            <a:pPr algn="l">
              <a:lnSpc>
                <a:spcPts val="6048"/>
              </a:lnSpc>
            </a:pPr>
            <a:r>
              <a:rPr lang="en-US" sz="3600">
                <a:solidFill>
                  <a:srgbClr val="343330"/>
                </a:solidFill>
                <a:latin typeface="Roboto Mono Regular"/>
              </a:rPr>
              <a:t>10 APARTMENTS </a:t>
            </a:r>
          </a:p>
        </p:txBody>
      </p:sp>
      <p:sp>
        <p:nvSpPr>
          <p:cNvPr name="TextBox 10" id="10"/>
          <p:cNvSpPr txBox="true"/>
          <p:nvPr/>
        </p:nvSpPr>
        <p:spPr>
          <a:xfrm rot="0">
            <a:off x="8538951" y="0"/>
            <a:ext cx="6499571" cy="514350"/>
          </a:xfrm>
          <a:prstGeom prst="rect">
            <a:avLst/>
          </a:prstGeom>
        </p:spPr>
        <p:txBody>
          <a:bodyPr anchor="t" rtlCol="false" tIns="0" lIns="0" bIns="0" rIns="0">
            <a:spAutoFit/>
          </a:bodyPr>
          <a:lstStyle/>
          <a:p>
            <a:pPr algn="r">
              <a:lnSpc>
                <a:spcPts val="4079"/>
              </a:lnSpc>
            </a:pPr>
            <a:r>
              <a:rPr lang="en-US" sz="3400" spc="340">
                <a:solidFill>
                  <a:srgbClr val="343330"/>
                </a:solidFill>
                <a:latin typeface="Roboto Mono Regular"/>
              </a:rPr>
              <a:t>16 ONE BEDROOM SUITES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DAFQTVfV740</dc:identifier>
  <dcterms:modified xsi:type="dcterms:W3CDTF">2011-08-01T06:04:30Z</dcterms:modified>
  <cp:revision>1</cp:revision>
  <dc:title>Safari Quest</dc:title>
</cp:coreProperties>
</file>