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  <p:sldMasterId id="2147483692" r:id="rId8"/>
    <p:sldMasterId id="2147483736" r:id="rId9"/>
  </p:sldMasterIdLst>
  <p:notesMasterIdLst>
    <p:notesMasterId r:id="rId29"/>
  </p:notesMasterIdLst>
  <p:handoutMasterIdLst>
    <p:handoutMasterId r:id="rId30"/>
  </p:handoutMasterIdLst>
  <p:sldIdLst>
    <p:sldId id="455" r:id="rId10"/>
    <p:sldId id="442" r:id="rId11"/>
    <p:sldId id="553" r:id="rId12"/>
    <p:sldId id="527" r:id="rId13"/>
    <p:sldId id="509" r:id="rId14"/>
    <p:sldId id="525" r:id="rId15"/>
    <p:sldId id="555" r:id="rId16"/>
    <p:sldId id="556" r:id="rId17"/>
    <p:sldId id="557" r:id="rId18"/>
    <p:sldId id="558" r:id="rId19"/>
    <p:sldId id="563" r:id="rId20"/>
    <p:sldId id="529" r:id="rId21"/>
    <p:sldId id="554" r:id="rId22"/>
    <p:sldId id="559" r:id="rId23"/>
    <p:sldId id="566" r:id="rId24"/>
    <p:sldId id="531" r:id="rId25"/>
    <p:sldId id="533" r:id="rId26"/>
    <p:sldId id="551" r:id="rId27"/>
    <p:sldId id="565" r:id="rId28"/>
  </p:sldIdLst>
  <p:sldSz cx="9144000" cy="6858000" type="screen4x3"/>
  <p:notesSz cx="6980238" cy="9144000"/>
  <p:custDataLst>
    <p:custData r:id="rId5"/>
    <p:custData r:id="rId4"/>
    <p:custData r:id="rId6"/>
    <p:custData r:id="rId3"/>
    <p:custData r:id="rId1"/>
    <p:custData r:id="rId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A6D9F6-6E7A-41C6-8E15-7A8B339622C5}">
          <p14:sldIdLst>
            <p14:sldId id="455"/>
            <p14:sldId id="442"/>
            <p14:sldId id="553"/>
            <p14:sldId id="527"/>
            <p14:sldId id="509"/>
            <p14:sldId id="525"/>
            <p14:sldId id="555"/>
            <p14:sldId id="556"/>
            <p14:sldId id="557"/>
            <p14:sldId id="558"/>
            <p14:sldId id="563"/>
            <p14:sldId id="529"/>
            <p14:sldId id="554"/>
            <p14:sldId id="559"/>
            <p14:sldId id="566"/>
            <p14:sldId id="531"/>
            <p14:sldId id="533"/>
            <p14:sldId id="551"/>
          </p14:sldIdLst>
        </p14:section>
        <p14:section name="Untitled Section" id="{126E6B86-B46A-4452-8B8D-B31A090C7B46}">
          <p14:sldIdLst>
            <p14:sldId id="5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 prager" initials="" lastIdx="3" clrIdx="0"/>
  <p:cmAuthor id="1" name="Jon Borgese" initials="JB" lastIdx="0" clrIdx="1"/>
  <p:cmAuthor id="2" name="Andrey Kuzyk" initials="AMK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C33"/>
    <a:srgbClr val="ED1C1E"/>
    <a:srgbClr val="409FC5"/>
    <a:srgbClr val="3792B1"/>
    <a:srgbClr val="A3E3F5"/>
    <a:srgbClr val="DAEEC3"/>
    <a:srgbClr val="E3EEC5"/>
    <a:srgbClr val="F7941E"/>
    <a:srgbClr val="1A1A1A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3" autoAdjust="0"/>
    <p:restoredTop sz="97857" autoAdjust="0"/>
  </p:normalViewPr>
  <p:slideViewPr>
    <p:cSldViewPr>
      <p:cViewPr varScale="1">
        <p:scale>
          <a:sx n="75" d="100"/>
          <a:sy n="75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ED2CB-D8BB-4FBF-A836-CF065185E811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932DE-66B9-4FAD-9932-DEE5D2566E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47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63C7-436C-4F65-BE04-112F39CC0FD5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03E06-A986-424D-95CB-93BE44E2A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D9A1AA-8195-41C7-9633-DA0B0778094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3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Viktor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5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96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3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0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4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17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Viktor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9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8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4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03E06-A986-424D-95CB-93BE44E2A5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3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4960" y="6080760"/>
            <a:ext cx="3474720" cy="54864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2129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0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8595360" cy="274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74320" y="1188720"/>
            <a:ext cx="859536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 sz="1100">
                <a:solidFill>
                  <a:schemeClr val="accent6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Headline – sentence case, no bullet, Trebuchet MS, size 18</a:t>
            </a:r>
          </a:p>
          <a:p>
            <a:pPr lvl="1"/>
            <a:r>
              <a:rPr lang="en-US" dirty="0" smtClean="0"/>
              <a:t>Line 2, Upper/Lowercase, Filled Circle Bullet, Trebuchet MS, Size 16</a:t>
            </a:r>
          </a:p>
          <a:p>
            <a:pPr lvl="2"/>
            <a:r>
              <a:rPr lang="en-US" dirty="0" smtClean="0"/>
              <a:t>Line 3, Upper/Lowercase, Open Circle Bullet, Trebuchet MS, Size 14</a:t>
            </a:r>
          </a:p>
          <a:p>
            <a:pPr lvl="3"/>
            <a:r>
              <a:rPr lang="en-US" dirty="0" smtClean="0"/>
              <a:t>Line 4, Upper/Lowercase, Dash Bullet, Trebuchet MS, Size 12</a:t>
            </a:r>
          </a:p>
          <a:p>
            <a:pPr lvl="4"/>
            <a:r>
              <a:rPr lang="en-US" dirty="0" smtClean="0"/>
              <a:t>Line 5, Upper/Lowercase, Filled Circle Bullet, Trebuchet MS Size 11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2839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tx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1634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6996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, Left Column Two Rows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378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tx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57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7472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236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834640" y="1188720"/>
            <a:ext cx="6035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834640" y="3749040"/>
            <a:ext cx="6035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" y="1188720"/>
            <a:ext cx="2377440" cy="237744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320" y="3749040"/>
            <a:ext cx="2377440" cy="237744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6916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743200" cy="493776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00400" y="1188720"/>
            <a:ext cx="2743200" cy="493776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126480" y="1188720"/>
            <a:ext cx="2743200" cy="493776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1719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6798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noFill/>
        </p:spPr>
        <p:txBody>
          <a:bodyPr lIns="0" tIns="0" rIns="0" bIns="0">
            <a:noAutofit/>
          </a:bodyPr>
          <a:lstStyle>
            <a:lvl1pPr marL="63500" indent="-6350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82103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519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965960" y="118872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1965960" y="288036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965960" y="461772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638" y="118872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74320" y="288036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4320" y="461772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4542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91440" tIns="91440" rIns="91440" bIns="9144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tx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tx1"/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838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9439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064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6888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66344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5800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776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9144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tx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bg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tx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53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effectLst>
            <a:outerShdw blurRad="38100" dir="5400000" algn="t" rotWithShape="0">
              <a:prstClr val="black">
                <a:alpha val="34000"/>
              </a:prstClr>
            </a:outerShdw>
          </a:effectLst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  <a:effectLst>
            <a:outerShdw blurRad="38100" dir="5400000" algn="t" rotWithShape="0">
              <a:prstClr val="black">
                <a:alpha val="34000"/>
              </a:prstClr>
            </a:outerShdw>
          </a:effectLst>
        </p:spPr>
        <p:txBody>
          <a:bodyPr lIns="128016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tx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effectLst>
            <a:outerShdw blurRad="38100" dir="5400000" algn="t" rotWithShape="0">
              <a:prstClr val="black">
                <a:alpha val="34000"/>
              </a:prstClr>
            </a:outerShdw>
          </a:effectLst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effectLst>
            <a:outerShdw blurRad="38100" dir="5400000" algn="t" rotWithShape="0">
              <a:prstClr val="black">
                <a:alpha val="34000"/>
              </a:prstClr>
            </a:outerShdw>
          </a:effectLst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4320" y="118872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753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8290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554480" y="118872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74320" y="118872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54480" y="246888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554480" y="374904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54480" y="502920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14, 65% Gray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5525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gradFill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800" b="1">
                <a:solidFill>
                  <a:schemeClr val="tx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tx1"/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4224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907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545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Map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40080" y="118872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863840" y="0"/>
            <a:ext cx="1005840" cy="10058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74320" y="155448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274320" y="118872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029200" y="118872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663440" y="155448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6" hasCustomPrompt="1"/>
          </p:nvPr>
        </p:nvSpPr>
        <p:spPr>
          <a:xfrm>
            <a:off x="4663440" y="118872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640080" y="374904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70640" y="411480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 hasCustomPrompt="1"/>
          </p:nvPr>
        </p:nvSpPr>
        <p:spPr>
          <a:xfrm>
            <a:off x="270640" y="374904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30" hasCustomPrompt="1"/>
          </p:nvPr>
        </p:nvSpPr>
        <p:spPr>
          <a:xfrm>
            <a:off x="5029200" y="374904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4663440" y="411480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4663440" y="374904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274320"/>
            <a:ext cx="7589520" cy="274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274320" y="640080"/>
            <a:ext cx="758952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921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4008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399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87FD-4B1F-4D97-8ED7-24C198F69F32}" type="slidenum">
              <a:rPr lang="en-US">
                <a:solidFill>
                  <a:srgbClr val="1A1A1A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75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4392-FC18-46CF-84D2-8415A33F6178}" type="datetime1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3/11/2018</a:t>
            </a:fld>
            <a:endParaRPr lang="en-US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60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409FC5"/>
              </a:buClr>
              <a:defRPr/>
            </a:lvl2pPr>
            <a:lvl4pPr>
              <a:buClr>
                <a:srgbClr val="409FC5"/>
              </a:buClr>
              <a:defRPr/>
            </a:lvl4pPr>
            <a:lvl5pPr>
              <a:buClr>
                <a:srgbClr val="409FC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1A10-5299-4756-AC93-5762F877D134}" type="datetime1">
              <a:rPr lang="en-US" smtClean="0">
                <a:solidFill>
                  <a:srgbClr val="1A1A1A">
                    <a:tint val="75000"/>
                  </a:srgbClr>
                </a:solidFill>
              </a:rPr>
              <a:pPr>
                <a:defRPr/>
              </a:pPr>
              <a:t>3/11/2018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81A8-C6D7-426E-848E-481A868EC77B}" type="slidenum">
              <a:rPr lang="en-US">
                <a:solidFill>
                  <a:srgbClr val="1A1A1A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893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668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1AB1-4DE5-4C63-ADAB-98792D534D39}" type="datetime1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3/11/2018</a:t>
            </a:fld>
            <a:endParaRPr lang="en-US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858000" cy="838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8595360" cy="2743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74320" y="1188720"/>
            <a:ext cx="859536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 sz="1100">
                <a:solidFill>
                  <a:schemeClr val="accent6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Headline – sentence case, no bullet, Trebuchet MS, size 18</a:t>
            </a:r>
          </a:p>
          <a:p>
            <a:pPr lvl="1"/>
            <a:r>
              <a:rPr lang="en-US" dirty="0" smtClean="0"/>
              <a:t>Line 2, Upper/Lowercase, Filled Circle Bullet, Trebuchet MS, Size 16</a:t>
            </a:r>
          </a:p>
          <a:p>
            <a:pPr lvl="2"/>
            <a:r>
              <a:rPr lang="en-US" dirty="0" smtClean="0"/>
              <a:t>Line 3, Upper/Lowercase, Open Circle Bullet, Trebuchet MS, Size 14</a:t>
            </a:r>
          </a:p>
          <a:p>
            <a:pPr lvl="3"/>
            <a:r>
              <a:rPr lang="en-US" dirty="0" smtClean="0"/>
              <a:t>Line 4, Upper/Lowercase, Dash Bullet, Trebuchet MS, Size 12</a:t>
            </a:r>
          </a:p>
          <a:p>
            <a:pPr lvl="4"/>
            <a:r>
              <a:rPr lang="en-US" dirty="0" smtClean="0"/>
              <a:t>Line 5, Upper/Lowercase, Filled Circle Bullet, Trebuchet MS Size 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338111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2637647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5993571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, Left Column Two Rows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3766044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1321690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7472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5189996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834640" y="1188720"/>
            <a:ext cx="6035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834640" y="3749040"/>
            <a:ext cx="60350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" y="1188720"/>
            <a:ext cx="2377440" cy="237744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320" y="3749040"/>
            <a:ext cx="2377440" cy="237744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954896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k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tx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4960" y="6080760"/>
            <a:ext cx="3474720" cy="54864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4008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743200" cy="493776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00400" y="1188720"/>
            <a:ext cx="2743200" cy="493776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126480" y="1188720"/>
            <a:ext cx="2743200" cy="493776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3310935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4236703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noFill/>
        </p:spPr>
        <p:txBody>
          <a:bodyPr lIns="0" tIns="0" rIns="0" bIns="0">
            <a:noAutofit/>
          </a:bodyPr>
          <a:lstStyle>
            <a:lvl1pPr marL="63500" indent="-6350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3990144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965960" y="118872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1965960" y="288036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965960" y="4617720"/>
            <a:ext cx="6903720" cy="150876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638" y="118872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74320" y="288036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4320" y="4617720"/>
            <a:ext cx="1508760" cy="150876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201665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91440" tIns="91440" rIns="91440" bIns="9144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1444967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1367258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3383280"/>
            <a:ext cx="2011680" cy="274320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064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6888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66344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58000" y="1188720"/>
            <a:ext cx="2011680" cy="2011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6833940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7456408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4320" y="118872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4931652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8477589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177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554480" y="118872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74320" y="118872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54480" y="246888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554480" y="374904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54480" y="5029200"/>
            <a:ext cx="7315200" cy="1097280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14, 65% Gray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5396250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9376783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2928311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Map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40080" y="118872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863840" y="0"/>
            <a:ext cx="1005840" cy="100584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74320" y="155448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274320" y="118872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029200" y="118872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663440" y="155448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6" hasCustomPrompt="1"/>
          </p:nvPr>
        </p:nvSpPr>
        <p:spPr>
          <a:xfrm>
            <a:off x="4663440" y="118872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640080" y="374904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70640" y="411480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 hasCustomPrompt="1"/>
          </p:nvPr>
        </p:nvSpPr>
        <p:spPr>
          <a:xfrm>
            <a:off x="270640" y="374904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30" hasCustomPrompt="1"/>
          </p:nvPr>
        </p:nvSpPr>
        <p:spPr>
          <a:xfrm>
            <a:off x="5029200" y="3749040"/>
            <a:ext cx="3840480" cy="365760"/>
          </a:xfr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4663440" y="4114800"/>
            <a:ext cx="4206240" cy="2011680"/>
          </a:xfr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4663440" y="3749040"/>
            <a:ext cx="365760" cy="3657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274320"/>
            <a:ext cx="7589520" cy="274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7221421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00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177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74320" y="0"/>
            <a:ext cx="8595360" cy="6858000"/>
            <a:chOff x="274320" y="0"/>
            <a:chExt cx="8595360" cy="68580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299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Bas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91440"/>
            <a:ext cx="9147610" cy="6675120"/>
            <a:chOff x="0" y="91440"/>
            <a:chExt cx="9147610" cy="667512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182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0" y="365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0" y="548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0" y="731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914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1097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0" y="1280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0" y="1463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0" y="1645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805" y="1828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0" y="2011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0" y="2194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0" y="2377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0" y="2560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0" y="2926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0" y="3108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0" y="3291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0" y="3474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>
              <a:off x="0" y="3657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0" y="3840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0" y="4023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0" y="4206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0" y="4389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0" y="45720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4754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4937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5120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5303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5486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0" y="5669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5852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035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0" y="6217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1805" y="274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1805" y="457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1805" y="640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1805" y="822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1805" y="1005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1805" y="1188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1805" y="1371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1805" y="1554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1805" y="1737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10" y="1920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1805" y="2103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1805" y="22860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0" y="2468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805" y="2651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1805" y="2834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805" y="3017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805" y="3200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1805" y="3383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1805" y="3566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1805" y="3749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>
              <a:off x="1805" y="3931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>
              <a:off x="1805" y="4114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>
              <a:off x="1805" y="4297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1805" y="4480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1805" y="4663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1805" y="4846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>
              <a:off x="1805" y="5029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1805" y="5212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>
              <a:off x="1805" y="5394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1805" y="5577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1805" y="5760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1805" y="5943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1805" y="6126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1805" y="6309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>
              <a:off x="0" y="91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>
              <a:off x="0" y="6400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>
              <a:off x="0" y="6492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>
              <a:off x="0" y="6583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>
              <a:off x="0" y="6675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0" y="6766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868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237744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3749040"/>
              <a:ext cx="9144000" cy="237744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005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0" y="288036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461772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229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793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Four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1" name="Rectangle 110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3610" y="246888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374904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3610" y="502920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382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8382000" cy="1295400"/>
          </a:xfrm>
        </p:spPr>
        <p:txBody>
          <a:bodyPr/>
          <a:lstStyle>
            <a:lvl1pPr algn="l">
              <a:defRPr sz="4000" b="0" baseline="0">
                <a:solidFill>
                  <a:srgbClr val="409FC5"/>
                </a:solidFill>
                <a:latin typeface="DINOT-Bold" pitchFamily="34" charset="0"/>
              </a:defRPr>
            </a:lvl1pPr>
          </a:lstStyle>
          <a:p>
            <a:r>
              <a:rPr lang="en-US" dirty="0" smtClean="0"/>
              <a:t>HEADER – UPPERCASE, DIN, SIZE 40, BOLD, BOTTOM ALIGNED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676400"/>
            <a:ext cx="83820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– Upper/lowercase, Trebuchet MS Size 18, 50% Gray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6490878-8FE1-44B2-B0B6-2F2DF4A04F35}" type="datetime1">
              <a:rPr lang="en-US" smtClean="0"/>
              <a:pPr/>
              <a:t>3/11/2018</a:t>
            </a:fld>
            <a:endParaRPr 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1" y="5420295"/>
            <a:ext cx="1861856" cy="9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USE DIN, BOLD, SIZE 28,</a:t>
            </a:r>
            <a:br>
              <a:rPr lang="en-US" dirty="0" smtClean="0"/>
            </a:br>
            <a:r>
              <a:rPr lang="en-US" dirty="0" smtClean="0"/>
              <a:t>UPPERCASE FOR 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668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0"/>
            <a:ext cx="4038600" cy="5181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790-0054-4048-829B-E46ED41A1330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text, Trebuchet MS Size 10, 50%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USE DIN, BOLD, SIZE 28,</a:t>
            </a:r>
            <a:br>
              <a:rPr lang="en-US" dirty="0" smtClean="0"/>
            </a:br>
            <a:r>
              <a:rPr lang="en-US" dirty="0" smtClean="0"/>
              <a:t>UPPERCASE FOR HEADLINES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CB9E-FDB3-4DBE-B082-9BC52D8D20C5}" type="datetime1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text, Trebuchet MS Size 10, 50%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57200" y="1066800"/>
            <a:ext cx="1905000" cy="5181600"/>
          </a:xfrm>
          <a:gradFill>
            <a:gsLst>
              <a:gs pos="0">
                <a:srgbClr val="409FC5"/>
              </a:gs>
              <a:gs pos="100000">
                <a:srgbClr val="3792B1"/>
              </a:gs>
            </a:gsLst>
            <a:lin ang="5400000" scaled="0"/>
          </a:gra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bg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Title 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Title 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Title 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565400" y="1066800"/>
            <a:ext cx="1905000" cy="5181600"/>
          </a:xfrm>
          <a:solidFill>
            <a:srgbClr val="96BC33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tx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73600" y="1066800"/>
            <a:ext cx="1905000" cy="5181600"/>
          </a:xfrm>
          <a:solidFill>
            <a:srgbClr val="ED1C1E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bg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781800" y="1066800"/>
            <a:ext cx="1905000" cy="5181600"/>
          </a:xfrm>
          <a:solidFill>
            <a:srgbClr val="F7941E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tx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7031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prstGeom prst="rect">
            <a:avLst/>
          </a:prstGeo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prstGeom prst="rect">
            <a:avLst/>
          </a:prstGeo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4960" y="6080760"/>
            <a:ext cx="3474720" cy="548640"/>
          </a:xfrm>
          <a:prstGeom prst="rect">
            <a:avLst/>
          </a:prstGeo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15078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k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prstGeom prst="rect">
            <a:avLst/>
          </a:prstGeo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tx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prstGeom prst="rect">
            <a:avLst/>
          </a:prstGeo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4960" y="6080760"/>
            <a:ext cx="3474720" cy="548640"/>
          </a:xfrm>
          <a:prstGeom prst="rect">
            <a:avLst/>
          </a:prstGeo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425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440992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094052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443806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59240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295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20218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ther -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accent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202833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25128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96915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770165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640631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274320" y="1188720"/>
            <a:ext cx="859536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6858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65000"/>
                  <a:lumOff val="35000"/>
                </a:schemeClr>
              </a:buClr>
              <a:defRPr sz="1100">
                <a:solidFill>
                  <a:schemeClr val="accent6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Headline – sentence case, no bullet, Trebuchet MS, size 18</a:t>
            </a:r>
          </a:p>
          <a:p>
            <a:pPr lvl="1"/>
            <a:r>
              <a:rPr lang="en-US" dirty="0" smtClean="0"/>
              <a:t>Line 2, Upper/Lowercase, Filled Circle Bullet, Trebuchet MS, Size 16</a:t>
            </a:r>
          </a:p>
          <a:p>
            <a:pPr lvl="2"/>
            <a:r>
              <a:rPr lang="en-US" dirty="0" smtClean="0"/>
              <a:t>Line 3, Upper/Lowercase, Open Circle Bullet, Trebuchet MS, Size 14</a:t>
            </a:r>
          </a:p>
          <a:p>
            <a:pPr lvl="3"/>
            <a:r>
              <a:rPr lang="en-US" dirty="0" smtClean="0"/>
              <a:t>Line 4, Upper/Lowercase, Dash Bullet, Trebuchet MS, Size 12</a:t>
            </a:r>
          </a:p>
          <a:p>
            <a:pPr lvl="4"/>
            <a:r>
              <a:rPr lang="en-US" dirty="0" smtClean="0"/>
              <a:t>Line 5, Upper/Lowercase, Filled Circle Bullet, Trebuchet MS Size 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4596341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4779231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 baseline="0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Title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0746800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, Left Column Two Rows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374904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2822622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387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797928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90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0640" y="3749040"/>
            <a:ext cx="85990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7472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9209217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834640" y="1188720"/>
            <a:ext cx="60350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834640" y="3749040"/>
            <a:ext cx="60350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  <a:p>
            <a:pPr lvl="1"/>
            <a:r>
              <a:rPr lang="en-US" dirty="0" smtClean="0"/>
              <a:t>Main text area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74320" y="1188720"/>
            <a:ext cx="2377440" cy="237744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320" y="3749040"/>
            <a:ext cx="2377440" cy="237744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4558665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743200" cy="49377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200400" y="1188720"/>
            <a:ext cx="2743200" cy="49377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6126480" y="1188720"/>
            <a:ext cx="2743200" cy="49377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- Trebuchet MS, Size 18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6419280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defRPr sz="1800" b="1" baseline="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64008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MS,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9290073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508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63500" indent="-6350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880360"/>
            <a:ext cx="8595360" cy="1508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0640" y="4617720"/>
            <a:ext cx="8602720" cy="1508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4240328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965960" y="1188720"/>
            <a:ext cx="6903720" cy="1508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1965960" y="2880360"/>
            <a:ext cx="6903720" cy="1508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1965960" y="4617720"/>
            <a:ext cx="6903720" cy="1508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74638" y="1188720"/>
            <a:ext cx="1508760" cy="150876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274320" y="2880360"/>
            <a:ext cx="1508760" cy="150876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4320" y="4617720"/>
            <a:ext cx="1508760" cy="1508760"/>
          </a:xfrm>
          <a:prstGeom prst="rect">
            <a:avLst/>
          </a:pr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376326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91440" tIns="91440" rIns="91440" bIns="9144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>
            <a:noAutofit/>
          </a:bodyPr>
          <a:lstStyle>
            <a:lvl1pPr marL="0" indent="0"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no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7797115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201168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1188720"/>
            <a:ext cx="201168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1188720"/>
            <a:ext cx="201168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1188720"/>
            <a:ext cx="2011680" cy="49377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28349171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3383280"/>
            <a:ext cx="2011680" cy="27432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468880" y="3383280"/>
            <a:ext cx="2011680" cy="27432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63440" y="3383280"/>
            <a:ext cx="2011680" cy="27432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858000" y="3383280"/>
            <a:ext cx="2011680" cy="274320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0640" y="1188720"/>
            <a:ext cx="2011680" cy="20116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468880" y="1188720"/>
            <a:ext cx="2011680" cy="20116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663440" y="1188720"/>
            <a:ext cx="2011680" cy="20116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58000" y="1188720"/>
            <a:ext cx="2011680" cy="201168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8298214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03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91440" tIns="91440" rIns="91440" bIns="91440" anchor="ctr">
            <a:noAutofit/>
          </a:bodyPr>
          <a:lstStyle>
            <a:lvl1pPr marL="64008" indent="0"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Uppercase,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754550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  <a:effectLst/>
        </p:spPr>
        <p:txBody>
          <a:bodyPr lIns="1280160" tIns="91440" rIns="91440" bIns="91440" anchor="ctr">
            <a:noAutofit/>
          </a:bodyPr>
          <a:lstStyle>
            <a:lvl1pPr marL="64008" indent="0">
              <a:buNone/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74320" y="1188720"/>
            <a:ext cx="1097280" cy="109728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227498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8595360" cy="1097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74320" y="2468880"/>
            <a:ext cx="8595360" cy="1097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8595360" cy="1097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274320" y="5029200"/>
            <a:ext cx="8595360" cy="1097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7614400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w with Picture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1554480" y="1188720"/>
            <a:ext cx="7315200" cy="109728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74320" y="1188720"/>
            <a:ext cx="1097280" cy="109728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1" hasCustomPrompt="1"/>
          </p:nvPr>
        </p:nvSpPr>
        <p:spPr>
          <a:xfrm>
            <a:off x="1554480" y="2468880"/>
            <a:ext cx="7315200" cy="109728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74320" y="2468880"/>
            <a:ext cx="1097280" cy="109728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3" hasCustomPrompt="1"/>
          </p:nvPr>
        </p:nvSpPr>
        <p:spPr>
          <a:xfrm>
            <a:off x="1554480" y="3749040"/>
            <a:ext cx="7315200" cy="109728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4320" y="3749040"/>
            <a:ext cx="1097280" cy="109728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554480" y="5029200"/>
            <a:ext cx="7315200" cy="109728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0" indent="0"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Trebuchet MS, Size 14, 65% Gray</a:t>
            </a:r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74320" y="5029200"/>
            <a:ext cx="1097280" cy="1097280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8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30874713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Color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solidFill>
              <a:schemeClr val="accent2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defRPr sz="1800" b="1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2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lvl="1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4"/>
            </a:solidFill>
          </a:ln>
        </p:spPr>
        <p:txBody>
          <a:bodyPr lIns="182880" tIns="182880" rIns="182880" bIns="182880">
            <a:noAutofit/>
          </a:bodyPr>
          <a:lstStyle>
            <a:lvl1pPr marL="0" indent="0">
              <a:spcAft>
                <a:spcPts val="600"/>
              </a:spcAft>
              <a:defRPr sz="1800" b="1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4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18634006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nt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274320" y="118872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663440" y="118872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274320" y="374904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4663440" y="3749040"/>
            <a:ext cx="4206240" cy="23774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– sentence case, Trebuchet MS, size 18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Text, sentence case, filled circle bullet, Trebuchet MS size 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5491261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Map - Title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40080" y="1188720"/>
            <a:ext cx="3840480" cy="365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863840" y="0"/>
            <a:ext cx="1005840" cy="10058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274320" y="1554480"/>
            <a:ext cx="4206240" cy="2011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274320" y="1188720"/>
            <a:ext cx="36576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029200" y="1188720"/>
            <a:ext cx="3840480" cy="365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25" hasCustomPrompt="1"/>
          </p:nvPr>
        </p:nvSpPr>
        <p:spPr>
          <a:xfrm>
            <a:off x="4663440" y="1554480"/>
            <a:ext cx="4206240" cy="2011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6" hasCustomPrompt="1"/>
          </p:nvPr>
        </p:nvSpPr>
        <p:spPr>
          <a:xfrm>
            <a:off x="4663440" y="1188720"/>
            <a:ext cx="36576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27" hasCustomPrompt="1"/>
          </p:nvPr>
        </p:nvSpPr>
        <p:spPr>
          <a:xfrm>
            <a:off x="640080" y="3749040"/>
            <a:ext cx="3840480" cy="365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8" hasCustomPrompt="1"/>
          </p:nvPr>
        </p:nvSpPr>
        <p:spPr>
          <a:xfrm>
            <a:off x="270640" y="4114800"/>
            <a:ext cx="4206240" cy="2011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6" name="Picture Placeholder 11"/>
          <p:cNvSpPr>
            <a:spLocks noGrp="1"/>
          </p:cNvSpPr>
          <p:nvPr>
            <p:ph type="pic" sz="quarter" idx="29" hasCustomPrompt="1"/>
          </p:nvPr>
        </p:nvSpPr>
        <p:spPr>
          <a:xfrm>
            <a:off x="270640" y="3749040"/>
            <a:ext cx="36576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30" hasCustomPrompt="1"/>
          </p:nvPr>
        </p:nvSpPr>
        <p:spPr>
          <a:xfrm>
            <a:off x="5029200" y="3749040"/>
            <a:ext cx="3840480" cy="365760"/>
          </a:xfrm>
          <a:prstGeom prst="rect">
            <a:avLst/>
          </a:prstGeom>
          <a:noFill/>
        </p:spPr>
        <p:txBody>
          <a:bodyPr lIns="0" tIns="0" rIns="0" bIns="0" anchor="ctr" anchorCtr="0">
            <a:noAutofit/>
          </a:bodyPr>
          <a:lstStyle>
            <a:lvl1pPr marL="64008" indent="0">
              <a:buNone/>
              <a:defRPr sz="1800" b="1">
                <a:solidFill>
                  <a:schemeClr val="accent6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31" hasCustomPrompt="1"/>
          </p:nvPr>
        </p:nvSpPr>
        <p:spPr>
          <a:xfrm>
            <a:off x="4663440" y="4114800"/>
            <a:ext cx="4206240" cy="20116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>
                    <a:lumMod val="65000"/>
                    <a:lumOff val="35000"/>
                  </a:schemeClr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1"/>
            <a:r>
              <a:rPr lang="en-US" dirty="0" smtClean="0"/>
              <a:t>Line 2, Upper/lowercase, filled circle bullet, Trebuchet MS size 14,  50% Gray</a:t>
            </a:r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32" hasCustomPrompt="1"/>
          </p:nvPr>
        </p:nvSpPr>
        <p:spPr>
          <a:xfrm>
            <a:off x="4663440" y="3749040"/>
            <a:ext cx="365760" cy="365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" y="274320"/>
            <a:ext cx="758952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</p:spTree>
    <p:extLst>
      <p:ext uri="{BB962C8B-B14F-4D97-AF65-F5344CB8AC3E}">
        <p14:creationId xmlns:p14="http://schemas.microsoft.com/office/powerpoint/2010/main" val="5277730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" y="1005840"/>
            <a:ext cx="85953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85800"/>
            <a:ext cx="8595360" cy="182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2000" b="0" baseline="0">
                <a:solidFill>
                  <a:schemeClr val="accent1">
                    <a:alpha val="67000"/>
                  </a:schemeClr>
                </a:solidFill>
                <a:effectLst>
                  <a:outerShdw blurRad="12700" dist="12700" dir="5400000" algn="ctr" rotWithShape="0">
                    <a:schemeClr val="tx1">
                      <a:alpha val="1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Trebuchet MS, regular, size 20, blue, 33% opacity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68455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6C9B7B-0F7E-4F9F-9663-B9B4B54731EF}" type="datetime1">
              <a:rPr lang="en-US" smtClean="0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84892-A99F-40BF-ADB4-29FDF344569E}" type="slidenum">
              <a:rPr lang="en-US" smtClean="0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3353285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74320" y="0"/>
            <a:ext cx="8595360" cy="6858000"/>
            <a:chOff x="274320" y="0"/>
            <a:chExt cx="8595360" cy="685800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42636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ther -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accent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262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Bas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91440"/>
            <a:ext cx="9147610" cy="6675120"/>
            <a:chOff x="0" y="91440"/>
            <a:chExt cx="9147610" cy="667512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182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0" y="365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0" y="548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0" y="731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0" y="914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0" y="1097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0" y="1280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0" y="1463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0" y="1645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805" y="1828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0" y="2011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0" y="2194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0" y="2377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0" y="2560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0" y="2743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0" y="2926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0" y="3108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0" y="3291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0" y="3474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>
              <a:off x="0" y="3657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0" y="3840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0" y="4023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0" y="4206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0" y="4389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0" y="45720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4754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4937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5120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5303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5486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>
              <a:off x="0" y="5669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5852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035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0" y="6217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1805" y="274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1805" y="457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1805" y="640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1805" y="822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1805" y="1005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1805" y="1188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1805" y="1371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1805" y="1554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1805" y="1737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10" y="1920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1805" y="2103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1805" y="22860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0" y="24688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805" y="26517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1805" y="28346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805" y="30175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805" y="32004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>
              <a:off x="1805" y="33832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>
              <a:off x="1805" y="35661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>
              <a:off x="1805" y="37490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>
              <a:off x="1805" y="39319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>
              <a:off x="1805" y="4114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>
              <a:off x="1805" y="4297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>
              <a:off x="1805" y="4480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1805" y="4663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1805" y="48463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 userDrawn="1"/>
          </p:nvCxnSpPr>
          <p:spPr>
            <a:xfrm>
              <a:off x="1805" y="50292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 userDrawn="1"/>
          </p:nvCxnSpPr>
          <p:spPr>
            <a:xfrm>
              <a:off x="1805" y="52120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 userDrawn="1"/>
          </p:nvCxnSpPr>
          <p:spPr>
            <a:xfrm>
              <a:off x="1805" y="53949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 userDrawn="1"/>
          </p:nvCxnSpPr>
          <p:spPr>
            <a:xfrm>
              <a:off x="1805" y="55778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 userDrawn="1"/>
          </p:nvCxnSpPr>
          <p:spPr>
            <a:xfrm>
              <a:off x="1805" y="57607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 userDrawn="1"/>
          </p:nvCxnSpPr>
          <p:spPr>
            <a:xfrm>
              <a:off x="1805" y="59436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>
              <a:off x="1805" y="61264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 userDrawn="1"/>
          </p:nvCxnSpPr>
          <p:spPr>
            <a:xfrm>
              <a:off x="1805" y="63093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 userDrawn="1"/>
          </p:nvCxnSpPr>
          <p:spPr>
            <a:xfrm>
              <a:off x="0" y="914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 userDrawn="1"/>
          </p:nvCxnSpPr>
          <p:spPr>
            <a:xfrm>
              <a:off x="0" y="640080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 userDrawn="1"/>
          </p:nvCxnSpPr>
          <p:spPr>
            <a:xfrm>
              <a:off x="0" y="649224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 userDrawn="1"/>
          </p:nvCxnSpPr>
          <p:spPr>
            <a:xfrm>
              <a:off x="0" y="658368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 userDrawn="1"/>
          </p:nvCxnSpPr>
          <p:spPr>
            <a:xfrm>
              <a:off x="0" y="667512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0" y="6766560"/>
              <a:ext cx="9144000" cy="0"/>
            </a:xfrm>
            <a:prstGeom prst="line">
              <a:avLst/>
            </a:prstGeom>
            <a:ln w="12700">
              <a:solidFill>
                <a:schemeClr val="accent3">
                  <a:alpha val="34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20347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Two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237744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3749040"/>
              <a:ext cx="9144000" cy="237744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108843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Three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0" name="Rectangle 109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0" y="288036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4617720"/>
              <a:ext cx="9144000" cy="150876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588674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- Vertical + Four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7610" cy="6858000"/>
            <a:chOff x="0" y="0"/>
            <a:chExt cx="9147610" cy="6858000"/>
          </a:xfrm>
        </p:grpSpPr>
        <p:sp>
          <p:nvSpPr>
            <p:cNvPr id="111" name="Rectangle 110"/>
            <p:cNvSpPr/>
            <p:nvPr userDrawn="1"/>
          </p:nvSpPr>
          <p:spPr>
            <a:xfrm>
              <a:off x="2743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10058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17373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24688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32004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39319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46634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539496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612648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685800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758952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8321040" y="0"/>
              <a:ext cx="548640" cy="6858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0" y="118872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3610" y="246888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3610" y="374904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3610" y="5029200"/>
              <a:ext cx="9144000" cy="109728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F76C9B7B-0F7E-4F9F-9663-B9B4B54731EF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87435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81000"/>
            <a:ext cx="8382000" cy="1295400"/>
          </a:xfrm>
          <a:prstGeom prst="rect">
            <a:avLst/>
          </a:prstGeom>
        </p:spPr>
        <p:txBody>
          <a:bodyPr/>
          <a:lstStyle>
            <a:lvl1pPr algn="l">
              <a:defRPr sz="4000" b="0" baseline="0">
                <a:solidFill>
                  <a:srgbClr val="409FC5"/>
                </a:solidFill>
                <a:latin typeface="DINOT-Bold" pitchFamily="34" charset="0"/>
              </a:defRPr>
            </a:lvl1pPr>
          </a:lstStyle>
          <a:p>
            <a:r>
              <a:rPr lang="en-US" dirty="0" smtClean="0"/>
              <a:t>HEADER – UPPERCASE, DIN, SIZE 40, BOLD, BOTTOM ALIGNED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676400"/>
            <a:ext cx="8382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– Upper/lowercase, Trebuchet MS Size 18, 50% Gray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66490878-8FE1-44B2-B0B6-2F2DF4A04F35}" type="datetime1">
              <a:rPr lang="en-US" smtClean="0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 dirty="0">
              <a:solidFill>
                <a:srgbClr val="1A1A1A"/>
              </a:solidFill>
              <a:latin typeface="Trebuchet MS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1" y="5420295"/>
            <a:ext cx="1861856" cy="98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2070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USE DIN, BOLD, SIZE 28,</a:t>
            </a:r>
            <a:br>
              <a:rPr lang="en-US" dirty="0" smtClean="0"/>
            </a:br>
            <a:r>
              <a:rPr lang="en-US" dirty="0" smtClean="0"/>
              <a:t>UPPERCASE FOR 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66800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066800"/>
            <a:ext cx="4038600" cy="5181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Upper/lowercase, no bullet, Trebuchet MS Size 24, 65% Gray</a:t>
            </a:r>
          </a:p>
          <a:p>
            <a:pPr lvl="1"/>
            <a:r>
              <a:rPr lang="en-US" dirty="0" smtClean="0"/>
              <a:t>Line 2, Upper/lowercase, filled circle bullet, Trebuchet size 21,  50% Gray</a:t>
            </a:r>
          </a:p>
          <a:p>
            <a:pPr lvl="2"/>
            <a:r>
              <a:rPr lang="en-US" dirty="0" smtClean="0"/>
              <a:t>Line 3, Upper/lowercase, open circle bullet, Trebuchet MS size 18, 50% Gray, Italics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8A9C6790-0054-4048-829B-E46ED41A1330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A1A1A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230504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USE DIN, BOLD, SIZE 28,</a:t>
            </a:r>
            <a:br>
              <a:rPr lang="en-US" dirty="0" smtClean="0"/>
            </a:br>
            <a:r>
              <a:rPr lang="en-US" dirty="0" smtClean="0"/>
              <a:t>UPPERCASE FOR HEADLINES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/>
          <a:lstStyle/>
          <a:p>
            <a:fld id="{5F70CB9E-FDB3-4DBE-B082-9BC52D8D20C5}" type="datetime1">
              <a:rPr lang="en-US">
                <a:solidFill>
                  <a:srgbClr val="1A1A1A"/>
                </a:solidFill>
                <a:latin typeface="Trebuchet MS"/>
              </a:rPr>
              <a:pPr/>
              <a:t>3/11/2018</a:t>
            </a:fld>
            <a:endParaRPr lang="en-US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A1A1A"/>
                </a:solidFill>
                <a:latin typeface="Trebuchet MS"/>
              </a:rPr>
              <a:t>Footer text, Trebuchet MS Size 10, 50% Gray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/>
          <a:lstStyle/>
          <a:p>
            <a:fld id="{9D284892-A99F-40BF-ADB4-29FDF344569E}" type="slidenum">
              <a:rPr lang="en-US">
                <a:solidFill>
                  <a:srgbClr val="1A1A1A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1A1A1A"/>
              </a:solidFill>
              <a:latin typeface="Trebuchet MS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57200" y="1066800"/>
            <a:ext cx="1905000" cy="5181600"/>
          </a:xfrm>
          <a:prstGeom prst="rect">
            <a:avLst/>
          </a:prstGeom>
          <a:gradFill>
            <a:gsLst>
              <a:gs pos="0">
                <a:srgbClr val="409FC5"/>
              </a:gs>
              <a:gs pos="100000">
                <a:srgbClr val="3792B1"/>
              </a:gs>
            </a:gsLst>
            <a:lin ang="5400000" scaled="0"/>
          </a:gra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bg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Title 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Title 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Title 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2565400" y="1066800"/>
            <a:ext cx="1905000" cy="5181600"/>
          </a:xfrm>
          <a:prstGeom prst="rect">
            <a:avLst/>
          </a:prstGeom>
          <a:solidFill>
            <a:srgbClr val="96BC33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tx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4673600" y="1066800"/>
            <a:ext cx="1905000" cy="5181600"/>
          </a:xfrm>
          <a:prstGeom prst="rect">
            <a:avLst/>
          </a:prstGeom>
          <a:solidFill>
            <a:srgbClr val="ED1C1E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bg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bg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9" hasCustomPrompt="1"/>
          </p:nvPr>
        </p:nvSpPr>
        <p:spPr>
          <a:xfrm>
            <a:off x="6781800" y="1066800"/>
            <a:ext cx="1905000" cy="5181600"/>
          </a:xfrm>
          <a:prstGeom prst="rect">
            <a:avLst/>
          </a:prstGeom>
          <a:solidFill>
            <a:srgbClr val="F7941E"/>
          </a:solidFill>
        </p:spPr>
        <p:txBody>
          <a:bodyPr>
            <a:noAutofit/>
          </a:bodyPr>
          <a:lstStyle>
            <a:lvl1pPr marL="64008" indent="0">
              <a:defRPr sz="1600">
                <a:solidFill>
                  <a:schemeClr val="tx1"/>
                </a:solidFill>
                <a:latin typeface="DINOT-Bold" pitchFamily="34" charset="0"/>
              </a:defRPr>
            </a:lvl1pPr>
            <a:lvl2pPr marL="61722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chemeClr val="tx1"/>
                </a:solidFill>
              </a:defRPr>
            </a:lvl2pPr>
            <a:lvl3pPr>
              <a:defRPr sz="11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HEADLINE 1 – UPPERCASE, DIN, SIZE 14, 65% GRAY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Line 2, Upper/lowercase, filled circle bullet, DIN size 14,  50% Gray</a:t>
            </a:r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3, Upper/lowercase, filled circle bullet, DIN size 14,  50% Gray</a:t>
            </a:r>
          </a:p>
          <a:p>
            <a:pPr lvl="1"/>
            <a:endParaRPr lang="en-US" dirty="0" smtClean="0"/>
          </a:p>
          <a:p>
            <a:pPr marL="61722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Line 4, Upper/lowercase, filled circle bullet, DIN size 14,  50% Gray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770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k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02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4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100000">
                <a:srgbClr val="007CB3">
                  <a:alpha val="7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86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k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760720"/>
            <a:ext cx="914400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76072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94"/>
          <a:stretch/>
        </p:blipFill>
        <p:spPr>
          <a:xfrm>
            <a:off x="-1" y="0"/>
            <a:ext cx="9144000" cy="5760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/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0" y="1097280"/>
            <a:ext cx="9143998" cy="1169551"/>
          </a:xfrm>
          <a:solidFill>
            <a:schemeClr val="bg1">
              <a:alpha val="30000"/>
            </a:schemeClr>
          </a:solidFill>
          <a:effectLst/>
        </p:spPr>
        <p:txBody>
          <a:bodyPr lIns="274320" tIns="274320" rIns="0" bIns="274320" anchor="t" anchorCtr="0">
            <a:spAutoFit/>
          </a:bodyPr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127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926080"/>
            <a:ext cx="9143998" cy="461665"/>
          </a:xfrm>
          <a:noFill/>
        </p:spPr>
        <p:txBody>
          <a:bodyPr wrap="square" lIns="274320" tIns="91440" bIns="91440" anchor="t" anchorCtr="0">
            <a:sp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Sub-heading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3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414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0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999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5247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525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4406903"/>
            <a:ext cx="859536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4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Header – Title Case, Trebuchet MS, Size 40,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74320" y="2906713"/>
            <a:ext cx="859536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bg1"/>
                </a:solidFill>
                <a:effectLst>
                  <a:outerShdw blurRad="25400" dist="12700" dir="2700000" algn="tl" rotWithShape="0">
                    <a:prstClr val="black">
                      <a:alpha val="33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Upper/Lowercase, DIN, Size 20, 65% Gray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614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ther - Cen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accent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7184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7C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5046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 flip="none" rotWithShape="1">
            <a:gsLst>
              <a:gs pos="0">
                <a:srgbClr val="96BC33"/>
              </a:gs>
              <a:gs pos="100000">
                <a:srgbClr val="7F9A2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6085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C217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28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- Cent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0">
                <a:srgbClr val="F8A747"/>
              </a:gs>
              <a:gs pos="100000">
                <a:srgbClr val="F7941E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34640"/>
            <a:ext cx="8229600" cy="615553"/>
          </a:xfrm>
          <a:noFill/>
          <a:effectLst/>
        </p:spPr>
        <p:txBody>
          <a:bodyPr lIns="0" tIns="0" rIns="0" bIns="0" anchor="ctr" anchorCtr="0">
            <a:spAutoFit/>
          </a:bodyPr>
          <a:lstStyle>
            <a:lvl1pPr algn="ctr">
              <a:defRPr sz="4000" b="1" cap="none" baseline="0">
                <a:solidFill>
                  <a:schemeClr val="bg1"/>
                </a:solidFill>
                <a:effectLst>
                  <a:outerShdw blurRad="25400" dist="12700" dir="5400000" algn="ctr" rotWithShape="0">
                    <a:schemeClr val="tx1">
                      <a:alpha val="34000"/>
                    </a:scheme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Heading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5720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9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34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33" Type="http://schemas.openxmlformats.org/officeDocument/2006/relationships/slideLayout" Target="../slideLayouts/slideLayout119.xml"/><Relationship Id="rId38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118.xml"/><Relationship Id="rId37" Type="http://schemas.openxmlformats.org/officeDocument/2006/relationships/slideLayout" Target="../slideLayouts/slideLayout123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36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Relationship Id="rId35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Trebuchet MS, Bold, Blue, Size 28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188720"/>
            <a:ext cx="859536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Headline – sentence case, no bullet, Trebuchet MS, size 18</a:t>
            </a:r>
          </a:p>
          <a:p>
            <a:pPr lvl="1"/>
            <a:r>
              <a:rPr lang="en-US" dirty="0" smtClean="0"/>
              <a:t>Line 2, sentence case, filled circle bullet, Trebuchet MS, size 16</a:t>
            </a:r>
          </a:p>
          <a:p>
            <a:pPr lvl="2"/>
            <a:r>
              <a:rPr lang="en-US" dirty="0" smtClean="0"/>
              <a:t>Line 3, sentence case, filled circle bullet, Trebuchet MS, size 14</a:t>
            </a:r>
          </a:p>
          <a:p>
            <a:pPr lvl="3"/>
            <a:r>
              <a:rPr lang="en-US" dirty="0" smtClean="0"/>
              <a:t>Line 4, sentence case, filled circle bullet, Trebuchet MS, size 12</a:t>
            </a:r>
          </a:p>
          <a:p>
            <a:pPr lvl="4"/>
            <a:r>
              <a:rPr lang="en-US" dirty="0" smtClean="0"/>
              <a:t>Line 5, sentence case, filled circle bullet, Trebuchet MS size 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F76C9B7B-0F7E-4F9F-9663-B9B4B54731EF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D284892-A99F-40BF-ADB4-29FDF34456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text, Trebuchet MS Size 10, 50%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ln>
            <a:noFill/>
          </a:ln>
          <a:solidFill>
            <a:schemeClr val="accent1"/>
          </a:solidFill>
          <a:effectLst>
            <a:outerShdw blurRad="12700" dist="12700" dir="5400000" algn="t" rotWithShape="0">
              <a:prstClr val="black">
                <a:alpha val="19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itchFamily="34" charset="0"/>
        <a:buNone/>
        <a:tabLst/>
        <a:defRPr sz="1800" b="1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6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4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b="0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23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ln>
            <a:noFill/>
          </a:ln>
          <a:solidFill>
            <a:schemeClr val="accent1"/>
          </a:solidFill>
          <a:effectLst>
            <a:outerShdw blurRad="12700" dist="12700" dir="5400000" algn="t" rotWithShape="0">
              <a:prstClr val="black">
                <a:alpha val="19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itchFamily="34" charset="0"/>
        <a:buNone/>
        <a:tabLst/>
        <a:defRPr sz="1800" b="1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6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4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b="0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309360"/>
          </a:xfrm>
          <a:prstGeom prst="rect">
            <a:avLst/>
          </a:prstGeom>
          <a:gradFill>
            <a:gsLst>
              <a:gs pos="90000">
                <a:schemeClr val="bg1"/>
              </a:gs>
              <a:gs pos="0">
                <a:schemeClr val="bg1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25400" dist="127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743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Trebuchet MS, Bold, Blue, Size 28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188720"/>
            <a:ext cx="859536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Headline – sentence case, no bullet, Trebuchet MS, size 18</a:t>
            </a:r>
          </a:p>
          <a:p>
            <a:pPr lvl="1"/>
            <a:r>
              <a:rPr lang="en-US" dirty="0" smtClean="0"/>
              <a:t>Line 2, sentence case, filled circle bullet, Trebuchet MS, size 16</a:t>
            </a:r>
          </a:p>
          <a:p>
            <a:pPr lvl="2"/>
            <a:r>
              <a:rPr lang="en-US" dirty="0" smtClean="0"/>
              <a:t>Line 3, sentence case, filled circle bullet, Trebuchet MS, size 14</a:t>
            </a:r>
          </a:p>
          <a:p>
            <a:pPr lvl="3"/>
            <a:r>
              <a:rPr lang="en-US" dirty="0" smtClean="0"/>
              <a:t>Line 4, sentence case, filled circle bullet, Trebuchet MS, size 12</a:t>
            </a:r>
          </a:p>
          <a:p>
            <a:pPr lvl="4"/>
            <a:r>
              <a:rPr lang="en-US" dirty="0" smtClean="0"/>
              <a:t>Line 5, sentence case, filled circle bullet, Trebuchet MS size 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46520"/>
            <a:ext cx="1280160" cy="27432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1040" y="6446520"/>
            <a:ext cx="548640" cy="27432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9E67D5F4-1545-40E4-9022-16656F957FC8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880" y="6446520"/>
            <a:ext cx="4206240" cy="27432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9516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ln>
            <a:noFill/>
          </a:ln>
          <a:solidFill>
            <a:schemeClr val="accent1"/>
          </a:solidFill>
          <a:effectLst>
            <a:outerShdw blurRad="12700" dist="12700" dir="5400000" algn="t" rotWithShape="0">
              <a:prstClr val="black">
                <a:alpha val="19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itchFamily="34" charset="0"/>
        <a:buNone/>
        <a:tabLst/>
        <a:defRPr sz="1800" b="1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6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400" i="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b="0" kern="120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6">
            <a:lumMod val="65000"/>
            <a:lumOff val="35000"/>
          </a:schemeClr>
        </a:buClr>
        <a:buSzTx/>
        <a:buFont typeface="Arial" pitchFamily="34" charset="0"/>
        <a:buChar char="•"/>
        <a:tabLst/>
        <a:defRPr sz="1200" kern="1200" baseline="0">
          <a:solidFill>
            <a:schemeClr val="accent6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80"/>
            <a:ext cx="9143998" cy="1169551"/>
          </a:xfrm>
        </p:spPr>
        <p:txBody>
          <a:bodyPr/>
          <a:lstStyle/>
          <a:p>
            <a:r>
              <a:rPr lang="en-US" dirty="0" err="1" smtClean="0">
                <a:solidFill>
                  <a:srgbClr val="0098DB"/>
                </a:solidFill>
                <a:effectLst>
                  <a:outerShdw blurRad="25400" dist="12700" dir="5400000" algn="ctr" rotWithShape="0">
                    <a:srgbClr val="1A1A1A">
                      <a:alpha val="34000"/>
                    </a:srgbClr>
                  </a:outerShdw>
                </a:effectLst>
              </a:rPr>
              <a:t>ShareSync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6080"/>
            <a:ext cx="9143998" cy="1160189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b="0" dirty="0" smtClean="0">
                <a:solidFill>
                  <a:srgbClr val="3792B1"/>
                </a:solidFill>
              </a:rPr>
              <a:t>Patterson Consulting, LLC’s </a:t>
            </a:r>
            <a:r>
              <a:rPr lang="en-US" sz="2400" b="0" dirty="0" smtClean="0">
                <a:solidFill>
                  <a:srgbClr val="3792B1"/>
                </a:solidFill>
              </a:rPr>
              <a:t>ShareSync service delivers easy-to-use, business-grade backup and file sharing</a:t>
            </a:r>
            <a:endParaRPr lang="en-US" sz="2400" b="0" dirty="0">
              <a:solidFill>
                <a:srgbClr val="3792B1"/>
              </a:solidFill>
            </a:endParaRPr>
          </a:p>
        </p:txBody>
      </p:sp>
      <p:pic>
        <p:nvPicPr>
          <p:cNvPr id="6" name="Picture 5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6096437"/>
            <a:ext cx="771525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2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Integrates with Outlook and Office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30723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92B1"/>
                </a:solidFill>
              </a:rPr>
              <a:t>Sync files right from Office programs</a:t>
            </a:r>
            <a:endParaRPr lang="en-US" dirty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Save files to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directly from the ribbon on Word, Excel, and PowerPoint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Lock shared files to prevent conflicts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Restore previous versions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1985" r="1" b="54145"/>
          <a:stretch/>
        </p:blipFill>
        <p:spPr>
          <a:xfrm>
            <a:off x="319363" y="1295400"/>
            <a:ext cx="2500037" cy="1998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 bwMode="auto">
          <a:xfrm>
            <a:off x="2028275" y="1543837"/>
            <a:ext cx="791125" cy="74216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6827" t="17949" r="24199" b="19373"/>
          <a:stretch/>
        </p:blipFill>
        <p:spPr bwMode="auto">
          <a:xfrm>
            <a:off x="152400" y="3810000"/>
            <a:ext cx="2901264" cy="17526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2286000" y="3751130"/>
            <a:ext cx="678181" cy="674623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52400" y="4792645"/>
            <a:ext cx="678181" cy="236555"/>
          </a:xfrm>
          <a:prstGeom prst="ellipse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733800"/>
            <a:ext cx="4800600" cy="168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92B1"/>
                </a:solidFill>
              </a:rPr>
              <a:t>Share files without leaving Outlook</a:t>
            </a:r>
            <a:endParaRPr lang="en-US" sz="1600" b="1" dirty="0" smtClean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endParaRPr lang="en-US" sz="1600" b="1" dirty="0" smtClean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Send attachments as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links 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Set up for on-demand or automatic link replacement</a:t>
            </a:r>
          </a:p>
        </p:txBody>
      </p:sp>
      <p:pic>
        <p:nvPicPr>
          <p:cNvPr id="15" name="Picture 14" descr="Pc_prin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168581A8-C6D7-426E-848E-481A868EC7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  <a:cs typeface="Trebuchet MS"/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147" name="Rectangle 2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4648200" y="1674529"/>
            <a:ext cx="4023360" cy="118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Back up files online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+mn-lt"/>
              </a:rPr>
              <a:t>Offline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access to files while on the plane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Instant access to files updated by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collaborators</a:t>
            </a:r>
            <a:endParaRPr lang="en-US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48200" y="1143000"/>
            <a:ext cx="4023360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+mn-lt"/>
              </a:rPr>
              <a:t>Use Case(s)</a:t>
            </a:r>
            <a:endParaRPr lang="en-US" sz="1600" b="1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74320" y="1143000"/>
            <a:ext cx="4023360" cy="4572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+mn-lt"/>
              </a:rPr>
              <a:t>Demonstration Component</a:t>
            </a: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274320" y="2991636"/>
            <a:ext cx="4023360" cy="146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US" b="1" dirty="0" smtClean="0">
                <a:solidFill>
                  <a:srgbClr val="595959"/>
                </a:solidFill>
                <a:latin typeface="+mn-lt"/>
              </a:rPr>
              <a:t>William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shares a folder with </a:t>
            </a:r>
            <a:r>
              <a:rPr lang="en-US" b="1" dirty="0" smtClean="0">
                <a:solidFill>
                  <a:srgbClr val="595959"/>
                </a:solidFill>
                <a:latin typeface="+mn-lt"/>
              </a:rPr>
              <a:t>Nancy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, a colleague – uses permission levels, collaboration, versioning, lock, and Office plug-in to share</a:t>
            </a:r>
            <a:endParaRPr lang="en-US" dirty="0">
              <a:solidFill>
                <a:srgbClr val="595959"/>
              </a:solidFill>
              <a:latin typeface="+mn-lt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48200" y="2991636"/>
            <a:ext cx="4023360" cy="1463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Secure sharing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Collaborate with co-workers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Co-author files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File version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management / Locking</a:t>
            </a:r>
            <a:endParaRPr lang="en-US" dirty="0">
              <a:solidFill>
                <a:srgbClr val="595959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+mn-lt"/>
              </a:rPr>
              <a:t>Sharing with external collaborators</a:t>
            </a: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274320" y="4563248"/>
            <a:ext cx="402336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3"/>
            </a:pPr>
            <a:r>
              <a:rPr lang="en-US" b="1" dirty="0" smtClean="0">
                <a:solidFill>
                  <a:srgbClr val="595959"/>
                </a:solidFill>
                <a:latin typeface="+mn-lt"/>
              </a:rPr>
              <a:t>William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uses the Outlook plug-in to share all files / a large file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48200" y="4563248"/>
            <a:ext cx="4023360" cy="548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+mn-lt"/>
              </a:rPr>
              <a:t>Share files with any recipient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274320" y="5244353"/>
            <a:ext cx="4023360" cy="82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4"/>
            </a:pPr>
            <a:r>
              <a:rPr lang="en-US" b="1" dirty="0" smtClean="0">
                <a:solidFill>
                  <a:srgbClr val="595959"/>
                </a:solidFill>
                <a:latin typeface="+mn-lt"/>
              </a:rPr>
              <a:t>Joe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loses his mobile phone and </a:t>
            </a:r>
            <a:r>
              <a:rPr lang="en-US" dirty="0" err="1" smtClean="0">
                <a:solidFill>
                  <a:srgbClr val="595959"/>
                </a:solidFill>
                <a:latin typeface="+mn-lt"/>
              </a:rPr>
              <a:t>ShareSync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 data is immediately wiped</a:t>
            </a: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648200" y="5244353"/>
            <a:ext cx="4023360" cy="82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595959"/>
                </a:solidFill>
                <a:latin typeface="+mn-lt"/>
              </a:rPr>
              <a:t>Device management</a:t>
            </a:r>
            <a:endParaRPr lang="en-US" dirty="0">
              <a:solidFill>
                <a:srgbClr val="595959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595959"/>
              </a:solidFill>
              <a:latin typeface="+mn-l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74320" y="2938546"/>
            <a:ext cx="841248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320" y="4495800"/>
            <a:ext cx="841248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4320" y="5181600"/>
            <a:ext cx="841248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3"/>
          <p:cNvSpPr txBox="1">
            <a:spLocks/>
          </p:cNvSpPr>
          <p:nvPr/>
        </p:nvSpPr>
        <p:spPr>
          <a:xfrm>
            <a:off x="274320" y="1674529"/>
            <a:ext cx="4023360" cy="118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i="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b="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09FC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595959"/>
                </a:solidFill>
                <a:latin typeface="+mn-lt"/>
              </a:rPr>
              <a:t>William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backs up his files on his desktop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– it’s instantly available on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his Web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browser, iPad and iPhone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1A1A1A">
                    <a:tint val="75000"/>
                  </a:srgbClr>
                </a:solidFill>
                <a:latin typeface="Trebuchet MS"/>
              </a:rPr>
              <a:t>Confidential</a:t>
            </a:r>
            <a:endParaRPr lang="en-US" dirty="0">
              <a:solidFill>
                <a:srgbClr val="1A1A1A">
                  <a:tint val="75000"/>
                </a:srgb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07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61555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Why choose </a:t>
            </a:r>
            <a:r>
              <a:rPr lang="en-US" dirty="0" err="1" smtClean="0">
                <a:latin typeface="+mn-lt"/>
              </a:rPr>
              <a:t>ShareSync</a:t>
            </a:r>
            <a:r>
              <a:rPr lang="en-US" dirty="0" smtClean="0">
                <a:latin typeface="+mn-lt"/>
              </a:rPr>
              <a:t>? 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DB4430-E866-42B6-9EC7-3E0CD12902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9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4" y="274320"/>
            <a:ext cx="9250680" cy="274320"/>
          </a:xfrm>
        </p:spPr>
        <p:txBody>
          <a:bodyPr/>
          <a:lstStyle/>
          <a:p>
            <a:r>
              <a:rPr lang="en-US" dirty="0" smtClean="0"/>
              <a:t>ShareSync is the right choice for backup &amp; file sharing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1066800"/>
            <a:ext cx="64770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000" b="1" dirty="0" smtClean="0">
                <a:solidFill>
                  <a:srgbClr val="96BC33"/>
                </a:solidFill>
              </a:rPr>
              <a:t>Immediately boost your company’s productivity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Intuitive functionality helps shorten the learning curve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Files are always backed up and available across every device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File sharing is intuitive for recipients – a simple click of a link in email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3810000" cy="369332"/>
          </a:xfrm>
          <a:prstGeom prst="rect">
            <a:avLst/>
          </a:prstGeom>
          <a:noFill/>
          <a:ln>
            <a:solidFill>
              <a:srgbClr val="1A1A1A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YOUR LOGO HERE</a:t>
            </a:r>
          </a:p>
        </p:txBody>
      </p:sp>
      <p:pic>
        <p:nvPicPr>
          <p:cNvPr id="8" name="Picture 7" descr="Mobil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5" y="2573755"/>
            <a:ext cx="1845845" cy="1845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0" y="3695140"/>
            <a:ext cx="6477000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</a:pPr>
            <a:r>
              <a:rPr lang="en-US" sz="2000" b="1" dirty="0" smtClean="0">
                <a:solidFill>
                  <a:srgbClr val="96BC33"/>
                </a:solidFill>
              </a:rPr>
              <a:t>Business-grade security and control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Offers full control and protection of company data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Sharing permissions are easy to set and manage at any time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Integrates with Exchange, Outlook, Office, and Active Directory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99.999% service level agreement uptime</a:t>
            </a:r>
          </a:p>
        </p:txBody>
      </p:sp>
    </p:spTree>
    <p:extLst>
      <p:ext uri="{BB962C8B-B14F-4D97-AF65-F5344CB8AC3E}">
        <p14:creationId xmlns:p14="http://schemas.microsoft.com/office/powerpoint/2010/main" val="209501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869680" cy="274320"/>
          </a:xfrm>
        </p:spPr>
        <p:txBody>
          <a:bodyPr/>
          <a:lstStyle/>
          <a:p>
            <a:r>
              <a:rPr lang="en-US" dirty="0" smtClean="0"/>
              <a:t>Compared to other backup and file sharing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3459" y="1223578"/>
            <a:ext cx="2428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6BC33"/>
                </a:solidFill>
              </a:rPr>
              <a:t>vs. other provides of </a:t>
            </a:r>
          </a:p>
          <a:p>
            <a:pPr algn="ctr"/>
            <a:r>
              <a:rPr lang="en-US" sz="1600" b="1" dirty="0" smtClean="0">
                <a:solidFill>
                  <a:srgbClr val="96BC33"/>
                </a:solidFill>
              </a:rPr>
              <a:t>suites of cloud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644" y="1232015"/>
            <a:ext cx="2429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D1C24"/>
                </a:solidFill>
              </a:rPr>
              <a:t>vs. traditional ways </a:t>
            </a:r>
          </a:p>
          <a:p>
            <a:pPr algn="ctr"/>
            <a:r>
              <a:rPr lang="en-US" sz="1600" b="1" dirty="0" smtClean="0">
                <a:solidFill>
                  <a:srgbClr val="ED1C24"/>
                </a:solidFill>
              </a:rPr>
              <a:t>of collaborating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5475" y="1968875"/>
            <a:ext cx="250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Email &amp; attachments</a:t>
            </a:r>
          </a:p>
          <a:p>
            <a:pPr algn="ctr"/>
            <a:r>
              <a:rPr lang="en-US" sz="1200" dirty="0" smtClean="0"/>
              <a:t>File Servers</a:t>
            </a:r>
          </a:p>
          <a:p>
            <a:pPr algn="ctr"/>
            <a:r>
              <a:rPr lang="en-US" sz="1200" dirty="0" smtClean="0"/>
              <a:t>SharePoint</a:t>
            </a:r>
          </a:p>
          <a:p>
            <a:pPr algn="ctr"/>
            <a:r>
              <a:rPr lang="en-US" sz="1200" dirty="0" smtClean="0"/>
              <a:t>FTP Servers</a:t>
            </a:r>
          </a:p>
          <a:p>
            <a:pPr algn="ctr"/>
            <a:r>
              <a:rPr lang="en-US" sz="1200" dirty="0" smtClean="0"/>
              <a:t>Thumb Drives</a:t>
            </a:r>
          </a:p>
          <a:p>
            <a:pPr algn="ctr"/>
            <a:r>
              <a:rPr lang="en-US" sz="1200" dirty="0" smtClean="0"/>
              <a:t>Couriers/Bike Messengers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24395" y="3199391"/>
            <a:ext cx="2019005" cy="21010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err="1" smtClean="0"/>
              <a:t>ShareSync</a:t>
            </a:r>
            <a:r>
              <a:rPr lang="en-US" sz="1100" b="1" dirty="0" smtClean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More efficient way of working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Easy and intuitive for your employees to adopt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Easier to do business with external business partners and clients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Provides business owners with greater management and control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41552" y="3101314"/>
            <a:ext cx="2518298" cy="2101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err="1" smtClean="0"/>
              <a:t>ShareSync</a:t>
            </a:r>
            <a:r>
              <a:rPr lang="en-US" sz="1100" b="1" dirty="0" smtClean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Provides a high level of integration helping to minimize the adoption curve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Offers greater security and management, particularly for remote wipe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393459" y="1960439"/>
            <a:ext cx="250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Microsoft (Office 365/OneDrive)</a:t>
            </a:r>
          </a:p>
          <a:p>
            <a:pPr algn="ctr"/>
            <a:r>
              <a:rPr lang="en-US" sz="1200" dirty="0" smtClean="0"/>
              <a:t>Google (Apps and Drive)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4479" y="1227015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7941E"/>
                </a:solidFill>
              </a:rPr>
              <a:t>vs. other sync/share </a:t>
            </a:r>
          </a:p>
          <a:p>
            <a:pPr algn="ctr"/>
            <a:r>
              <a:rPr lang="en-US" sz="1600" b="1" dirty="0" smtClean="0">
                <a:solidFill>
                  <a:srgbClr val="F7941E"/>
                </a:solidFill>
              </a:rPr>
              <a:t>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02581" y="1808354"/>
            <a:ext cx="250503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Dropbox</a:t>
            </a:r>
            <a:endParaRPr lang="en-US" sz="1200" dirty="0" smtClean="0"/>
          </a:p>
          <a:p>
            <a:pPr algn="ctr"/>
            <a:r>
              <a:rPr lang="en-US" sz="1200" dirty="0" smtClean="0"/>
              <a:t>Box</a:t>
            </a:r>
          </a:p>
          <a:p>
            <a:pPr algn="ctr"/>
            <a:r>
              <a:rPr lang="en-US" sz="1200" dirty="0" err="1" smtClean="0"/>
              <a:t>Egnyte</a:t>
            </a:r>
            <a:endParaRPr lang="en-US" sz="1200" dirty="0" smtClean="0"/>
          </a:p>
          <a:p>
            <a:pPr algn="ctr"/>
            <a:r>
              <a:rPr lang="en-US" sz="1200" dirty="0" smtClean="0"/>
              <a:t>Hightail (formally </a:t>
            </a:r>
            <a:r>
              <a:rPr lang="en-US" sz="1200" dirty="0" err="1" smtClean="0"/>
              <a:t>YouSendIt</a:t>
            </a:r>
            <a:r>
              <a:rPr lang="en-US" sz="1200" dirty="0" smtClean="0"/>
              <a:t>)</a:t>
            </a:r>
          </a:p>
          <a:p>
            <a:pPr algn="ctr"/>
            <a:r>
              <a:rPr lang="en-US" sz="1400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54479" y="3160768"/>
            <a:ext cx="2297220" cy="3132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err="1" smtClean="0"/>
              <a:t>ShareSync</a:t>
            </a:r>
            <a:r>
              <a:rPr lang="en-US" sz="1100" b="1" dirty="0" smtClean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Protect files with complete backup &amp; restore solution built in</a:t>
            </a:r>
          </a:p>
          <a:p>
            <a:r>
              <a:rPr lang="en-US" sz="1100" dirty="0" smtClean="0"/>
              <a:t>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Is as easy to use, but offers higher degree of security and administrative controls (particularly compared to free versions)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Integrates with email and a complete suite of cloud services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Offers business-grade security and  99.999% uptime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397" y="122502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vs. backup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15961" y="1938924"/>
            <a:ext cx="250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Carbonite</a:t>
            </a:r>
          </a:p>
          <a:p>
            <a:pPr algn="ctr"/>
            <a:r>
              <a:rPr lang="en-US" sz="1200" dirty="0" err="1" smtClean="0"/>
              <a:t>CrashPlan</a:t>
            </a:r>
            <a:endParaRPr lang="en-US" sz="1200" dirty="0" smtClean="0"/>
          </a:p>
          <a:p>
            <a:pPr algn="ctr"/>
            <a:r>
              <a:rPr lang="en-US" sz="1200" dirty="0" err="1" smtClean="0"/>
              <a:t>Mozy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129574" y="2992647"/>
            <a:ext cx="2194623" cy="19603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100" b="1" dirty="0" err="1" smtClean="0"/>
              <a:t>ShareSync</a:t>
            </a:r>
            <a:r>
              <a:rPr lang="en-US" sz="1100" b="1" dirty="0" smtClean="0"/>
              <a:t>: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/>
              <a:t>ShareSync gives backed up files added benefits of file sharing and collaboration. 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100" dirty="0"/>
          </a:p>
          <a:p>
            <a:pPr marL="169863" indent="-169863">
              <a:buFont typeface="Arial" pitchFamily="34" charset="0"/>
              <a:buChar char="•"/>
            </a:pPr>
            <a:r>
              <a:rPr lang="en-US" sz="1100" dirty="0" smtClean="0"/>
              <a:t>ShareSync </a:t>
            </a:r>
            <a:r>
              <a:rPr lang="en-US" sz="1100" dirty="0"/>
              <a:t>also offers real-time backup which eliminates versioning gaps as file change multiple times during a day.</a:t>
            </a:r>
            <a:endParaRPr lang="en-US" sz="11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71344" y="1197202"/>
            <a:ext cx="0" cy="49486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96152" y="1197202"/>
            <a:ext cx="0" cy="49486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13150" y="1223578"/>
            <a:ext cx="0" cy="494862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7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Backup Solutions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79905"/>
              </p:ext>
            </p:extLst>
          </p:nvPr>
        </p:nvGraphicFramePr>
        <p:xfrm>
          <a:off x="304800" y="1103924"/>
          <a:ext cx="8534401" cy="4672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947"/>
                <a:gridCol w="1208626"/>
                <a:gridCol w="1399427"/>
                <a:gridCol w="1142037"/>
                <a:gridCol w="1296364"/>
              </a:tblGrid>
              <a:tr h="958134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ShareSync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Mozy</a:t>
                      </a:r>
                      <a:r>
                        <a:rPr lang="en-US" sz="1400" b="1" dirty="0" smtClean="0"/>
                        <a:t> Pro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Carbonite Pro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CrashPlan</a:t>
                      </a:r>
                      <a:r>
                        <a:rPr lang="en-US" sz="1400" b="1" baseline="0" dirty="0" smtClean="0"/>
                        <a:t> for Business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60494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Retail price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Your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Price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/10GB/user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Your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Price 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/100GB/user</a:t>
                      </a:r>
                    </a:p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Your Price/</a:t>
                      </a:r>
                      <a:r>
                        <a:rPr lang="en-US" sz="1000" b="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Unlim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$9.99/10GB/Act</a:t>
                      </a:r>
                    </a:p>
                    <a:p>
                      <a:pPr algn="ctr"/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$19.99/50GB/Act</a:t>
                      </a:r>
                    </a:p>
                    <a:p>
                      <a:pPr algn="ctr"/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$39.99/100GB/Act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$94.99/250GB/Act</a:t>
                      </a:r>
                    </a:p>
                    <a:p>
                      <a:pPr algn="ctr"/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$189.99/500GB/Act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latin typeface="Trebuchet MS" panose="020B0603020202020204" pitchFamily="34" charset="0"/>
                        </a:rPr>
                        <a:t>$379.99/1TB/Act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$133/Act for 1.5 TB</a:t>
                      </a:r>
                      <a:endParaRPr lang="en-US" sz="1000" b="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$10/user for </a:t>
                      </a:r>
                      <a:r>
                        <a:rPr lang="en-US" sz="1000" b="0" kern="1200" dirty="0" err="1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Unlim</a:t>
                      </a:r>
                      <a:endParaRPr lang="en-US" sz="1000" b="0" kern="1200" dirty="0" smtClean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8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Month-to-month</a:t>
                      </a:r>
                      <a:r>
                        <a:rPr lang="en-US" sz="1050" b="1" baseline="0" dirty="0" smtClean="0"/>
                        <a:t> term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68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Real-time multi-folder backup for PC/Mac/</a:t>
                      </a:r>
                      <a:r>
                        <a:rPr lang="en-US" sz="1050" b="1" baseline="0" dirty="0" smtClean="0"/>
                        <a:t>File Server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Scheduled backup only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72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Secure</a:t>
                      </a:r>
                      <a:r>
                        <a:rPr lang="en-US" sz="1050" b="1" baseline="0" dirty="0" smtClean="0"/>
                        <a:t> file access from desktop, mobile, web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00" b="0" kern="1200" baseline="0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96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Audit Log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00" b="0" kern="1200" baseline="0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Microsoft Office integration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00" b="0" kern="1200" baseline="0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99.999% upti</a:t>
                      </a:r>
                      <a:r>
                        <a:rPr lang="en-US" sz="1050" b="1" baseline="0" dirty="0" smtClean="0"/>
                        <a:t>me SLA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00" b="0" kern="1200" baseline="0" dirty="0" smtClean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804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How</a:t>
                      </a:r>
                      <a:r>
                        <a:rPr lang="en-US" sz="1050" b="1" baseline="0" dirty="0" smtClean="0"/>
                        <a:t> ShareSync wins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Higher value 2-in-1 offer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Higher security &amp; Admin control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Higher value 2-in-1 offer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Higher security &amp; Admin control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kern="120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Higher value 2-in-1 offer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kern="1200" baseline="0" dirty="0" smtClean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Flexible pricing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9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Other Sync and Share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536609"/>
              </p:ext>
            </p:extLst>
          </p:nvPr>
        </p:nvGraphicFramePr>
        <p:xfrm>
          <a:off x="304800" y="1103925"/>
          <a:ext cx="8534401" cy="5173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7947"/>
                <a:gridCol w="1208626"/>
                <a:gridCol w="1245100"/>
                <a:gridCol w="1296364"/>
                <a:gridCol w="1296364"/>
              </a:tblGrid>
              <a:tr h="260125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ShareSync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Box for Enterprise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Box for Business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Dropbox</a:t>
                      </a:r>
                      <a:r>
                        <a:rPr lang="en-US" sz="1000" b="1" baseline="0" dirty="0" smtClean="0"/>
                        <a:t> for Business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16621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Monthly Price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Your Price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$35/user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$15/user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$15/user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Included storage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10 GB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Unlimited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TB/ Acct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Unlimited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Max file size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Unlimited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GB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GB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Unlimited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baseline="0" dirty="0" smtClean="0"/>
                        <a:t>Support for all PC/Mobile platforms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Granular</a:t>
                      </a:r>
                      <a:r>
                        <a:rPr lang="en-US" sz="1050" b="1" baseline="0" dirty="0" smtClean="0"/>
                        <a:t> sharing permissions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No</a:t>
                      </a:r>
                      <a:endParaRPr lang="en-US" sz="105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Sub-folder sharing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Group Sharing</a:t>
                      </a:r>
                      <a:endParaRPr lang="en-US" sz="1050" b="1" baseline="300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84">
                <a:tc>
                  <a:txBody>
                    <a:bodyPr/>
                    <a:lstStyle/>
                    <a:p>
                      <a:pPr algn="ctr"/>
                      <a:r>
                        <a:rPr lang="en-US" sz="1050" b="1" baseline="0" dirty="0" smtClean="0"/>
                        <a:t>Free Secure External Sharing and Collaboration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$35/user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$15/user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Insecure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In-transit/At-rest encryption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26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Account-level</a:t>
                      </a:r>
                      <a:r>
                        <a:rPr lang="en-US" sz="1050" b="1" baseline="0" dirty="0" smtClean="0"/>
                        <a:t> encryption key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Lock files for editing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Active Directory integration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55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Office/Outlook integration (Windows)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Full-text Search (web/mobile)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Remote wipe of data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Audit</a:t>
                      </a:r>
                      <a:r>
                        <a:rPr lang="en-US" sz="1050" b="1" baseline="0" dirty="0" smtClean="0"/>
                        <a:t> Log of all events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One-stop</a:t>
                      </a:r>
                      <a:r>
                        <a:rPr lang="en-US" sz="1050" b="1" baseline="0" dirty="0" smtClean="0"/>
                        <a:t> shop for</a:t>
                      </a:r>
                      <a:r>
                        <a:rPr lang="en-US" sz="1050" b="1" dirty="0" smtClean="0"/>
                        <a:t> Cloud Services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99.999% uptime SLA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0077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/>
                        <a:t>Gray-label</a:t>
                      </a:r>
                      <a:r>
                        <a:rPr lang="en-US" sz="1050" b="1" baseline="0" dirty="0" smtClean="0"/>
                        <a:t> branding for partners</a:t>
                      </a:r>
                      <a:endParaRPr lang="en-US" sz="105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Yes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882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50" kern="12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050" kern="12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3563820" y="1510398"/>
            <a:ext cx="5416328" cy="231337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5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Packaging and pricing</a:t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DB4430-E866-42B6-9EC7-3E0CD12902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ShareSync</a:t>
            </a:r>
            <a:r>
              <a:rPr lang="en-US" dirty="0" smtClean="0"/>
              <a:t>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370320"/>
            <a:ext cx="548640" cy="274320"/>
          </a:xfrm>
        </p:spPr>
        <p:txBody>
          <a:bodyPr/>
          <a:lstStyle/>
          <a:p>
            <a:pPr>
              <a:defRPr/>
            </a:pPr>
            <a:fld id="{168581A8-C6D7-426E-848E-481A868EC77B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969606"/>
              </p:ext>
            </p:extLst>
          </p:nvPr>
        </p:nvGraphicFramePr>
        <p:xfrm>
          <a:off x="1219200" y="1478281"/>
          <a:ext cx="6598918" cy="385571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598918"/>
              </a:tblGrid>
              <a:tr h="3855719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Start using </a:t>
                      </a:r>
                      <a:b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ShareSync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today</a:t>
                      </a:r>
                      <a:endParaRPr lang="en-US" sz="2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90000" dirty="0" smtClean="0">
                          <a:solidFill>
                            <a:srgbClr val="3792B1"/>
                          </a:solidFill>
                        </a:rPr>
                        <a:t>$</a:t>
                      </a:r>
                      <a:r>
                        <a:rPr lang="en-US" sz="8000" baseline="0" dirty="0" smtClean="0">
                          <a:solidFill>
                            <a:srgbClr val="3792B1"/>
                          </a:solidFill>
                        </a:rPr>
                        <a:t>19.95</a:t>
                      </a:r>
                      <a:endParaRPr lang="en-US" sz="4000" baseline="90000" dirty="0" smtClean="0">
                        <a:solidFill>
                          <a:srgbClr val="3792B1"/>
                        </a:solidFill>
                      </a:endParaRP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Per user</a:t>
                      </a:r>
                    </a:p>
                    <a:p>
                      <a:pPr algn="ctr"/>
                      <a:endParaRPr lang="en-US" sz="1600" b="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Includes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</a:rPr>
                        <a:t>Gb of storage per user</a:t>
                      </a:r>
                    </a:p>
                    <a:p>
                      <a:pPr algn="ctr"/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Storage is pooled across all users on the account</a:t>
                      </a:r>
                    </a:p>
                    <a:p>
                      <a:pPr algn="ctr"/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Overage is charged at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$3.00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per GB</a:t>
                      </a:r>
                    </a:p>
                  </a:txBody>
                  <a:tcPr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972446"/>
            <a:ext cx="8763000" cy="31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4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ShareSync</a:t>
            </a:r>
            <a:r>
              <a:rPr lang="en-US" dirty="0" smtClean="0"/>
              <a:t>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321040" y="6370320"/>
            <a:ext cx="548640" cy="274320"/>
          </a:xfrm>
        </p:spPr>
        <p:txBody>
          <a:bodyPr/>
          <a:lstStyle/>
          <a:p>
            <a:pPr>
              <a:defRPr/>
            </a:pPr>
            <a:fld id="{168581A8-C6D7-426E-848E-481A868EC77B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72446"/>
            <a:ext cx="8763000" cy="315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40797"/>
              </p:ext>
            </p:extLst>
          </p:nvPr>
        </p:nvGraphicFramePr>
        <p:xfrm>
          <a:off x="1752600" y="1371600"/>
          <a:ext cx="55594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Worksheet" r:id="rId4" imgW="5276777" imgH="2790720" progId="Excel.Sheet.8">
                  <p:embed/>
                </p:oleObj>
              </mc:Choice>
              <mc:Fallback>
                <p:oleObj name="Worksheet" r:id="rId4" imgW="5276777" imgH="279072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371600"/>
                        <a:ext cx="5559425" cy="279082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c_prin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DB4430-E866-42B6-9EC7-3E0CD12902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74320" y="2209800"/>
            <a:ext cx="5135880" cy="25908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Backup and file sharing in your business</a:t>
            </a:r>
          </a:p>
          <a:p>
            <a:pPr marL="457200" indent="-457200"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0" dirty="0">
                <a:solidFill>
                  <a:schemeClr val="tx1"/>
                </a:solidFill>
              </a:rPr>
              <a:t>Introducing </a:t>
            </a:r>
            <a:r>
              <a:rPr lang="en-US" b="0" dirty="0" smtClean="0">
                <a:solidFill>
                  <a:schemeClr val="tx1"/>
                </a:solidFill>
              </a:rPr>
              <a:t>ShareSync – a better way to backup and share your files</a:t>
            </a:r>
          </a:p>
          <a:p>
            <a:pPr marL="457200" indent="-457200"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Why choose </a:t>
            </a:r>
            <a:r>
              <a:rPr lang="en-US" b="0" dirty="0" err="1" smtClean="0">
                <a:solidFill>
                  <a:schemeClr val="tx1"/>
                </a:solidFill>
              </a:rPr>
              <a:t>ShareSync</a:t>
            </a:r>
            <a:r>
              <a:rPr lang="en-US" b="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0" dirty="0" smtClean="0">
                <a:solidFill>
                  <a:schemeClr val="tx1"/>
                </a:solidFill>
              </a:rPr>
              <a:t>Pricing and packaging</a:t>
            </a:r>
          </a:p>
          <a:p>
            <a:pPr marL="457200" indent="-457200">
              <a:spcBef>
                <a:spcPts val="400"/>
              </a:spcBef>
              <a:spcAft>
                <a:spcPts val="1800"/>
              </a:spcAft>
              <a:buFont typeface="+mj-lt"/>
              <a:buAutoNum type="arabicPeriod"/>
            </a:pPr>
            <a:endParaRPr lang="en-US" b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2" descr="C:\Users\lsankey\AppData\Local\Microsoft\Windows\Temporary Internet Files\Content.Outlook\JQRJCR7E\ShareSync_Ic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97227"/>
            <a:ext cx="2319181" cy="16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0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experienced this scenario?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>
                <a:solidFill>
                  <a:srgbClr val="1A1A1A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1A1A1A">
                  <a:tint val="75000"/>
                </a:srgb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817651"/>
            <a:ext cx="8382000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2100" b="1" dirty="0" smtClean="0">
                <a:solidFill>
                  <a:srgbClr val="1A1A1A"/>
                </a:solidFill>
                <a:latin typeface="Trebuchet MS"/>
              </a:rPr>
              <a:t>Wouldn’t you rather be managing your business?</a:t>
            </a:r>
          </a:p>
          <a:p>
            <a:pPr algn="ctr">
              <a:spcAft>
                <a:spcPts val="500"/>
              </a:spcAft>
            </a:pPr>
            <a:r>
              <a:rPr lang="en-US" b="1" dirty="0" err="1" smtClean="0">
                <a:solidFill>
                  <a:schemeClr val="accent2"/>
                </a:solidFill>
                <a:latin typeface="Trebuchet MS"/>
              </a:rPr>
              <a:t>ShareSync</a:t>
            </a:r>
            <a:r>
              <a:rPr lang="en-US" b="1" dirty="0" smtClean="0">
                <a:solidFill>
                  <a:schemeClr val="accent2"/>
                </a:solidFill>
                <a:latin typeface="Trebuchet MS"/>
              </a:rPr>
              <a:t> can significantly reduce the amount of time you </a:t>
            </a:r>
          </a:p>
          <a:p>
            <a:pPr algn="ctr">
              <a:spcAft>
                <a:spcPts val="500"/>
              </a:spcAft>
            </a:pPr>
            <a:r>
              <a:rPr lang="en-US" b="1" dirty="0" smtClean="0">
                <a:solidFill>
                  <a:schemeClr val="accent2"/>
                </a:solidFill>
                <a:latin typeface="Trebuchet MS"/>
              </a:rPr>
              <a:t>and your employees spend on managing files and folders</a:t>
            </a:r>
            <a:r>
              <a:rPr lang="en-US" sz="2100" b="1" dirty="0" smtClean="0">
                <a:solidFill>
                  <a:schemeClr val="accent2"/>
                </a:solidFill>
                <a:latin typeface="Trebuchet MS"/>
              </a:rPr>
              <a:t>.</a:t>
            </a:r>
            <a:endParaRPr lang="en-US" sz="2100" b="1" dirty="0">
              <a:solidFill>
                <a:schemeClr val="accent2"/>
              </a:solidFill>
              <a:latin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Your computer hard drive crashed, and all your files are gone.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You’re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at an off-site meeting, but left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 important document back at the office.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It takes you hours to consolidate reports and updates from your team.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You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edited an entire document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, only to realize you didn’t see the email with the newer version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Your new client cannot receive emails with large file attachments.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That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your users are putting company data on services you cannot see and cannot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manage.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219088"/>
            <a:ext cx="8229600" cy="1846659"/>
          </a:xfrm>
        </p:spPr>
        <p:txBody>
          <a:bodyPr/>
          <a:lstStyle/>
          <a:p>
            <a:r>
              <a:rPr lang="en-US" dirty="0" smtClean="0"/>
              <a:t>Presenting ShareSync:</a:t>
            </a:r>
            <a:br>
              <a:rPr lang="en-US" dirty="0" smtClean="0"/>
            </a:br>
            <a:r>
              <a:rPr lang="en-US" dirty="0" smtClean="0"/>
              <a:t>Business-grade </a:t>
            </a:r>
            <a:br>
              <a:rPr lang="en-US" dirty="0" smtClean="0"/>
            </a:br>
            <a:r>
              <a:rPr lang="en-US" dirty="0" smtClean="0"/>
              <a:t>Backup and File Sharing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DB4430-E866-42B6-9EC7-3E0CD12902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 descr="Pc_prin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2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ShareSync: Improve backup, mobility and collaboration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 descr="C:\Users\lsankey\AppData\Local\Microsoft\Windows\Temporary Internet Files\Content.Outlook\JQRJCR7E\ShareSync_Ico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61" y="2689536"/>
            <a:ext cx="2319181" cy="16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19" y="1371600"/>
            <a:ext cx="6282041" cy="3733800"/>
          </a:xfrm>
        </p:spPr>
        <p:txBody>
          <a:bodyPr>
            <a:noAutofit/>
          </a:bodyPr>
          <a:lstStyle/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US" dirty="0"/>
              <a:t>File backup. </a:t>
            </a:r>
            <a:r>
              <a:rPr lang="en-US" b="0" dirty="0"/>
              <a:t>Real-time (not scheduled) backup for user files, with simple </a:t>
            </a:r>
            <a:r>
              <a:rPr lang="en-US" b="0" dirty="0" smtClean="0"/>
              <a:t>recovery</a:t>
            </a:r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endParaRPr lang="en-US" sz="2800" dirty="0"/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US" dirty="0"/>
              <a:t>File sharing and collaboration. </a:t>
            </a:r>
            <a:r>
              <a:rPr lang="en-US" b="0" dirty="0"/>
              <a:t>Sync and share files internally and externally using virtually any device, while maintaining control over file access </a:t>
            </a:r>
            <a:r>
              <a:rPr lang="en-US" b="0" dirty="0" smtClean="0"/>
              <a:t>permissions</a:t>
            </a:r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endParaRPr lang="en-US" sz="2800" dirty="0"/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US" dirty="0"/>
              <a:t>Admin control and security. </a:t>
            </a:r>
            <a:r>
              <a:rPr lang="en-US" b="0" dirty="0"/>
              <a:t>Keep your data safe and protected while consolidating two separate services for simpler management</a:t>
            </a:r>
            <a:r>
              <a:rPr lang="en-US" b="0" dirty="0" smtClean="0"/>
              <a:t>.</a:t>
            </a:r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endParaRPr lang="en-US" sz="2800" dirty="0"/>
          </a:p>
          <a:p>
            <a:pPr marL="342900" lvl="0" indent="-342900">
              <a:spcAft>
                <a:spcPts val="400"/>
              </a:spcAft>
              <a:buFont typeface="Calibri" panose="020F0502020204030204" pitchFamily="34" charset="0"/>
              <a:buChar char="-"/>
            </a:pPr>
            <a:r>
              <a:rPr lang="en-US" dirty="0"/>
              <a:t>Business continuity and disaster recovery. </a:t>
            </a:r>
            <a:r>
              <a:rPr lang="en-US" b="0" dirty="0"/>
              <a:t>SecuriSync keeps operations up and running across a number of scenarios, from stolen devices to ransomware </a:t>
            </a:r>
            <a:r>
              <a:rPr lang="en-US" b="0" dirty="0" smtClean="0"/>
              <a:t>outbreaks. </a:t>
            </a:r>
            <a:endParaRPr lang="en-US" sz="28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1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&amp; Sync Files with SecuriSync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307235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cs typeface="Trebuchet MS"/>
              </a:rPr>
              <a:t>File saved to </a:t>
            </a:r>
            <a:r>
              <a:rPr lang="en-US" sz="2000" dirty="0" smtClean="0">
                <a:solidFill>
                  <a:schemeClr val="accent1"/>
                </a:solidFill>
                <a:cs typeface="Trebuchet MS"/>
              </a:rPr>
              <a:t>ShareSync across your machine are </a:t>
            </a:r>
            <a:r>
              <a:rPr lang="en-US" sz="2000" dirty="0">
                <a:solidFill>
                  <a:schemeClr val="accent1"/>
                </a:solidFill>
                <a:cs typeface="Trebuchet MS"/>
              </a:rPr>
              <a:t>backed up and synced in real </a:t>
            </a:r>
            <a:r>
              <a:rPr lang="en-US" sz="2000" dirty="0" smtClean="0">
                <a:solidFill>
                  <a:schemeClr val="accent1"/>
                </a:solidFill>
                <a:cs typeface="Trebuchet MS"/>
              </a:rPr>
              <a:t>time</a:t>
            </a:r>
          </a:p>
          <a:p>
            <a:endParaRPr lang="en-US" sz="2000" dirty="0">
              <a:solidFill>
                <a:schemeClr val="accent1"/>
              </a:solidFill>
              <a:cs typeface="Trebuchet MS"/>
            </a:endParaRPr>
          </a:p>
          <a:p>
            <a:r>
              <a:rPr lang="en-US" sz="2000" dirty="0">
                <a:solidFill>
                  <a:schemeClr val="accent1"/>
                </a:solidFill>
                <a:cs typeface="Trebuchet MS"/>
              </a:rPr>
              <a:t>Files stay up to date whenever an update is made </a:t>
            </a:r>
          </a:p>
          <a:p>
            <a:endParaRPr lang="en-US" sz="2000" dirty="0" smtClean="0">
              <a:solidFill>
                <a:schemeClr val="accent1"/>
              </a:solidFill>
              <a:cs typeface="Trebuchet MS"/>
            </a:endParaRPr>
          </a:p>
          <a:p>
            <a:r>
              <a:rPr lang="en-US" sz="2000" dirty="0" smtClean="0">
                <a:solidFill>
                  <a:schemeClr val="accent1"/>
                </a:solidFill>
                <a:cs typeface="Trebuchet MS"/>
              </a:rPr>
              <a:t>Backed </a:t>
            </a:r>
            <a:r>
              <a:rPr lang="en-US" sz="2000" dirty="0">
                <a:solidFill>
                  <a:schemeClr val="accent1"/>
                </a:solidFill>
                <a:cs typeface="Trebuchet MS"/>
              </a:rPr>
              <a:t>up files are secured and instantly recoverable for those worst-case scenarios</a:t>
            </a:r>
          </a:p>
        </p:txBody>
      </p:sp>
      <p:pic>
        <p:nvPicPr>
          <p:cNvPr id="4" name="Picture 2" descr="Syncing fea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590800" cy="22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9750" y="5265567"/>
            <a:ext cx="8064500" cy="215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Trebuchet MS"/>
              </a:rPr>
              <a:t>Simple and familiar with support for Windows, Mac and virtually all browsers</a:t>
            </a:r>
          </a:p>
          <a:p>
            <a:endParaRPr lang="en-US" sz="2400" dirty="0"/>
          </a:p>
        </p:txBody>
      </p:sp>
      <p:pic>
        <p:nvPicPr>
          <p:cNvPr id="9" name="Picture 8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8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Folders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307235"/>
            <a:ext cx="4800600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92B1"/>
                </a:solidFill>
              </a:rPr>
              <a:t>Easily share folders for collaboration</a:t>
            </a:r>
            <a:endParaRPr lang="en-US" sz="2000" b="1" dirty="0">
              <a:solidFill>
                <a:srgbClr val="3792B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Share folders with co-workers or external users with one click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Share directly from the corporate address book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Control access with “Co-Owner,” “Modify”, and “View” permissions 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Modify permissions at any time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Set different permissions for sub-folders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Change to files in shared folders are automatically synced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Easily share content with groups using Exchange Distribution Lists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57400"/>
            <a:ext cx="28575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2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Files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307235"/>
            <a:ext cx="4800600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92B1"/>
                </a:solidFill>
              </a:rPr>
              <a:t>Share files with anyone via web link</a:t>
            </a:r>
            <a:endParaRPr lang="en-US" sz="2000" b="1" dirty="0">
              <a:solidFill>
                <a:srgbClr val="3792B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Any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file can be shared with anyone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Files can be viewed even if the recipient doesn’t use </a:t>
            </a:r>
            <a:r>
              <a:rPr lang="en-US" sz="1600" b="1" dirty="0" err="1" smtClean="0"/>
              <a:t>ShareSync</a:t>
            </a:r>
            <a:endParaRPr lang="en-US" sz="1600" b="1" dirty="0" smtClean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Can be shared using the Send Link function from the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web portal, or by copy/pasting the link into email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Links are secure, but can be further protected with a password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971800" cy="251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Business-grade Security Features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284892-A99F-40BF-ADB4-29FDF34456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307235"/>
            <a:ext cx="4800600" cy="454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792B1"/>
                </a:solidFill>
              </a:rPr>
              <a:t>Share files with anyone via web link</a:t>
            </a:r>
            <a:endParaRPr lang="en-US" sz="2000" b="1" dirty="0">
              <a:solidFill>
                <a:srgbClr val="3792B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Data is encrypted at-rest and in-transit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Each account’s data is encrypted with a unique security key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Only authorized users can access </a:t>
            </a:r>
            <a:r>
              <a:rPr lang="en-US" sz="1600" b="1" dirty="0" err="1" smtClean="0"/>
              <a:t>ShareSync</a:t>
            </a:r>
            <a:endParaRPr lang="en-US" sz="1600" b="1" dirty="0" smtClean="0"/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Strong-password policies are enforced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Mobile devices can be further secured with a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passcode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err="1" smtClean="0"/>
              <a:t>ShareSync</a:t>
            </a:r>
            <a:r>
              <a:rPr lang="en-US" sz="1600" b="1" dirty="0" smtClean="0"/>
              <a:t> data can be remotely wiped from virtually any device – including desktops and laptops</a:t>
            </a:r>
          </a:p>
          <a:p>
            <a:pPr marL="285750" indent="-285750">
              <a:lnSpc>
                <a:spcPct val="110000"/>
              </a:lnSpc>
              <a:spcAft>
                <a:spcPts val="800"/>
              </a:spcAft>
              <a:buFont typeface="Arial"/>
              <a:buChar char="•"/>
            </a:pPr>
            <a:r>
              <a:rPr lang="en-US" sz="1600" b="1" dirty="0" smtClean="0"/>
              <a:t>Audit Log tracks all </a:t>
            </a:r>
            <a:r>
              <a:rPr lang="en-US" sz="1600" b="1" dirty="0" err="1" smtClean="0"/>
              <a:t>ShareSync</a:t>
            </a:r>
            <a:r>
              <a:rPr lang="en-US" sz="1600" b="1" dirty="0" smtClean="0"/>
              <a:t> events on an account</a:t>
            </a:r>
          </a:p>
        </p:txBody>
      </p:sp>
      <p:pic>
        <p:nvPicPr>
          <p:cNvPr id="7" name="Picture 6" descr="Lock_Combo-2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548"/>
            <a:ext cx="1853652" cy="1853652"/>
          </a:xfrm>
          <a:prstGeom prst="rect">
            <a:avLst/>
          </a:prstGeom>
        </p:spPr>
      </p:pic>
      <p:pic>
        <p:nvPicPr>
          <p:cNvPr id="9" name="Picture 8" descr="Pc_prin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42075"/>
            <a:ext cx="609600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2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zUKCKiGA7UyBdpvnh5wxT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TPDzNvUyvbcV7E4L_I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termedia Powerpoint Theme 4-3 120725">
  <a:themeElements>
    <a:clrScheme name="Intermedia">
      <a:dk1>
        <a:srgbClr val="1A1A1A"/>
      </a:dk1>
      <a:lt1>
        <a:srgbClr val="FFFFFF"/>
      </a:lt1>
      <a:dk2>
        <a:srgbClr val="595959"/>
      </a:dk2>
      <a:lt2>
        <a:srgbClr val="FFFFFF"/>
      </a:lt2>
      <a:accent1>
        <a:srgbClr val="0098DB"/>
      </a:accent1>
      <a:accent2>
        <a:srgbClr val="96BC33"/>
      </a:accent2>
      <a:accent3>
        <a:srgbClr val="ED1C24"/>
      </a:accent3>
      <a:accent4>
        <a:srgbClr val="F7941E"/>
      </a:accent4>
      <a:accent5>
        <a:srgbClr val="FFFFFF"/>
      </a:accent5>
      <a:accent6>
        <a:srgbClr val="000000"/>
      </a:accent6>
      <a:hlink>
        <a:srgbClr val="ED1C24"/>
      </a:hlink>
      <a:folHlink>
        <a:srgbClr val="0098DB"/>
      </a:folHlink>
    </a:clrScheme>
    <a:fontScheme name="Intermedia">
      <a:majorFont>
        <a:latin typeface="DINO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>
              <a:lumMod val="7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ntermedia Powerpoint Theme 4-3 120725">
  <a:themeElements>
    <a:clrScheme name="Intermedia">
      <a:dk1>
        <a:srgbClr val="1A1A1A"/>
      </a:dk1>
      <a:lt1>
        <a:srgbClr val="FFFFFF"/>
      </a:lt1>
      <a:dk2>
        <a:srgbClr val="595959"/>
      </a:dk2>
      <a:lt2>
        <a:srgbClr val="FFFFFF"/>
      </a:lt2>
      <a:accent1>
        <a:srgbClr val="0098DB"/>
      </a:accent1>
      <a:accent2>
        <a:srgbClr val="96BC33"/>
      </a:accent2>
      <a:accent3>
        <a:srgbClr val="ED1C24"/>
      </a:accent3>
      <a:accent4>
        <a:srgbClr val="F7941E"/>
      </a:accent4>
      <a:accent5>
        <a:srgbClr val="FFFFFF"/>
      </a:accent5>
      <a:accent6>
        <a:srgbClr val="000000"/>
      </a:accent6>
      <a:hlink>
        <a:srgbClr val="ED1C24"/>
      </a:hlink>
      <a:folHlink>
        <a:srgbClr val="0098DB"/>
      </a:folHlink>
    </a:clrScheme>
    <a:fontScheme name="Intermedia">
      <a:majorFont>
        <a:latin typeface="DINO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>
              <a:lumMod val="7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Intermedia - Title/Subtitle">
  <a:themeElements>
    <a:clrScheme name="Intermedia">
      <a:dk1>
        <a:srgbClr val="1A1A1A"/>
      </a:dk1>
      <a:lt1>
        <a:srgbClr val="FFFFFF"/>
      </a:lt1>
      <a:dk2>
        <a:srgbClr val="595959"/>
      </a:dk2>
      <a:lt2>
        <a:srgbClr val="FFFFFF"/>
      </a:lt2>
      <a:accent1>
        <a:srgbClr val="0098DB"/>
      </a:accent1>
      <a:accent2>
        <a:srgbClr val="96BC33"/>
      </a:accent2>
      <a:accent3>
        <a:srgbClr val="ED1C24"/>
      </a:accent3>
      <a:accent4>
        <a:srgbClr val="F7941E"/>
      </a:accent4>
      <a:accent5>
        <a:srgbClr val="FFFFFF"/>
      </a:accent5>
      <a:accent6>
        <a:srgbClr val="000000"/>
      </a:accent6>
      <a:hlink>
        <a:srgbClr val="ED1C24"/>
      </a:hlink>
      <a:folHlink>
        <a:srgbClr val="0098DB"/>
      </a:folHlink>
    </a:clrScheme>
    <a:fontScheme name="Intermedia">
      <a:majorFont>
        <a:latin typeface="DINO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bg1">
              <a:lumMod val="75000"/>
            </a:schemeClr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VariableListDefinition name="AD_HOC" id="42c6f456-3812-4095-8a5a-c407b9d20f88" dataSourceId="5ce8c07f-02fa-4e33-b2f2-218e8ecef436"/>
</file>

<file path=customXml/item2.xml><?xml version="1.0" encoding="utf-8"?>
<AllVariableListBackup>UEsDBBQAAAAAAMV2Z0UAAAAAAAAAAAAAAAAHAAAAQURfSE9DL1BLAwQUAAAACADFdmdFUod29XoAAACGAAAAIQAAAEFEX0hPQy9WYXJpYWJsZUxpc3REZWZpbml0aW9uLnhtbA3LwQrCMAwA0F8pvQe7tN0ycIK4g4LgQfAqaZtAQTuY8//13d/+wWvl9JJr/WyzaG11q0szjd8y2eP8PN9O1tQy2YC51xB78NQhBDdGII4MObghjQWdEllTeOP78l2zXP4nZqHsBgWHyhDEe0ioCNiRkGTR4HtrdocfUEsDBBQAAAAIAMV2Z0VpX+8VwAAAABUBAAAfAAAAQURfSE9DL1ZhcmlhYmxlTGlzdE1ldGFkYXRhLnhtbGXOwYrCMBSF4VcJdx9M07RGmApaGRSqLpwp7uQ23kCkk2gTF769MouhONvvcOD/aHFw2PXUuJjYt3e3O23OFShpSquKkuc6k1yJWcE1FsiNEtNudpbCag1shz9UwWJ1Wu9rYHXwiXz6elxfeNw2wLZ4CUNLQ3TBVyBe4PwIMmAuNsFgX4fro4JP7CMB28QlRtp3FzLpD1eY8BDug/nNKwxpI6aWC2mRK8pz3kkrucw0aTJkVV6OP/9CRtN70mT+BFBLAwQUAAAACADFdmdFw7bd7qQAAAANAQAAGQAAAEFEX0hPQy9EYXRhU291cmNlSW5mby54bWxdj0ELgjAYhu9B/8E/MKbTysMYSCJ6qA5FV1nzGyzMyWaH/n1rI7SO78PzPWy05BM/66cR0AxSs/UqimjTsY2AXMQ7iWIiOcogTdGNSIJIkkMOAmSWbil2oj848Ls2VzBW6YHFFP/sYKhhJokzltsb80MurxFY0bW1FhT/Ya8e+cMJZVuf9hT7EQpghVHj5JIRDqhS/QTmuz6tSkHfWU+Wcf/5N1BLAwQUAAAACADFdmdFKtakgRcBAAAHAgAAHAAAAEFEX0hPQy9EYXRhU291cmNlTWFwcGluZy54bWx9Udtqg0AQfS/0H8T3Zb2sl8BWCA1tAzUGDaVvYaqzIhhXVkOxX99VExKatvMw7Jw958www1fQQyaPKscY2rZqyuj+zjD4Bg4YLVf7l+RxHy+32/XmmdMJnL7XRRQAFH6ASGwhfMIKyyXAWEgWvuWhJwIbF4xTTZwEO1Al9pdmkZdjmFuBIJYjgDB0XfLhCIc4dogh5iiY63N6I5vM5vduaDF6j1+Np6pGTq/AecQuRSiSph4iAXWnGVfIbAM1dkJqVaJKaKov6CvZ6ImtU5Bf0jl0w7/k/5iPGzTozNgq2aLqK+ym+oIMxkh7MFPMpSoy1Bj0UpnGG9RHjWdwaGscl0LHNNPMsy394ctT+Dydtps4nN7e/BtQSwMEFAAAAAgAxXZnRQwY4ypXAAAAWwAAABoAAABBRF9IT0MvU291cmNlRGF0YU1vZGVsLnhtbLMJzi8tSk51SSxJ9M1PSc1R8EvMTbVVcnSJ9/B3VlIISSxKTy0ByULUeabYKpkmp1okG5in6RoYpSXqmqQaG+smGaUZ6RoZWqRapCanppkYmykp6NsBAFBLAwQUAAAAAADFdmdFAAAAAAAAAAAAAAAACQAAAENvbXB1dGVkL1BLAwQUAAAACADFdmdF711SeHkAAACIAAAAIwAAAENvbXB1dGVkL1ZhcmlhYmxlTGlzdERlZmluaXRpb24ueG1sDcvBCsIwDADQXym9B9Mtmys4L3oRvAnekyaFguvG7P5f3/1d3rwXlo89y7fdLZdaWlmrq7zY7G/rsh3N1Luis8eoOCF2IGwDkHQRhAwhjJ1pCD2lgN4pN36tx57s8T80jKJDRsh5SkAT9iAZFWSMiTRwpHj27nT9AVBLAwQUAAAACADFdmdF8w76TcAAAAAXAQAAIQAAAENvbXB1dGVkL1ZhcmlhYmxlTGlzdE1ldGFkYXRhLnhtbGXOMWvDMBCG4b8itIueHNm1oM5Qh0DAaYa2oetJOoOCIzmWPOTfx2Qopl2f4z7etzNOHs1AnU+ZfQd/m+ngGg7aQQ1QCINUCmUKLYwiELIqyEm5UVYCZx94pYa38TrOmRxnbQyZQv66jwv/HDvOjniJ05mm5GNYVhfwYQWSM5+6aHFo43hv+B6HRJwd0jsmOpkL2fyLO8z4GefJPgNVWRlX9iD6vrZC1bARpgcnTKWtchK10q/rn38hq9PfpJftA1BLAwQUAAAACADFdmdFIztFAKgAAAATAQAAGwAAAENvbXB1dGVkL0RhdGFTb3VyY2VJbmZvLnhtbF2QQQrCMBRE94J36AVCIqa1hZCNWuhCN4r7tPmBSNuEJAW9vW2KtLqcmTfD57OTCOJmBtdA1SvDt5skYZXkNM1qmSqClMobRHOyR7UiEtVZ0VC5EwUtDgyPYCxcxNO4BzivTc8Jwz96JnS/OLuRWOtILIfc3xb4+WUd+Clm+C+K+FV0wI+ms0MAyXCU8w74xmkbxmaCZ6vUbQD3VdNaqaGVPjrr+fiCD1BLAwQUAAAACADFdmdFRZEoa/oAAAC+AQAAHgAAAENvbXB1dGVkL0RhdGFTb3VyY2VNYXBwaW5nLnhtbH2R32qDMBTG7wd7B18gxGI0CiHgmB1C/YOW0rtyYhIRrIo6Rvf0y7RlhW47FyF8/L7vHM5hrzBD2b+PlUpgGJqu5s9PlsVSOCseHfMiKss4S0+HsIjDl110SsI8j9M3hhdiYWPJtUvJRroOokBdRMCjSFSCIkd5UhA/IFL6DBtwMexhrNX805kT1xPS1TbS2q8Q8W0HCW1LJLygInIDAQkoww+2JWz97y+D4sdkZ22bVjF8J64jToUCmXXthWtoJ0PcKWsMtGrSvXFlYw1d8wlz03dmYvta6JfnVqbhX/Z/wr83aOGVyMd+UOPcqOmmFPBxvcgqMfx4qi9QSwMEFAAAAAgAxXZnRc2sv8pZAAAAXQAAABwAAABDb21wdXRlZC9Tb3VyY2VEYXRhTW9kZWwueG1sswnOLy1KTnVJLEn0zU9JzVHwS8xNtVVyzs8tKC1JTVFSCEksSk8tAclDVHqm2CqZmJolpZimGeimpVkk65pYGBjrJqUZpOgmmVkmm6QYJlqaWJorKejbAQBQSwMEFAAAAAAAxXZnRaxxzqckAAAAJAAAACUAAAAvRXh0ZXJuYWxBZGhvY1ZhcmlhYmxlTWFwcGluZ3NYbWwueG1sPEFsbEV4dGVybmFsQWRob2NWYXJpYWJsZU1hcHBpbmdzIC8+UEsBAhQAFAAAAAAAxXZnRQAAAAAAAAAAAAAAAAcAAAAAAAAAAAAQALaBAAAAAEFEX0hPQy9QSwECFAAUAAAACADFdmdFUod29XoAAACGAAAAIQAAAAAAAAABACAAtoElAAAAQURfSE9DL1ZhcmlhYmxlTGlzdERlZmluaXRpb24ueG1sUEsBAhQAFAAAAAgAxXZnRWlf7xXAAAAAFQEAAB8AAAAAAAAAAQAgALaB3gAAAEFEX0hPQy9WYXJpYWJsZUxpc3RNZXRhZGF0YS54bWxQSwECFAAUAAAACADFdmdFw7bd7qQAAAANAQAAGQAAAAAAAAABACAAtoHbAQAAQURfSE9DL0RhdGFTb3VyY2VJbmZvLnhtbFBLAQIUABQAAAAIAMV2Z0Uq1qSBFwEAAAcCAAAcAAAAAAAAAAEAIAC2gbYCAABBRF9IT0MvRGF0YVNvdXJjZU1hcHBpbmcueG1sUEsBAhQAFAAAAAgAxXZnRQwY4ypXAAAAWwAAABoAAAAAAAAAAQAgALaBBwQAAEFEX0hPQy9Tb3VyY2VEYXRhTW9kZWwueG1sUEsBAhQAFAAAAAAAxXZnRQAAAAAAAAAAAAAAAAkAAAAAAAAAAAAQALaBlgQAAENvbXB1dGVkL1BLAQIUABQAAAAIAMV2Z0XvXVJ4eQAAAIgAAAAjAAAAAAAAAAEAIAC2gb0EAABDb21wdXRlZC9WYXJpYWJsZUxpc3REZWZpbml0aW9uLnhtbFBLAQIUABQAAAAIAMV2Z0XzDvpNwAAAABcBAAAhAAAAAAAAAAEAIAC2gXcFAABDb21wdXRlZC9WYXJpYWJsZUxpc3RNZXRhZGF0YS54bWxQSwECFAAUAAAACADFdmdFIztFAKgAAAATAQAAGwAAAAAAAAABACAAtoF2BgAAQ29tcHV0ZWQvRGF0YVNvdXJjZUluZm8ueG1sUEsBAhQAFAAAAAgAxXZnRUWRKGv6AAAAvgEAAB4AAAAAAAAAAQAgALaBVwcAAENvbXB1dGVkL0RhdGFTb3VyY2VNYXBwaW5nLnhtbFBLAQIUABQAAAAIAMV2Z0XNrL/KWQAAAF0AAAAcAAAAAAAAAAEAIAC2gY0IAABDb21wdXRlZC9Tb3VyY2VEYXRhTW9kZWwueG1sUEsBAhQAFAAAAAAAxXZnRaxxzqckAAAAJAAAACUAAAAAAAAAAQAgALaBIAkAAC9FeHRlcm5hbEFkaG9jVmFyaWFibGVNYXBwaW5nc1htbC54bWxQSwUGAAAAAA0ADQCzAwAAhwkAAAAA</AllVariableListBackup>
</file>

<file path=customXml/item3.xml><?xml version="1.0" encoding="utf-8"?>
<AllExternalAdhocVariableMappings/>
</file>

<file path=customXml/item4.xml><?xml version="1.0" encoding="utf-8"?>
<VariableList UniqueId="09d08002-bae5-4b29-b4e0-162ed1134c10" Name="Computed" ContentType="XML" MajorVersion="0" MinorVersion="1" isLocalCopy="False" IsBaseObject="False" DataSourceId="456bd5f0-ff8c-4803-bf0d-b69c4d1a9497" DataSourceMajorVersion="0" DataSourceMinorVersion="1"/>
</file>

<file path=customXml/item5.xml><?xml version="1.0" encoding="utf-8"?>
<VariableListDefinition name="Computed" id="09d08002-bae5-4b29-b4e0-162ed1134c10" dataSourceId="456bd5f0-ff8c-4803-bf0d-b69c4d1a9497"/>
</file>

<file path=customXml/item6.xml><?xml version="1.0" encoding="utf-8"?>
<VariableList UniqueId="42c6f456-3812-4095-8a5a-c407b9d20f88" Name="AD_HOC" ContentType="XML" MajorVersion="0" MinorVersion="1" isLocalCopy="False" IsBaseObject="False" DataSourceId="5ce8c07f-02fa-4e33-b2f2-218e8ecef436" DataSourceMajorVersion="0" DataSourceMinorVersion="1"/>
</file>

<file path=customXml/itemProps1.xml><?xml version="1.0" encoding="utf-8"?>
<ds:datastoreItem xmlns:ds="http://schemas.openxmlformats.org/officeDocument/2006/customXml" ds:itemID="{DA138ABB-9B0D-49E7-8321-61A39EEB002C}">
  <ds:schemaRefs/>
</ds:datastoreItem>
</file>

<file path=customXml/itemProps2.xml><?xml version="1.0" encoding="utf-8"?>
<ds:datastoreItem xmlns:ds="http://schemas.openxmlformats.org/officeDocument/2006/customXml" ds:itemID="{3C705670-7993-4C82-B704-5D94B5E5BBE0}">
  <ds:schemaRefs/>
</ds:datastoreItem>
</file>

<file path=customXml/itemProps3.xml><?xml version="1.0" encoding="utf-8"?>
<ds:datastoreItem xmlns:ds="http://schemas.openxmlformats.org/officeDocument/2006/customXml" ds:itemID="{810500CB-BFD3-4B6F-9A5A-46D5F2B8D278}">
  <ds:schemaRefs/>
</ds:datastoreItem>
</file>

<file path=customXml/itemProps4.xml><?xml version="1.0" encoding="utf-8"?>
<ds:datastoreItem xmlns:ds="http://schemas.openxmlformats.org/officeDocument/2006/customXml" ds:itemID="{695AE406-E968-4BA5-AAAB-FFE36FBE0949}">
  <ds:schemaRefs/>
</ds:datastoreItem>
</file>

<file path=customXml/itemProps5.xml><?xml version="1.0" encoding="utf-8"?>
<ds:datastoreItem xmlns:ds="http://schemas.openxmlformats.org/officeDocument/2006/customXml" ds:itemID="{FAB4D49B-96FD-4634-A232-99AD37335A2C}">
  <ds:schemaRefs/>
</ds:datastoreItem>
</file>

<file path=customXml/itemProps6.xml><?xml version="1.0" encoding="utf-8"?>
<ds:datastoreItem xmlns:ds="http://schemas.openxmlformats.org/officeDocument/2006/customXml" ds:itemID="{98CB5DE5-F360-45F1-B3AF-86EF1BB7D4F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76286</TotalTime>
  <Words>1338</Words>
  <Application>Microsoft Office PowerPoint</Application>
  <PresentationFormat>On-screen Show (4:3)</PresentationFormat>
  <Paragraphs>360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Intermedia Powerpoint Theme 4-3 120725</vt:lpstr>
      <vt:lpstr>1_Intermedia Powerpoint Theme 4-3 120725</vt:lpstr>
      <vt:lpstr>2_Intermedia - Title/Subtitle</vt:lpstr>
      <vt:lpstr>think-cell Slide</vt:lpstr>
      <vt:lpstr>Microsoft Excel 97-2003 Worksheet</vt:lpstr>
      <vt:lpstr>ShareSync</vt:lpstr>
      <vt:lpstr>Agenda</vt:lpstr>
      <vt:lpstr>Have you ever experienced this scenario?</vt:lpstr>
      <vt:lpstr>Presenting ShareSync: Business-grade  Backup and File Sharing</vt:lpstr>
      <vt:lpstr>ShareSync: Improve backup, mobility and collaboration</vt:lpstr>
      <vt:lpstr>Backup &amp; Sync Files with SecuriSync</vt:lpstr>
      <vt:lpstr>Share Folders</vt:lpstr>
      <vt:lpstr>Share Files</vt:lpstr>
      <vt:lpstr>Business-grade Security Features </vt:lpstr>
      <vt:lpstr>Integrates with Outlook and Office</vt:lpstr>
      <vt:lpstr>Live Demo</vt:lpstr>
      <vt:lpstr>Why choose ShareSync? </vt:lpstr>
      <vt:lpstr>ShareSync is the right choice for backup &amp; file sharing</vt:lpstr>
      <vt:lpstr>Compared to other backup and file sharing methods</vt:lpstr>
      <vt:lpstr>Compared to Other Backup Solutions </vt:lpstr>
      <vt:lpstr>Compared to Other Sync and Share Services</vt:lpstr>
      <vt:lpstr>Packaging and pricing </vt:lpstr>
      <vt:lpstr>ShareSync Pricing</vt:lpstr>
      <vt:lpstr>ShareSync Pricing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mhobby</dc:creator>
  <cp:lastModifiedBy>Brian</cp:lastModifiedBy>
  <cp:revision>1595</cp:revision>
  <cp:lastPrinted>2012-09-13T18:48:26Z</cp:lastPrinted>
  <dcterms:created xsi:type="dcterms:W3CDTF">2012-10-03T21:02:44Z</dcterms:created>
  <dcterms:modified xsi:type="dcterms:W3CDTF">2018-03-11T16:38:58Z</dcterms:modified>
</cp:coreProperties>
</file>