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0" r:id="rId4"/>
    <p:sldId id="257" r:id="rId5"/>
    <p:sldId id="276" r:id="rId6"/>
    <p:sldId id="259" r:id="rId7"/>
    <p:sldId id="292" r:id="rId8"/>
    <p:sldId id="264" r:id="rId9"/>
    <p:sldId id="280" r:id="rId10"/>
    <p:sldId id="290" r:id="rId11"/>
    <p:sldId id="265" r:id="rId12"/>
    <p:sldId id="296" r:id="rId13"/>
    <p:sldId id="297" r:id="rId14"/>
    <p:sldId id="287" r:id="rId15"/>
    <p:sldId id="282" r:id="rId16"/>
    <p:sldId id="295" r:id="rId17"/>
  </p:sldIdLst>
  <p:sldSz cx="7315200" cy="96012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9C"/>
    <a:srgbClr val="003300"/>
    <a:srgbClr val="740403"/>
    <a:srgbClr val="FF9900"/>
    <a:srgbClr val="00AF99"/>
    <a:srgbClr val="A59A00"/>
    <a:srgbClr val="750504"/>
    <a:srgbClr val="01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66" d="100"/>
          <a:sy n="66" d="100"/>
        </p:scale>
        <p:origin x="2010" y="-468"/>
      </p:cViewPr>
      <p:guideLst>
        <p:guide orient="horz" pos="3024"/>
        <p:guide pos="230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6"/>
            <a:ext cx="6217920" cy="2058035"/>
          </a:xfrm>
        </p:spPr>
        <p:txBody>
          <a:bodyPr/>
          <a:lstStyle/>
          <a:p>
            <a:r>
              <a:rPr lang="en-US"/>
              <a:t>Click to edit Master title style</a:t>
            </a:r>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396631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274010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84494"/>
            <a:ext cx="1645920" cy="81921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84494"/>
            <a:ext cx="4815840" cy="8192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303656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254739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6169661"/>
            <a:ext cx="6217920" cy="190690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0" y="4069399"/>
            <a:ext cx="6217920" cy="21002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422178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240281"/>
            <a:ext cx="3230880" cy="6336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240281"/>
            <a:ext cx="3230880" cy="6336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353332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149158"/>
            <a:ext cx="3232150"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3044825"/>
            <a:ext cx="3232150"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0" y="2149158"/>
            <a:ext cx="3233420"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0" y="3044825"/>
            <a:ext cx="3233420"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212234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36225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9957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82270"/>
            <a:ext cx="2406650" cy="162687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82271"/>
            <a:ext cx="4089400"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2009141"/>
            <a:ext cx="2406650"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190264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57885"/>
            <a:ext cx="438912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33830" y="7514273"/>
            <a:ext cx="4389120" cy="11268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6F57E-5836-4549-8D0F-D0696EE110DA}" type="datetimeFigureOut">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42F5E-9DB7-4F07-BE60-E6391CAFDE0F}" type="slidenum">
              <a:rPr lang="en-US" smtClean="0"/>
              <a:t>‹#›</a:t>
            </a:fld>
            <a:endParaRPr lang="en-US" dirty="0"/>
          </a:p>
        </p:txBody>
      </p:sp>
    </p:spTree>
    <p:extLst>
      <p:ext uri="{BB962C8B-B14F-4D97-AF65-F5344CB8AC3E}">
        <p14:creationId xmlns:p14="http://schemas.microsoft.com/office/powerpoint/2010/main" val="233814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240281"/>
            <a:ext cx="6583680" cy="6336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898891"/>
            <a:ext cx="1706880"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FE86F57E-5836-4549-8D0F-D0696EE110DA}" type="datetimeFigureOut">
              <a:rPr lang="en-US" smtClean="0"/>
              <a:t>10/3/2022</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DB242F5E-9DB7-4F07-BE60-E6391CAFDE0F}" type="slidenum">
              <a:rPr lang="en-US" smtClean="0"/>
              <a:t>‹#›</a:t>
            </a:fld>
            <a:endParaRPr lang="en-US" dirty="0"/>
          </a:p>
        </p:txBody>
      </p:sp>
    </p:spTree>
    <p:extLst>
      <p:ext uri="{BB962C8B-B14F-4D97-AF65-F5344CB8AC3E}">
        <p14:creationId xmlns:p14="http://schemas.microsoft.com/office/powerpoint/2010/main" val="105299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ence-yhairblog.blogspot.com/2015/10/the-autumnal-falling-of-hair.htm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pixabay.com/en/character-pumpkin-white-cute-diet-72326/" TargetMode="External"/><Relationship Id="rId7"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s://publicdomainpictures.net/view-image.php?image=25937&amp;picture=funny-pumpkin-face&amp;large=1" TargetMode="External"/><Relationship Id="rId4" Type="http://schemas.openxmlformats.org/officeDocument/2006/relationships/image" Target="../media/image27.jp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13.jpeg"/><Relationship Id="rId5" Type="http://schemas.openxmlformats.org/officeDocument/2006/relationships/image" Target="../media/image38.jp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publicdomainpictures.net/en/view-image.php?image=129103&amp;picture=blue-drop-snowflak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hyperlink" Target="http://science-yhairblog.blogspot.com/2015/10/the-autumnal-falling-of-hair.html" TargetMode="External"/><Relationship Id="rId5" Type="http://schemas.openxmlformats.org/officeDocument/2006/relationships/image" Target="../media/image1.png"/><Relationship Id="rId4" Type="http://schemas.openxmlformats.org/officeDocument/2006/relationships/hyperlink" Target="http://commons.wikimedia.org/wiki/File:Speed_Limit_20_sign.sv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paperfections.typepad.com/paperfections/2008/10/fall-sympathy-sneak-peek.html" TargetMode="External"/><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cience-yhairblog.blogspot.com/2015/10/the-autumnal-falling-of-hair.html" TargetMode="External"/><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D4B151-B5EB-4140-8B82-3DD8F0A1C68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7180305">
            <a:off x="9328022" y="3522654"/>
            <a:ext cx="1518828" cy="533488"/>
          </a:xfrm>
          <a:prstGeom prst="rect">
            <a:avLst/>
          </a:prstGeom>
        </p:spPr>
      </p:pic>
      <p:sp>
        <p:nvSpPr>
          <p:cNvPr id="8" name="Rectangle 7">
            <a:extLst>
              <a:ext uri="{FF2B5EF4-FFF2-40B4-BE49-F238E27FC236}">
                <a16:creationId xmlns:a16="http://schemas.microsoft.com/office/drawing/2014/main" id="{95D3D3B2-BAD2-4386-9E54-49207FBA6063}"/>
              </a:ext>
            </a:extLst>
          </p:cNvPr>
          <p:cNvSpPr/>
          <p:nvPr/>
        </p:nvSpPr>
        <p:spPr>
          <a:xfrm>
            <a:off x="0" y="1840167"/>
            <a:ext cx="7277106" cy="7871386"/>
          </a:xfrm>
          <a:prstGeom prst="rect">
            <a:avLst/>
          </a:prstGeom>
        </p:spPr>
        <p:txBody>
          <a:bodyPr wrap="square">
            <a:spAutoFit/>
          </a:bodyPr>
          <a:lstStyle/>
          <a:p>
            <a:pPr algn="ctr">
              <a:spcBef>
                <a:spcPct val="0"/>
              </a:spcBef>
              <a:spcAft>
                <a:spcPts val="600"/>
              </a:spcAft>
            </a:pPr>
            <a:r>
              <a:rPr lang="en-US" b="1" i="1" dirty="0">
                <a:solidFill>
                  <a:srgbClr val="00789C"/>
                </a:solidFill>
                <a:latin typeface="Georgia" panose="02040502050405020303" pitchFamily="18" charset="0"/>
                <a:ea typeface="+mj-ea"/>
              </a:rPr>
              <a:t>Don’t Delay – Call Today!</a:t>
            </a:r>
          </a:p>
          <a:p>
            <a:pPr marR="76200" indent="234950">
              <a:spcBef>
                <a:spcPts val="300"/>
              </a:spcBef>
              <a:spcAft>
                <a:spcPts val="300"/>
              </a:spcAft>
            </a:pPr>
            <a:r>
              <a:rPr lang="en-US" sz="1240" b="1" i="1" dirty="0">
                <a:solidFill>
                  <a:srgbClr val="00789C"/>
                </a:solidFill>
                <a:latin typeface="Georgia" panose="02040502050405020303" pitchFamily="18" charset="0"/>
              </a:rPr>
              <a:t>DID YOU KNOW? </a:t>
            </a:r>
            <a:r>
              <a:rPr lang="en-US" sz="1240" b="1" dirty="0">
                <a:solidFill>
                  <a:srgbClr val="00789C"/>
                </a:solidFill>
                <a:latin typeface="Georgia" panose="02040502050405020303" pitchFamily="18" charset="0"/>
              </a:rPr>
              <a:t>. . . </a:t>
            </a:r>
            <a:r>
              <a:rPr lang="en-US" sz="1240" dirty="0">
                <a:latin typeface="Georgia" panose="02040502050405020303" pitchFamily="18" charset="0"/>
              </a:rPr>
              <a:t>The front office is the hub for all communication between staff, residents, and the community.  Our office team works diligently to answer phone calls, assist people at the office window, direct phone calls to the appropriate personnel, and answer questions of all kinds.  They also collaborate with all departments to assist with organization and distribution of information.  </a:t>
            </a:r>
          </a:p>
          <a:p>
            <a:pPr marL="457200" marR="76200" lvl="0" indent="-222250">
              <a:spcBef>
                <a:spcPts val="300"/>
              </a:spcBef>
              <a:spcAft>
                <a:spcPts val="300"/>
              </a:spcAft>
              <a:buSzPts val="1000"/>
              <a:buFont typeface="Symbol" panose="05050102010706020507" pitchFamily="18" charset="2"/>
              <a:buChar char=""/>
            </a:pPr>
            <a:r>
              <a:rPr lang="en-US" sz="1240" b="1" dirty="0">
                <a:solidFill>
                  <a:srgbClr val="00789C"/>
                </a:solidFill>
                <a:latin typeface="Georgia" panose="02040502050405020303" pitchFamily="18" charset="0"/>
              </a:rPr>
              <a:t>QUESTIONS &amp; CONCERNS:  </a:t>
            </a:r>
            <a:r>
              <a:rPr lang="en-US" sz="1240" dirty="0">
                <a:latin typeface="Georgia" panose="02040502050405020303" pitchFamily="18" charset="0"/>
              </a:rPr>
              <a:t>If you have a question or concern, please give us a call!  We are able to help provide solutions to questions and concerns of all kinds.  Information can change over time;  we encourage residents to call or come to the office to obtain the most up-to-date information available.  If we are unable to provide an immediate answer, we will return your call with the information as soon as possible.</a:t>
            </a:r>
          </a:p>
          <a:p>
            <a:pPr marL="457200" marR="76200" lvl="0" indent="-222250">
              <a:spcBef>
                <a:spcPts val="300"/>
              </a:spcBef>
              <a:spcAft>
                <a:spcPts val="300"/>
              </a:spcAft>
              <a:buSzPts val="1000"/>
              <a:buFont typeface="Symbol" panose="05050102010706020507" pitchFamily="18" charset="2"/>
              <a:buChar char=""/>
            </a:pPr>
            <a:r>
              <a:rPr lang="en-US" sz="1240" b="1" dirty="0">
                <a:solidFill>
                  <a:srgbClr val="00789C"/>
                </a:solidFill>
                <a:latin typeface="Georgia" panose="02040502050405020303" pitchFamily="18" charset="0"/>
              </a:rPr>
              <a:t>RSVP:  </a:t>
            </a:r>
            <a:r>
              <a:rPr lang="en-US" sz="1240" dirty="0">
                <a:latin typeface="Georgia" panose="02040502050405020303" pitchFamily="18" charset="0"/>
              </a:rPr>
              <a:t>Please RSVP to any trips/events you are interested in!  All sign-ups for trips and events come through the front office (unless otherwise noted).  It is very important to reply for trips and events.  Lack of participation may result in cancellations.  A recent example is an event that was postponed due to a lack of interest.  Had enough people RSVP’d, the event would likely have been held as scheduled.  Additionally, RSVPs allow speakers and class instructors to adequately prepare for their presentations.</a:t>
            </a:r>
          </a:p>
          <a:p>
            <a:pPr marL="457200" marR="76200" lvl="0" indent="-222250">
              <a:spcBef>
                <a:spcPts val="300"/>
              </a:spcBef>
              <a:spcAft>
                <a:spcPts val="300"/>
              </a:spcAft>
              <a:buSzPts val="1000"/>
              <a:buFont typeface="Symbol" panose="05050102010706020507" pitchFamily="18" charset="2"/>
              <a:buChar char=""/>
            </a:pPr>
            <a:r>
              <a:rPr lang="en-US" sz="1240" b="1" dirty="0">
                <a:solidFill>
                  <a:srgbClr val="00789C"/>
                </a:solidFill>
                <a:latin typeface="Georgia" panose="02040502050405020303" pitchFamily="18" charset="0"/>
              </a:rPr>
              <a:t>MAINTENANCE:  </a:t>
            </a:r>
            <a:r>
              <a:rPr lang="en-US" sz="1240" dirty="0">
                <a:latin typeface="Georgia" panose="02040502050405020303" pitchFamily="18" charset="0"/>
              </a:rPr>
              <a:t>Delaying a call to the office to report a potential maintenance issue can lead to significant problems.  If you notice something is not working correctly (microwave, refrigerator, hot water, etc.), a leak, or something similar, please call the office right away.  Many appliances may still be under warranty making timely reporting of issues crucial to obtaining proper service within the warranty period.  Supply chain delays also continue to present significant challenges for obtaining repair/replacement parts.  The sooner we are notified something is in need of repair, the sooner we can order any necessary parts.  </a:t>
            </a:r>
          </a:p>
          <a:p>
            <a:pPr marL="457200" marR="76200" lvl="0" indent="-222250">
              <a:spcBef>
                <a:spcPts val="300"/>
              </a:spcBef>
              <a:spcAft>
                <a:spcPts val="300"/>
              </a:spcAft>
              <a:buSzPts val="1000"/>
              <a:buFont typeface="Symbol" panose="05050102010706020507" pitchFamily="18" charset="2"/>
              <a:buChar char=""/>
            </a:pPr>
            <a:r>
              <a:rPr lang="en-US" sz="1240" b="1" dirty="0">
                <a:solidFill>
                  <a:srgbClr val="00789C"/>
                </a:solidFill>
                <a:latin typeface="Georgia" panose="02040502050405020303" pitchFamily="18" charset="0"/>
              </a:rPr>
              <a:t>WORK ORDERS:  </a:t>
            </a:r>
            <a:r>
              <a:rPr lang="en-US" sz="1240" dirty="0">
                <a:latin typeface="Georgia" panose="02040502050405020303" pitchFamily="18" charset="0"/>
              </a:rPr>
              <a:t>All work orders are recorded in our database.  Updates are carefully documented allowing us to track parts on order, information related to a project, and correspondence with contractors, residents, and suppliers.  If an issue is not reported to the office, it cannot be entered into our system and properly addressed.</a:t>
            </a:r>
          </a:p>
          <a:p>
            <a:pPr marL="457200" marR="76200" lvl="0" indent="-222250">
              <a:spcBef>
                <a:spcPts val="300"/>
              </a:spcBef>
              <a:spcAft>
                <a:spcPts val="300"/>
              </a:spcAft>
              <a:buSzPts val="1000"/>
              <a:buFont typeface="Symbol" panose="05050102010706020507" pitchFamily="18" charset="2"/>
              <a:buChar char=""/>
            </a:pPr>
            <a:r>
              <a:rPr lang="en-US" sz="1240" b="1" dirty="0">
                <a:solidFill>
                  <a:srgbClr val="00789C"/>
                </a:solidFill>
                <a:latin typeface="Georgia" panose="02040502050405020303" pitchFamily="18" charset="0"/>
              </a:rPr>
              <a:t>ALL WORK ORDER REQUESTS </a:t>
            </a:r>
            <a:r>
              <a:rPr lang="en-US" sz="1240" dirty="0">
                <a:latin typeface="Georgia" panose="02040502050405020303" pitchFamily="18" charset="0"/>
              </a:rPr>
              <a:t>must be called into the office.  Occasionally, an issue is mentioned to a team member who is working on another issue.  Team members do not have the ability to enter work orders into our system while they are in the field.  Residents must call the office to have requests properly documented.  A team member will address your issue in order of priority.</a:t>
            </a:r>
          </a:p>
          <a:p>
            <a:pPr marL="457200" marR="76200" lvl="0" indent="-222250">
              <a:spcBef>
                <a:spcPts val="300"/>
              </a:spcBef>
              <a:spcAft>
                <a:spcPts val="300"/>
              </a:spcAft>
              <a:buSzPts val="1000"/>
              <a:buFont typeface="Symbol" panose="05050102010706020507" pitchFamily="18" charset="2"/>
              <a:buChar char=""/>
            </a:pPr>
            <a:r>
              <a:rPr lang="en-US" sz="1240" b="1" dirty="0">
                <a:solidFill>
                  <a:srgbClr val="00789C"/>
                </a:solidFill>
                <a:latin typeface="Georgia" panose="02040502050405020303" pitchFamily="18" charset="0"/>
              </a:rPr>
              <a:t>VOICEMAIL:  </a:t>
            </a:r>
            <a:r>
              <a:rPr lang="en-US" sz="1240" dirty="0">
                <a:latin typeface="Georgia" panose="02040502050405020303" pitchFamily="18" charset="0"/>
              </a:rPr>
              <a:t>Finally, please leave a voice message if you reach our voicemail system.  While we strive to answer calls as they come in, we are often busy assisting another resident or a visitor to the community.  Please do not continue to call.  Rather, leave your name, unit number, and the reason for your call and we will return your call promptly.</a:t>
            </a:r>
          </a:p>
        </p:txBody>
      </p:sp>
      <p:grpSp>
        <p:nvGrpSpPr>
          <p:cNvPr id="9" name="Group 8">
            <a:extLst>
              <a:ext uri="{FF2B5EF4-FFF2-40B4-BE49-F238E27FC236}">
                <a16:creationId xmlns:a16="http://schemas.microsoft.com/office/drawing/2014/main" id="{D1617EAA-4BDD-4BB0-B2C7-770D88F8F6B9}"/>
              </a:ext>
            </a:extLst>
          </p:cNvPr>
          <p:cNvGrpSpPr/>
          <p:nvPr/>
        </p:nvGrpSpPr>
        <p:grpSpPr>
          <a:xfrm>
            <a:off x="9147" y="0"/>
            <a:ext cx="7296907" cy="1828800"/>
            <a:chOff x="9147" y="172978"/>
            <a:chExt cx="7296907" cy="1828800"/>
          </a:xfrm>
        </p:grpSpPr>
        <p:sp>
          <p:nvSpPr>
            <p:cNvPr id="10" name="Rectangle 9">
              <a:extLst>
                <a:ext uri="{FF2B5EF4-FFF2-40B4-BE49-F238E27FC236}">
                  <a16:creationId xmlns:a16="http://schemas.microsoft.com/office/drawing/2014/main" id="{009F2DE8-708A-412B-9792-663FF22A0D93}"/>
                </a:ext>
              </a:extLst>
            </p:cNvPr>
            <p:cNvSpPr/>
            <p:nvPr/>
          </p:nvSpPr>
          <p:spPr>
            <a:xfrm>
              <a:off x="1979579" y="172978"/>
              <a:ext cx="5326475" cy="1828800"/>
            </a:xfrm>
            <a:prstGeom prst="rect">
              <a:avLst/>
            </a:prstGeom>
            <a:blipFill dpi="0" rotWithShape="1">
              <a:blip r:embed="rId4">
                <a:alphaModFix amt="50000"/>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C8E820D-09CB-43DC-8105-C2EBC644A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410"/>
            <a:stretch/>
          </p:blipFill>
          <p:spPr>
            <a:xfrm>
              <a:off x="281473" y="994458"/>
              <a:ext cx="1485941" cy="947751"/>
            </a:xfrm>
            <a:prstGeom prst="rect">
              <a:avLst/>
            </a:prstGeom>
          </p:spPr>
        </p:pic>
        <p:sp>
          <p:nvSpPr>
            <p:cNvPr id="12" name="Subtitle 2">
              <a:extLst>
                <a:ext uri="{FF2B5EF4-FFF2-40B4-BE49-F238E27FC236}">
                  <a16:creationId xmlns:a16="http://schemas.microsoft.com/office/drawing/2014/main" id="{9CB145EC-914E-46FD-9D73-18CA61343B78}"/>
                </a:ext>
              </a:extLst>
            </p:cNvPr>
            <p:cNvSpPr txBox="1">
              <a:spLocks/>
            </p:cNvSpPr>
            <p:nvPr/>
          </p:nvSpPr>
          <p:spPr>
            <a:xfrm>
              <a:off x="9147" y="213978"/>
              <a:ext cx="2030592" cy="686754"/>
            </a:xfrm>
            <a:prstGeom prst="rect">
              <a:avLst/>
            </a:prstGeom>
            <a:solidFill>
              <a:schemeClr val="bg1"/>
            </a:solidFill>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sz="2400" b="1" dirty="0">
                  <a:solidFill>
                    <a:srgbClr val="00789C"/>
                  </a:solidFill>
                  <a:latin typeface="Bahnschrift" panose="020B0502040204020203" pitchFamily="34" charset="0"/>
                </a:rPr>
                <a:t>OCTOBER 2022</a:t>
              </a:r>
            </a:p>
          </p:txBody>
        </p:sp>
        <p:sp>
          <p:nvSpPr>
            <p:cNvPr id="13" name="Subtitle 2">
              <a:extLst>
                <a:ext uri="{FF2B5EF4-FFF2-40B4-BE49-F238E27FC236}">
                  <a16:creationId xmlns:a16="http://schemas.microsoft.com/office/drawing/2014/main" id="{7B011CF8-693B-4F65-AD2C-75C615F99FB6}"/>
                </a:ext>
              </a:extLst>
            </p:cNvPr>
            <p:cNvSpPr txBox="1">
              <a:spLocks/>
            </p:cNvSpPr>
            <p:nvPr/>
          </p:nvSpPr>
          <p:spPr>
            <a:xfrm>
              <a:off x="1907384" y="210120"/>
              <a:ext cx="5398670" cy="162314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5300" b="1" i="0" u="none" strike="noStrike" kern="1200" cap="none" spc="0" normalizeH="0" baseline="0" noProof="0" dirty="0">
                  <a:ln>
                    <a:noFill/>
                  </a:ln>
                  <a:solidFill>
                    <a:srgbClr val="00789C"/>
                  </a:solidFill>
                  <a:effectLst/>
                  <a:uLnTx/>
                  <a:uFillTx/>
                  <a:latin typeface="Bodoni MT Black" panose="02070A03080606020203" pitchFamily="18" charset="0"/>
                  <a:ea typeface="+mj-ea"/>
                  <a:cs typeface="Consolas" panose="020B0609020204030204" pitchFamily="49" charset="0"/>
                </a:rPr>
                <a:t>RIDGE REPORTER</a:t>
              </a:r>
            </a:p>
          </p:txBody>
        </p:sp>
      </p:grpSp>
    </p:spTree>
    <p:extLst>
      <p:ext uri="{BB962C8B-B14F-4D97-AF65-F5344CB8AC3E}">
        <p14:creationId xmlns:p14="http://schemas.microsoft.com/office/powerpoint/2010/main" val="323815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2">
            <a:extLst>
              <a:ext uri="{FF2B5EF4-FFF2-40B4-BE49-F238E27FC236}">
                <a16:creationId xmlns:a16="http://schemas.microsoft.com/office/drawing/2014/main" id="{CCD2F1A9-203C-4C63-BEC7-39E3520F44E8}"/>
              </a:ext>
            </a:extLst>
          </p:cNvPr>
          <p:cNvSpPr/>
          <p:nvPr/>
        </p:nvSpPr>
        <p:spPr>
          <a:xfrm>
            <a:off x="9243" y="0"/>
            <a:ext cx="7291978"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Keeping Busy</a:t>
            </a:r>
          </a:p>
        </p:txBody>
      </p:sp>
      <p:sp>
        <p:nvSpPr>
          <p:cNvPr id="18" name="TextBox 17">
            <a:extLst>
              <a:ext uri="{FF2B5EF4-FFF2-40B4-BE49-F238E27FC236}">
                <a16:creationId xmlns:a16="http://schemas.microsoft.com/office/drawing/2014/main" id="{A309301E-FF5D-4AAA-B773-08F7C7A4CAE7}"/>
              </a:ext>
            </a:extLst>
          </p:cNvPr>
          <p:cNvSpPr txBox="1"/>
          <p:nvPr/>
        </p:nvSpPr>
        <p:spPr>
          <a:xfrm>
            <a:off x="6734487" y="202205"/>
            <a:ext cx="619599"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10</a:t>
            </a:fld>
            <a:endParaRPr lang="en-US" sz="1000" dirty="0">
              <a:solidFill>
                <a:schemeClr val="bg1"/>
              </a:solidFill>
            </a:endParaRPr>
          </a:p>
        </p:txBody>
      </p:sp>
      <p:grpSp>
        <p:nvGrpSpPr>
          <p:cNvPr id="14" name="Group 13">
            <a:extLst>
              <a:ext uri="{FF2B5EF4-FFF2-40B4-BE49-F238E27FC236}">
                <a16:creationId xmlns:a16="http://schemas.microsoft.com/office/drawing/2014/main" id="{6548DBC9-5379-47FE-A795-4089A5392F13}"/>
              </a:ext>
            </a:extLst>
          </p:cNvPr>
          <p:cNvGrpSpPr/>
          <p:nvPr/>
        </p:nvGrpSpPr>
        <p:grpSpPr>
          <a:xfrm>
            <a:off x="1132772" y="656659"/>
            <a:ext cx="5049656" cy="944373"/>
            <a:chOff x="1806553" y="5056304"/>
            <a:chExt cx="5049656" cy="944373"/>
          </a:xfrm>
        </p:grpSpPr>
        <p:pic>
          <p:nvPicPr>
            <p:cNvPr id="16" name="Picture 15">
              <a:extLst>
                <a:ext uri="{FF2B5EF4-FFF2-40B4-BE49-F238E27FC236}">
                  <a16:creationId xmlns:a16="http://schemas.microsoft.com/office/drawing/2014/main" id="{21979638-94ED-4054-9FFD-03F37513AE3A}"/>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224" t="2550" r="19605" b="3039"/>
            <a:stretch/>
          </p:blipFill>
          <p:spPr>
            <a:xfrm>
              <a:off x="1806553" y="5056304"/>
              <a:ext cx="934283" cy="944373"/>
            </a:xfrm>
            <a:prstGeom prst="rect">
              <a:avLst/>
            </a:prstGeom>
          </p:spPr>
        </p:pic>
        <p:sp>
          <p:nvSpPr>
            <p:cNvPr id="19" name="TextBox 18">
              <a:extLst>
                <a:ext uri="{FF2B5EF4-FFF2-40B4-BE49-F238E27FC236}">
                  <a16:creationId xmlns:a16="http://schemas.microsoft.com/office/drawing/2014/main" id="{070FD395-D70E-4EAA-88BD-205E0050C80C}"/>
                </a:ext>
              </a:extLst>
            </p:cNvPr>
            <p:cNvSpPr txBox="1"/>
            <p:nvPr/>
          </p:nvSpPr>
          <p:spPr>
            <a:xfrm>
              <a:off x="2740836" y="5084779"/>
              <a:ext cx="4115373" cy="887422"/>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800" b="1" i="1" dirty="0">
                  <a:solidFill>
                    <a:srgbClr val="00789C"/>
                  </a:solidFill>
                  <a:latin typeface="Georgia" panose="02040502050405020303" pitchFamily="18" charset="0"/>
                  <a:ea typeface="+mj-ea"/>
                </a:rPr>
                <a:t>Annual Great Pumpkin Contest</a:t>
              </a:r>
              <a:br>
                <a:rPr lang="en-US" sz="1800" b="1" i="1" dirty="0">
                  <a:solidFill>
                    <a:srgbClr val="00789C"/>
                  </a:solidFill>
                  <a:latin typeface="Georgia" panose="02040502050405020303" pitchFamily="18" charset="0"/>
                  <a:ea typeface="+mj-ea"/>
                </a:rPr>
              </a:br>
              <a:r>
                <a:rPr lang="en-US" sz="1800" b="1" i="1" dirty="0">
                  <a:solidFill>
                    <a:srgbClr val="00789C"/>
                  </a:solidFill>
                  <a:latin typeface="Georgia" panose="02040502050405020303" pitchFamily="18" charset="0"/>
                  <a:ea typeface="+mj-ea"/>
                </a:rPr>
                <a:t>October 10 to 21</a:t>
              </a:r>
            </a:p>
            <a:p>
              <a:pPr algn="ctr">
                <a:spcBef>
                  <a:spcPts val="200"/>
                </a:spcBef>
                <a:spcAft>
                  <a:spcPts val="200"/>
                </a:spcAft>
              </a:pPr>
              <a:r>
                <a:rPr lang="en-US" dirty="0">
                  <a:latin typeface="Georgia" panose="02040502050405020303" pitchFamily="18" charset="0"/>
                </a:rPr>
                <a:t>What are the details? Read on!</a:t>
              </a:r>
            </a:p>
          </p:txBody>
        </p:sp>
      </p:grpSp>
      <p:sp>
        <p:nvSpPr>
          <p:cNvPr id="15" name="TextBox 14">
            <a:extLst>
              <a:ext uri="{FF2B5EF4-FFF2-40B4-BE49-F238E27FC236}">
                <a16:creationId xmlns:a16="http://schemas.microsoft.com/office/drawing/2014/main" id="{36689C91-639F-4FB2-AE93-5F3A2BAA03F7}"/>
              </a:ext>
            </a:extLst>
          </p:cNvPr>
          <p:cNvSpPr txBox="1"/>
          <p:nvPr/>
        </p:nvSpPr>
        <p:spPr>
          <a:xfrm>
            <a:off x="203114" y="3360832"/>
            <a:ext cx="6908972" cy="4355038"/>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marL="285750"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dirty="0">
                <a:latin typeface="Georgia" panose="02040502050405020303" pitchFamily="18" charset="0"/>
              </a:rPr>
              <a:t>Residents are encouraged to decorate a pumpkin for the contest</a:t>
            </a:r>
          </a:p>
          <a:p>
            <a:pPr marL="742950" lvl="1"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sz="1400" dirty="0">
                <a:latin typeface="Georgia" panose="02040502050405020303" pitchFamily="18" charset="0"/>
              </a:rPr>
              <a:t>You are unique – make your pumpkin as unique as you are!</a:t>
            </a:r>
          </a:p>
          <a:p>
            <a:pPr marL="285750"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dirty="0">
                <a:latin typeface="Georgia" panose="02040502050405020303" pitchFamily="18" charset="0"/>
              </a:rPr>
              <a:t>All pumpkins must be real pumpkins</a:t>
            </a:r>
          </a:p>
          <a:p>
            <a:pPr marL="285750"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u="sng" dirty="0">
                <a:latin typeface="Georgia" panose="02040502050405020303" pitchFamily="18" charset="0"/>
              </a:rPr>
              <a:t>NO</a:t>
            </a:r>
            <a:r>
              <a:rPr lang="en-US" dirty="0">
                <a:latin typeface="Georgia" panose="02040502050405020303" pitchFamily="18" charset="0"/>
              </a:rPr>
              <a:t> cutting/carving/piercing the pumpkin! Use your imaginations!</a:t>
            </a:r>
          </a:p>
          <a:p>
            <a:pPr marL="285750"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u="sng" dirty="0">
                <a:latin typeface="Georgia" panose="02040502050405020303" pitchFamily="18" charset="0"/>
              </a:rPr>
              <a:t>WEEK 1:</a:t>
            </a:r>
            <a:r>
              <a:rPr lang="en-US" dirty="0">
                <a:latin typeface="Georgia" panose="02040502050405020303" pitchFamily="18" charset="0"/>
              </a:rPr>
              <a:t> Bring decorated pumpkins to McMenamin Rec Center for display from Monday, October 10 through Sunday, October 16</a:t>
            </a:r>
          </a:p>
          <a:p>
            <a:pPr marL="742950" lvl="2"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sz="1400" dirty="0">
                <a:latin typeface="Georgia" panose="02040502050405020303" pitchFamily="18" charset="0"/>
              </a:rPr>
              <a:t>Place the pumpkin on the counter</a:t>
            </a:r>
          </a:p>
          <a:p>
            <a:pPr marL="742950" lvl="2"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sz="1400" dirty="0">
                <a:latin typeface="Georgia" panose="02040502050405020303" pitchFamily="18" charset="0"/>
              </a:rPr>
              <a:t>Place your numbered cup next to your pumpkin</a:t>
            </a:r>
          </a:p>
          <a:p>
            <a:pPr marL="742950" lvl="2"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sz="1400" dirty="0">
                <a:latin typeface="Georgia" panose="02040502050405020303" pitchFamily="18" charset="0"/>
              </a:rPr>
              <a:t>Place your name on the number ticket and place it in the black box at the end of the hallway so we know who decorated that pumpkin</a:t>
            </a:r>
          </a:p>
          <a:p>
            <a:pPr marL="285750" indent="-285750">
              <a:spcBef>
                <a:spcPts val="200"/>
              </a:spcBef>
              <a:spcAft>
                <a:spcPts val="200"/>
              </a:spcAft>
              <a:buBlip>
                <a:blip r:embed="rId4">
                  <a:extLst>
                    <a:ext uri="{837473B0-CC2E-450A-ABE3-18F120FF3D39}">
                      <a1611:picAttrSrcUrl xmlns:a1611="http://schemas.microsoft.com/office/drawing/2016/11/main" r:id="rId5"/>
                    </a:ext>
                  </a:extLst>
                </a:blip>
              </a:buBlip>
            </a:pPr>
            <a:r>
              <a:rPr lang="en-US" u="sng" dirty="0">
                <a:latin typeface="Georgia" panose="02040502050405020303" pitchFamily="18" charset="0"/>
              </a:rPr>
              <a:t>WEEK 2:</a:t>
            </a:r>
            <a:r>
              <a:rPr lang="en-US" dirty="0">
                <a:latin typeface="Georgia" panose="02040502050405020303" pitchFamily="18" charset="0"/>
              </a:rPr>
              <a:t>  Vote for your favorite pumpkins!</a:t>
            </a:r>
          </a:p>
          <a:p>
            <a:pPr marL="742950" lvl="2"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sz="1400" dirty="0">
                <a:latin typeface="Georgia" panose="02040502050405020303" pitchFamily="18" charset="0"/>
              </a:rPr>
              <a:t>Each resident will be given 2 tickets to be used to cast their votes</a:t>
            </a:r>
          </a:p>
          <a:p>
            <a:pPr marL="742950" lvl="2"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sz="1400" dirty="0">
                <a:latin typeface="Georgia" panose="02040502050405020303" pitchFamily="18" charset="0"/>
              </a:rPr>
              <a:t>Tickets will be placed in your mail slot in the McMenamin Rec Center</a:t>
            </a:r>
          </a:p>
          <a:p>
            <a:pPr marL="742950" lvl="2"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sz="1400" dirty="0">
                <a:latin typeface="Georgia" panose="02040502050405020303" pitchFamily="18" charset="0"/>
              </a:rPr>
              <a:t>Cast your votes from Monday, October 17 through 12 Noon on Friday, October 21</a:t>
            </a:r>
          </a:p>
          <a:p>
            <a:pPr marL="285750"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dirty="0">
                <a:latin typeface="Georgia" panose="02040502050405020303" pitchFamily="18" charset="0"/>
              </a:rPr>
              <a:t>Winners will be awarded a prize and announced in the November Ridge Reporter!</a:t>
            </a:r>
          </a:p>
          <a:p>
            <a:pPr marL="285750"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dirty="0">
                <a:latin typeface="Georgia" panose="02040502050405020303" pitchFamily="18" charset="0"/>
              </a:rPr>
              <a:t>All pumpkins must be picked up by Monday, October 24</a:t>
            </a:r>
          </a:p>
          <a:p>
            <a:pPr marL="285750" indent="-285750">
              <a:spcBef>
                <a:spcPts val="100"/>
              </a:spcBef>
              <a:spcAft>
                <a:spcPts val="100"/>
              </a:spcAft>
              <a:buBlip>
                <a:blip r:embed="rId4">
                  <a:extLst>
                    <a:ext uri="{837473B0-CC2E-450A-ABE3-18F120FF3D39}">
                      <a1611:picAttrSrcUrl xmlns:a1611="http://schemas.microsoft.com/office/drawing/2016/11/main" r:id="rId5"/>
                    </a:ext>
                  </a:extLst>
                </a:blip>
              </a:buBlip>
            </a:pPr>
            <a:r>
              <a:rPr lang="en-US" dirty="0">
                <a:latin typeface="Georgia" panose="02040502050405020303" pitchFamily="18" charset="0"/>
              </a:rPr>
              <a:t>Contest rules will be available at the McMenamin Rec Center</a:t>
            </a:r>
          </a:p>
        </p:txBody>
      </p:sp>
      <p:grpSp>
        <p:nvGrpSpPr>
          <p:cNvPr id="5" name="Group 4">
            <a:extLst>
              <a:ext uri="{FF2B5EF4-FFF2-40B4-BE49-F238E27FC236}">
                <a16:creationId xmlns:a16="http://schemas.microsoft.com/office/drawing/2014/main" id="{E0743128-0467-4D3B-860D-C9F36540465F}"/>
              </a:ext>
            </a:extLst>
          </p:cNvPr>
          <p:cNvGrpSpPr/>
          <p:nvPr/>
        </p:nvGrpSpPr>
        <p:grpSpPr>
          <a:xfrm>
            <a:off x="558119" y="7910966"/>
            <a:ext cx="6198962" cy="1471478"/>
            <a:chOff x="558119" y="7910966"/>
            <a:chExt cx="6198962" cy="1471478"/>
          </a:xfrm>
        </p:grpSpPr>
        <p:pic>
          <p:nvPicPr>
            <p:cNvPr id="13" name="Picture 12">
              <a:extLst>
                <a:ext uri="{FF2B5EF4-FFF2-40B4-BE49-F238E27FC236}">
                  <a16:creationId xmlns:a16="http://schemas.microsoft.com/office/drawing/2014/main" id="{887BB6AB-D1EC-4CD6-B2B2-0DCF39DF0A4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057" t="7136" r="5997" b="20077"/>
            <a:stretch/>
          </p:blipFill>
          <p:spPr>
            <a:xfrm>
              <a:off x="558119" y="7910967"/>
              <a:ext cx="1257637" cy="1471477"/>
            </a:xfrm>
            <a:prstGeom prst="rect">
              <a:avLst/>
            </a:prstGeom>
          </p:spPr>
        </p:pic>
        <p:pic>
          <p:nvPicPr>
            <p:cNvPr id="22" name="Picture 21">
              <a:extLst>
                <a:ext uri="{FF2B5EF4-FFF2-40B4-BE49-F238E27FC236}">
                  <a16:creationId xmlns:a16="http://schemas.microsoft.com/office/drawing/2014/main" id="{064A3DAE-9D56-407C-B17B-C9676DE011C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993" t="20428" r="5396" b="4373"/>
            <a:stretch/>
          </p:blipFill>
          <p:spPr>
            <a:xfrm>
              <a:off x="2284830" y="7910966"/>
              <a:ext cx="1216055" cy="1471478"/>
            </a:xfrm>
            <a:prstGeom prst="rect">
              <a:avLst/>
            </a:prstGeom>
          </p:spPr>
        </p:pic>
        <p:pic>
          <p:nvPicPr>
            <p:cNvPr id="24" name="Picture 23">
              <a:extLst>
                <a:ext uri="{FF2B5EF4-FFF2-40B4-BE49-F238E27FC236}">
                  <a16:creationId xmlns:a16="http://schemas.microsoft.com/office/drawing/2014/main" id="{9D1C73A0-1CF4-4DA7-AF86-0202077B73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177" t="2713" r="2801" b="11143"/>
            <a:stretch/>
          </p:blipFill>
          <p:spPr>
            <a:xfrm>
              <a:off x="5706283" y="7910966"/>
              <a:ext cx="1050798" cy="1471478"/>
            </a:xfrm>
            <a:prstGeom prst="rect">
              <a:avLst/>
            </a:prstGeom>
          </p:spPr>
        </p:pic>
        <p:pic>
          <p:nvPicPr>
            <p:cNvPr id="28" name="Picture 27">
              <a:extLst>
                <a:ext uri="{FF2B5EF4-FFF2-40B4-BE49-F238E27FC236}">
                  <a16:creationId xmlns:a16="http://schemas.microsoft.com/office/drawing/2014/main" id="{F4C846BA-6C42-4C8D-AC9C-AA20B238501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2913"/>
            <a:stretch/>
          </p:blipFill>
          <p:spPr>
            <a:xfrm>
              <a:off x="3969959" y="7910966"/>
              <a:ext cx="1267249" cy="1471478"/>
            </a:xfrm>
            <a:prstGeom prst="rect">
              <a:avLst/>
            </a:prstGeom>
          </p:spPr>
        </p:pic>
      </p:grpSp>
      <p:sp>
        <p:nvSpPr>
          <p:cNvPr id="30" name="TextBox 29">
            <a:extLst>
              <a:ext uri="{FF2B5EF4-FFF2-40B4-BE49-F238E27FC236}">
                <a16:creationId xmlns:a16="http://schemas.microsoft.com/office/drawing/2014/main" id="{1468191C-A6CA-4847-8446-F30FD8867426}"/>
              </a:ext>
            </a:extLst>
          </p:cNvPr>
          <p:cNvSpPr txBox="1"/>
          <p:nvPr/>
        </p:nvSpPr>
        <p:spPr>
          <a:xfrm>
            <a:off x="629088" y="1796129"/>
            <a:ext cx="6057024" cy="1369606"/>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800" b="1" i="1" dirty="0">
                <a:solidFill>
                  <a:srgbClr val="00789C"/>
                </a:solidFill>
                <a:latin typeface="Georgia" panose="02040502050405020303" pitchFamily="18" charset="0"/>
                <a:ea typeface="+mj-ea"/>
              </a:rPr>
              <a:t>Decorate your Pumpkin</a:t>
            </a:r>
            <a:br>
              <a:rPr lang="en-US" sz="1800" b="1" i="1" dirty="0">
                <a:solidFill>
                  <a:srgbClr val="00789C"/>
                </a:solidFill>
                <a:latin typeface="Georgia" panose="02040502050405020303" pitchFamily="18" charset="0"/>
                <a:ea typeface="+mj-ea"/>
              </a:rPr>
            </a:br>
            <a:r>
              <a:rPr lang="en-US" sz="1800" b="1" i="1" dirty="0">
                <a:solidFill>
                  <a:srgbClr val="00789C"/>
                </a:solidFill>
                <a:latin typeface="Georgia" panose="02040502050405020303" pitchFamily="18" charset="0"/>
                <a:ea typeface="+mj-ea"/>
              </a:rPr>
              <a:t>Saturday, October 8 at 12 Noon</a:t>
            </a:r>
          </a:p>
          <a:p>
            <a:pPr algn="ctr">
              <a:spcBef>
                <a:spcPts val="200"/>
              </a:spcBef>
              <a:spcAft>
                <a:spcPts val="200"/>
              </a:spcAft>
            </a:pPr>
            <a:r>
              <a:rPr lang="en-US" dirty="0">
                <a:latin typeface="Georgia" panose="02040502050405020303" pitchFamily="18" charset="0"/>
              </a:rPr>
              <a:t>Bring your lunch and decorate a pumpkin for the contest!</a:t>
            </a:r>
          </a:p>
          <a:p>
            <a:pPr algn="ctr">
              <a:spcBef>
                <a:spcPts val="200"/>
              </a:spcBef>
              <a:spcAft>
                <a:spcPts val="200"/>
              </a:spcAft>
            </a:pPr>
            <a:r>
              <a:rPr lang="en-US" dirty="0">
                <a:latin typeface="Georgia" panose="02040502050405020303" pitchFamily="18" charset="0"/>
              </a:rPr>
              <a:t>Contact Carrol if you need paint or other craft items to decorate your pumpkin. We’ve decorated together in the past and had a great time!</a:t>
            </a:r>
          </a:p>
        </p:txBody>
      </p:sp>
    </p:spTree>
    <p:extLst>
      <p:ext uri="{BB962C8B-B14F-4D97-AF65-F5344CB8AC3E}">
        <p14:creationId xmlns:p14="http://schemas.microsoft.com/office/powerpoint/2010/main" val="247253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2">
            <a:extLst>
              <a:ext uri="{FF2B5EF4-FFF2-40B4-BE49-F238E27FC236}">
                <a16:creationId xmlns:a16="http://schemas.microsoft.com/office/drawing/2014/main" id="{F75FA777-E476-49E9-808D-63996279DB07}"/>
              </a:ext>
            </a:extLst>
          </p:cNvPr>
          <p:cNvSpPr/>
          <p:nvPr/>
        </p:nvSpPr>
        <p:spPr>
          <a:xfrm>
            <a:off x="9243" y="0"/>
            <a:ext cx="7291978"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Keeping Busy</a:t>
            </a:r>
          </a:p>
        </p:txBody>
      </p:sp>
      <p:sp>
        <p:nvSpPr>
          <p:cNvPr id="12" name="TextBox 11">
            <a:extLst>
              <a:ext uri="{FF2B5EF4-FFF2-40B4-BE49-F238E27FC236}">
                <a16:creationId xmlns:a16="http://schemas.microsoft.com/office/drawing/2014/main" id="{432C54AC-0FC3-4151-B087-FEF028311D09}"/>
              </a:ext>
            </a:extLst>
          </p:cNvPr>
          <p:cNvSpPr txBox="1"/>
          <p:nvPr/>
        </p:nvSpPr>
        <p:spPr>
          <a:xfrm>
            <a:off x="6734487" y="202205"/>
            <a:ext cx="619599"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11</a:t>
            </a:fld>
            <a:endParaRPr lang="en-US" sz="1000" dirty="0">
              <a:solidFill>
                <a:schemeClr val="bg1"/>
              </a:solidFill>
            </a:endParaRPr>
          </a:p>
        </p:txBody>
      </p:sp>
      <p:grpSp>
        <p:nvGrpSpPr>
          <p:cNvPr id="4" name="Group 3">
            <a:extLst>
              <a:ext uri="{FF2B5EF4-FFF2-40B4-BE49-F238E27FC236}">
                <a16:creationId xmlns:a16="http://schemas.microsoft.com/office/drawing/2014/main" id="{98B895FE-789B-40D3-B95A-1A5039ABC117}"/>
              </a:ext>
            </a:extLst>
          </p:cNvPr>
          <p:cNvGrpSpPr/>
          <p:nvPr/>
        </p:nvGrpSpPr>
        <p:grpSpPr>
          <a:xfrm>
            <a:off x="779964" y="4091246"/>
            <a:ext cx="5755273" cy="1785618"/>
            <a:chOff x="680066" y="724956"/>
            <a:chExt cx="5755273" cy="1785618"/>
          </a:xfrm>
        </p:grpSpPr>
        <p:grpSp>
          <p:nvGrpSpPr>
            <p:cNvPr id="22" name="Group 21">
              <a:extLst>
                <a:ext uri="{FF2B5EF4-FFF2-40B4-BE49-F238E27FC236}">
                  <a16:creationId xmlns:a16="http://schemas.microsoft.com/office/drawing/2014/main" id="{2F2A3A1C-636B-4D78-926B-6BA28AA96C94}"/>
                </a:ext>
              </a:extLst>
            </p:cNvPr>
            <p:cNvGrpSpPr/>
            <p:nvPr/>
          </p:nvGrpSpPr>
          <p:grpSpPr>
            <a:xfrm>
              <a:off x="680066" y="724956"/>
              <a:ext cx="5755273" cy="1785618"/>
              <a:chOff x="-6114130" y="3255614"/>
              <a:chExt cx="5755273" cy="1785618"/>
            </a:xfrm>
          </p:grpSpPr>
          <p:pic>
            <p:nvPicPr>
              <p:cNvPr id="24" name="Picture 23">
                <a:extLst>
                  <a:ext uri="{FF2B5EF4-FFF2-40B4-BE49-F238E27FC236}">
                    <a16:creationId xmlns:a16="http://schemas.microsoft.com/office/drawing/2014/main" id="{67CB3566-F711-4ECC-9C00-840BCF81B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436" y="3373114"/>
                <a:ext cx="1795463" cy="1213485"/>
              </a:xfrm>
              <a:prstGeom prst="rect">
                <a:avLst/>
              </a:prstGeom>
            </p:spPr>
          </p:pic>
          <p:sp>
            <p:nvSpPr>
              <p:cNvPr id="25" name="Text Box 4">
                <a:extLst>
                  <a:ext uri="{FF2B5EF4-FFF2-40B4-BE49-F238E27FC236}">
                    <a16:creationId xmlns:a16="http://schemas.microsoft.com/office/drawing/2014/main" id="{04B53B58-BAAD-4E21-87F0-0BCED03D48F8}"/>
                  </a:ext>
                </a:extLst>
              </p:cNvPr>
              <p:cNvSpPr txBox="1">
                <a:spLocks noChangeArrowheads="1"/>
              </p:cNvSpPr>
              <p:nvPr/>
            </p:nvSpPr>
            <p:spPr bwMode="auto">
              <a:xfrm>
                <a:off x="-4348589" y="3314328"/>
                <a:ext cx="3838539" cy="1331056"/>
              </a:xfrm>
              <a:prstGeom prst="rect">
                <a:avLst/>
              </a:prstGeom>
              <a:noFill/>
              <a:ln w="57150" cmpd="thickThin"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rgbClr val="013300"/>
                  </a:solidFill>
                  <a:effectLst/>
                  <a:latin typeface="Calibri" pitchFamily="34" charset="0"/>
                  <a:cs typeface="Arial" pitchFamily="34" charset="0"/>
                </a:endParaRPr>
              </a:p>
              <a:p>
                <a:pPr marR="0" lvl="0" algn="ctr" defTabSz="914400" rtl="0" eaLnBrk="1" fontAlgn="base" latinLnBrk="0" hangingPunct="1">
                  <a:lnSpc>
                    <a:spcPct val="100000"/>
                  </a:lnSpc>
                  <a:spcBef>
                    <a:spcPct val="0"/>
                  </a:spcBef>
                  <a:spcAft>
                    <a:spcPct val="0"/>
                  </a:spcAft>
                  <a:buClrTx/>
                  <a:buSzTx/>
                  <a:tabLst/>
                </a:pPr>
                <a:r>
                  <a:rPr lang="en-US" altLang="en-US" sz="2000" dirty="0">
                    <a:solidFill>
                      <a:srgbClr val="00789C"/>
                    </a:solidFill>
                    <a:latin typeface="Elephant" panose="02020904090505020303" pitchFamily="18" charset="0"/>
                    <a:cs typeface="Arial" pitchFamily="34" charset="0"/>
                  </a:rPr>
                  <a:t>AARP Driver Safety &amp; Technology Classes</a:t>
                </a:r>
                <a:br>
                  <a:rPr lang="en-US" altLang="en-US" sz="2400" dirty="0">
                    <a:solidFill>
                      <a:srgbClr val="00789C"/>
                    </a:solidFill>
                    <a:latin typeface="Arial" pitchFamily="34" charset="0"/>
                    <a:cs typeface="Arial" pitchFamily="34" charset="0"/>
                  </a:rPr>
                </a:br>
                <a:r>
                  <a:rPr lang="en-US" altLang="en-US" dirty="0">
                    <a:solidFill>
                      <a:srgbClr val="00789C"/>
                    </a:solidFill>
                    <a:cs typeface="Arial" pitchFamily="34" charset="0"/>
                  </a:rPr>
                  <a:t>Monday, October 24 and</a:t>
                </a:r>
                <a:br>
                  <a:rPr lang="en-US" altLang="en-US" dirty="0">
                    <a:solidFill>
                      <a:srgbClr val="00789C"/>
                    </a:solidFill>
                    <a:cs typeface="Arial" pitchFamily="34" charset="0"/>
                  </a:rPr>
                </a:br>
                <a:r>
                  <a:rPr lang="en-US" altLang="en-US" dirty="0">
                    <a:solidFill>
                      <a:srgbClr val="00789C"/>
                    </a:solidFill>
                    <a:cs typeface="Arial" pitchFamily="34" charset="0"/>
                  </a:rPr>
                  <a:t>Tuesday, October 25</a:t>
                </a:r>
              </a:p>
            </p:txBody>
          </p:sp>
          <p:sp>
            <p:nvSpPr>
              <p:cNvPr id="26" name="Rectangle 25">
                <a:extLst>
                  <a:ext uri="{FF2B5EF4-FFF2-40B4-BE49-F238E27FC236}">
                    <a16:creationId xmlns:a16="http://schemas.microsoft.com/office/drawing/2014/main" id="{1054BBE2-CBCD-4D8C-8D09-E70F4D0E479F}"/>
                  </a:ext>
                </a:extLst>
              </p:cNvPr>
              <p:cNvSpPr/>
              <p:nvPr/>
            </p:nvSpPr>
            <p:spPr>
              <a:xfrm>
                <a:off x="-6114130" y="3255614"/>
                <a:ext cx="5755273" cy="178561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4">
                <a:extLst>
                  <a:ext uri="{FF2B5EF4-FFF2-40B4-BE49-F238E27FC236}">
                    <a16:creationId xmlns:a16="http://schemas.microsoft.com/office/drawing/2014/main" id="{C99CCBF5-A7C1-421A-8EDE-50F6C5ED2A82}"/>
                  </a:ext>
                </a:extLst>
              </p:cNvPr>
              <p:cNvSpPr txBox="1">
                <a:spLocks noChangeArrowheads="1"/>
              </p:cNvSpPr>
              <p:nvPr/>
            </p:nvSpPr>
            <p:spPr bwMode="auto">
              <a:xfrm>
                <a:off x="-3973406" y="4645384"/>
                <a:ext cx="3535671" cy="372854"/>
              </a:xfrm>
              <a:prstGeom prst="rect">
                <a:avLst/>
              </a:prstGeom>
              <a:noFill/>
              <a:ln w="57150" cmpd="thickThin"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pPr>
                <a:r>
                  <a:rPr lang="en-US" altLang="en-US" i="1" dirty="0">
                    <a:solidFill>
                      <a:srgbClr val="00789C"/>
                    </a:solidFill>
                    <a:cs typeface="Arial" pitchFamily="34" charset="0"/>
                  </a:rPr>
                  <a:t>See last page for more details. </a:t>
                </a:r>
                <a:endParaRPr lang="en-US" altLang="en-US" sz="1600" b="1" i="1" dirty="0">
                  <a:solidFill>
                    <a:srgbClr val="00789C"/>
                  </a:solidFill>
                  <a:latin typeface="Calibri" pitchFamily="34" charset="0"/>
                  <a:cs typeface="Arial" pitchFamily="34" charset="0"/>
                </a:endParaRPr>
              </a:p>
            </p:txBody>
          </p:sp>
        </p:grpSp>
        <p:sp>
          <p:nvSpPr>
            <p:cNvPr id="2" name="TextBox 1">
              <a:extLst>
                <a:ext uri="{FF2B5EF4-FFF2-40B4-BE49-F238E27FC236}">
                  <a16:creationId xmlns:a16="http://schemas.microsoft.com/office/drawing/2014/main" id="{95B9E824-5AFB-4DBE-B6D6-1466DB3846C1}"/>
                </a:ext>
              </a:extLst>
            </p:cNvPr>
            <p:cNvSpPr txBox="1"/>
            <p:nvPr/>
          </p:nvSpPr>
          <p:spPr>
            <a:xfrm rot="20998499">
              <a:off x="988201" y="1753836"/>
              <a:ext cx="2106082" cy="523220"/>
            </a:xfrm>
            <a:prstGeom prst="rect">
              <a:avLst/>
            </a:prstGeom>
            <a:noFill/>
          </p:spPr>
          <p:txBody>
            <a:bodyPr wrap="square" rtlCol="0">
              <a:spAutoFit/>
            </a:bodyPr>
            <a:lstStyle/>
            <a:p>
              <a:r>
                <a:rPr lang="en-US" sz="2800" b="1" dirty="0">
                  <a:solidFill>
                    <a:srgbClr val="FF0000"/>
                  </a:solidFill>
                </a:rPr>
                <a:t>NEW DATES!</a:t>
              </a:r>
            </a:p>
          </p:txBody>
        </p:sp>
      </p:grpSp>
      <p:sp>
        <p:nvSpPr>
          <p:cNvPr id="14" name="Rectangle 13">
            <a:extLst>
              <a:ext uri="{FF2B5EF4-FFF2-40B4-BE49-F238E27FC236}">
                <a16:creationId xmlns:a16="http://schemas.microsoft.com/office/drawing/2014/main" id="{84A973DF-6F85-4311-BFDD-E40BC7E71EBA}"/>
              </a:ext>
            </a:extLst>
          </p:cNvPr>
          <p:cNvSpPr/>
          <p:nvPr/>
        </p:nvSpPr>
        <p:spPr>
          <a:xfrm>
            <a:off x="513550" y="5976676"/>
            <a:ext cx="6288101" cy="2385268"/>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Getting Through the Holidays</a:t>
            </a:r>
          </a:p>
          <a:p>
            <a:pPr algn="ctr">
              <a:spcAft>
                <a:spcPts val="600"/>
              </a:spcAft>
            </a:pPr>
            <a:r>
              <a:rPr lang="en-US" sz="1400" b="1" i="1" dirty="0">
                <a:solidFill>
                  <a:srgbClr val="00789C"/>
                </a:solidFill>
                <a:latin typeface="Georgia" panose="02040502050405020303" pitchFamily="18" charset="0"/>
              </a:rPr>
              <a:t>Thursday, October 27 at 11 AM</a:t>
            </a:r>
          </a:p>
          <a:p>
            <a:pPr indent="234950">
              <a:buSzPts val="1000"/>
              <a:tabLst>
                <a:tab pos="457200" algn="l"/>
              </a:tabLst>
            </a:pPr>
            <a:r>
              <a:rPr lang="en-US" sz="1400" dirty="0">
                <a:latin typeface="Georgia" panose="02040502050405020303" pitchFamily="18" charset="0"/>
                <a:cs typeface="Times New Roman" panose="02020603050405020304" pitchFamily="18" charset="0"/>
              </a:rPr>
              <a:t>Christa Hynson-Weyant of Brookdale Hospice offers support and suggestions for those who have experienced any kind of loss.  Christa has hosted grief support groups on campus before and comes highly recommended by former participants.  </a:t>
            </a:r>
          </a:p>
          <a:p>
            <a:pPr indent="234950">
              <a:buSzPts val="1000"/>
              <a:tabLst>
                <a:tab pos="457200" algn="l"/>
              </a:tabLst>
            </a:pPr>
            <a:r>
              <a:rPr lang="en-US" sz="1400" dirty="0">
                <a:latin typeface="Georgia" panose="02040502050405020303" pitchFamily="18" charset="0"/>
                <a:cs typeface="Times New Roman" panose="02020603050405020304" pitchFamily="18" charset="0"/>
              </a:rPr>
              <a:t>Group is intentionally kept very small, and is open only to residents of BRC and SRC.  Held in the </a:t>
            </a:r>
            <a:r>
              <a:rPr lang="en-US" sz="1400" u="sng" dirty="0">
                <a:latin typeface="Georgia" panose="02040502050405020303" pitchFamily="18" charset="0"/>
                <a:cs typeface="Times New Roman" panose="02020603050405020304" pitchFamily="18" charset="0"/>
              </a:rPr>
              <a:t>BRC McMenamin Rec Center.</a:t>
            </a:r>
            <a:r>
              <a:rPr lang="en-US" sz="1400" dirty="0">
                <a:latin typeface="Georgia" panose="02040502050405020303" pitchFamily="18" charset="0"/>
                <a:cs typeface="Times New Roman" panose="02020603050405020304" pitchFamily="18" charset="0"/>
              </a:rPr>
              <a:t> The group meets on </a:t>
            </a:r>
            <a:r>
              <a:rPr lang="en-US" sz="1400" b="1" dirty="0">
                <a:latin typeface="Georgia" panose="02040502050405020303" pitchFamily="18" charset="0"/>
                <a:cs typeface="Times New Roman" panose="02020603050405020304" pitchFamily="18" charset="0"/>
              </a:rPr>
              <a:t>three Thursdays at 11 AM on October 27, November 03, and November 10.  RSVP by Tuesday, October 25.</a:t>
            </a:r>
          </a:p>
        </p:txBody>
      </p:sp>
      <p:grpSp>
        <p:nvGrpSpPr>
          <p:cNvPr id="33" name="Group 32">
            <a:extLst>
              <a:ext uri="{FF2B5EF4-FFF2-40B4-BE49-F238E27FC236}">
                <a16:creationId xmlns:a16="http://schemas.microsoft.com/office/drawing/2014/main" id="{97E8E154-8EDE-4B75-A430-2415A07B6B87}"/>
              </a:ext>
            </a:extLst>
          </p:cNvPr>
          <p:cNvGrpSpPr/>
          <p:nvPr/>
        </p:nvGrpSpPr>
        <p:grpSpPr>
          <a:xfrm>
            <a:off x="1330000" y="8461757"/>
            <a:ext cx="4655200" cy="1092607"/>
            <a:chOff x="462855" y="5772974"/>
            <a:chExt cx="4655200" cy="1092607"/>
          </a:xfrm>
        </p:grpSpPr>
        <p:sp>
          <p:nvSpPr>
            <p:cNvPr id="34" name="Rectangle 33">
              <a:extLst>
                <a:ext uri="{FF2B5EF4-FFF2-40B4-BE49-F238E27FC236}">
                  <a16:creationId xmlns:a16="http://schemas.microsoft.com/office/drawing/2014/main" id="{526679F5-FED8-47B5-8C71-8F2B75BD8B66}"/>
                </a:ext>
              </a:extLst>
            </p:cNvPr>
            <p:cNvSpPr/>
            <p:nvPr/>
          </p:nvSpPr>
          <p:spPr>
            <a:xfrm>
              <a:off x="1263479" y="5772974"/>
              <a:ext cx="3854576" cy="1092607"/>
            </a:xfrm>
            <a:prstGeom prst="rect">
              <a:avLst/>
            </a:prstGeom>
          </p:spPr>
          <p:txBody>
            <a:bodyPr wrap="square">
              <a:spAutoFit/>
            </a:bodyPr>
            <a:lstStyle/>
            <a:p>
              <a:pPr algn="ctr">
                <a:spcAft>
                  <a:spcPts val="600"/>
                </a:spcAft>
              </a:pPr>
              <a:r>
                <a:rPr lang="en-US" b="1" i="1" dirty="0">
                  <a:solidFill>
                    <a:srgbClr val="00789C"/>
                  </a:solidFill>
                  <a:latin typeface="Georgia" panose="02040502050405020303" pitchFamily="18" charset="0"/>
                  <a:ea typeface="+mj-ea"/>
                </a:rPr>
                <a:t>Maria Damore</a:t>
              </a:r>
              <a:br>
                <a:rPr lang="en-US" b="1" i="1" dirty="0">
                  <a:solidFill>
                    <a:srgbClr val="00789C"/>
                  </a:solidFill>
                  <a:latin typeface="Georgia" panose="02040502050405020303" pitchFamily="18" charset="0"/>
                  <a:ea typeface="+mj-ea"/>
                </a:rPr>
              </a:br>
              <a:r>
                <a:rPr lang="en-US" altLang="en-US" sz="1400" b="1" i="1" dirty="0">
                  <a:solidFill>
                    <a:srgbClr val="00789C"/>
                  </a:solidFill>
                  <a:latin typeface="Georgia" panose="02040502050405020303" pitchFamily="18" charset="0"/>
                </a:rPr>
                <a:t>Friday, October 28 </a:t>
              </a:r>
              <a:r>
                <a:rPr lang="en-US" sz="1400" b="1" i="1" dirty="0">
                  <a:solidFill>
                    <a:srgbClr val="00789C"/>
                  </a:solidFill>
                  <a:latin typeface="Georgia" panose="02040502050405020303" pitchFamily="18" charset="0"/>
                </a:rPr>
                <a:t>at 4:15 PM</a:t>
              </a:r>
            </a:p>
            <a:p>
              <a:pPr>
                <a:buSzPts val="1000"/>
                <a:tabLst>
                  <a:tab pos="457200" algn="l"/>
                </a:tabLst>
              </a:pPr>
              <a:r>
                <a:rPr lang="en-US" sz="1400" dirty="0">
                  <a:latin typeface="Georgia" panose="02040502050405020303" pitchFamily="18" charset="0"/>
                </a:rPr>
                <a:t>Maria Damore will be performing on Friday, October 28 at 4:15 PM in the SRC Auditorium. </a:t>
              </a:r>
            </a:p>
          </p:txBody>
        </p:sp>
        <p:pic>
          <p:nvPicPr>
            <p:cNvPr id="35" name="Picture 34" descr="Image result for maria damore">
              <a:extLst>
                <a:ext uri="{FF2B5EF4-FFF2-40B4-BE49-F238E27FC236}">
                  <a16:creationId xmlns:a16="http://schemas.microsoft.com/office/drawing/2014/main" id="{5130D9C9-D545-4630-BE77-2FC5B1D539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55" y="5772974"/>
              <a:ext cx="704208" cy="1092607"/>
            </a:xfrm>
            <a:prstGeom prst="rect">
              <a:avLst/>
            </a:prstGeom>
            <a:noFill/>
            <a:ln>
              <a:noFill/>
            </a:ln>
          </p:spPr>
        </p:pic>
      </p:grpSp>
      <p:grpSp>
        <p:nvGrpSpPr>
          <p:cNvPr id="18" name="Group 17">
            <a:extLst>
              <a:ext uri="{FF2B5EF4-FFF2-40B4-BE49-F238E27FC236}">
                <a16:creationId xmlns:a16="http://schemas.microsoft.com/office/drawing/2014/main" id="{C4D89350-1E3E-4955-865F-0D1A15987286}"/>
              </a:ext>
            </a:extLst>
          </p:cNvPr>
          <p:cNvGrpSpPr/>
          <p:nvPr/>
        </p:nvGrpSpPr>
        <p:grpSpPr>
          <a:xfrm>
            <a:off x="555493" y="695939"/>
            <a:ext cx="6204214" cy="3295495"/>
            <a:chOff x="555493" y="5456557"/>
            <a:chExt cx="6204214" cy="3295495"/>
          </a:xfrm>
        </p:grpSpPr>
        <p:grpSp>
          <p:nvGrpSpPr>
            <p:cNvPr id="19" name="Group 18">
              <a:extLst>
                <a:ext uri="{FF2B5EF4-FFF2-40B4-BE49-F238E27FC236}">
                  <a16:creationId xmlns:a16="http://schemas.microsoft.com/office/drawing/2014/main" id="{0F72E8FF-086E-455B-9A14-EB9D69EBFC9A}"/>
                </a:ext>
              </a:extLst>
            </p:cNvPr>
            <p:cNvGrpSpPr/>
            <p:nvPr/>
          </p:nvGrpSpPr>
          <p:grpSpPr>
            <a:xfrm>
              <a:off x="1045984" y="5456557"/>
              <a:ext cx="5503659" cy="1048725"/>
              <a:chOff x="984761" y="5456557"/>
              <a:chExt cx="5503659" cy="1048725"/>
            </a:xfrm>
          </p:grpSpPr>
          <p:sp>
            <p:nvSpPr>
              <p:cNvPr id="21" name="Rectangle 20">
                <a:extLst>
                  <a:ext uri="{FF2B5EF4-FFF2-40B4-BE49-F238E27FC236}">
                    <a16:creationId xmlns:a16="http://schemas.microsoft.com/office/drawing/2014/main" id="{174E2B2C-6DC2-4C4A-ADE8-09F41B26194B}"/>
                  </a:ext>
                </a:extLst>
              </p:cNvPr>
              <p:cNvSpPr/>
              <p:nvPr/>
            </p:nvSpPr>
            <p:spPr>
              <a:xfrm>
                <a:off x="2557849" y="5550032"/>
                <a:ext cx="3930571" cy="861774"/>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A Historical Presentation on</a:t>
                </a:r>
                <a:br>
                  <a:rPr lang="en-US" b="1" i="1" dirty="0">
                    <a:solidFill>
                      <a:srgbClr val="00789C"/>
                    </a:solidFill>
                    <a:latin typeface="Georgia" panose="02040502050405020303" pitchFamily="18" charset="0"/>
                    <a:ea typeface="+mj-ea"/>
                  </a:rPr>
                </a:br>
                <a:r>
                  <a:rPr lang="en-US" b="1" i="1" dirty="0">
                    <a:solidFill>
                      <a:srgbClr val="00789C"/>
                    </a:solidFill>
                    <a:latin typeface="Georgia" panose="02040502050405020303" pitchFamily="18" charset="0"/>
                    <a:ea typeface="+mj-ea"/>
                  </a:rPr>
                  <a:t>The Legend of Sleepy Hollow</a:t>
                </a:r>
              </a:p>
              <a:p>
                <a:pPr algn="ctr"/>
                <a:r>
                  <a:rPr lang="en-US" sz="1400" b="1" i="1" dirty="0">
                    <a:solidFill>
                      <a:srgbClr val="00789C"/>
                    </a:solidFill>
                    <a:latin typeface="Georgia" panose="02040502050405020303" pitchFamily="18" charset="0"/>
                    <a:ea typeface="+mj-ea"/>
                  </a:rPr>
                  <a:t>Tuesday, October 18 at 7 PM</a:t>
                </a:r>
                <a:endParaRPr lang="en-US" sz="1400" dirty="0">
                  <a:solidFill>
                    <a:srgbClr val="00789C"/>
                  </a:solidFill>
                  <a:latin typeface="Georgia" panose="02040502050405020303" pitchFamily="18" charset="0"/>
                </a:endParaRPr>
              </a:p>
            </p:txBody>
          </p:sp>
          <p:pic>
            <p:nvPicPr>
              <p:cNvPr id="23" name="Picture 22">
                <a:extLst>
                  <a:ext uri="{FF2B5EF4-FFF2-40B4-BE49-F238E27FC236}">
                    <a16:creationId xmlns:a16="http://schemas.microsoft.com/office/drawing/2014/main" id="{1B0EB313-7D6A-44E7-97B3-46A0AB473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761" y="5456557"/>
                <a:ext cx="1573088" cy="1048725"/>
              </a:xfrm>
              <a:prstGeom prst="rect">
                <a:avLst/>
              </a:prstGeom>
            </p:spPr>
          </p:pic>
        </p:grpSp>
        <p:sp>
          <p:nvSpPr>
            <p:cNvPr id="20" name="Rectangle 19">
              <a:extLst>
                <a:ext uri="{FF2B5EF4-FFF2-40B4-BE49-F238E27FC236}">
                  <a16:creationId xmlns:a16="http://schemas.microsoft.com/office/drawing/2014/main" id="{29F15A94-3F9B-490A-90AB-47934FF6139E}"/>
                </a:ext>
              </a:extLst>
            </p:cNvPr>
            <p:cNvSpPr/>
            <p:nvPr/>
          </p:nvSpPr>
          <p:spPr>
            <a:xfrm>
              <a:off x="555493" y="6505283"/>
              <a:ext cx="6204214" cy="2246769"/>
            </a:xfrm>
            <a:prstGeom prst="rect">
              <a:avLst/>
            </a:prstGeom>
          </p:spPr>
          <p:txBody>
            <a:bodyPr wrap="square">
              <a:spAutoFit/>
            </a:bodyPr>
            <a:lstStyle/>
            <a:p>
              <a:r>
                <a:rPr lang="en-US" sz="1400" dirty="0">
                  <a:latin typeface="Georgia" panose="02040502050405020303" pitchFamily="18" charset="0"/>
                </a:rPr>
                <a:t>Join us on Tuesday, October 18 at 7 PM in the SRC Auditorium for a riveting presentation on the truth behind the Legend of Sleepy Hollow and the Headless Horseman.  The residents of Sleepy Hollow believed the Headless Horseman was the ghost of a Hessian soldier.  The Hessians were soldiers from Northern Germany who were rented from German princes to fight for the British in the Revolutionary War.  Join historical reenactor and lecturer Michael Jesberger for a program on one of America’s oldest short stories, which was based on real events that took place in the Hudson Valley of New York during the American Revolution.  Open to the public.  </a:t>
              </a:r>
              <a:r>
                <a:rPr lang="en-US" sz="1400" b="1" dirty="0">
                  <a:latin typeface="Georgia" panose="02040502050405020303" pitchFamily="18" charset="0"/>
                </a:rPr>
                <a:t>RSVP by Friday, October 14.</a:t>
              </a:r>
            </a:p>
          </p:txBody>
        </p:sp>
      </p:grpSp>
    </p:spTree>
    <p:extLst>
      <p:ext uri="{BB962C8B-B14F-4D97-AF65-F5344CB8AC3E}">
        <p14:creationId xmlns:p14="http://schemas.microsoft.com/office/powerpoint/2010/main" val="101640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2">
            <a:extLst>
              <a:ext uri="{FF2B5EF4-FFF2-40B4-BE49-F238E27FC236}">
                <a16:creationId xmlns:a16="http://schemas.microsoft.com/office/drawing/2014/main" id="{51C93395-5DA4-4FFC-863A-DF8233041B3F}"/>
              </a:ext>
            </a:extLst>
          </p:cNvPr>
          <p:cNvSpPr/>
          <p:nvPr/>
        </p:nvSpPr>
        <p:spPr>
          <a:xfrm>
            <a:off x="9243" y="0"/>
            <a:ext cx="7291978"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Keeping Busy</a:t>
            </a:r>
          </a:p>
        </p:txBody>
      </p:sp>
      <p:sp>
        <p:nvSpPr>
          <p:cNvPr id="3" name="TextBox 2">
            <a:extLst>
              <a:ext uri="{FF2B5EF4-FFF2-40B4-BE49-F238E27FC236}">
                <a16:creationId xmlns:a16="http://schemas.microsoft.com/office/drawing/2014/main" id="{F2084D1E-4579-4179-A278-87DC46482994}"/>
              </a:ext>
            </a:extLst>
          </p:cNvPr>
          <p:cNvSpPr txBox="1"/>
          <p:nvPr/>
        </p:nvSpPr>
        <p:spPr>
          <a:xfrm>
            <a:off x="6734487" y="202205"/>
            <a:ext cx="619599"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12</a:t>
            </a:fld>
            <a:endParaRPr lang="en-US" sz="1000" dirty="0">
              <a:solidFill>
                <a:schemeClr val="bg1"/>
              </a:solidFill>
            </a:endParaRPr>
          </a:p>
        </p:txBody>
      </p:sp>
      <p:sp>
        <p:nvSpPr>
          <p:cNvPr id="12" name="Rectangle 11">
            <a:extLst>
              <a:ext uri="{FF2B5EF4-FFF2-40B4-BE49-F238E27FC236}">
                <a16:creationId xmlns:a16="http://schemas.microsoft.com/office/drawing/2014/main" id="{1158511F-37D6-4672-900E-1233CE22DDF9}"/>
              </a:ext>
            </a:extLst>
          </p:cNvPr>
          <p:cNvSpPr/>
          <p:nvPr/>
        </p:nvSpPr>
        <p:spPr>
          <a:xfrm>
            <a:off x="110468" y="650631"/>
            <a:ext cx="7094265" cy="2308324"/>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Medicare and Your Retirement  </a:t>
            </a:r>
          </a:p>
          <a:p>
            <a:pPr algn="ctr" eaLnBrk="0" fontAlgn="base" hangingPunct="0">
              <a:spcBef>
                <a:spcPct val="0"/>
              </a:spcBef>
            </a:pPr>
            <a:r>
              <a:rPr lang="en-US" sz="1400" b="1" i="1" dirty="0">
                <a:solidFill>
                  <a:srgbClr val="00789C"/>
                </a:solidFill>
                <a:latin typeface="Georgia" panose="02040502050405020303" pitchFamily="18" charset="0"/>
              </a:rPr>
              <a:t>Tuesday, November 1 at 10 AM </a:t>
            </a:r>
          </a:p>
          <a:p>
            <a:pPr indent="234950" eaLnBrk="0" fontAlgn="base" hangingPunct="0">
              <a:spcBef>
                <a:spcPct val="0"/>
              </a:spcBef>
            </a:pPr>
            <a:r>
              <a:rPr lang="en-US" sz="1400" dirty="0">
                <a:latin typeface="Georgia" panose="02040502050405020303" pitchFamily="18" charset="0"/>
                <a:cs typeface="Times New Roman" panose="02020603050405020304" pitchFamily="18" charset="0"/>
              </a:rPr>
              <a:t>Bonnie Thompson of Edward Jones Financial will discuss the role Medicare will play during your retirement on Tuesday, November 1 at 10 AM in the SRC Dining Room.  </a:t>
            </a:r>
          </a:p>
          <a:p>
            <a:pPr indent="234950" eaLnBrk="0" fontAlgn="base" hangingPunct="0">
              <a:spcBef>
                <a:spcPct val="0"/>
              </a:spcBef>
            </a:pPr>
            <a:r>
              <a:rPr lang="en-US" sz="1400" dirty="0">
                <a:latin typeface="Georgia" panose="02040502050405020303" pitchFamily="18" charset="0"/>
                <a:cs typeface="Times New Roman" panose="02020603050405020304" pitchFamily="18" charset="0"/>
              </a:rPr>
              <a:t>The increasing cost of health care is a growing concern for current and future retirees.  Thirty years ago, retirees spent nearly twice as much on food as they did on health care; now the two expenses are nearly equal.  Bonnie will discuss Medicare coverage and traditional medical expenses, long-term medical expenses, and strategies for addressing out-of-pocket expenses.  Open to the public.  </a:t>
            </a:r>
            <a:r>
              <a:rPr lang="en-US" sz="1400" b="1" dirty="0">
                <a:latin typeface="Georgia" panose="02040502050405020303" pitchFamily="18" charset="0"/>
                <a:cs typeface="Times New Roman" panose="02020603050405020304" pitchFamily="18" charset="0"/>
              </a:rPr>
              <a:t>RSVP by Friday, October 28.</a:t>
            </a:r>
          </a:p>
        </p:txBody>
      </p:sp>
      <p:sp>
        <p:nvSpPr>
          <p:cNvPr id="13" name="Rectangle 12">
            <a:extLst>
              <a:ext uri="{FF2B5EF4-FFF2-40B4-BE49-F238E27FC236}">
                <a16:creationId xmlns:a16="http://schemas.microsoft.com/office/drawing/2014/main" id="{F478FCD7-C039-4989-87EB-B14CFAC9DEFD}"/>
              </a:ext>
            </a:extLst>
          </p:cNvPr>
          <p:cNvSpPr/>
          <p:nvPr/>
        </p:nvSpPr>
        <p:spPr>
          <a:xfrm>
            <a:off x="84270" y="3071506"/>
            <a:ext cx="7146659" cy="2523768"/>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Navigating Medicare Open Enrollment</a:t>
            </a:r>
          </a:p>
          <a:p>
            <a:pPr algn="ctr" eaLnBrk="0" fontAlgn="base" hangingPunct="0">
              <a:spcBef>
                <a:spcPct val="0"/>
              </a:spcBef>
            </a:pPr>
            <a:r>
              <a:rPr lang="en-US" sz="1400" b="1" i="1" dirty="0">
                <a:solidFill>
                  <a:srgbClr val="00789C"/>
                </a:solidFill>
                <a:latin typeface="Georgia" panose="02040502050405020303" pitchFamily="18" charset="0"/>
              </a:rPr>
              <a:t>Thursday, November 3 at 6:30 PM </a:t>
            </a:r>
          </a:p>
          <a:p>
            <a:pPr indent="234950" eaLnBrk="0" fontAlgn="base" hangingPunct="0">
              <a:spcBef>
                <a:spcPct val="0"/>
              </a:spcBef>
            </a:pPr>
            <a:r>
              <a:rPr lang="en-US" sz="1400" dirty="0">
                <a:latin typeface="Georgia" panose="02040502050405020303" pitchFamily="18" charset="0"/>
                <a:cs typeface="Times New Roman" panose="02020603050405020304" pitchFamily="18" charset="0"/>
              </a:rPr>
              <a:t>The open enrollment period in which you can choose a new Medicare plan is from October 15 to December 7.  Now is the time to get the facts and educate yourself on Medicare.  Join Ed, resident of SRC, and a Certified Medicare Counselor, on Thursday, November 3 at 6:30 PM in the SRC Dining Room as he explains Medicare in simple terms, shares Medicare updates, and discusses items to consider when choosing a plan.  Ed will discuss the differences between Medicare, Medicare Supplemental, and Medicare Advantage.  A Question and Answer session will follow.  This is a great follow-up to Bonnie Thompson’s “Medicare and Your Retirement” presentation. </a:t>
            </a:r>
            <a:r>
              <a:rPr lang="en-US" sz="1400" b="1" dirty="0">
                <a:latin typeface="Georgia" panose="02040502050405020303" pitchFamily="18" charset="0"/>
                <a:cs typeface="Times New Roman" panose="02020603050405020304" pitchFamily="18" charset="0"/>
              </a:rPr>
              <a:t>RSVP by Tuesday, November 1.</a:t>
            </a:r>
          </a:p>
        </p:txBody>
      </p:sp>
      <p:sp>
        <p:nvSpPr>
          <p:cNvPr id="14" name="Rectangle 13">
            <a:extLst>
              <a:ext uri="{FF2B5EF4-FFF2-40B4-BE49-F238E27FC236}">
                <a16:creationId xmlns:a16="http://schemas.microsoft.com/office/drawing/2014/main" id="{CCA558D7-C490-4B29-B542-01B5FB183928}"/>
              </a:ext>
            </a:extLst>
          </p:cNvPr>
          <p:cNvSpPr/>
          <p:nvPr/>
        </p:nvSpPr>
        <p:spPr>
          <a:xfrm>
            <a:off x="475708" y="5707826"/>
            <a:ext cx="6363785" cy="3893374"/>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Self-Defense for Seniors</a:t>
            </a:r>
          </a:p>
          <a:p>
            <a:pPr algn="ctr" eaLnBrk="0" fontAlgn="base" hangingPunct="0">
              <a:spcBef>
                <a:spcPct val="0"/>
              </a:spcBef>
              <a:spcAft>
                <a:spcPts val="600"/>
              </a:spcAft>
            </a:pPr>
            <a:r>
              <a:rPr lang="en-US" sz="1400" b="1" i="1" dirty="0">
                <a:solidFill>
                  <a:srgbClr val="00789C"/>
                </a:solidFill>
                <a:latin typeface="Georgia" panose="02040502050405020303" pitchFamily="18" charset="0"/>
              </a:rPr>
              <a:t>November 9, 16, &amp; 30 at 1 PM  </a:t>
            </a:r>
          </a:p>
          <a:p>
            <a:pPr indent="234950" eaLnBrk="0" fontAlgn="base" hangingPunct="0">
              <a:spcBef>
                <a:spcPct val="0"/>
              </a:spcBef>
            </a:pPr>
            <a:r>
              <a:rPr lang="en-US" sz="1400" dirty="0">
                <a:latin typeface="Georgia" panose="02040502050405020303" pitchFamily="18" charset="0"/>
                <a:cs typeface="Times New Roman" panose="02020603050405020304" pitchFamily="18" charset="0"/>
              </a:rPr>
              <a:t>Master Kurt Miller of Master Kim’s Black Belt Academy will lead a 3-part presentation on self-defense in the SRC Auditorium.  </a:t>
            </a:r>
            <a:r>
              <a:rPr lang="en-US" sz="1400" b="1" dirty="0">
                <a:latin typeface="Georgia" panose="02040502050405020303" pitchFamily="18" charset="0"/>
                <a:cs typeface="Times New Roman" panose="02020603050405020304" pitchFamily="18" charset="0"/>
              </a:rPr>
              <a:t>Participants must attend all 3 dates, as instruction is sequential</a:t>
            </a:r>
            <a:r>
              <a:rPr lang="en-US" sz="1400" dirty="0">
                <a:latin typeface="Georgia" panose="02040502050405020303" pitchFamily="18" charset="0"/>
                <a:cs typeface="Times New Roman" panose="02020603050405020304" pitchFamily="18" charset="0"/>
              </a:rPr>
              <a:t>.  </a:t>
            </a:r>
          </a:p>
          <a:p>
            <a:pPr marL="285750" indent="-285750" eaLnBrk="0" fontAlgn="base" hangingPunct="0">
              <a:spcBef>
                <a:spcPct val="0"/>
              </a:spcBef>
              <a:buFont typeface="Arial" panose="020B0604020202020204" pitchFamily="34" charset="0"/>
              <a:buChar char="•"/>
            </a:pPr>
            <a:r>
              <a:rPr lang="en-US" sz="1400" dirty="0">
                <a:latin typeface="Georgia" panose="02040502050405020303" pitchFamily="18" charset="0"/>
                <a:cs typeface="Times New Roman" panose="02020603050405020304" pitchFamily="18" charset="0"/>
              </a:rPr>
              <a:t>Class 1 will teach situational awareness and how to be prepared for a confrontation.  </a:t>
            </a:r>
          </a:p>
          <a:p>
            <a:pPr marL="285750" indent="-285750" eaLnBrk="0" fontAlgn="base" hangingPunct="0">
              <a:spcBef>
                <a:spcPct val="0"/>
              </a:spcBef>
              <a:buFont typeface="Arial" panose="020B0604020202020204" pitchFamily="34" charset="0"/>
              <a:buChar char="•"/>
            </a:pPr>
            <a:r>
              <a:rPr lang="en-US" sz="1400" dirty="0">
                <a:latin typeface="Georgia" panose="02040502050405020303" pitchFamily="18" charset="0"/>
                <a:cs typeface="Times New Roman" panose="02020603050405020304" pitchFamily="18" charset="0"/>
              </a:rPr>
              <a:t>Class 2 will involve role-play between the participants and instructor, and blocking and striking techniques will be taught. </a:t>
            </a:r>
          </a:p>
          <a:p>
            <a:pPr marL="285750" indent="-285750" eaLnBrk="0" fontAlgn="base" hangingPunct="0">
              <a:spcBef>
                <a:spcPct val="0"/>
              </a:spcBef>
              <a:buFont typeface="Arial" panose="020B0604020202020204" pitchFamily="34" charset="0"/>
              <a:buChar char="•"/>
            </a:pPr>
            <a:r>
              <a:rPr lang="en-US" sz="1400" dirty="0">
                <a:latin typeface="Georgia" panose="02040502050405020303" pitchFamily="18" charset="0"/>
                <a:cs typeface="Times New Roman" panose="02020603050405020304" pitchFamily="18" charset="0"/>
              </a:rPr>
              <a:t>Class 3 the instructor will suit up in a protective suit and simulate an attack on pre-selected participants using blocking and striking techniques taught in Class 2.   </a:t>
            </a:r>
          </a:p>
          <a:p>
            <a:pPr marL="285750" indent="-285750" eaLnBrk="0" fontAlgn="base" hangingPunct="0">
              <a:spcBef>
                <a:spcPct val="0"/>
              </a:spcBef>
              <a:buFont typeface="Arial" panose="020B0604020202020204" pitchFamily="34" charset="0"/>
              <a:buChar char="•"/>
            </a:pPr>
            <a:r>
              <a:rPr lang="en-US" sz="1400" dirty="0">
                <a:latin typeface="Georgia" panose="02040502050405020303" pitchFamily="18" charset="0"/>
                <a:cs typeface="Times New Roman" panose="02020603050405020304" pitchFamily="18" charset="0"/>
              </a:rPr>
              <a:t>Participants from Classes 1 and 2 are welcome to attend Class 3 to observe, and are not required to participate in attacks unless they desire.  </a:t>
            </a:r>
          </a:p>
          <a:p>
            <a:pPr marL="285750" indent="-285750" eaLnBrk="0" fontAlgn="base" hangingPunct="0">
              <a:spcBef>
                <a:spcPct val="0"/>
              </a:spcBef>
              <a:buFont typeface="Arial" panose="020B0604020202020204" pitchFamily="34" charset="0"/>
              <a:buChar char="•"/>
            </a:pPr>
            <a:r>
              <a:rPr lang="en-US" sz="1400" u="sng" dirty="0">
                <a:latin typeface="Georgia" panose="02040502050405020303" pitchFamily="18" charset="0"/>
                <a:cs typeface="Times New Roman" panose="02020603050405020304" pitchFamily="18" charset="0"/>
              </a:rPr>
              <a:t>Participants will be required to sign a waiver at the time of registration</a:t>
            </a:r>
            <a:r>
              <a:rPr lang="en-US" sz="1400" dirty="0">
                <a:latin typeface="Georgia" panose="02040502050405020303" pitchFamily="18" charset="0"/>
                <a:cs typeface="Times New Roman" panose="02020603050405020304" pitchFamily="18" charset="0"/>
              </a:rPr>
              <a:t>.  </a:t>
            </a:r>
          </a:p>
          <a:p>
            <a:pPr indent="234950" eaLnBrk="0" fontAlgn="base" hangingPunct="0">
              <a:spcBef>
                <a:spcPct val="0"/>
              </a:spcBef>
            </a:pPr>
            <a:r>
              <a:rPr lang="en-US" sz="1400" dirty="0">
                <a:latin typeface="Georgia" panose="02040502050405020303" pitchFamily="18" charset="0"/>
                <a:cs typeface="Times New Roman" panose="02020603050405020304" pitchFamily="18" charset="0"/>
              </a:rPr>
              <a:t>Open to the public.  We expect this to be a well-attended series, so please remember to </a:t>
            </a:r>
            <a:r>
              <a:rPr lang="en-US" sz="1400" b="1" dirty="0">
                <a:latin typeface="Georgia" panose="02040502050405020303" pitchFamily="18" charset="0"/>
                <a:cs typeface="Times New Roman" panose="02020603050405020304" pitchFamily="18" charset="0"/>
              </a:rPr>
              <a:t>RSVP by Monday, October 31.</a:t>
            </a:r>
          </a:p>
        </p:txBody>
      </p:sp>
    </p:spTree>
    <p:extLst>
      <p:ext uri="{BB962C8B-B14F-4D97-AF65-F5344CB8AC3E}">
        <p14:creationId xmlns:p14="http://schemas.microsoft.com/office/powerpoint/2010/main" val="47879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2">
            <a:extLst>
              <a:ext uri="{FF2B5EF4-FFF2-40B4-BE49-F238E27FC236}">
                <a16:creationId xmlns:a16="http://schemas.microsoft.com/office/drawing/2014/main" id="{CCD2F1A9-203C-4C63-BEC7-39E3520F44E8}"/>
              </a:ext>
            </a:extLst>
          </p:cNvPr>
          <p:cNvSpPr/>
          <p:nvPr/>
        </p:nvSpPr>
        <p:spPr>
          <a:xfrm>
            <a:off x="9243" y="0"/>
            <a:ext cx="7291978"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Keeping Busy</a:t>
            </a:r>
          </a:p>
        </p:txBody>
      </p:sp>
      <p:sp>
        <p:nvSpPr>
          <p:cNvPr id="18" name="TextBox 17">
            <a:extLst>
              <a:ext uri="{FF2B5EF4-FFF2-40B4-BE49-F238E27FC236}">
                <a16:creationId xmlns:a16="http://schemas.microsoft.com/office/drawing/2014/main" id="{A309301E-FF5D-4AAA-B773-08F7C7A4CAE7}"/>
              </a:ext>
            </a:extLst>
          </p:cNvPr>
          <p:cNvSpPr txBox="1"/>
          <p:nvPr/>
        </p:nvSpPr>
        <p:spPr>
          <a:xfrm>
            <a:off x="6734487" y="202205"/>
            <a:ext cx="619599"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13</a:t>
            </a:fld>
            <a:endParaRPr lang="en-US" sz="1000" dirty="0">
              <a:solidFill>
                <a:schemeClr val="bg1"/>
              </a:solidFill>
            </a:endParaRPr>
          </a:p>
        </p:txBody>
      </p:sp>
      <p:sp>
        <p:nvSpPr>
          <p:cNvPr id="34" name="Rectangle 33">
            <a:extLst>
              <a:ext uri="{FF2B5EF4-FFF2-40B4-BE49-F238E27FC236}">
                <a16:creationId xmlns:a16="http://schemas.microsoft.com/office/drawing/2014/main" id="{D4C81A5D-E11C-4D59-BE22-6D349C88DC86}"/>
              </a:ext>
            </a:extLst>
          </p:cNvPr>
          <p:cNvSpPr/>
          <p:nvPr/>
        </p:nvSpPr>
        <p:spPr>
          <a:xfrm>
            <a:off x="5129408" y="8276953"/>
            <a:ext cx="1842870" cy="956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789C"/>
                </a:solidFill>
                <a:latin typeface="Georgia" panose="02040502050405020303" pitchFamily="18" charset="0"/>
                <a:ea typeface="+mj-ea"/>
              </a:rPr>
              <a:t>Pickleball</a:t>
            </a:r>
          </a:p>
          <a:p>
            <a:pPr algn="ctr"/>
            <a:r>
              <a:rPr lang="en-US" sz="1400" dirty="0">
                <a:solidFill>
                  <a:schemeClr val="tx1"/>
                </a:solidFill>
                <a:latin typeface="Georgia" panose="02040502050405020303" pitchFamily="18" charset="0"/>
              </a:rPr>
              <a:t>Wednesdays at 5 PM</a:t>
            </a:r>
          </a:p>
          <a:p>
            <a:pPr algn="ctr"/>
            <a:r>
              <a:rPr lang="en-US" sz="1400" dirty="0">
                <a:solidFill>
                  <a:schemeClr val="tx1"/>
                </a:solidFill>
                <a:latin typeface="Georgia" panose="02040502050405020303" pitchFamily="18" charset="0"/>
              </a:rPr>
              <a:t>Fridays at 9 AM</a:t>
            </a:r>
            <a:br>
              <a:rPr lang="en-US" sz="1400" dirty="0">
                <a:solidFill>
                  <a:schemeClr val="tx1"/>
                </a:solidFill>
                <a:latin typeface="Georgia" panose="02040502050405020303" pitchFamily="18" charset="0"/>
              </a:rPr>
            </a:br>
            <a:r>
              <a:rPr lang="en-US" sz="1400" dirty="0">
                <a:solidFill>
                  <a:schemeClr val="tx1"/>
                </a:solidFill>
                <a:latin typeface="Georgia" panose="02040502050405020303" pitchFamily="18" charset="0"/>
              </a:rPr>
              <a:t>Sanatoga Swim Club</a:t>
            </a:r>
          </a:p>
        </p:txBody>
      </p:sp>
      <p:grpSp>
        <p:nvGrpSpPr>
          <p:cNvPr id="36" name="Group 35">
            <a:extLst>
              <a:ext uri="{FF2B5EF4-FFF2-40B4-BE49-F238E27FC236}">
                <a16:creationId xmlns:a16="http://schemas.microsoft.com/office/drawing/2014/main" id="{08FF87B1-663E-4D07-AF79-2B120DF31E45}"/>
              </a:ext>
            </a:extLst>
          </p:cNvPr>
          <p:cNvGrpSpPr/>
          <p:nvPr/>
        </p:nvGrpSpPr>
        <p:grpSpPr>
          <a:xfrm>
            <a:off x="312670" y="6927992"/>
            <a:ext cx="6128576" cy="933012"/>
            <a:chOff x="706896" y="5849701"/>
            <a:chExt cx="6128576" cy="933012"/>
          </a:xfrm>
        </p:grpSpPr>
        <p:grpSp>
          <p:nvGrpSpPr>
            <p:cNvPr id="37" name="Group 36">
              <a:extLst>
                <a:ext uri="{FF2B5EF4-FFF2-40B4-BE49-F238E27FC236}">
                  <a16:creationId xmlns:a16="http://schemas.microsoft.com/office/drawing/2014/main" id="{F990A1FB-60CB-4D78-9A55-5FA23A77E6AF}"/>
                </a:ext>
              </a:extLst>
            </p:cNvPr>
            <p:cNvGrpSpPr/>
            <p:nvPr/>
          </p:nvGrpSpPr>
          <p:grpSpPr>
            <a:xfrm>
              <a:off x="706896" y="5858665"/>
              <a:ext cx="3899189" cy="915084"/>
              <a:chOff x="706896" y="5848608"/>
              <a:chExt cx="3899189" cy="915084"/>
            </a:xfrm>
          </p:grpSpPr>
          <p:sp>
            <p:nvSpPr>
              <p:cNvPr id="39" name="TextBox 38">
                <a:extLst>
                  <a:ext uri="{FF2B5EF4-FFF2-40B4-BE49-F238E27FC236}">
                    <a16:creationId xmlns:a16="http://schemas.microsoft.com/office/drawing/2014/main" id="{8EE020B7-7495-4C78-AA03-C1BBCCB389C5}"/>
                  </a:ext>
                </a:extLst>
              </p:cNvPr>
              <p:cNvSpPr txBox="1"/>
              <p:nvPr/>
            </p:nvSpPr>
            <p:spPr>
              <a:xfrm>
                <a:off x="758727" y="5848608"/>
                <a:ext cx="3795527" cy="369332"/>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800" b="1" i="1" dirty="0">
                    <a:solidFill>
                      <a:srgbClr val="00789C"/>
                    </a:solidFill>
                    <a:latin typeface="Georgia" panose="02040502050405020303" pitchFamily="18" charset="0"/>
                    <a:ea typeface="+mj-ea"/>
                  </a:rPr>
                  <a:t>Yoga – SRC Auditorium</a:t>
                </a:r>
                <a:endParaRPr lang="en-US" dirty="0">
                  <a:latin typeface="Georgia" panose="02040502050405020303" pitchFamily="18" charset="0"/>
                </a:endParaRPr>
              </a:p>
            </p:txBody>
          </p:sp>
          <p:sp>
            <p:nvSpPr>
              <p:cNvPr id="40" name="TextBox 39">
                <a:extLst>
                  <a:ext uri="{FF2B5EF4-FFF2-40B4-BE49-F238E27FC236}">
                    <a16:creationId xmlns:a16="http://schemas.microsoft.com/office/drawing/2014/main" id="{E6F23494-F7F3-4542-8951-A995E351027D}"/>
                  </a:ext>
                </a:extLst>
              </p:cNvPr>
              <p:cNvSpPr txBox="1"/>
              <p:nvPr/>
            </p:nvSpPr>
            <p:spPr>
              <a:xfrm>
                <a:off x="706896" y="6163528"/>
                <a:ext cx="3899189" cy="600164"/>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ts val="300"/>
                  </a:spcBef>
                  <a:spcAft>
                    <a:spcPts val="300"/>
                  </a:spcAft>
                </a:pPr>
                <a:r>
                  <a:rPr lang="en-US" dirty="0">
                    <a:latin typeface="Georgia" panose="02040502050405020303" pitchFamily="18" charset="0"/>
                  </a:rPr>
                  <a:t>TUESDAY – CHAIR YOGA - 3:30 PM</a:t>
                </a:r>
              </a:p>
              <a:p>
                <a:pPr algn="ctr">
                  <a:spcBef>
                    <a:spcPts val="300"/>
                  </a:spcBef>
                  <a:spcAft>
                    <a:spcPts val="300"/>
                  </a:spcAft>
                </a:pPr>
                <a:r>
                  <a:rPr lang="en-US" dirty="0">
                    <a:latin typeface="Georgia" panose="02040502050405020303" pitchFamily="18" charset="0"/>
                  </a:rPr>
                  <a:t>WEDNESDAY – FLOOR YOGA - 9:30 AM</a:t>
                </a:r>
                <a:endParaRPr lang="en-US" i="1" dirty="0">
                  <a:latin typeface="Georgia" panose="02040502050405020303" pitchFamily="18" charset="0"/>
                </a:endParaRPr>
              </a:p>
            </p:txBody>
          </p:sp>
        </p:grpSp>
        <p:pic>
          <p:nvPicPr>
            <p:cNvPr id="38" name="Picture 37" descr="Imágenes: yoga , pelota">
              <a:extLst>
                <a:ext uri="{FF2B5EF4-FFF2-40B4-BE49-F238E27FC236}">
                  <a16:creationId xmlns:a16="http://schemas.microsoft.com/office/drawing/2014/main" id="{77AB98C0-D4FF-48E6-AB54-979969AF1D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0701" y="5849701"/>
              <a:ext cx="2054771" cy="933012"/>
            </a:xfrm>
            <a:prstGeom prst="rect">
              <a:avLst/>
            </a:prstGeom>
          </p:spPr>
        </p:pic>
      </p:grpSp>
      <p:grpSp>
        <p:nvGrpSpPr>
          <p:cNvPr id="68" name="Group 67">
            <a:extLst>
              <a:ext uri="{FF2B5EF4-FFF2-40B4-BE49-F238E27FC236}">
                <a16:creationId xmlns:a16="http://schemas.microsoft.com/office/drawing/2014/main" id="{6BBEC93A-99D8-4782-B6A8-9CDC52FBDE95}"/>
              </a:ext>
            </a:extLst>
          </p:cNvPr>
          <p:cNvGrpSpPr/>
          <p:nvPr/>
        </p:nvGrpSpPr>
        <p:grpSpPr>
          <a:xfrm>
            <a:off x="42201" y="8964959"/>
            <a:ext cx="4426717" cy="584775"/>
            <a:chOff x="2066825" y="1287809"/>
            <a:chExt cx="4426717" cy="584775"/>
          </a:xfrm>
        </p:grpSpPr>
        <p:sp>
          <p:nvSpPr>
            <p:cNvPr id="69" name="Rectangle 68">
              <a:extLst>
                <a:ext uri="{FF2B5EF4-FFF2-40B4-BE49-F238E27FC236}">
                  <a16:creationId xmlns:a16="http://schemas.microsoft.com/office/drawing/2014/main" id="{8A3BC297-03F7-42DD-A730-93A13046443A}"/>
                </a:ext>
              </a:extLst>
            </p:cNvPr>
            <p:cNvSpPr/>
            <p:nvPr/>
          </p:nvSpPr>
          <p:spPr>
            <a:xfrm>
              <a:off x="3146034" y="1287809"/>
              <a:ext cx="3347508" cy="584775"/>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Pinochle</a:t>
              </a:r>
              <a:endParaRPr lang="en-US" dirty="0">
                <a:solidFill>
                  <a:srgbClr val="00789C"/>
                </a:solidFill>
                <a:latin typeface="Times New Roman" panose="02020603050405020304" pitchFamily="18" charset="0"/>
                <a:cs typeface="Times New Roman" panose="02020603050405020304" pitchFamily="18" charset="0"/>
              </a:endParaRPr>
            </a:p>
            <a:p>
              <a:pPr algn="ctr"/>
              <a:r>
                <a:rPr lang="en-US" sz="1400" dirty="0">
                  <a:solidFill>
                    <a:prstClr val="black"/>
                  </a:solidFill>
                  <a:latin typeface="Georgia" panose="02040502050405020303" pitchFamily="18" charset="0"/>
                  <a:cs typeface="Times New Roman" panose="02020603050405020304" pitchFamily="18" charset="0"/>
                </a:rPr>
                <a:t>Thursdays at 2 PM</a:t>
              </a:r>
              <a:r>
                <a:rPr lang="en-US" sz="1400" dirty="0">
                  <a:latin typeface="Georgia" panose="02040502050405020303" pitchFamily="18" charset="0"/>
                  <a:cs typeface="Times New Roman" panose="02020603050405020304" pitchFamily="18" charset="0"/>
                </a:rPr>
                <a:t> – SRC </a:t>
              </a:r>
              <a:r>
                <a:rPr lang="en-US" sz="1400" dirty="0">
                  <a:solidFill>
                    <a:prstClr val="black"/>
                  </a:solidFill>
                  <a:latin typeface="Georgia" panose="02040502050405020303" pitchFamily="18" charset="0"/>
                  <a:cs typeface="Times New Roman" panose="02020603050405020304" pitchFamily="18" charset="0"/>
                </a:rPr>
                <a:t>Dining Room</a:t>
              </a:r>
              <a:endParaRPr lang="en-US" sz="1400" dirty="0">
                <a:latin typeface="Georgia" panose="02040502050405020303" pitchFamily="18" charset="0"/>
              </a:endParaRPr>
            </a:p>
          </p:txBody>
        </p:sp>
        <p:pic>
          <p:nvPicPr>
            <p:cNvPr id="70" name="Picture 2" descr="How to Play Pinochle? - Rules &amp; Strategies | Bar Games 101">
              <a:extLst>
                <a:ext uri="{FF2B5EF4-FFF2-40B4-BE49-F238E27FC236}">
                  <a16:creationId xmlns:a16="http://schemas.microsoft.com/office/drawing/2014/main" id="{4D0536E2-C793-4C35-A776-EE153D432C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825" y="1287809"/>
              <a:ext cx="1169550" cy="5847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318E654C-D00C-4C28-8B68-CD478A5EB069}"/>
              </a:ext>
            </a:extLst>
          </p:cNvPr>
          <p:cNvGrpSpPr/>
          <p:nvPr/>
        </p:nvGrpSpPr>
        <p:grpSpPr>
          <a:xfrm>
            <a:off x="0" y="7869244"/>
            <a:ext cx="4509433" cy="1010530"/>
            <a:chOff x="714285" y="8179209"/>
            <a:chExt cx="4509433" cy="1010530"/>
          </a:xfrm>
        </p:grpSpPr>
        <p:sp>
          <p:nvSpPr>
            <p:cNvPr id="72" name="TextBox 71">
              <a:extLst>
                <a:ext uri="{FF2B5EF4-FFF2-40B4-BE49-F238E27FC236}">
                  <a16:creationId xmlns:a16="http://schemas.microsoft.com/office/drawing/2014/main" id="{CD9FFC03-3219-4184-8B38-920631E59A51}"/>
                </a:ext>
              </a:extLst>
            </p:cNvPr>
            <p:cNvSpPr txBox="1"/>
            <p:nvPr/>
          </p:nvSpPr>
          <p:spPr>
            <a:xfrm>
              <a:off x="714285" y="8361309"/>
              <a:ext cx="3347508" cy="584775"/>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800" b="1" i="1" dirty="0">
                  <a:solidFill>
                    <a:srgbClr val="00789C"/>
                  </a:solidFill>
                  <a:latin typeface="Georgia" panose="02040502050405020303" pitchFamily="18" charset="0"/>
                  <a:ea typeface="+mj-ea"/>
                  <a:cs typeface="Consolas" panose="020B0609020204030204" pitchFamily="49" charset="0"/>
                </a:rPr>
                <a:t>Hooks and Needles</a:t>
              </a:r>
              <a:endParaRPr lang="en-US" dirty="0">
                <a:solidFill>
                  <a:srgbClr val="00789C"/>
                </a:solidFill>
                <a:latin typeface="Georgia" panose="02040502050405020303" pitchFamily="18" charset="0"/>
              </a:endParaRPr>
            </a:p>
            <a:p>
              <a:pPr algn="ctr"/>
              <a:r>
                <a:rPr lang="en-US" dirty="0">
                  <a:solidFill>
                    <a:prstClr val="black"/>
                  </a:solidFill>
                  <a:latin typeface="Georgia" panose="02040502050405020303" pitchFamily="18" charset="0"/>
                  <a:cs typeface="Times New Roman" panose="02020603050405020304" pitchFamily="18" charset="0"/>
                </a:rPr>
                <a:t>1st Tuesday at 2 PM – SRC Game Room</a:t>
              </a:r>
            </a:p>
          </p:txBody>
        </p:sp>
        <p:pic>
          <p:nvPicPr>
            <p:cNvPr id="73" name="Picture 72" descr="crochet | Harris County Public Library">
              <a:extLst>
                <a:ext uri="{FF2B5EF4-FFF2-40B4-BE49-F238E27FC236}">
                  <a16:creationId xmlns:a16="http://schemas.microsoft.com/office/drawing/2014/main" id="{7B6BC8C6-4456-49E2-B47C-7931FC6FA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003" y="8179209"/>
              <a:ext cx="1194715" cy="1010530"/>
            </a:xfrm>
            <a:prstGeom prst="rect">
              <a:avLst/>
            </a:prstGeom>
          </p:spPr>
        </p:pic>
      </p:grpSp>
      <p:grpSp>
        <p:nvGrpSpPr>
          <p:cNvPr id="74" name="Group 73">
            <a:extLst>
              <a:ext uri="{FF2B5EF4-FFF2-40B4-BE49-F238E27FC236}">
                <a16:creationId xmlns:a16="http://schemas.microsoft.com/office/drawing/2014/main" id="{742EF337-7A2E-44BD-9FDF-FB0DA265F183}"/>
              </a:ext>
            </a:extLst>
          </p:cNvPr>
          <p:cNvGrpSpPr/>
          <p:nvPr/>
        </p:nvGrpSpPr>
        <p:grpSpPr>
          <a:xfrm>
            <a:off x="1394692" y="5294662"/>
            <a:ext cx="4525817" cy="735825"/>
            <a:chOff x="1832393" y="8171282"/>
            <a:chExt cx="4525817" cy="735825"/>
          </a:xfrm>
        </p:grpSpPr>
        <p:sp>
          <p:nvSpPr>
            <p:cNvPr id="75" name="TextBox 74">
              <a:extLst>
                <a:ext uri="{FF2B5EF4-FFF2-40B4-BE49-F238E27FC236}">
                  <a16:creationId xmlns:a16="http://schemas.microsoft.com/office/drawing/2014/main" id="{7EE2F524-DB01-403B-AC10-2D98EB6CD552}"/>
                </a:ext>
              </a:extLst>
            </p:cNvPr>
            <p:cNvSpPr txBox="1"/>
            <p:nvPr/>
          </p:nvSpPr>
          <p:spPr>
            <a:xfrm>
              <a:off x="3216619" y="8246807"/>
              <a:ext cx="3141591" cy="584775"/>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lvl="0" algn="ctr">
                <a:spcBef>
                  <a:spcPct val="0"/>
                </a:spcBef>
                <a:defRPr/>
              </a:pPr>
              <a:r>
                <a:rPr lang="en-US" sz="1800" b="1" i="1" dirty="0">
                  <a:solidFill>
                    <a:srgbClr val="00789C"/>
                  </a:solidFill>
                  <a:latin typeface="Georgia" panose="02040502050405020303" pitchFamily="18" charset="0"/>
                  <a:cs typeface="Consolas" panose="020B0609020204030204" pitchFamily="49" charset="0"/>
                </a:rPr>
                <a:t>Words on Wheels</a:t>
              </a:r>
            </a:p>
            <a:p>
              <a:pPr lvl="0" algn="ctr">
                <a:spcBef>
                  <a:spcPct val="0"/>
                </a:spcBef>
                <a:defRPr/>
              </a:pPr>
              <a:r>
                <a:rPr lang="en-US" dirty="0">
                  <a:latin typeface="Georgia" panose="02040502050405020303" pitchFamily="18" charset="0"/>
                  <a:cs typeface="Consolas" panose="020B0609020204030204" pitchFamily="49" charset="0"/>
                </a:rPr>
                <a:t>Monday, October 10 at 10 AM</a:t>
              </a:r>
            </a:p>
          </p:txBody>
        </p:sp>
        <p:pic>
          <p:nvPicPr>
            <p:cNvPr id="76" name="Picture 75">
              <a:extLst>
                <a:ext uri="{FF2B5EF4-FFF2-40B4-BE49-F238E27FC236}">
                  <a16:creationId xmlns:a16="http://schemas.microsoft.com/office/drawing/2014/main" id="{40070707-104E-415F-AD5F-9BE83AA80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2393" y="8171282"/>
              <a:ext cx="1384226" cy="735825"/>
            </a:xfrm>
            <a:prstGeom prst="rect">
              <a:avLst/>
            </a:prstGeom>
          </p:spPr>
        </p:pic>
      </p:grpSp>
      <p:grpSp>
        <p:nvGrpSpPr>
          <p:cNvPr id="80" name="Group 79">
            <a:extLst>
              <a:ext uri="{FF2B5EF4-FFF2-40B4-BE49-F238E27FC236}">
                <a16:creationId xmlns:a16="http://schemas.microsoft.com/office/drawing/2014/main" id="{B4C9E4D5-20FA-44FB-9A18-429F3DFB51B5}"/>
              </a:ext>
            </a:extLst>
          </p:cNvPr>
          <p:cNvGrpSpPr/>
          <p:nvPr/>
        </p:nvGrpSpPr>
        <p:grpSpPr>
          <a:xfrm>
            <a:off x="3136838" y="1467760"/>
            <a:ext cx="3890218" cy="846607"/>
            <a:chOff x="2351462" y="2352051"/>
            <a:chExt cx="3890218" cy="846607"/>
          </a:xfrm>
        </p:grpSpPr>
        <p:sp>
          <p:nvSpPr>
            <p:cNvPr id="81" name="Subtitle 2">
              <a:extLst>
                <a:ext uri="{FF2B5EF4-FFF2-40B4-BE49-F238E27FC236}">
                  <a16:creationId xmlns:a16="http://schemas.microsoft.com/office/drawing/2014/main" id="{5A0E03FD-9565-40D3-BF48-44CA58EAC045}"/>
                </a:ext>
              </a:extLst>
            </p:cNvPr>
            <p:cNvSpPr txBox="1">
              <a:spLocks/>
            </p:cNvSpPr>
            <p:nvPr/>
          </p:nvSpPr>
          <p:spPr>
            <a:xfrm>
              <a:off x="2351462" y="2413828"/>
              <a:ext cx="3141590" cy="784830"/>
            </a:xfrm>
            <a:prstGeom prst="rect">
              <a:avLst/>
            </a:prstGeom>
            <a:noFill/>
            <a:ln>
              <a:noFill/>
            </a:ln>
          </p:spPr>
          <p:txBody>
            <a:bodyPr wrap="square" rtlCol="0" anchor="ctr">
              <a:spAutoFit/>
            </a:bodyPr>
            <a:lstStyle>
              <a:defPPr>
                <a:defRPr lang="en-US"/>
              </a:defPPr>
              <a:lvl1pPr>
                <a:defRPr sz="1400">
                  <a:latin typeface="Bodoni MT" panose="02070603080606020203" pitchFamily="18" charset="0"/>
                </a:defRPr>
              </a:lvl1pPr>
            </a:lstStyle>
            <a:p>
              <a:pPr algn="ctr">
                <a:spcBef>
                  <a:spcPct val="0"/>
                </a:spcBef>
              </a:pPr>
              <a:r>
                <a:rPr lang="en-US" sz="2000" b="1" i="1" dirty="0">
                  <a:solidFill>
                    <a:srgbClr val="00789C"/>
                  </a:solidFill>
                  <a:latin typeface="Times New Roman" panose="02020603050405020304" pitchFamily="18" charset="0"/>
                  <a:ea typeface="+mj-ea"/>
                  <a:cs typeface="Times New Roman" panose="02020603050405020304" pitchFamily="18" charset="0"/>
                </a:rPr>
                <a:t>Mexican Train Dominoes</a:t>
              </a:r>
            </a:p>
            <a:p>
              <a:pPr algn="ctr"/>
              <a:r>
                <a:rPr lang="en-US" dirty="0">
                  <a:latin typeface="Georgia" panose="02040502050405020303" pitchFamily="18" charset="0"/>
                </a:rPr>
                <a:t>Tuesdays at 2 PM </a:t>
              </a:r>
              <a:br>
                <a:rPr lang="en-US" dirty="0">
                  <a:latin typeface="Georgia" panose="02040502050405020303" pitchFamily="18" charset="0"/>
                </a:rPr>
              </a:br>
              <a:r>
                <a:rPr lang="en-US" sz="1100" i="1" dirty="0">
                  <a:latin typeface="Georgia" panose="02040502050405020303" pitchFamily="18" charset="0"/>
                </a:rPr>
                <a:t>(Donna )</a:t>
              </a:r>
              <a:endParaRPr lang="en-US" sz="2000" b="1" i="1" dirty="0">
                <a:solidFill>
                  <a:srgbClr val="00789C"/>
                </a:solidFill>
                <a:latin typeface="Times New Roman" panose="02020603050405020304" pitchFamily="18" charset="0"/>
                <a:cs typeface="Times New Roman" panose="02020603050405020304" pitchFamily="18" charset="0"/>
              </a:endParaRPr>
            </a:p>
          </p:txBody>
        </p:sp>
        <p:pic>
          <p:nvPicPr>
            <p:cNvPr id="82" name="Picture 4" descr="Domino clipart mexican train domino, Domino mexican train domino  Transparent FREE for download on WebStockReview 2021">
              <a:extLst>
                <a:ext uri="{FF2B5EF4-FFF2-40B4-BE49-F238E27FC236}">
                  <a16:creationId xmlns:a16="http://schemas.microsoft.com/office/drawing/2014/main" id="{662D1DF4-9A43-4FD9-8FFC-660E2F0E45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6850" y="2352051"/>
              <a:ext cx="784830" cy="7848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CEC2D74C-0DB0-4A46-B49B-A8F080FA34F7}"/>
              </a:ext>
            </a:extLst>
          </p:cNvPr>
          <p:cNvGrpSpPr/>
          <p:nvPr/>
        </p:nvGrpSpPr>
        <p:grpSpPr>
          <a:xfrm>
            <a:off x="384093" y="679448"/>
            <a:ext cx="4067591" cy="870669"/>
            <a:chOff x="354475" y="893634"/>
            <a:chExt cx="4067591" cy="870669"/>
          </a:xfrm>
        </p:grpSpPr>
        <p:sp>
          <p:nvSpPr>
            <p:cNvPr id="84" name="Subtitle 2">
              <a:extLst>
                <a:ext uri="{FF2B5EF4-FFF2-40B4-BE49-F238E27FC236}">
                  <a16:creationId xmlns:a16="http://schemas.microsoft.com/office/drawing/2014/main" id="{7C4BA233-8760-4100-86AE-64B80B8F6954}"/>
                </a:ext>
              </a:extLst>
            </p:cNvPr>
            <p:cNvSpPr txBox="1">
              <a:spLocks/>
            </p:cNvSpPr>
            <p:nvPr/>
          </p:nvSpPr>
          <p:spPr>
            <a:xfrm>
              <a:off x="1116311" y="893635"/>
              <a:ext cx="3305755" cy="800219"/>
            </a:xfrm>
            <a:prstGeom prst="rect">
              <a:avLst/>
            </a:prstGeom>
            <a:noFill/>
            <a:ln>
              <a:noFill/>
            </a:ln>
          </p:spPr>
          <p:txBody>
            <a:bodyPr wrap="square" rtlCol="0" anchor="ctr">
              <a:spAutoFit/>
            </a:bodyPr>
            <a:lstStyle>
              <a:defPPr>
                <a:defRPr lang="en-US"/>
              </a:defPPr>
              <a:lvl1pPr>
                <a:defRPr sz="1400">
                  <a:latin typeface="Bodoni MT" panose="02070603080606020203" pitchFamily="18" charset="0"/>
                </a:defRPr>
              </a:lvl1pPr>
            </a:lstStyle>
            <a:p>
              <a:pPr algn="ctr">
                <a:spcBef>
                  <a:spcPct val="0"/>
                </a:spcBef>
              </a:pPr>
              <a:r>
                <a:rPr lang="en-US" sz="2000" b="1" i="1" dirty="0">
                  <a:solidFill>
                    <a:srgbClr val="00789C"/>
                  </a:solidFill>
                  <a:latin typeface="Times New Roman" panose="02020603050405020304" pitchFamily="18" charset="0"/>
                  <a:ea typeface="+mj-ea"/>
                  <a:cs typeface="Times New Roman" panose="02020603050405020304" pitchFamily="18" charset="0"/>
                </a:rPr>
                <a:t>Exercising</a:t>
              </a:r>
            </a:p>
            <a:p>
              <a:pPr algn="ctr"/>
              <a:r>
                <a:rPr lang="en-US" dirty="0">
                  <a:latin typeface="Georgia" panose="02040502050405020303" pitchFamily="18" charset="0"/>
                </a:rPr>
                <a:t>Monday, Wednesday, Friday at 9 AM </a:t>
              </a:r>
              <a:br>
                <a:rPr lang="en-US" dirty="0">
                  <a:latin typeface="Georgia" panose="02040502050405020303" pitchFamily="18" charset="0"/>
                </a:rPr>
              </a:br>
              <a:r>
                <a:rPr lang="en-US" sz="1200" i="1" dirty="0">
                  <a:latin typeface="Georgia" panose="02040502050405020303" pitchFamily="18" charset="0"/>
                </a:rPr>
                <a:t>(JoAnne)</a:t>
              </a:r>
              <a:endParaRPr lang="en-US" sz="1200" b="1" i="1" dirty="0">
                <a:solidFill>
                  <a:srgbClr val="00789C"/>
                </a:solidFill>
                <a:latin typeface="Times New Roman" panose="02020603050405020304" pitchFamily="18" charset="0"/>
                <a:cs typeface="Times New Roman" panose="02020603050405020304" pitchFamily="18" charset="0"/>
              </a:endParaRPr>
            </a:p>
          </p:txBody>
        </p:sp>
        <p:pic>
          <p:nvPicPr>
            <p:cNvPr id="85" name="Picture 6" descr="Free Exercise Cliparts, Download Free Exercise Cliparts png images, Free  ClipArts on Clipart Library">
              <a:extLst>
                <a:ext uri="{FF2B5EF4-FFF2-40B4-BE49-F238E27FC236}">
                  <a16:creationId xmlns:a16="http://schemas.microsoft.com/office/drawing/2014/main" id="{11976B91-C624-48F5-91F7-FEADC56476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475" y="893634"/>
              <a:ext cx="761835" cy="870669"/>
            </a:xfrm>
            <a:prstGeom prst="rect">
              <a:avLst/>
            </a:prstGeom>
            <a:noFill/>
            <a:extLst>
              <a:ext uri="{909E8E84-426E-40DD-AFC4-6F175D3DCCD1}">
                <a14:hiddenFill xmlns:a14="http://schemas.microsoft.com/office/drawing/2010/main">
                  <a:solidFill>
                    <a:srgbClr val="FFFFFF"/>
                  </a:solidFill>
                </a14:hiddenFill>
              </a:ext>
            </a:extLst>
          </p:spPr>
        </p:pic>
      </p:grpSp>
      <p:sp>
        <p:nvSpPr>
          <p:cNvPr id="86" name="Subtitle 2">
            <a:extLst>
              <a:ext uri="{FF2B5EF4-FFF2-40B4-BE49-F238E27FC236}">
                <a16:creationId xmlns:a16="http://schemas.microsoft.com/office/drawing/2014/main" id="{9D634EAF-9D69-4CDE-93BC-E7257C4A15B1}"/>
              </a:ext>
            </a:extLst>
          </p:cNvPr>
          <p:cNvSpPr txBox="1">
            <a:spLocks/>
          </p:cNvSpPr>
          <p:nvPr/>
        </p:nvSpPr>
        <p:spPr>
          <a:xfrm>
            <a:off x="42201" y="1900898"/>
            <a:ext cx="3492137" cy="1000274"/>
          </a:xfrm>
          <a:prstGeom prst="rect">
            <a:avLst/>
          </a:prstGeom>
          <a:noFill/>
          <a:ln>
            <a:noFill/>
          </a:ln>
        </p:spPr>
        <p:txBody>
          <a:bodyPr wrap="square" rtlCol="0" anchor="ctr">
            <a:spAutoFit/>
          </a:bodyPr>
          <a:lstStyle>
            <a:defPPr>
              <a:defRPr lang="en-US"/>
            </a:defPPr>
            <a:lvl1pPr>
              <a:defRPr sz="1400">
                <a:latin typeface="Bodoni MT" panose="02070603080606020203" pitchFamily="18" charset="0"/>
              </a:defRPr>
            </a:lvl1pPr>
          </a:lstStyle>
          <a:p>
            <a:pPr algn="ctr">
              <a:spcBef>
                <a:spcPct val="0"/>
              </a:spcBef>
            </a:pPr>
            <a:r>
              <a:rPr lang="en-US" sz="2000" b="1" i="1" dirty="0">
                <a:solidFill>
                  <a:srgbClr val="00789C"/>
                </a:solidFill>
                <a:latin typeface="Times New Roman" panose="02020603050405020304" pitchFamily="18" charset="0"/>
                <a:ea typeface="+mj-ea"/>
                <a:cs typeface="Times New Roman" panose="02020603050405020304" pitchFamily="18" charset="0"/>
              </a:rPr>
              <a:t>Hoagie/Sandwich Night</a:t>
            </a:r>
          </a:p>
          <a:p>
            <a:pPr algn="ctr"/>
            <a:r>
              <a:rPr lang="en-US" dirty="0">
                <a:latin typeface="Georgia" panose="02040502050405020303" pitchFamily="18" charset="0"/>
              </a:rPr>
              <a:t>1st Wednesday at 5 PM  </a:t>
            </a:r>
            <a:br>
              <a:rPr lang="en-US" dirty="0">
                <a:latin typeface="Georgia" panose="02040502050405020303" pitchFamily="18" charset="0"/>
              </a:rPr>
            </a:br>
            <a:r>
              <a:rPr lang="en-US" dirty="0">
                <a:latin typeface="Georgia" panose="02040502050405020303" pitchFamily="18" charset="0"/>
              </a:rPr>
              <a:t>Hoagies are pre-ordered and delivered.</a:t>
            </a:r>
            <a:br>
              <a:rPr lang="en-US" sz="1100" dirty="0">
                <a:latin typeface="Georgia" panose="02040502050405020303" pitchFamily="18" charset="0"/>
              </a:rPr>
            </a:br>
            <a:r>
              <a:rPr lang="en-US" sz="1100" i="1" dirty="0">
                <a:latin typeface="Georgia" panose="02040502050405020303" pitchFamily="18" charset="0"/>
              </a:rPr>
              <a:t>(Jeannette)</a:t>
            </a:r>
          </a:p>
        </p:txBody>
      </p:sp>
      <p:grpSp>
        <p:nvGrpSpPr>
          <p:cNvPr id="87" name="Group 86">
            <a:extLst>
              <a:ext uri="{FF2B5EF4-FFF2-40B4-BE49-F238E27FC236}">
                <a16:creationId xmlns:a16="http://schemas.microsoft.com/office/drawing/2014/main" id="{719723E7-7365-4135-8C65-13FC956D4FCF}"/>
              </a:ext>
            </a:extLst>
          </p:cNvPr>
          <p:cNvGrpSpPr/>
          <p:nvPr/>
        </p:nvGrpSpPr>
        <p:grpSpPr>
          <a:xfrm>
            <a:off x="260679" y="6081061"/>
            <a:ext cx="6867097" cy="838691"/>
            <a:chOff x="372148" y="5427792"/>
            <a:chExt cx="6867097" cy="838691"/>
          </a:xfrm>
        </p:grpSpPr>
        <p:grpSp>
          <p:nvGrpSpPr>
            <p:cNvPr id="88" name="Group 87">
              <a:extLst>
                <a:ext uri="{FF2B5EF4-FFF2-40B4-BE49-F238E27FC236}">
                  <a16:creationId xmlns:a16="http://schemas.microsoft.com/office/drawing/2014/main" id="{555754ED-D262-4F0A-B20C-A311E72ADF3F}"/>
                </a:ext>
              </a:extLst>
            </p:cNvPr>
            <p:cNvGrpSpPr/>
            <p:nvPr/>
          </p:nvGrpSpPr>
          <p:grpSpPr>
            <a:xfrm>
              <a:off x="372148" y="5427792"/>
              <a:ext cx="2902207" cy="838691"/>
              <a:chOff x="1051204" y="841308"/>
              <a:chExt cx="2902207" cy="838691"/>
            </a:xfrm>
          </p:grpSpPr>
          <p:sp>
            <p:nvSpPr>
              <p:cNvPr id="92" name="Rectangle 91">
                <a:extLst>
                  <a:ext uri="{FF2B5EF4-FFF2-40B4-BE49-F238E27FC236}">
                    <a16:creationId xmlns:a16="http://schemas.microsoft.com/office/drawing/2014/main" id="{375545EC-E176-4A79-84BA-AA481241666E}"/>
                  </a:ext>
                </a:extLst>
              </p:cNvPr>
              <p:cNvSpPr/>
              <p:nvPr/>
            </p:nvSpPr>
            <p:spPr>
              <a:xfrm>
                <a:off x="1828800" y="841308"/>
                <a:ext cx="2124611" cy="838691"/>
              </a:xfrm>
              <a:prstGeom prst="rect">
                <a:avLst/>
              </a:prstGeom>
            </p:spPr>
            <p:txBody>
              <a:bodyPr wrap="square">
                <a:spAutoFit/>
              </a:bodyPr>
              <a:lstStyle/>
              <a:p>
                <a:pPr algn="ctr">
                  <a:spcBef>
                    <a:spcPts val="600"/>
                  </a:spcBef>
                  <a:defRPr/>
                </a:pPr>
                <a:r>
                  <a:rPr lang="en-US" b="1" i="1" dirty="0">
                    <a:solidFill>
                      <a:srgbClr val="00789C"/>
                    </a:solidFill>
                    <a:latin typeface="Constantia" panose="02030602050306030303" pitchFamily="18" charset="0"/>
                  </a:rPr>
                  <a:t>Vietnam Veterans</a:t>
                </a:r>
              </a:p>
              <a:p>
                <a:pPr lvl="0">
                  <a:spcBef>
                    <a:spcPts val="300"/>
                  </a:spcBef>
                  <a:spcAft>
                    <a:spcPts val="600"/>
                  </a:spcAft>
                  <a:defRPr/>
                </a:pPr>
                <a:r>
                  <a:rPr lang="en-US" sz="1400" dirty="0">
                    <a:solidFill>
                      <a:prstClr val="black"/>
                    </a:solidFill>
                    <a:latin typeface="Times New Roman" panose="02020603050405020304" pitchFamily="18" charset="0"/>
                    <a:cs typeface="Times New Roman" panose="02020603050405020304" pitchFamily="18" charset="0"/>
                  </a:rPr>
                  <a:t>1st Tuesday at 7 PM</a:t>
                </a:r>
                <a:br>
                  <a:rPr lang="en-US" sz="1400" dirty="0">
                    <a:solidFill>
                      <a:prstClr val="black"/>
                    </a:solidFill>
                    <a:latin typeface="Times New Roman" panose="02020603050405020304" pitchFamily="18" charset="0"/>
                    <a:cs typeface="Times New Roman" panose="02020603050405020304" pitchFamily="18" charset="0"/>
                  </a:rPr>
                </a:br>
                <a:r>
                  <a:rPr lang="en-US" sz="1400" dirty="0">
                    <a:solidFill>
                      <a:prstClr val="black"/>
                    </a:solidFill>
                    <a:latin typeface="Times New Roman" panose="02020603050405020304" pitchFamily="18" charset="0"/>
                    <a:cs typeface="Times New Roman" panose="02020603050405020304" pitchFamily="18" charset="0"/>
                  </a:rPr>
                  <a:t>SRC Dining Room</a:t>
                </a:r>
              </a:p>
            </p:txBody>
          </p:sp>
          <p:pic>
            <p:nvPicPr>
              <p:cNvPr id="93" name="Picture 2">
                <a:extLst>
                  <a:ext uri="{FF2B5EF4-FFF2-40B4-BE49-F238E27FC236}">
                    <a16:creationId xmlns:a16="http://schemas.microsoft.com/office/drawing/2014/main" id="{B99102F2-6560-4A49-8236-92ECA35FFF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204" y="841308"/>
                <a:ext cx="777596" cy="777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a:extLst>
                <a:ext uri="{FF2B5EF4-FFF2-40B4-BE49-F238E27FC236}">
                  <a16:creationId xmlns:a16="http://schemas.microsoft.com/office/drawing/2014/main" id="{4476F725-4AE0-4EEC-84E8-489755A3318E}"/>
                </a:ext>
              </a:extLst>
            </p:cNvPr>
            <p:cNvGrpSpPr/>
            <p:nvPr/>
          </p:nvGrpSpPr>
          <p:grpSpPr>
            <a:xfrm>
              <a:off x="4478327" y="5427792"/>
              <a:ext cx="2760918" cy="838691"/>
              <a:chOff x="3107873" y="2861769"/>
              <a:chExt cx="2760918" cy="838691"/>
            </a:xfrm>
          </p:grpSpPr>
          <p:sp>
            <p:nvSpPr>
              <p:cNvPr id="90" name="Rectangle 89">
                <a:extLst>
                  <a:ext uri="{FF2B5EF4-FFF2-40B4-BE49-F238E27FC236}">
                    <a16:creationId xmlns:a16="http://schemas.microsoft.com/office/drawing/2014/main" id="{B746F682-00C0-4BBB-8F6A-5A92DDBA6D52}"/>
                  </a:ext>
                </a:extLst>
              </p:cNvPr>
              <p:cNvSpPr/>
              <p:nvPr/>
            </p:nvSpPr>
            <p:spPr>
              <a:xfrm>
                <a:off x="3107873" y="2861769"/>
                <a:ext cx="2124611" cy="838691"/>
              </a:xfrm>
              <a:prstGeom prst="rect">
                <a:avLst/>
              </a:prstGeom>
            </p:spPr>
            <p:txBody>
              <a:bodyPr wrap="square">
                <a:spAutoFit/>
              </a:bodyPr>
              <a:lstStyle/>
              <a:p>
                <a:pPr lvl="0" algn="ctr">
                  <a:spcBef>
                    <a:spcPts val="600"/>
                  </a:spcBef>
                  <a:defRPr/>
                </a:pPr>
                <a:r>
                  <a:rPr lang="en-US" b="1" i="1" dirty="0">
                    <a:solidFill>
                      <a:srgbClr val="00789C"/>
                    </a:solidFill>
                    <a:latin typeface="Constantia" panose="02030602050306030303" pitchFamily="18" charset="0"/>
                    <a:cs typeface="Consolas" panose="020B0609020204030204" pitchFamily="49" charset="0"/>
                  </a:rPr>
                  <a:t>American Legion</a:t>
                </a:r>
              </a:p>
              <a:p>
                <a:pPr>
                  <a:spcBef>
                    <a:spcPts val="300"/>
                  </a:spcBef>
                  <a:spcAft>
                    <a:spcPts val="600"/>
                  </a:spcAft>
                  <a:defRPr/>
                </a:pPr>
                <a:r>
                  <a:rPr lang="en-US" sz="1400" dirty="0">
                    <a:solidFill>
                      <a:prstClr val="black"/>
                    </a:solidFill>
                    <a:latin typeface="Times New Roman" panose="02020603050405020304" pitchFamily="18" charset="0"/>
                    <a:cs typeface="Times New Roman" panose="02020603050405020304" pitchFamily="18" charset="0"/>
                  </a:rPr>
                  <a:t>4</a:t>
                </a:r>
                <a:r>
                  <a:rPr lang="en-US" sz="1400" baseline="30000" dirty="0">
                    <a:solidFill>
                      <a:prstClr val="black"/>
                    </a:solidFill>
                    <a:latin typeface="Times New Roman" panose="02020603050405020304" pitchFamily="18" charset="0"/>
                    <a:cs typeface="Times New Roman" panose="02020603050405020304" pitchFamily="18" charset="0"/>
                  </a:rPr>
                  <a:t>th</a:t>
                </a:r>
                <a:r>
                  <a:rPr lang="en-US" sz="1400" dirty="0">
                    <a:solidFill>
                      <a:prstClr val="black"/>
                    </a:solidFill>
                    <a:latin typeface="Times New Roman" panose="02020603050405020304" pitchFamily="18" charset="0"/>
                    <a:cs typeface="Times New Roman" panose="02020603050405020304" pitchFamily="18" charset="0"/>
                  </a:rPr>
                  <a:t> Thursday at 7 PM</a:t>
                </a:r>
                <a:br>
                  <a:rPr lang="en-US" sz="1400" dirty="0">
                    <a:solidFill>
                      <a:prstClr val="black"/>
                    </a:solidFill>
                    <a:latin typeface="Times New Roman" panose="02020603050405020304" pitchFamily="18" charset="0"/>
                    <a:cs typeface="Times New Roman" panose="02020603050405020304" pitchFamily="18" charset="0"/>
                  </a:rPr>
                </a:br>
                <a:r>
                  <a:rPr lang="en-US" sz="1400" dirty="0">
                    <a:solidFill>
                      <a:prstClr val="black"/>
                    </a:solidFill>
                    <a:latin typeface="Times New Roman" panose="02020603050405020304" pitchFamily="18" charset="0"/>
                    <a:cs typeface="Times New Roman" panose="02020603050405020304" pitchFamily="18" charset="0"/>
                  </a:rPr>
                  <a:t>SRC Dining Room</a:t>
                </a:r>
                <a:endParaRPr lang="en-US" sz="1400" dirty="0">
                  <a:solidFill>
                    <a:srgbClr val="FF0000"/>
                  </a:solidFill>
                  <a:latin typeface="Times New Roman" panose="02020603050405020304" pitchFamily="18" charset="0"/>
                  <a:cs typeface="Times New Roman" panose="02020603050405020304" pitchFamily="18" charset="0"/>
                </a:endParaRPr>
              </a:p>
            </p:txBody>
          </p:sp>
          <p:pic>
            <p:nvPicPr>
              <p:cNvPr id="91" name="Picture 4">
                <a:extLst>
                  <a:ext uri="{FF2B5EF4-FFF2-40B4-BE49-F238E27FC236}">
                    <a16:creationId xmlns:a16="http://schemas.microsoft.com/office/drawing/2014/main" id="{B7B3F940-FCC6-4561-BDBA-5E9792E0D0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0165" y="2861769"/>
                <a:ext cx="748626" cy="78008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4" name="Group 93">
            <a:extLst>
              <a:ext uri="{FF2B5EF4-FFF2-40B4-BE49-F238E27FC236}">
                <a16:creationId xmlns:a16="http://schemas.microsoft.com/office/drawing/2014/main" id="{AF2E580F-D6BC-4B96-BD71-10F8831F10DD}"/>
              </a:ext>
            </a:extLst>
          </p:cNvPr>
          <p:cNvGrpSpPr/>
          <p:nvPr/>
        </p:nvGrpSpPr>
        <p:grpSpPr>
          <a:xfrm>
            <a:off x="578180" y="3007827"/>
            <a:ext cx="6158841" cy="784830"/>
            <a:chOff x="1066655" y="3195990"/>
            <a:chExt cx="6158841" cy="784830"/>
          </a:xfrm>
        </p:grpSpPr>
        <p:grpSp>
          <p:nvGrpSpPr>
            <p:cNvPr id="95" name="Group 94">
              <a:extLst>
                <a:ext uri="{FF2B5EF4-FFF2-40B4-BE49-F238E27FC236}">
                  <a16:creationId xmlns:a16="http://schemas.microsoft.com/office/drawing/2014/main" id="{B8016B0A-855D-4486-A371-9B5CC9EC95B4}"/>
                </a:ext>
              </a:extLst>
            </p:cNvPr>
            <p:cNvGrpSpPr/>
            <p:nvPr/>
          </p:nvGrpSpPr>
          <p:grpSpPr>
            <a:xfrm>
              <a:off x="3376958" y="3195990"/>
              <a:ext cx="3848538" cy="784830"/>
              <a:chOff x="1254803" y="5690703"/>
              <a:chExt cx="3848538" cy="784830"/>
            </a:xfrm>
          </p:grpSpPr>
          <p:sp>
            <p:nvSpPr>
              <p:cNvPr id="97" name="Subtitle 2">
                <a:extLst>
                  <a:ext uri="{FF2B5EF4-FFF2-40B4-BE49-F238E27FC236}">
                    <a16:creationId xmlns:a16="http://schemas.microsoft.com/office/drawing/2014/main" id="{E78CBD9A-94B8-49F5-9DBF-CE110260EAE6}"/>
                  </a:ext>
                </a:extLst>
              </p:cNvPr>
              <p:cNvSpPr txBox="1">
                <a:spLocks/>
              </p:cNvSpPr>
              <p:nvPr/>
            </p:nvSpPr>
            <p:spPr>
              <a:xfrm>
                <a:off x="1961751" y="5690703"/>
                <a:ext cx="3141590" cy="784830"/>
              </a:xfrm>
              <a:prstGeom prst="rect">
                <a:avLst/>
              </a:prstGeom>
              <a:noFill/>
              <a:ln>
                <a:noFill/>
              </a:ln>
            </p:spPr>
            <p:txBody>
              <a:bodyPr wrap="square" rtlCol="0" anchor="ctr">
                <a:spAutoFit/>
              </a:bodyPr>
              <a:lstStyle>
                <a:defPPr>
                  <a:defRPr lang="en-US"/>
                </a:defPPr>
                <a:lvl1pPr>
                  <a:defRPr sz="1400">
                    <a:latin typeface="Bodoni MT" panose="02070603080606020203" pitchFamily="18" charset="0"/>
                  </a:defRPr>
                </a:lvl1pPr>
              </a:lstStyle>
              <a:p>
                <a:pPr algn="ctr">
                  <a:spcBef>
                    <a:spcPct val="0"/>
                  </a:spcBef>
                </a:pPr>
                <a:r>
                  <a:rPr lang="en-US" sz="2000" b="1" i="1" dirty="0">
                    <a:solidFill>
                      <a:srgbClr val="00789C"/>
                    </a:solidFill>
                    <a:latin typeface="Times New Roman" panose="02020603050405020304" pitchFamily="18" charset="0"/>
                    <a:ea typeface="+mj-ea"/>
                    <a:cs typeface="Times New Roman" panose="02020603050405020304" pitchFamily="18" charset="0"/>
                  </a:rPr>
                  <a:t>Men’s Breakfast Club</a:t>
                </a:r>
              </a:p>
              <a:p>
                <a:pPr algn="ctr"/>
                <a:r>
                  <a:rPr lang="en-US" dirty="0">
                    <a:latin typeface="Georgia" panose="02040502050405020303" pitchFamily="18" charset="0"/>
                  </a:rPr>
                  <a:t>4</a:t>
                </a:r>
                <a:r>
                  <a:rPr lang="en-US" baseline="30000" dirty="0">
                    <a:latin typeface="Georgia" panose="02040502050405020303" pitchFamily="18" charset="0"/>
                  </a:rPr>
                  <a:t>th</a:t>
                </a:r>
                <a:r>
                  <a:rPr lang="en-US" dirty="0">
                    <a:latin typeface="Georgia" panose="02040502050405020303" pitchFamily="18" charset="0"/>
                  </a:rPr>
                  <a:t> Wednesday</a:t>
                </a:r>
                <a:br>
                  <a:rPr lang="en-US" dirty="0">
                    <a:latin typeface="Georgia" panose="02040502050405020303" pitchFamily="18" charset="0"/>
                  </a:rPr>
                </a:br>
                <a:r>
                  <a:rPr lang="en-US" sz="1100" i="1" dirty="0">
                    <a:latin typeface="Georgia" panose="02040502050405020303" pitchFamily="18" charset="0"/>
                  </a:rPr>
                  <a:t>(Wayne)</a:t>
                </a:r>
              </a:p>
            </p:txBody>
          </p:sp>
          <p:pic>
            <p:nvPicPr>
              <p:cNvPr id="98" name="Picture 2" descr="Free Breakfast Food Cliparts, Download Free Breakfast Food Cliparts png  images, Free ClipArts on Clipart Library">
                <a:extLst>
                  <a:ext uri="{FF2B5EF4-FFF2-40B4-BE49-F238E27FC236}">
                    <a16:creationId xmlns:a16="http://schemas.microsoft.com/office/drawing/2014/main" id="{DFB300FC-5F8A-43E3-8424-C212631033F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4803" y="5725165"/>
                <a:ext cx="1008417" cy="605050"/>
              </a:xfrm>
              <a:prstGeom prst="rect">
                <a:avLst/>
              </a:prstGeom>
              <a:noFill/>
              <a:extLst>
                <a:ext uri="{909E8E84-426E-40DD-AFC4-6F175D3DCCD1}">
                  <a14:hiddenFill xmlns:a14="http://schemas.microsoft.com/office/drawing/2010/main">
                    <a:solidFill>
                      <a:srgbClr val="FFFFFF"/>
                    </a:solidFill>
                  </a14:hiddenFill>
                </a:ext>
              </a:extLst>
            </p:spPr>
          </p:pic>
        </p:grpSp>
        <p:sp>
          <p:nvSpPr>
            <p:cNvPr id="96" name="Subtitle 2">
              <a:extLst>
                <a:ext uri="{FF2B5EF4-FFF2-40B4-BE49-F238E27FC236}">
                  <a16:creationId xmlns:a16="http://schemas.microsoft.com/office/drawing/2014/main" id="{073FA4F8-4C59-4A27-ABCC-3A5B16C9EC7D}"/>
                </a:ext>
              </a:extLst>
            </p:cNvPr>
            <p:cNvSpPr txBox="1">
              <a:spLocks/>
            </p:cNvSpPr>
            <p:nvPr/>
          </p:nvSpPr>
          <p:spPr>
            <a:xfrm>
              <a:off x="1066655" y="3195990"/>
              <a:ext cx="2335614" cy="784830"/>
            </a:xfrm>
            <a:prstGeom prst="rect">
              <a:avLst/>
            </a:prstGeom>
            <a:noFill/>
            <a:ln>
              <a:noFill/>
            </a:ln>
          </p:spPr>
          <p:txBody>
            <a:bodyPr wrap="square" rtlCol="0" anchor="ctr">
              <a:spAutoFit/>
            </a:bodyPr>
            <a:lstStyle>
              <a:defPPr>
                <a:defRPr lang="en-US"/>
              </a:defPPr>
              <a:lvl1pPr>
                <a:defRPr sz="1400">
                  <a:latin typeface="Bodoni MT" panose="02070603080606020203" pitchFamily="18" charset="0"/>
                </a:defRPr>
              </a:lvl1pPr>
            </a:lstStyle>
            <a:p>
              <a:pPr algn="ctr">
                <a:spcBef>
                  <a:spcPct val="0"/>
                </a:spcBef>
              </a:pPr>
              <a:r>
                <a:rPr lang="en-US" sz="2000" b="1" i="1" dirty="0">
                  <a:solidFill>
                    <a:srgbClr val="00789C"/>
                  </a:solidFill>
                  <a:latin typeface="Times New Roman" panose="02020603050405020304" pitchFamily="18" charset="0"/>
                  <a:ea typeface="+mj-ea"/>
                  <a:cs typeface="Times New Roman" panose="02020603050405020304" pitchFamily="18" charset="0"/>
                </a:rPr>
                <a:t>Breakfast Bar</a:t>
              </a:r>
            </a:p>
            <a:p>
              <a:pPr algn="ctr"/>
              <a:r>
                <a:rPr lang="en-US" dirty="0">
                  <a:latin typeface="Georgia" panose="02040502050405020303" pitchFamily="18" charset="0"/>
                </a:rPr>
                <a:t>2</a:t>
              </a:r>
              <a:r>
                <a:rPr lang="en-US" baseline="30000" dirty="0">
                  <a:latin typeface="Georgia" panose="02040502050405020303" pitchFamily="18" charset="0"/>
                </a:rPr>
                <a:t>nd</a:t>
              </a:r>
              <a:r>
                <a:rPr lang="en-US" dirty="0">
                  <a:latin typeface="Georgia" panose="02040502050405020303" pitchFamily="18" charset="0"/>
                </a:rPr>
                <a:t> &amp; 4</a:t>
              </a:r>
              <a:r>
                <a:rPr lang="en-US" baseline="30000" dirty="0">
                  <a:latin typeface="Georgia" panose="02040502050405020303" pitchFamily="18" charset="0"/>
                </a:rPr>
                <a:t>th</a:t>
              </a:r>
              <a:r>
                <a:rPr lang="en-US" dirty="0">
                  <a:latin typeface="Georgia" panose="02040502050405020303" pitchFamily="18" charset="0"/>
                </a:rPr>
                <a:t> Tuesday</a:t>
              </a:r>
              <a:br>
                <a:rPr lang="en-US" dirty="0">
                  <a:latin typeface="Georgia" panose="02040502050405020303" pitchFamily="18" charset="0"/>
                </a:rPr>
              </a:br>
              <a:r>
                <a:rPr lang="en-US" sz="1100" i="1" dirty="0">
                  <a:latin typeface="Georgia" panose="02040502050405020303" pitchFamily="18" charset="0"/>
                </a:rPr>
                <a:t>(Rozanne)</a:t>
              </a:r>
            </a:p>
          </p:txBody>
        </p:sp>
      </p:grpSp>
      <p:grpSp>
        <p:nvGrpSpPr>
          <p:cNvPr id="3" name="Group 2">
            <a:extLst>
              <a:ext uri="{FF2B5EF4-FFF2-40B4-BE49-F238E27FC236}">
                <a16:creationId xmlns:a16="http://schemas.microsoft.com/office/drawing/2014/main" id="{24DD2213-4302-4FA2-ABDB-ED36DD77B864}"/>
              </a:ext>
            </a:extLst>
          </p:cNvPr>
          <p:cNvGrpSpPr/>
          <p:nvPr/>
        </p:nvGrpSpPr>
        <p:grpSpPr>
          <a:xfrm>
            <a:off x="838200" y="4246891"/>
            <a:ext cx="5638801" cy="448732"/>
            <a:chOff x="2326720" y="4246891"/>
            <a:chExt cx="5638801" cy="448732"/>
          </a:xfrm>
        </p:grpSpPr>
        <p:grpSp>
          <p:nvGrpSpPr>
            <p:cNvPr id="2" name="Group 1">
              <a:extLst>
                <a:ext uri="{FF2B5EF4-FFF2-40B4-BE49-F238E27FC236}">
                  <a16:creationId xmlns:a16="http://schemas.microsoft.com/office/drawing/2014/main" id="{B24B7080-9D10-49B6-BE44-5DEC601B9B64}"/>
                </a:ext>
              </a:extLst>
            </p:cNvPr>
            <p:cNvGrpSpPr/>
            <p:nvPr/>
          </p:nvGrpSpPr>
          <p:grpSpPr>
            <a:xfrm>
              <a:off x="2326720" y="4246891"/>
              <a:ext cx="2661760" cy="448732"/>
              <a:chOff x="9282402" y="4904051"/>
              <a:chExt cx="4508569" cy="760075"/>
            </a:xfrm>
          </p:grpSpPr>
          <p:pic>
            <p:nvPicPr>
              <p:cNvPr id="48" name="Picture 47" descr="Candy-Corn">
                <a:extLst>
                  <a:ext uri="{FF2B5EF4-FFF2-40B4-BE49-F238E27FC236}">
                    <a16:creationId xmlns:a16="http://schemas.microsoft.com/office/drawing/2014/main" id="{BED3D0FC-FBA9-4502-A637-D6C613BE83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82402" y="4904051"/>
                <a:ext cx="471247" cy="760075"/>
              </a:xfrm>
              <a:prstGeom prst="rect">
                <a:avLst/>
              </a:prstGeom>
            </p:spPr>
          </p:pic>
          <p:pic>
            <p:nvPicPr>
              <p:cNvPr id="49" name="Picture 48" descr="Candy-Corn">
                <a:extLst>
                  <a:ext uri="{FF2B5EF4-FFF2-40B4-BE49-F238E27FC236}">
                    <a16:creationId xmlns:a16="http://schemas.microsoft.com/office/drawing/2014/main" id="{B3E573AA-E946-4BF4-8055-C9EFC91315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55289" y="4904051"/>
                <a:ext cx="471247" cy="760075"/>
              </a:xfrm>
              <a:prstGeom prst="rect">
                <a:avLst/>
              </a:prstGeom>
            </p:spPr>
          </p:pic>
          <p:pic>
            <p:nvPicPr>
              <p:cNvPr id="50" name="Picture 49" descr="Candy-Corn">
                <a:extLst>
                  <a:ext uri="{FF2B5EF4-FFF2-40B4-BE49-F238E27FC236}">
                    <a16:creationId xmlns:a16="http://schemas.microsoft.com/office/drawing/2014/main" id="{BE43E01A-CC30-4BC7-AAAD-2837E62D6F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28176" y="4904051"/>
                <a:ext cx="471247" cy="760075"/>
              </a:xfrm>
              <a:prstGeom prst="rect">
                <a:avLst/>
              </a:prstGeom>
            </p:spPr>
          </p:pic>
          <p:pic>
            <p:nvPicPr>
              <p:cNvPr id="51" name="Picture 50" descr="Candy-Corn">
                <a:extLst>
                  <a:ext uri="{FF2B5EF4-FFF2-40B4-BE49-F238E27FC236}">
                    <a16:creationId xmlns:a16="http://schemas.microsoft.com/office/drawing/2014/main" id="{82779A27-1704-4F4C-904A-3B935CFACD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01063" y="4904051"/>
                <a:ext cx="471247" cy="760075"/>
              </a:xfrm>
              <a:prstGeom prst="rect">
                <a:avLst/>
              </a:prstGeom>
            </p:spPr>
          </p:pic>
          <p:pic>
            <p:nvPicPr>
              <p:cNvPr id="52" name="Picture 51" descr="Candy-Corn">
                <a:extLst>
                  <a:ext uri="{FF2B5EF4-FFF2-40B4-BE49-F238E27FC236}">
                    <a16:creationId xmlns:a16="http://schemas.microsoft.com/office/drawing/2014/main" id="{6BF1349A-C5E2-42ED-BD96-25ABBB8C73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73950" y="4904051"/>
                <a:ext cx="471247" cy="760075"/>
              </a:xfrm>
              <a:prstGeom prst="rect">
                <a:avLst/>
              </a:prstGeom>
            </p:spPr>
          </p:pic>
          <p:pic>
            <p:nvPicPr>
              <p:cNvPr id="53" name="Picture 52" descr="Candy-Corn">
                <a:extLst>
                  <a:ext uri="{FF2B5EF4-FFF2-40B4-BE49-F238E27FC236}">
                    <a16:creationId xmlns:a16="http://schemas.microsoft.com/office/drawing/2014/main" id="{8489F7A4-7BBC-466E-A9AC-28E6F50571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46837" y="4904051"/>
                <a:ext cx="471247" cy="760075"/>
              </a:xfrm>
              <a:prstGeom prst="rect">
                <a:avLst/>
              </a:prstGeom>
            </p:spPr>
          </p:pic>
          <p:pic>
            <p:nvPicPr>
              <p:cNvPr id="54" name="Picture 53" descr="Candy-Corn">
                <a:extLst>
                  <a:ext uri="{FF2B5EF4-FFF2-40B4-BE49-F238E27FC236}">
                    <a16:creationId xmlns:a16="http://schemas.microsoft.com/office/drawing/2014/main" id="{7FAE890A-EF2B-4956-8B23-6EC9E5AA47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319724" y="4904051"/>
                <a:ext cx="471247" cy="760075"/>
              </a:xfrm>
              <a:prstGeom prst="rect">
                <a:avLst/>
              </a:prstGeom>
            </p:spPr>
          </p:pic>
        </p:grpSp>
        <p:grpSp>
          <p:nvGrpSpPr>
            <p:cNvPr id="56" name="Group 55">
              <a:extLst>
                <a:ext uri="{FF2B5EF4-FFF2-40B4-BE49-F238E27FC236}">
                  <a16:creationId xmlns:a16="http://schemas.microsoft.com/office/drawing/2014/main" id="{23B3B2F5-BEB0-4409-88FA-0FAF8C6EB5EE}"/>
                </a:ext>
              </a:extLst>
            </p:cNvPr>
            <p:cNvGrpSpPr/>
            <p:nvPr/>
          </p:nvGrpSpPr>
          <p:grpSpPr>
            <a:xfrm>
              <a:off x="5303761" y="4246891"/>
              <a:ext cx="2661760" cy="448732"/>
              <a:chOff x="9282402" y="4904051"/>
              <a:chExt cx="4508569" cy="760075"/>
            </a:xfrm>
          </p:grpSpPr>
          <p:pic>
            <p:nvPicPr>
              <p:cNvPr id="57" name="Picture 56" descr="Candy-Corn">
                <a:extLst>
                  <a:ext uri="{FF2B5EF4-FFF2-40B4-BE49-F238E27FC236}">
                    <a16:creationId xmlns:a16="http://schemas.microsoft.com/office/drawing/2014/main" id="{E7C96F95-85EE-41C0-A6EB-F04FEA9534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82402" y="4904051"/>
                <a:ext cx="471247" cy="760075"/>
              </a:xfrm>
              <a:prstGeom prst="rect">
                <a:avLst/>
              </a:prstGeom>
            </p:spPr>
          </p:pic>
          <p:pic>
            <p:nvPicPr>
              <p:cNvPr id="58" name="Picture 57" descr="Candy-Corn">
                <a:extLst>
                  <a:ext uri="{FF2B5EF4-FFF2-40B4-BE49-F238E27FC236}">
                    <a16:creationId xmlns:a16="http://schemas.microsoft.com/office/drawing/2014/main" id="{D176595E-0F56-4611-8910-B09A5869FB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55289" y="4904051"/>
                <a:ext cx="471247" cy="760075"/>
              </a:xfrm>
              <a:prstGeom prst="rect">
                <a:avLst/>
              </a:prstGeom>
            </p:spPr>
          </p:pic>
          <p:pic>
            <p:nvPicPr>
              <p:cNvPr id="59" name="Picture 58" descr="Candy-Corn">
                <a:extLst>
                  <a:ext uri="{FF2B5EF4-FFF2-40B4-BE49-F238E27FC236}">
                    <a16:creationId xmlns:a16="http://schemas.microsoft.com/office/drawing/2014/main" id="{2AD3F268-F9A7-4D83-ABE6-7987AFCE09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28176" y="4904051"/>
                <a:ext cx="471247" cy="760075"/>
              </a:xfrm>
              <a:prstGeom prst="rect">
                <a:avLst/>
              </a:prstGeom>
            </p:spPr>
          </p:pic>
          <p:pic>
            <p:nvPicPr>
              <p:cNvPr id="60" name="Picture 59" descr="Candy-Corn">
                <a:extLst>
                  <a:ext uri="{FF2B5EF4-FFF2-40B4-BE49-F238E27FC236}">
                    <a16:creationId xmlns:a16="http://schemas.microsoft.com/office/drawing/2014/main" id="{BE53440E-3793-498C-8AD7-F02D0F55532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01063" y="4904051"/>
                <a:ext cx="471247" cy="760075"/>
              </a:xfrm>
              <a:prstGeom prst="rect">
                <a:avLst/>
              </a:prstGeom>
            </p:spPr>
          </p:pic>
          <p:pic>
            <p:nvPicPr>
              <p:cNvPr id="61" name="Picture 60" descr="Candy-Corn">
                <a:extLst>
                  <a:ext uri="{FF2B5EF4-FFF2-40B4-BE49-F238E27FC236}">
                    <a16:creationId xmlns:a16="http://schemas.microsoft.com/office/drawing/2014/main" id="{20282129-AF10-4C24-B18D-3BF530ADA4F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73950" y="4904051"/>
                <a:ext cx="471247" cy="760075"/>
              </a:xfrm>
              <a:prstGeom prst="rect">
                <a:avLst/>
              </a:prstGeom>
            </p:spPr>
          </p:pic>
          <p:pic>
            <p:nvPicPr>
              <p:cNvPr id="62" name="Picture 61" descr="Candy-Corn">
                <a:extLst>
                  <a:ext uri="{FF2B5EF4-FFF2-40B4-BE49-F238E27FC236}">
                    <a16:creationId xmlns:a16="http://schemas.microsoft.com/office/drawing/2014/main" id="{D08907D5-34AE-47CF-A44A-7FAB6F3FCC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46837" y="4904051"/>
                <a:ext cx="471247" cy="760075"/>
              </a:xfrm>
              <a:prstGeom prst="rect">
                <a:avLst/>
              </a:prstGeom>
            </p:spPr>
          </p:pic>
          <p:pic>
            <p:nvPicPr>
              <p:cNvPr id="63" name="Picture 62" descr="Candy-Corn">
                <a:extLst>
                  <a:ext uri="{FF2B5EF4-FFF2-40B4-BE49-F238E27FC236}">
                    <a16:creationId xmlns:a16="http://schemas.microsoft.com/office/drawing/2014/main" id="{7276B870-F5FC-4802-983A-D59EB31E5C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319724" y="4904051"/>
                <a:ext cx="471247" cy="760075"/>
              </a:xfrm>
              <a:prstGeom prst="rect">
                <a:avLst/>
              </a:prstGeom>
            </p:spPr>
          </p:pic>
        </p:grpSp>
      </p:grpSp>
    </p:spTree>
    <p:extLst>
      <p:ext uri="{BB962C8B-B14F-4D97-AF65-F5344CB8AC3E}">
        <p14:creationId xmlns:p14="http://schemas.microsoft.com/office/powerpoint/2010/main" val="190783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2">
            <a:extLst>
              <a:ext uri="{FF2B5EF4-FFF2-40B4-BE49-F238E27FC236}">
                <a16:creationId xmlns:a16="http://schemas.microsoft.com/office/drawing/2014/main" id="{DA7066C1-7607-44A7-804E-4E85309CB3F6}"/>
              </a:ext>
            </a:extLst>
          </p:cNvPr>
          <p:cNvSpPr/>
          <p:nvPr/>
        </p:nvSpPr>
        <p:spPr>
          <a:xfrm>
            <a:off x="1" y="0"/>
            <a:ext cx="7291978"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Bus Trips</a:t>
            </a:r>
          </a:p>
        </p:txBody>
      </p:sp>
      <p:sp>
        <p:nvSpPr>
          <p:cNvPr id="5" name="TextBox 4">
            <a:extLst>
              <a:ext uri="{FF2B5EF4-FFF2-40B4-BE49-F238E27FC236}">
                <a16:creationId xmlns:a16="http://schemas.microsoft.com/office/drawing/2014/main" id="{D412CE7F-A8CB-4610-88BA-F3562D781315}"/>
              </a:ext>
            </a:extLst>
          </p:cNvPr>
          <p:cNvSpPr txBox="1"/>
          <p:nvPr/>
        </p:nvSpPr>
        <p:spPr>
          <a:xfrm>
            <a:off x="6665495" y="202206"/>
            <a:ext cx="626485"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14</a:t>
            </a:fld>
            <a:endParaRPr lang="en-US" sz="1000" dirty="0">
              <a:solidFill>
                <a:schemeClr val="bg1"/>
              </a:solidFill>
            </a:endParaRPr>
          </a:p>
        </p:txBody>
      </p:sp>
      <p:grpSp>
        <p:nvGrpSpPr>
          <p:cNvPr id="6" name="Group 5">
            <a:extLst>
              <a:ext uri="{FF2B5EF4-FFF2-40B4-BE49-F238E27FC236}">
                <a16:creationId xmlns:a16="http://schemas.microsoft.com/office/drawing/2014/main" id="{ED9409F6-3FD9-4739-925C-1B7C6077BDB8}"/>
              </a:ext>
            </a:extLst>
          </p:cNvPr>
          <p:cNvGrpSpPr/>
          <p:nvPr/>
        </p:nvGrpSpPr>
        <p:grpSpPr>
          <a:xfrm>
            <a:off x="507389" y="5802933"/>
            <a:ext cx="6300423" cy="506948"/>
            <a:chOff x="469678" y="4207540"/>
            <a:chExt cx="6300423" cy="506948"/>
          </a:xfrm>
        </p:grpSpPr>
        <p:pic>
          <p:nvPicPr>
            <p:cNvPr id="7" name="Picture 6" descr="Field Trip Ideas | Ontario Junior Math Resources">
              <a:extLst>
                <a:ext uri="{FF2B5EF4-FFF2-40B4-BE49-F238E27FC236}">
                  <a16:creationId xmlns:a16="http://schemas.microsoft.com/office/drawing/2014/main" id="{35074BF5-091F-4489-845E-BE84AFA64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78" y="4207540"/>
              <a:ext cx="458759" cy="506948"/>
            </a:xfrm>
            <a:prstGeom prst="rect">
              <a:avLst/>
            </a:prstGeom>
          </p:spPr>
        </p:pic>
        <p:pic>
          <p:nvPicPr>
            <p:cNvPr id="8" name="Picture 7" descr="Field Trip Ideas | Ontario Junior Math Resources">
              <a:extLst>
                <a:ext uri="{FF2B5EF4-FFF2-40B4-BE49-F238E27FC236}">
                  <a16:creationId xmlns:a16="http://schemas.microsoft.com/office/drawing/2014/main" id="{63929D0E-6B2A-4C75-AB4E-999A0584D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752" y="4207540"/>
              <a:ext cx="458759" cy="506948"/>
            </a:xfrm>
            <a:prstGeom prst="rect">
              <a:avLst/>
            </a:prstGeom>
          </p:spPr>
        </p:pic>
        <p:pic>
          <p:nvPicPr>
            <p:cNvPr id="9" name="Picture 8" descr="Field Trip Ideas | Ontario Junior Math Resources">
              <a:extLst>
                <a:ext uri="{FF2B5EF4-FFF2-40B4-BE49-F238E27FC236}">
                  <a16:creationId xmlns:a16="http://schemas.microsoft.com/office/drawing/2014/main" id="{D6B157A6-22C4-4FD5-A15D-CFB9741DC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7826" y="4207540"/>
              <a:ext cx="458759" cy="506948"/>
            </a:xfrm>
            <a:prstGeom prst="rect">
              <a:avLst/>
            </a:prstGeom>
          </p:spPr>
        </p:pic>
        <p:pic>
          <p:nvPicPr>
            <p:cNvPr id="10" name="Picture 9" descr="Field Trip Ideas | Ontario Junior Math Resources">
              <a:extLst>
                <a:ext uri="{FF2B5EF4-FFF2-40B4-BE49-F238E27FC236}">
                  <a16:creationId xmlns:a16="http://schemas.microsoft.com/office/drawing/2014/main" id="{DE9E4081-986C-4DDA-95C0-61C72C796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6900" y="4207540"/>
              <a:ext cx="458759" cy="506948"/>
            </a:xfrm>
            <a:prstGeom prst="rect">
              <a:avLst/>
            </a:prstGeom>
          </p:spPr>
        </p:pic>
        <p:pic>
          <p:nvPicPr>
            <p:cNvPr id="11" name="Picture 10" descr="Field Trip Ideas | Ontario Junior Math Resources">
              <a:extLst>
                <a:ext uri="{FF2B5EF4-FFF2-40B4-BE49-F238E27FC236}">
                  <a16:creationId xmlns:a16="http://schemas.microsoft.com/office/drawing/2014/main" id="{56919712-73C9-4920-A23A-A1E970A802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974" y="4207540"/>
              <a:ext cx="458759" cy="506948"/>
            </a:xfrm>
            <a:prstGeom prst="rect">
              <a:avLst/>
            </a:prstGeom>
          </p:spPr>
        </p:pic>
        <p:pic>
          <p:nvPicPr>
            <p:cNvPr id="12" name="Picture 11" descr="Field Trip Ideas | Ontario Junior Math Resources">
              <a:extLst>
                <a:ext uri="{FF2B5EF4-FFF2-40B4-BE49-F238E27FC236}">
                  <a16:creationId xmlns:a16="http://schemas.microsoft.com/office/drawing/2014/main" id="{504951DC-7984-46D3-A7D8-77ACB96C6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5048" y="4207540"/>
              <a:ext cx="458759" cy="506948"/>
            </a:xfrm>
            <a:prstGeom prst="rect">
              <a:avLst/>
            </a:prstGeom>
          </p:spPr>
        </p:pic>
        <p:pic>
          <p:nvPicPr>
            <p:cNvPr id="13" name="Picture 12" descr="Field Trip Ideas | Ontario Junior Math Resources">
              <a:extLst>
                <a:ext uri="{FF2B5EF4-FFF2-40B4-BE49-F238E27FC236}">
                  <a16:creationId xmlns:a16="http://schemas.microsoft.com/office/drawing/2014/main" id="{5EDBEEEA-A193-420B-B67A-95FD50FFD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4122" y="4207540"/>
              <a:ext cx="458759" cy="506948"/>
            </a:xfrm>
            <a:prstGeom prst="rect">
              <a:avLst/>
            </a:prstGeom>
          </p:spPr>
        </p:pic>
        <p:pic>
          <p:nvPicPr>
            <p:cNvPr id="14" name="Picture 13" descr="Field Trip Ideas | Ontario Junior Math Resources">
              <a:extLst>
                <a:ext uri="{FF2B5EF4-FFF2-40B4-BE49-F238E27FC236}">
                  <a16:creationId xmlns:a16="http://schemas.microsoft.com/office/drawing/2014/main" id="{82F25E8E-C9B3-4BFD-94A5-C11E176B43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96" y="4207540"/>
              <a:ext cx="458759" cy="506948"/>
            </a:xfrm>
            <a:prstGeom prst="rect">
              <a:avLst/>
            </a:prstGeom>
          </p:spPr>
        </p:pic>
        <p:pic>
          <p:nvPicPr>
            <p:cNvPr id="15" name="Picture 14" descr="Field Trip Ideas | Ontario Junior Math Resources">
              <a:extLst>
                <a:ext uri="{FF2B5EF4-FFF2-40B4-BE49-F238E27FC236}">
                  <a16:creationId xmlns:a16="http://schemas.microsoft.com/office/drawing/2014/main" id="{7ED9A7E2-FB5D-44E8-8F53-E3516916D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270" y="4207540"/>
              <a:ext cx="458759" cy="506948"/>
            </a:xfrm>
            <a:prstGeom prst="rect">
              <a:avLst/>
            </a:prstGeom>
          </p:spPr>
        </p:pic>
        <p:pic>
          <p:nvPicPr>
            <p:cNvPr id="16" name="Picture 15" descr="Field Trip Ideas | Ontario Junior Math Resources">
              <a:extLst>
                <a:ext uri="{FF2B5EF4-FFF2-40B4-BE49-F238E27FC236}">
                  <a16:creationId xmlns:a16="http://schemas.microsoft.com/office/drawing/2014/main" id="{900AE500-9668-4CE0-AE27-4B8A3AAB3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342" y="4207540"/>
              <a:ext cx="458759" cy="506948"/>
            </a:xfrm>
            <a:prstGeom prst="rect">
              <a:avLst/>
            </a:prstGeom>
          </p:spPr>
        </p:pic>
      </p:grpSp>
      <p:grpSp>
        <p:nvGrpSpPr>
          <p:cNvPr id="17" name="Group 16">
            <a:extLst>
              <a:ext uri="{FF2B5EF4-FFF2-40B4-BE49-F238E27FC236}">
                <a16:creationId xmlns:a16="http://schemas.microsoft.com/office/drawing/2014/main" id="{50838B78-7964-4F3E-8F6F-13153ABE5389}"/>
              </a:ext>
            </a:extLst>
          </p:cNvPr>
          <p:cNvGrpSpPr/>
          <p:nvPr/>
        </p:nvGrpSpPr>
        <p:grpSpPr>
          <a:xfrm>
            <a:off x="24448" y="650631"/>
            <a:ext cx="7266304" cy="1384995"/>
            <a:chOff x="534183" y="995837"/>
            <a:chExt cx="7266304" cy="1384995"/>
          </a:xfrm>
        </p:grpSpPr>
        <p:grpSp>
          <p:nvGrpSpPr>
            <p:cNvPr id="18" name="Group 17">
              <a:extLst>
                <a:ext uri="{FF2B5EF4-FFF2-40B4-BE49-F238E27FC236}">
                  <a16:creationId xmlns:a16="http://schemas.microsoft.com/office/drawing/2014/main" id="{260C5F88-4AAD-4A4C-888C-F077AE214105}"/>
                </a:ext>
              </a:extLst>
            </p:cNvPr>
            <p:cNvGrpSpPr/>
            <p:nvPr/>
          </p:nvGrpSpPr>
          <p:grpSpPr>
            <a:xfrm>
              <a:off x="534183" y="1249635"/>
              <a:ext cx="2976544" cy="877398"/>
              <a:chOff x="4099128" y="1015468"/>
              <a:chExt cx="2976544" cy="877398"/>
            </a:xfrm>
          </p:grpSpPr>
          <p:grpSp>
            <p:nvGrpSpPr>
              <p:cNvPr id="20" name="Group 19">
                <a:extLst>
                  <a:ext uri="{FF2B5EF4-FFF2-40B4-BE49-F238E27FC236}">
                    <a16:creationId xmlns:a16="http://schemas.microsoft.com/office/drawing/2014/main" id="{23BA164F-A248-4026-9035-46415861960D}"/>
                  </a:ext>
                </a:extLst>
              </p:cNvPr>
              <p:cNvGrpSpPr/>
              <p:nvPr/>
            </p:nvGrpSpPr>
            <p:grpSpPr>
              <a:xfrm>
                <a:off x="4234365" y="1360968"/>
                <a:ext cx="915130" cy="523220"/>
                <a:chOff x="4234365" y="1352291"/>
                <a:chExt cx="915130" cy="523220"/>
              </a:xfrm>
            </p:grpSpPr>
            <p:pic>
              <p:nvPicPr>
                <p:cNvPr id="29" name="Picture 9" descr="footprint">
                  <a:extLst>
                    <a:ext uri="{FF2B5EF4-FFF2-40B4-BE49-F238E27FC236}">
                      <a16:creationId xmlns:a16="http://schemas.microsoft.com/office/drawing/2014/main" id="{43D4A4F8-6BC6-40B5-AF49-7F619B1C7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365" y="1486901"/>
                  <a:ext cx="163609"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0" name="TextBox 29">
                  <a:extLst>
                    <a:ext uri="{FF2B5EF4-FFF2-40B4-BE49-F238E27FC236}">
                      <a16:creationId xmlns:a16="http://schemas.microsoft.com/office/drawing/2014/main" id="{07E56581-C8A1-4E88-AF02-69EAE1DCA089}"/>
                    </a:ext>
                  </a:extLst>
                </p:cNvPr>
                <p:cNvSpPr txBox="1"/>
                <p:nvPr/>
              </p:nvSpPr>
              <p:spPr>
                <a:xfrm>
                  <a:off x="4321220" y="1352291"/>
                  <a:ext cx="828275" cy="523220"/>
                </a:xfrm>
                <a:prstGeom prst="rect">
                  <a:avLst/>
                </a:prstGeom>
                <a:noFill/>
              </p:spPr>
              <p:txBody>
                <a:bodyPr wrap="square" rtlCol="0">
                  <a:spAutoFit/>
                </a:bodyPr>
                <a:lstStyle/>
                <a:p>
                  <a:r>
                    <a:rPr lang="en-US" sz="1400" dirty="0"/>
                    <a:t>Little </a:t>
                  </a:r>
                  <a:br>
                    <a:rPr lang="en-US" sz="1400" dirty="0"/>
                  </a:br>
                  <a:r>
                    <a:rPr lang="en-US" sz="1400" dirty="0"/>
                    <a:t>Walking</a:t>
                  </a:r>
                </a:p>
              </p:txBody>
            </p:sp>
          </p:grpSp>
          <p:grpSp>
            <p:nvGrpSpPr>
              <p:cNvPr id="21" name="Group 20">
                <a:extLst>
                  <a:ext uri="{FF2B5EF4-FFF2-40B4-BE49-F238E27FC236}">
                    <a16:creationId xmlns:a16="http://schemas.microsoft.com/office/drawing/2014/main" id="{56B9A6BB-653D-4760-8DAF-4B5EB799C179}"/>
                  </a:ext>
                </a:extLst>
              </p:cNvPr>
              <p:cNvGrpSpPr/>
              <p:nvPr/>
            </p:nvGrpSpPr>
            <p:grpSpPr>
              <a:xfrm>
                <a:off x="5661421" y="1360968"/>
                <a:ext cx="1351824" cy="523220"/>
                <a:chOff x="5360637" y="1369646"/>
                <a:chExt cx="1351824" cy="523220"/>
              </a:xfrm>
            </p:grpSpPr>
            <p:pic>
              <p:nvPicPr>
                <p:cNvPr id="24" name="Picture 9" descr="footprint">
                  <a:extLst>
                    <a:ext uri="{FF2B5EF4-FFF2-40B4-BE49-F238E27FC236}">
                      <a16:creationId xmlns:a16="http://schemas.microsoft.com/office/drawing/2014/main" id="{A861E18A-9E62-478E-83EE-B0DC466329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0637" y="1504256"/>
                  <a:ext cx="163609"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TextBox 24">
                  <a:extLst>
                    <a:ext uri="{FF2B5EF4-FFF2-40B4-BE49-F238E27FC236}">
                      <a16:creationId xmlns:a16="http://schemas.microsoft.com/office/drawing/2014/main" id="{CF463B6B-E88F-4895-9077-D7105E016390}"/>
                    </a:ext>
                  </a:extLst>
                </p:cNvPr>
                <p:cNvSpPr txBox="1"/>
                <p:nvPr/>
              </p:nvSpPr>
              <p:spPr>
                <a:xfrm>
                  <a:off x="5884186" y="1369646"/>
                  <a:ext cx="828275" cy="523220"/>
                </a:xfrm>
                <a:prstGeom prst="rect">
                  <a:avLst/>
                </a:prstGeom>
                <a:noFill/>
              </p:spPr>
              <p:txBody>
                <a:bodyPr wrap="square" rtlCol="0">
                  <a:spAutoFit/>
                </a:bodyPr>
                <a:lstStyle/>
                <a:p>
                  <a:r>
                    <a:rPr lang="en-US" sz="1400" dirty="0"/>
                    <a:t>Plenty of Walking</a:t>
                  </a:r>
                </a:p>
              </p:txBody>
            </p:sp>
            <p:pic>
              <p:nvPicPr>
                <p:cNvPr id="26" name="Picture 9" descr="footprint">
                  <a:extLst>
                    <a:ext uri="{FF2B5EF4-FFF2-40B4-BE49-F238E27FC236}">
                      <a16:creationId xmlns:a16="http://schemas.microsoft.com/office/drawing/2014/main" id="{0A807291-77B6-4C0E-A767-97BB84B266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24" y="1504256"/>
                  <a:ext cx="163609"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7" name="Picture 9" descr="footprint">
                  <a:extLst>
                    <a:ext uri="{FF2B5EF4-FFF2-40B4-BE49-F238E27FC236}">
                      <a16:creationId xmlns:a16="http://schemas.microsoft.com/office/drawing/2014/main" id="{12628D7D-D96A-4531-9638-416BF4B25E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2412" y="1504256"/>
                  <a:ext cx="163609"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8" name="Picture 9" descr="footprint">
                  <a:extLst>
                    <a:ext uri="{FF2B5EF4-FFF2-40B4-BE49-F238E27FC236}">
                      <a16:creationId xmlns:a16="http://schemas.microsoft.com/office/drawing/2014/main" id="{812435B0-734F-40E5-B085-A1A8F75EEF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299" y="1504256"/>
                  <a:ext cx="163609"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2" name="TextBox 21">
                <a:extLst>
                  <a:ext uri="{FF2B5EF4-FFF2-40B4-BE49-F238E27FC236}">
                    <a16:creationId xmlns:a16="http://schemas.microsoft.com/office/drawing/2014/main" id="{BE808218-8953-4AB3-9DEF-F3DE912D9B3F}"/>
                  </a:ext>
                </a:extLst>
              </p:cNvPr>
              <p:cNvSpPr txBox="1"/>
              <p:nvPr/>
            </p:nvSpPr>
            <p:spPr>
              <a:xfrm>
                <a:off x="4099128" y="1029645"/>
                <a:ext cx="2976544" cy="307777"/>
              </a:xfrm>
              <a:prstGeom prst="rect">
                <a:avLst/>
              </a:prstGeom>
              <a:noFill/>
            </p:spPr>
            <p:txBody>
              <a:bodyPr wrap="square" rtlCol="0">
                <a:spAutoFit/>
              </a:bodyPr>
              <a:lstStyle/>
              <a:p>
                <a:pPr algn="ctr"/>
                <a:r>
                  <a:rPr lang="en-US" sz="1400" b="1" i="1" dirty="0"/>
                  <a:t>LEGEND FOR AMOUNT OF WALKING</a:t>
                </a:r>
              </a:p>
            </p:txBody>
          </p:sp>
          <p:sp>
            <p:nvSpPr>
              <p:cNvPr id="23" name="Rectangle 22">
                <a:extLst>
                  <a:ext uri="{FF2B5EF4-FFF2-40B4-BE49-F238E27FC236}">
                    <a16:creationId xmlns:a16="http://schemas.microsoft.com/office/drawing/2014/main" id="{BB306CF0-074F-4251-8DE8-3D29C1F68759}"/>
                  </a:ext>
                </a:extLst>
              </p:cNvPr>
              <p:cNvSpPr/>
              <p:nvPr/>
            </p:nvSpPr>
            <p:spPr>
              <a:xfrm>
                <a:off x="4211518" y="1015468"/>
                <a:ext cx="2770994" cy="877398"/>
              </a:xfrm>
              <a:prstGeom prst="rect">
                <a:avLst/>
              </a:prstGeom>
              <a:noFill/>
              <a:ln>
                <a:solidFill>
                  <a:srgbClr val="01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9" name="Rectangle 18">
              <a:extLst>
                <a:ext uri="{FF2B5EF4-FFF2-40B4-BE49-F238E27FC236}">
                  <a16:creationId xmlns:a16="http://schemas.microsoft.com/office/drawing/2014/main" id="{BC40F085-EF5A-4A22-923A-14642CDEEEB1}"/>
                </a:ext>
              </a:extLst>
            </p:cNvPr>
            <p:cNvSpPr/>
            <p:nvPr/>
          </p:nvSpPr>
          <p:spPr>
            <a:xfrm>
              <a:off x="3482933" y="995837"/>
              <a:ext cx="4317554" cy="1384995"/>
            </a:xfrm>
            <a:prstGeom prst="rect">
              <a:avLst/>
            </a:prstGeom>
          </p:spPr>
          <p:txBody>
            <a:bodyPr wrap="square">
              <a:spAutoFit/>
            </a:bodyPr>
            <a:lstStyle/>
            <a:p>
              <a:pPr marL="168275" indent="-168275">
                <a:buFont typeface="Arial" panose="020B0604020202020204" pitchFamily="34" charset="0"/>
                <a:buChar char="•"/>
                <a:defRPr/>
              </a:pPr>
              <a:r>
                <a:rPr lang="en-US" sz="1400" dirty="0">
                  <a:latin typeface="Georgia" panose="02040502050405020303" pitchFamily="18" charset="0"/>
                </a:rPr>
                <a:t>Sign up with the Office</a:t>
              </a:r>
            </a:p>
            <a:p>
              <a:pPr marL="168275" marR="0" indent="-168275" fontAlgn="auto">
                <a:spcBef>
                  <a:spcPts val="0"/>
                </a:spcBef>
                <a:spcAft>
                  <a:spcPts val="0"/>
                </a:spcAft>
                <a:buClrTx/>
                <a:buSzTx/>
                <a:buFont typeface="Arial" panose="020B0604020202020204" pitchFamily="34" charset="0"/>
                <a:buChar char="•"/>
                <a:tabLst/>
                <a:defRPr/>
              </a:pPr>
              <a:r>
                <a:rPr lang="en-US" sz="1400" dirty="0">
                  <a:latin typeface="Georgia" panose="02040502050405020303" pitchFamily="18" charset="0"/>
                </a:rPr>
                <a:t>RSVP by deadline</a:t>
              </a:r>
            </a:p>
            <a:p>
              <a:pPr marL="168275" marR="0" indent="-168275" fontAlgn="auto">
                <a:spcBef>
                  <a:spcPts val="0"/>
                </a:spcBef>
                <a:spcAft>
                  <a:spcPts val="0"/>
                </a:spcAft>
                <a:buClrTx/>
                <a:buSzTx/>
                <a:buFont typeface="Arial" panose="020B0604020202020204" pitchFamily="34" charset="0"/>
                <a:buChar char="•"/>
                <a:tabLst/>
                <a:defRPr/>
              </a:pPr>
              <a:r>
                <a:rPr lang="en-US" sz="1400" dirty="0">
                  <a:latin typeface="Georgia" panose="02040502050405020303" pitchFamily="18" charset="0"/>
                </a:rPr>
                <a:t>Limited seating</a:t>
              </a:r>
            </a:p>
            <a:p>
              <a:pPr marL="168275" marR="0" indent="-168275" fontAlgn="auto">
                <a:spcBef>
                  <a:spcPts val="0"/>
                </a:spcBef>
                <a:spcAft>
                  <a:spcPts val="0"/>
                </a:spcAft>
                <a:buClrTx/>
                <a:buSzTx/>
                <a:buFont typeface="Arial" panose="020B0604020202020204" pitchFamily="34" charset="0"/>
                <a:buChar char="•"/>
                <a:tabLst/>
                <a:defRPr/>
              </a:pPr>
              <a:r>
                <a:rPr lang="en-US" sz="1400" dirty="0">
                  <a:latin typeface="Georgia" panose="02040502050405020303" pitchFamily="18" charset="0"/>
                </a:rPr>
                <a:t>At least 10 participants needed for SRC Bus trip</a:t>
              </a:r>
            </a:p>
            <a:p>
              <a:pPr marL="168275" marR="0" indent="-168275" fontAlgn="auto">
                <a:spcBef>
                  <a:spcPts val="0"/>
                </a:spcBef>
                <a:spcAft>
                  <a:spcPts val="0"/>
                </a:spcAft>
                <a:buClrTx/>
                <a:buSzTx/>
                <a:buFont typeface="Arial" panose="020B0604020202020204" pitchFamily="34" charset="0"/>
                <a:buChar char="•"/>
                <a:tabLst/>
                <a:defRPr/>
              </a:pPr>
              <a:r>
                <a:rPr lang="en-US" sz="1400" b="1" dirty="0">
                  <a:solidFill>
                    <a:srgbClr val="FF0000"/>
                  </a:solidFill>
                  <a:latin typeface="Georgia" panose="02040502050405020303" pitchFamily="18" charset="0"/>
                </a:rPr>
                <a:t>Payment is due at time of sign up and is by </a:t>
              </a:r>
              <a:r>
                <a:rPr lang="en-US" sz="1400" b="1" i="1" u="sng" dirty="0">
                  <a:solidFill>
                    <a:srgbClr val="FF0000"/>
                  </a:solidFill>
                  <a:latin typeface="Georgia" panose="02040502050405020303" pitchFamily="18" charset="0"/>
                </a:rPr>
                <a:t>Check Only </a:t>
              </a:r>
              <a:r>
                <a:rPr lang="en-US" sz="1400" b="1" dirty="0">
                  <a:solidFill>
                    <a:srgbClr val="FF0000"/>
                  </a:solidFill>
                  <a:latin typeface="Georgia" panose="02040502050405020303" pitchFamily="18" charset="0"/>
                </a:rPr>
                <a:t>(Payable to SRC)</a:t>
              </a:r>
            </a:p>
          </p:txBody>
        </p:sp>
      </p:grpSp>
      <p:cxnSp>
        <p:nvCxnSpPr>
          <p:cNvPr id="31" name="Straight Connector 30">
            <a:extLst>
              <a:ext uri="{FF2B5EF4-FFF2-40B4-BE49-F238E27FC236}">
                <a16:creationId xmlns:a16="http://schemas.microsoft.com/office/drawing/2014/main" id="{A283A309-2635-4EB9-A4F3-46D4B0BB564D}"/>
              </a:ext>
            </a:extLst>
          </p:cNvPr>
          <p:cNvCxnSpPr>
            <a:cxnSpLocks/>
          </p:cNvCxnSpPr>
          <p:nvPr/>
        </p:nvCxnSpPr>
        <p:spPr>
          <a:xfrm>
            <a:off x="16219" y="2174445"/>
            <a:ext cx="7282763" cy="0"/>
          </a:xfrm>
          <a:prstGeom prst="line">
            <a:avLst/>
          </a:prstGeom>
          <a:ln w="63500" cmpd="tri">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93207BB-EB09-49C6-8A5B-8231F525C9A6}"/>
              </a:ext>
            </a:extLst>
          </p:cNvPr>
          <p:cNvGrpSpPr/>
          <p:nvPr/>
        </p:nvGrpSpPr>
        <p:grpSpPr>
          <a:xfrm>
            <a:off x="263921" y="2327927"/>
            <a:ext cx="6787358" cy="1292662"/>
            <a:chOff x="35280" y="3079353"/>
            <a:chExt cx="6787358" cy="1292662"/>
          </a:xfrm>
        </p:grpSpPr>
        <p:sp>
          <p:nvSpPr>
            <p:cNvPr id="40" name="Rectangle 39">
              <a:extLst>
                <a:ext uri="{FF2B5EF4-FFF2-40B4-BE49-F238E27FC236}">
                  <a16:creationId xmlns:a16="http://schemas.microsoft.com/office/drawing/2014/main" id="{16573330-971B-49E1-9655-55B7DB9313B6}"/>
                </a:ext>
              </a:extLst>
            </p:cNvPr>
            <p:cNvSpPr/>
            <p:nvPr/>
          </p:nvSpPr>
          <p:spPr>
            <a:xfrm>
              <a:off x="460887" y="3079353"/>
              <a:ext cx="6361751" cy="1292662"/>
            </a:xfrm>
            <a:prstGeom prst="rect">
              <a:avLst/>
            </a:prstGeom>
          </p:spPr>
          <p:txBody>
            <a:bodyPr wrap="square">
              <a:spAutoFit/>
            </a:bodyPr>
            <a:lstStyle/>
            <a:p>
              <a:pPr fontAlgn="base">
                <a:spcBef>
                  <a:spcPct val="0"/>
                </a:spcBef>
                <a:spcAft>
                  <a:spcPct val="0"/>
                </a:spcAft>
              </a:pPr>
              <a:r>
                <a:rPr lang="en-US" altLang="en-US" sz="1300" b="1" u="sng" dirty="0">
                  <a:solidFill>
                    <a:srgbClr val="00789C"/>
                  </a:solidFill>
                  <a:latin typeface="Gill Sans MT" pitchFamily="34" charset="0"/>
                  <a:cs typeface="Arial" pitchFamily="34" charset="0"/>
                </a:rPr>
                <a:t>Tuesday – October 18 – Peddler’s Village with Scarecrows</a:t>
              </a:r>
            </a:p>
            <a:p>
              <a:pPr fontAlgn="base">
                <a:spcBef>
                  <a:spcPct val="0"/>
                </a:spcBef>
                <a:spcAft>
                  <a:spcPct val="0"/>
                </a:spcAft>
              </a:pPr>
              <a:r>
                <a:rPr lang="en-US" sz="1300" dirty="0">
                  <a:solidFill>
                    <a:srgbClr val="750504"/>
                  </a:solidFill>
                  <a:latin typeface="Gill Sans MT" pitchFamily="34" charset="0"/>
                  <a:cs typeface="Arial" pitchFamily="34" charset="0"/>
                </a:rPr>
                <a:t>Peddler’s Village is a storybook village with charming colonial-style buildings, award-winning gardens, and distinctive shopping, dining, and lodging. </a:t>
              </a:r>
              <a:endParaRPr lang="en-US" altLang="en-US" sz="1300" dirty="0">
                <a:solidFill>
                  <a:srgbClr val="750504"/>
                </a:solidFill>
                <a:latin typeface="Gill Sans MT" pitchFamily="34" charset="0"/>
                <a:cs typeface="Arial" pitchFamily="34" charset="0"/>
              </a:endParaRPr>
            </a:p>
            <a:p>
              <a:pPr algn="ctr" fontAlgn="base">
                <a:spcBef>
                  <a:spcPct val="0"/>
                </a:spcBef>
                <a:spcAft>
                  <a:spcPct val="0"/>
                </a:spcAft>
                <a:defRPr/>
              </a:pPr>
              <a:r>
                <a:rPr lang="en-US" sz="1300" i="1" u="sng" dirty="0">
                  <a:solidFill>
                    <a:srgbClr val="750504"/>
                  </a:solidFill>
                  <a:latin typeface="Gill Sans MT" pitchFamily="34" charset="0"/>
                  <a:cs typeface="Arial" pitchFamily="34" charset="0"/>
                </a:rPr>
                <a:t>Lunch at your own expense is 12:30 PM at Cock &amp; Bull</a:t>
              </a:r>
            </a:p>
            <a:p>
              <a:pPr algn="ctr" fontAlgn="base">
                <a:spcBef>
                  <a:spcPct val="0"/>
                </a:spcBef>
                <a:spcAft>
                  <a:spcPct val="0"/>
                </a:spcAft>
                <a:defRPr/>
              </a:pPr>
              <a:r>
                <a:rPr lang="en-US" sz="1300" dirty="0">
                  <a:solidFill>
                    <a:srgbClr val="750504"/>
                  </a:solidFill>
                  <a:latin typeface="Gill Sans MT" pitchFamily="34" charset="0"/>
                  <a:cs typeface="Arial" pitchFamily="34" charset="0"/>
                </a:rPr>
                <a:t>RSVP to the Office by Friday, October 14</a:t>
              </a:r>
            </a:p>
            <a:p>
              <a:pPr lvl="0" algn="ctr" fontAlgn="base">
                <a:spcBef>
                  <a:spcPct val="0"/>
                </a:spcBef>
                <a:spcAft>
                  <a:spcPct val="0"/>
                </a:spcAft>
              </a:pPr>
              <a:r>
                <a:rPr lang="en-US" altLang="en-US" sz="1300" dirty="0">
                  <a:solidFill>
                    <a:srgbClr val="750504"/>
                  </a:solidFill>
                  <a:latin typeface="Gill Sans MT" pitchFamily="34" charset="0"/>
                  <a:cs typeface="Arial" pitchFamily="34" charset="0"/>
                </a:rPr>
                <a:t>LEAVE BEREAN PARKING LOT: 10:30 AM		Cost: $7.00</a:t>
              </a:r>
            </a:p>
          </p:txBody>
        </p:sp>
        <p:pic>
          <p:nvPicPr>
            <p:cNvPr id="41" name="Picture 9" descr="footprint">
              <a:extLst>
                <a:ext uri="{FF2B5EF4-FFF2-40B4-BE49-F238E27FC236}">
                  <a16:creationId xmlns:a16="http://schemas.microsoft.com/office/drawing/2014/main" id="{A01774BC-DC1E-4CE8-B968-815364716C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0" y="3338867"/>
              <a:ext cx="1905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2" name="Picture 9" descr="footprint">
              <a:extLst>
                <a:ext uri="{FF2B5EF4-FFF2-40B4-BE49-F238E27FC236}">
                  <a16:creationId xmlns:a16="http://schemas.microsoft.com/office/drawing/2014/main" id="{230D5047-06FA-46A4-A30A-303F4C28BC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80" y="3338867"/>
              <a:ext cx="1905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3" name="Picture 9" descr="footprint">
              <a:extLst>
                <a:ext uri="{FF2B5EF4-FFF2-40B4-BE49-F238E27FC236}">
                  <a16:creationId xmlns:a16="http://schemas.microsoft.com/office/drawing/2014/main" id="{DBA84EE5-F227-47DD-A125-35333ED57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080" y="3338867"/>
              <a:ext cx="1905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2" name="Group 1">
            <a:extLst>
              <a:ext uri="{FF2B5EF4-FFF2-40B4-BE49-F238E27FC236}">
                <a16:creationId xmlns:a16="http://schemas.microsoft.com/office/drawing/2014/main" id="{C11F2CFA-8417-4BBE-AA1D-739EF6BB1AED}"/>
              </a:ext>
            </a:extLst>
          </p:cNvPr>
          <p:cNvGrpSpPr/>
          <p:nvPr/>
        </p:nvGrpSpPr>
        <p:grpSpPr>
          <a:xfrm>
            <a:off x="364411" y="6848044"/>
            <a:ext cx="6538960" cy="2737234"/>
            <a:chOff x="364411" y="5608448"/>
            <a:chExt cx="6538960" cy="2737234"/>
          </a:xfrm>
        </p:grpSpPr>
        <p:grpSp>
          <p:nvGrpSpPr>
            <p:cNvPr id="32" name="Group 31">
              <a:extLst>
                <a:ext uri="{FF2B5EF4-FFF2-40B4-BE49-F238E27FC236}">
                  <a16:creationId xmlns:a16="http://schemas.microsoft.com/office/drawing/2014/main" id="{5D71FF4F-CBC1-472F-8ABB-4AD6A56A430C}"/>
                </a:ext>
              </a:extLst>
            </p:cNvPr>
            <p:cNvGrpSpPr/>
            <p:nvPr/>
          </p:nvGrpSpPr>
          <p:grpSpPr>
            <a:xfrm>
              <a:off x="411830" y="5608448"/>
              <a:ext cx="6491541" cy="2608210"/>
              <a:chOff x="-196264" y="8963850"/>
              <a:chExt cx="6491541" cy="2608210"/>
            </a:xfrm>
          </p:grpSpPr>
          <p:sp>
            <p:nvSpPr>
              <p:cNvPr id="33" name="Rectangle 32">
                <a:extLst>
                  <a:ext uri="{FF2B5EF4-FFF2-40B4-BE49-F238E27FC236}">
                    <a16:creationId xmlns:a16="http://schemas.microsoft.com/office/drawing/2014/main" id="{1E522505-A15D-42E3-9EFB-A422DE11BA42}"/>
                  </a:ext>
                </a:extLst>
              </p:cNvPr>
              <p:cNvSpPr/>
              <p:nvPr/>
            </p:nvSpPr>
            <p:spPr>
              <a:xfrm>
                <a:off x="2814582" y="9414194"/>
                <a:ext cx="3446012" cy="523220"/>
              </a:xfrm>
              <a:prstGeom prst="rect">
                <a:avLst/>
              </a:prstGeom>
            </p:spPr>
            <p:txBody>
              <a:bodyPr wrap="square">
                <a:spAutoFit/>
              </a:bodyPr>
              <a:lstStyle/>
              <a:p>
                <a:pPr lvl="0" algn="ctr" fontAlgn="base">
                  <a:spcBef>
                    <a:spcPct val="0"/>
                  </a:spcBef>
                  <a:spcAft>
                    <a:spcPct val="0"/>
                  </a:spcAft>
                  <a:defRPr/>
                </a:pPr>
                <a:r>
                  <a:rPr kumimoji="0" lang="en-US" altLang="en-US" sz="1400" i="0" strike="noStrike" kern="1200" cap="none" spc="0" normalizeH="0" baseline="0" noProof="0" dirty="0">
                    <a:ln>
                      <a:noFill/>
                    </a:ln>
                    <a:solidFill>
                      <a:srgbClr val="7030A0"/>
                    </a:solidFill>
                    <a:effectLst/>
                    <a:uLnTx/>
                    <a:uFillTx/>
                    <a:latin typeface="Gill Sans MT" pitchFamily="34" charset="0"/>
                    <a:ea typeface="+mn-ea"/>
                    <a:cs typeface="Arial" pitchFamily="34" charset="0"/>
                  </a:rPr>
                  <a:t>Details posted on the Library Bulletin Board.</a:t>
                </a:r>
              </a:p>
              <a:p>
                <a:pPr lvl="0" algn="ctr" fontAlgn="base">
                  <a:spcBef>
                    <a:spcPct val="0"/>
                  </a:spcBef>
                  <a:spcAft>
                    <a:spcPct val="0"/>
                  </a:spcAft>
                  <a:defRPr/>
                </a:pPr>
                <a:r>
                  <a:rPr lang="en-US" sz="1400" b="1" dirty="0">
                    <a:solidFill>
                      <a:srgbClr val="7030A0"/>
                    </a:solidFill>
                    <a:latin typeface="Gill Sans MT" pitchFamily="34" charset="0"/>
                    <a:cs typeface="Arial" pitchFamily="34" charset="0"/>
                  </a:rPr>
                  <a:t>RSVP to Carol Griffith (484-624-8314)</a:t>
                </a:r>
                <a:endParaRPr kumimoji="0" lang="en-US" altLang="en-US" sz="1400" i="0" strike="noStrike" kern="1200" cap="none" spc="0" normalizeH="0" baseline="0" noProof="0" dirty="0">
                  <a:ln>
                    <a:noFill/>
                  </a:ln>
                  <a:solidFill>
                    <a:srgbClr val="7030A0"/>
                  </a:solidFill>
                  <a:effectLst/>
                  <a:uLnTx/>
                  <a:uFillTx/>
                  <a:latin typeface="Gill Sans MT" pitchFamily="34" charset="0"/>
                  <a:ea typeface="+mn-ea"/>
                  <a:cs typeface="Arial" pitchFamily="34" charset="0"/>
                </a:endParaRPr>
              </a:p>
            </p:txBody>
          </p:sp>
          <p:sp>
            <p:nvSpPr>
              <p:cNvPr id="34" name="Rounded Rectangle 12">
                <a:extLst>
                  <a:ext uri="{FF2B5EF4-FFF2-40B4-BE49-F238E27FC236}">
                    <a16:creationId xmlns:a16="http://schemas.microsoft.com/office/drawing/2014/main" id="{F14A7E99-87C7-4AAE-9BE3-25536CE85B13}"/>
                  </a:ext>
                </a:extLst>
              </p:cNvPr>
              <p:cNvSpPr/>
              <p:nvPr/>
            </p:nvSpPr>
            <p:spPr>
              <a:xfrm>
                <a:off x="-161581" y="9052472"/>
                <a:ext cx="6422175" cy="351001"/>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onstantia" panose="02030602050306030303" pitchFamily="18" charset="0"/>
                  </a:rPr>
                  <a:t>New Hanover AARP Trips</a:t>
                </a:r>
                <a:endParaRPr lang="en-US" sz="2000" b="1" i="1" dirty="0">
                  <a:solidFill>
                    <a:schemeClr val="bg1"/>
                  </a:solidFill>
                  <a:latin typeface="Constantia" panose="02030602050306030303" pitchFamily="18" charset="0"/>
                </a:endParaRPr>
              </a:p>
            </p:txBody>
          </p:sp>
          <p:sp>
            <p:nvSpPr>
              <p:cNvPr id="35" name="Rectangle 34">
                <a:extLst>
                  <a:ext uri="{FF2B5EF4-FFF2-40B4-BE49-F238E27FC236}">
                    <a16:creationId xmlns:a16="http://schemas.microsoft.com/office/drawing/2014/main" id="{ABAE85D5-664F-4B9B-815B-A2EB13D2529A}"/>
                  </a:ext>
                </a:extLst>
              </p:cNvPr>
              <p:cNvSpPr/>
              <p:nvPr/>
            </p:nvSpPr>
            <p:spPr>
              <a:xfrm>
                <a:off x="-196264" y="8963850"/>
                <a:ext cx="6491541" cy="260821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p>
            </p:txBody>
          </p:sp>
          <p:sp>
            <p:nvSpPr>
              <p:cNvPr id="36" name="Rectangle 35">
                <a:extLst>
                  <a:ext uri="{FF2B5EF4-FFF2-40B4-BE49-F238E27FC236}">
                    <a16:creationId xmlns:a16="http://schemas.microsoft.com/office/drawing/2014/main" id="{446ABCFE-3115-4EE9-B47C-92474EA2DA45}"/>
                  </a:ext>
                </a:extLst>
              </p:cNvPr>
              <p:cNvSpPr/>
              <p:nvPr/>
            </p:nvSpPr>
            <p:spPr>
              <a:xfrm>
                <a:off x="-161582" y="9414194"/>
                <a:ext cx="1926259" cy="523220"/>
              </a:xfrm>
              <a:prstGeom prst="rect">
                <a:avLst/>
              </a:prstGeom>
            </p:spPr>
            <p:txBody>
              <a:bodyPr wrap="square">
                <a:spAutoFit/>
              </a:bodyPr>
              <a:lstStyle/>
              <a:p>
                <a:pPr lvl="0" algn="ctr" fontAlgn="base">
                  <a:spcBef>
                    <a:spcPct val="0"/>
                  </a:spcBef>
                  <a:spcAft>
                    <a:spcPct val="0"/>
                  </a:spcAft>
                  <a:defRPr/>
                </a:pPr>
                <a:r>
                  <a:rPr kumimoji="0" lang="en-US" altLang="en-US" sz="1400" i="1" strike="noStrike" kern="1200" cap="none" spc="0" normalizeH="0" baseline="0" noProof="0" dirty="0">
                    <a:ln>
                      <a:noFill/>
                    </a:ln>
                    <a:solidFill>
                      <a:srgbClr val="7030A0"/>
                    </a:solidFill>
                    <a:effectLst/>
                    <a:uLnTx/>
                    <a:uFillTx/>
                    <a:latin typeface="Gill Sans MT" pitchFamily="34" charset="0"/>
                    <a:ea typeface="+mn-ea"/>
                    <a:cs typeface="Arial" pitchFamily="34" charset="0"/>
                  </a:rPr>
                  <a:t>Checks Payable to: </a:t>
                </a:r>
                <a:br>
                  <a:rPr kumimoji="0" lang="en-US" altLang="en-US" sz="1400" i="1" strike="noStrike" kern="1200" cap="none" spc="0" normalizeH="0" baseline="0" noProof="0" dirty="0">
                    <a:ln>
                      <a:noFill/>
                    </a:ln>
                    <a:solidFill>
                      <a:srgbClr val="7030A0"/>
                    </a:solidFill>
                    <a:effectLst/>
                    <a:uLnTx/>
                    <a:uFillTx/>
                    <a:latin typeface="Gill Sans MT" pitchFamily="34" charset="0"/>
                    <a:ea typeface="+mn-ea"/>
                    <a:cs typeface="Arial" pitchFamily="34" charset="0"/>
                  </a:rPr>
                </a:br>
                <a:r>
                  <a:rPr kumimoji="0" lang="en-US" altLang="en-US" sz="1400" i="1" strike="noStrike" kern="1200" cap="none" spc="0" normalizeH="0" baseline="0" noProof="0" dirty="0">
                    <a:ln>
                      <a:noFill/>
                    </a:ln>
                    <a:solidFill>
                      <a:srgbClr val="7030A0"/>
                    </a:solidFill>
                    <a:effectLst/>
                    <a:uLnTx/>
                    <a:uFillTx/>
                    <a:latin typeface="Gill Sans MT" pitchFamily="34" charset="0"/>
                    <a:ea typeface="+mn-ea"/>
                    <a:cs typeface="Arial" pitchFamily="34" charset="0"/>
                  </a:rPr>
                  <a:t>“</a:t>
                </a:r>
                <a:r>
                  <a:rPr kumimoji="0" lang="en-US" altLang="en-US" sz="1400" b="1" i="1" strike="noStrike" kern="1200" cap="none" spc="0" normalizeH="0" baseline="0" noProof="0" dirty="0">
                    <a:ln>
                      <a:noFill/>
                    </a:ln>
                    <a:solidFill>
                      <a:srgbClr val="7030A0"/>
                    </a:solidFill>
                    <a:effectLst/>
                    <a:uLnTx/>
                    <a:uFillTx/>
                    <a:latin typeface="Gill Sans MT" pitchFamily="34" charset="0"/>
                    <a:ea typeface="+mn-ea"/>
                    <a:cs typeface="Arial" pitchFamily="34" charset="0"/>
                  </a:rPr>
                  <a:t>New Hanover AARP”</a:t>
                </a:r>
                <a:endParaRPr kumimoji="0" lang="en-US" altLang="en-US" sz="1400" i="1" strike="noStrike" kern="1200" cap="none" spc="0" normalizeH="0" baseline="0" noProof="0" dirty="0">
                  <a:ln>
                    <a:noFill/>
                  </a:ln>
                  <a:solidFill>
                    <a:srgbClr val="7030A0"/>
                  </a:solidFill>
                  <a:effectLst/>
                  <a:uLnTx/>
                  <a:uFillTx/>
                  <a:latin typeface="Gill Sans MT" pitchFamily="34" charset="0"/>
                  <a:ea typeface="+mn-ea"/>
                  <a:cs typeface="Arial" pitchFamily="34" charset="0"/>
                </a:endParaRPr>
              </a:p>
            </p:txBody>
          </p:sp>
        </p:grpSp>
        <p:cxnSp>
          <p:nvCxnSpPr>
            <p:cNvPr id="37" name="Straight Connector 36">
              <a:extLst>
                <a:ext uri="{FF2B5EF4-FFF2-40B4-BE49-F238E27FC236}">
                  <a16:creationId xmlns:a16="http://schemas.microsoft.com/office/drawing/2014/main" id="{9BE2E2FD-DA3A-4B87-8639-9B44749294D4}"/>
                </a:ext>
              </a:extLst>
            </p:cNvPr>
            <p:cNvCxnSpPr>
              <a:cxnSpLocks/>
            </p:cNvCxnSpPr>
            <p:nvPr/>
          </p:nvCxnSpPr>
          <p:spPr>
            <a:xfrm>
              <a:off x="411830" y="6582012"/>
              <a:ext cx="649154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04771AF-FE1E-449C-8442-9B5161BC5865}"/>
                </a:ext>
              </a:extLst>
            </p:cNvPr>
            <p:cNvSpPr txBox="1"/>
            <p:nvPr/>
          </p:nvSpPr>
          <p:spPr>
            <a:xfrm>
              <a:off x="364411" y="6480475"/>
              <a:ext cx="1670505" cy="830997"/>
            </a:xfrm>
            <a:prstGeom prst="rect">
              <a:avLst/>
            </a:prstGeom>
            <a:noFill/>
          </p:spPr>
          <p:txBody>
            <a:bodyPr wrap="square" rtlCol="0">
              <a:spAutoFit/>
            </a:bodyPr>
            <a:lstStyle/>
            <a:p>
              <a:r>
                <a:rPr lang="en-US" sz="4800" b="1" dirty="0">
                  <a:solidFill>
                    <a:srgbClr val="FF0000"/>
                  </a:solidFill>
                </a:rPr>
                <a:t>FULL</a:t>
              </a:r>
            </a:p>
          </p:txBody>
        </p:sp>
        <p:sp>
          <p:nvSpPr>
            <p:cNvPr id="44" name="Rectangle 43">
              <a:extLst>
                <a:ext uri="{FF2B5EF4-FFF2-40B4-BE49-F238E27FC236}">
                  <a16:creationId xmlns:a16="http://schemas.microsoft.com/office/drawing/2014/main" id="{12234C8E-EFB2-4ED2-AA5A-8D7A09526EEC}"/>
                </a:ext>
              </a:extLst>
            </p:cNvPr>
            <p:cNvSpPr/>
            <p:nvPr/>
          </p:nvSpPr>
          <p:spPr>
            <a:xfrm>
              <a:off x="411830" y="6592733"/>
              <a:ext cx="4780547" cy="6924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sng" strike="noStrike" kern="1200" cap="none" spc="0" normalizeH="0" baseline="0" noProof="0" dirty="0">
                  <a:ln>
                    <a:noFill/>
                  </a:ln>
                  <a:solidFill>
                    <a:srgbClr val="7030A0"/>
                  </a:solidFill>
                  <a:effectLst/>
                  <a:uLnTx/>
                  <a:uFillTx/>
                  <a:latin typeface="Gill Sans MT" pitchFamily="34" charset="0"/>
                  <a:ea typeface="+mn-ea"/>
                  <a:cs typeface="Arial" pitchFamily="34" charset="0"/>
                </a:rPr>
                <a:t>Wednesday – October 26 – Penn’s Peak</a:t>
              </a:r>
              <a:br>
                <a:rPr kumimoji="0" lang="en-US" altLang="en-US" sz="1300" b="1" i="0" u="sng" strike="noStrike" kern="1200" cap="none" spc="0" normalizeH="0" baseline="0" noProof="0" dirty="0">
                  <a:ln>
                    <a:noFill/>
                  </a:ln>
                  <a:solidFill>
                    <a:srgbClr val="7030A0"/>
                  </a:solidFill>
                  <a:effectLst/>
                  <a:uLnTx/>
                  <a:uFillTx/>
                  <a:latin typeface="Gill Sans MT" pitchFamily="34" charset="0"/>
                  <a:ea typeface="+mn-ea"/>
                  <a:cs typeface="Arial" pitchFamily="34" charset="0"/>
                </a:rPr>
              </a:br>
              <a:r>
                <a:rPr kumimoji="0" lang="en-US" altLang="en-US" sz="1300" i="1" strike="noStrike" kern="1200" cap="none" spc="0" normalizeH="0" baseline="0" noProof="0" dirty="0">
                  <a:ln>
                    <a:noFill/>
                  </a:ln>
                  <a:solidFill>
                    <a:srgbClr val="7030A0"/>
                  </a:solidFill>
                  <a:effectLst/>
                  <a:uLnTx/>
                  <a:uFillTx/>
                  <a:latin typeface="Gill Sans MT" pitchFamily="34" charset="0"/>
                  <a:ea typeface="+mn-ea"/>
                  <a:cs typeface="Arial" pitchFamily="34" charset="0"/>
                </a:rPr>
                <a:t>“A Night on the Town with the Rat Pack”</a:t>
              </a:r>
            </a:p>
            <a:p>
              <a:pPr fontAlgn="base">
                <a:spcBef>
                  <a:spcPct val="0"/>
                </a:spcBef>
                <a:spcAft>
                  <a:spcPct val="0"/>
                </a:spcAft>
                <a:defRPr/>
              </a:pPr>
              <a:r>
                <a:rPr lang="en-US" sz="1300" dirty="0">
                  <a:solidFill>
                    <a:srgbClr val="7030A0"/>
                  </a:solidFill>
                  <a:latin typeface="Gill Sans MT" pitchFamily="34" charset="0"/>
                  <a:cs typeface="Arial" pitchFamily="34" charset="0"/>
                </a:rPr>
                <a:t>These guys are as close to the real deal as the originals . . . </a:t>
              </a:r>
            </a:p>
          </p:txBody>
        </p:sp>
        <p:pic>
          <p:nvPicPr>
            <p:cNvPr id="45" name="Picture 44" descr="Field Trip Ideas | Ontario Junior Math Resources">
              <a:extLst>
                <a:ext uri="{FF2B5EF4-FFF2-40B4-BE49-F238E27FC236}">
                  <a16:creationId xmlns:a16="http://schemas.microsoft.com/office/drawing/2014/main" id="{1B1852D0-E2ED-432C-9F31-D58C72F68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286" y="6683549"/>
              <a:ext cx="1276925" cy="1411056"/>
            </a:xfrm>
            <a:prstGeom prst="rect">
              <a:avLst/>
            </a:prstGeom>
          </p:spPr>
        </p:pic>
        <p:sp>
          <p:nvSpPr>
            <p:cNvPr id="46" name="Rectangle 45">
              <a:extLst>
                <a:ext uri="{FF2B5EF4-FFF2-40B4-BE49-F238E27FC236}">
                  <a16:creationId xmlns:a16="http://schemas.microsoft.com/office/drawing/2014/main" id="{DA074EFB-DE78-4D96-8D6A-CE52B75DA939}"/>
                </a:ext>
              </a:extLst>
            </p:cNvPr>
            <p:cNvSpPr/>
            <p:nvPr/>
          </p:nvSpPr>
          <p:spPr>
            <a:xfrm>
              <a:off x="517559" y="7488443"/>
              <a:ext cx="4343034" cy="6924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300" b="1" i="0" u="sng" strike="noStrike" kern="1200" cap="none" spc="0" normalizeH="0" baseline="0" noProof="0" dirty="0">
                  <a:ln>
                    <a:noFill/>
                  </a:ln>
                  <a:solidFill>
                    <a:srgbClr val="7030A0"/>
                  </a:solidFill>
                  <a:effectLst/>
                  <a:uLnTx/>
                  <a:uFillTx/>
                  <a:latin typeface="Gill Sans MT" pitchFamily="34" charset="0"/>
                  <a:ea typeface="+mn-ea"/>
                  <a:cs typeface="Arial" pitchFamily="34" charset="0"/>
                </a:rPr>
                <a:t>Thursday – November 17 – American Music Theatre</a:t>
              </a:r>
              <a:br>
                <a:rPr kumimoji="0" lang="en-US" altLang="en-US" sz="1300" b="1" i="0" u="sng" strike="noStrike" kern="1200" cap="none" spc="0" normalizeH="0" baseline="0" noProof="0" dirty="0">
                  <a:ln>
                    <a:noFill/>
                  </a:ln>
                  <a:solidFill>
                    <a:srgbClr val="7030A0"/>
                  </a:solidFill>
                  <a:effectLst/>
                  <a:uLnTx/>
                  <a:uFillTx/>
                  <a:latin typeface="Gill Sans MT" pitchFamily="34" charset="0"/>
                  <a:ea typeface="+mn-ea"/>
                  <a:cs typeface="Arial" pitchFamily="34" charset="0"/>
                </a:rPr>
              </a:br>
              <a:r>
                <a:rPr kumimoji="0" lang="en-US" altLang="en-US" sz="1300" i="1" strike="noStrike" kern="1200" cap="none" spc="0" normalizeH="0" baseline="0" noProof="0" dirty="0">
                  <a:ln>
                    <a:noFill/>
                  </a:ln>
                  <a:solidFill>
                    <a:srgbClr val="7030A0"/>
                  </a:solidFill>
                  <a:effectLst/>
                  <a:uLnTx/>
                  <a:uFillTx/>
                  <a:latin typeface="Gill Sans MT" pitchFamily="34" charset="0"/>
                  <a:ea typeface="+mn-ea"/>
                  <a:cs typeface="Arial" pitchFamily="34" charset="0"/>
                </a:rPr>
                <a:t>“Home for the Holidays”</a:t>
              </a:r>
            </a:p>
            <a:p>
              <a:pPr fontAlgn="base">
                <a:spcBef>
                  <a:spcPct val="0"/>
                </a:spcBef>
                <a:spcAft>
                  <a:spcPct val="0"/>
                </a:spcAft>
                <a:defRPr/>
              </a:pPr>
              <a:r>
                <a:rPr lang="en-US" sz="1300" dirty="0">
                  <a:solidFill>
                    <a:srgbClr val="7030A0"/>
                  </a:solidFill>
                  <a:latin typeface="Gill Sans MT" pitchFamily="34" charset="0"/>
                  <a:cs typeface="Arial" pitchFamily="34" charset="0"/>
                </a:rPr>
                <a:t>The day begins with a delicious family style meal . . . </a:t>
              </a:r>
            </a:p>
          </p:txBody>
        </p:sp>
        <p:sp>
          <p:nvSpPr>
            <p:cNvPr id="47" name="TextBox 46">
              <a:extLst>
                <a:ext uri="{FF2B5EF4-FFF2-40B4-BE49-F238E27FC236}">
                  <a16:creationId xmlns:a16="http://schemas.microsoft.com/office/drawing/2014/main" id="{77C9D1D0-E869-4756-A264-061B70556725}"/>
                </a:ext>
              </a:extLst>
            </p:cNvPr>
            <p:cNvSpPr txBox="1"/>
            <p:nvPr/>
          </p:nvSpPr>
          <p:spPr>
            <a:xfrm>
              <a:off x="411829" y="7514685"/>
              <a:ext cx="1670505" cy="830997"/>
            </a:xfrm>
            <a:prstGeom prst="rect">
              <a:avLst/>
            </a:prstGeom>
            <a:noFill/>
          </p:spPr>
          <p:txBody>
            <a:bodyPr wrap="square" rtlCol="0">
              <a:spAutoFit/>
            </a:bodyPr>
            <a:lstStyle/>
            <a:p>
              <a:r>
                <a:rPr lang="en-US" sz="4800" b="1" dirty="0">
                  <a:solidFill>
                    <a:srgbClr val="FF0000"/>
                  </a:solidFill>
                </a:rPr>
                <a:t>FULL</a:t>
              </a:r>
            </a:p>
          </p:txBody>
        </p:sp>
      </p:grpSp>
      <p:grpSp>
        <p:nvGrpSpPr>
          <p:cNvPr id="48" name="Group 47">
            <a:extLst>
              <a:ext uri="{FF2B5EF4-FFF2-40B4-BE49-F238E27FC236}">
                <a16:creationId xmlns:a16="http://schemas.microsoft.com/office/drawing/2014/main" id="{ABA1BDF2-D873-477F-A639-6DFE59A8BBCA}"/>
              </a:ext>
            </a:extLst>
          </p:cNvPr>
          <p:cNvGrpSpPr/>
          <p:nvPr/>
        </p:nvGrpSpPr>
        <p:grpSpPr>
          <a:xfrm>
            <a:off x="263921" y="3862426"/>
            <a:ext cx="6787358" cy="1492716"/>
            <a:chOff x="35280" y="3079353"/>
            <a:chExt cx="6787358" cy="1492716"/>
          </a:xfrm>
        </p:grpSpPr>
        <p:sp>
          <p:nvSpPr>
            <p:cNvPr id="49" name="Rectangle 48">
              <a:extLst>
                <a:ext uri="{FF2B5EF4-FFF2-40B4-BE49-F238E27FC236}">
                  <a16:creationId xmlns:a16="http://schemas.microsoft.com/office/drawing/2014/main" id="{105DDF29-B674-4BEC-8234-66AEB99F6414}"/>
                </a:ext>
              </a:extLst>
            </p:cNvPr>
            <p:cNvSpPr/>
            <p:nvPr/>
          </p:nvSpPr>
          <p:spPr>
            <a:xfrm>
              <a:off x="460887" y="3079353"/>
              <a:ext cx="6361751" cy="1492716"/>
            </a:xfrm>
            <a:prstGeom prst="rect">
              <a:avLst/>
            </a:prstGeom>
          </p:spPr>
          <p:txBody>
            <a:bodyPr wrap="square">
              <a:spAutoFit/>
            </a:bodyPr>
            <a:lstStyle/>
            <a:p>
              <a:pPr fontAlgn="base">
                <a:spcBef>
                  <a:spcPct val="0"/>
                </a:spcBef>
                <a:spcAft>
                  <a:spcPct val="0"/>
                </a:spcAft>
              </a:pPr>
              <a:r>
                <a:rPr lang="en-US" altLang="en-US" sz="1300" b="1" u="sng" dirty="0">
                  <a:solidFill>
                    <a:srgbClr val="00789C"/>
                  </a:solidFill>
                  <a:latin typeface="Gill Sans MT" pitchFamily="34" charset="0"/>
                  <a:cs typeface="Arial" pitchFamily="34" charset="0"/>
                </a:rPr>
                <a:t>Tuesday – November 8 – Reading Museum</a:t>
              </a:r>
            </a:p>
            <a:p>
              <a:pPr fontAlgn="base">
                <a:spcBef>
                  <a:spcPct val="0"/>
                </a:spcBef>
                <a:spcAft>
                  <a:spcPct val="0"/>
                </a:spcAft>
              </a:pPr>
              <a:r>
                <a:rPr lang="en-US" sz="1300" dirty="0">
                  <a:solidFill>
                    <a:srgbClr val="750504"/>
                  </a:solidFill>
                  <a:latin typeface="Gill Sans MT" pitchFamily="34" charset="0"/>
                  <a:cs typeface="Arial" pitchFamily="34" charset="0"/>
                </a:rPr>
                <a:t>Join us for a 1-hour guided “Highlights Tour” at the Reading Museum. Fall highlights include: DaVinci – The Exhibition; American Adventure; Indigenous Identities – Portraits of Native Americans in the Civil War Era. </a:t>
              </a:r>
              <a:endParaRPr lang="en-US" altLang="en-US" sz="1300" dirty="0">
                <a:solidFill>
                  <a:srgbClr val="750504"/>
                </a:solidFill>
                <a:latin typeface="Gill Sans MT" pitchFamily="34" charset="0"/>
                <a:cs typeface="Arial" pitchFamily="34" charset="0"/>
              </a:endParaRPr>
            </a:p>
            <a:p>
              <a:pPr algn="ctr" fontAlgn="base">
                <a:spcBef>
                  <a:spcPct val="0"/>
                </a:spcBef>
                <a:spcAft>
                  <a:spcPct val="0"/>
                </a:spcAft>
                <a:defRPr/>
              </a:pPr>
              <a:r>
                <a:rPr lang="en-US" sz="1300" i="1" u="sng" dirty="0">
                  <a:solidFill>
                    <a:srgbClr val="750504"/>
                  </a:solidFill>
                  <a:latin typeface="Gill Sans MT" pitchFamily="34" charset="0"/>
                  <a:cs typeface="Arial" pitchFamily="34" charset="0"/>
                </a:rPr>
                <a:t>Lunch at your own expense at Exeter Family Diner</a:t>
              </a:r>
            </a:p>
            <a:p>
              <a:pPr algn="ctr" fontAlgn="base">
                <a:spcBef>
                  <a:spcPct val="0"/>
                </a:spcBef>
                <a:spcAft>
                  <a:spcPct val="0"/>
                </a:spcAft>
                <a:defRPr/>
              </a:pPr>
              <a:r>
                <a:rPr lang="en-US" sz="1300" dirty="0">
                  <a:solidFill>
                    <a:srgbClr val="750504"/>
                  </a:solidFill>
                  <a:latin typeface="Gill Sans MT" pitchFamily="34" charset="0"/>
                  <a:cs typeface="Arial" pitchFamily="34" charset="0"/>
                </a:rPr>
                <a:t>RSVP to the Office by Friday, October 28</a:t>
              </a:r>
            </a:p>
            <a:p>
              <a:pPr lvl="0" algn="ctr" fontAlgn="base">
                <a:spcBef>
                  <a:spcPct val="0"/>
                </a:spcBef>
                <a:spcAft>
                  <a:spcPct val="0"/>
                </a:spcAft>
              </a:pPr>
              <a:r>
                <a:rPr lang="en-US" altLang="en-US" sz="1300" dirty="0">
                  <a:solidFill>
                    <a:srgbClr val="750504"/>
                  </a:solidFill>
                  <a:latin typeface="Gill Sans MT" pitchFamily="34" charset="0"/>
                  <a:cs typeface="Arial" pitchFamily="34" charset="0"/>
                </a:rPr>
                <a:t>LEAVE BEREAN PARKING LOT: 10:30 AM		Cost: $11.00</a:t>
              </a:r>
            </a:p>
          </p:txBody>
        </p:sp>
        <p:pic>
          <p:nvPicPr>
            <p:cNvPr id="50" name="Picture 9" descr="footprint">
              <a:extLst>
                <a:ext uri="{FF2B5EF4-FFF2-40B4-BE49-F238E27FC236}">
                  <a16:creationId xmlns:a16="http://schemas.microsoft.com/office/drawing/2014/main" id="{720C350E-FAE4-4F45-A5A6-D9AD4D1187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0" y="3338867"/>
              <a:ext cx="1905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4" name="Picture 9" descr="footprint">
              <a:extLst>
                <a:ext uri="{FF2B5EF4-FFF2-40B4-BE49-F238E27FC236}">
                  <a16:creationId xmlns:a16="http://schemas.microsoft.com/office/drawing/2014/main" id="{636BDFBE-8953-4CB1-AA60-E91FAC71C4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80" y="3338867"/>
              <a:ext cx="1905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875113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C7DBF9-0CB7-4B7D-8B28-A9E5616C4542}"/>
              </a:ext>
            </a:extLst>
          </p:cNvPr>
          <p:cNvGrpSpPr/>
          <p:nvPr/>
        </p:nvGrpSpPr>
        <p:grpSpPr>
          <a:xfrm>
            <a:off x="171672" y="141155"/>
            <a:ext cx="6971856" cy="3183481"/>
            <a:chOff x="60158" y="6035638"/>
            <a:chExt cx="6971856" cy="3183481"/>
          </a:xfrm>
        </p:grpSpPr>
        <p:sp>
          <p:nvSpPr>
            <p:cNvPr id="3" name="Rectangle 2">
              <a:extLst>
                <a:ext uri="{FF2B5EF4-FFF2-40B4-BE49-F238E27FC236}">
                  <a16:creationId xmlns:a16="http://schemas.microsoft.com/office/drawing/2014/main" id="{93D6A6D7-40E4-42D8-BD95-07FCEB082974}"/>
                </a:ext>
              </a:extLst>
            </p:cNvPr>
            <p:cNvSpPr/>
            <p:nvPr/>
          </p:nvSpPr>
          <p:spPr>
            <a:xfrm>
              <a:off x="862576" y="6035638"/>
              <a:ext cx="6169437" cy="1446550"/>
            </a:xfrm>
            <a:prstGeom prst="rect">
              <a:avLst/>
            </a:prstGeom>
          </p:spPr>
          <p:txBody>
            <a:bodyPr wrap="square">
              <a:spAutoFit/>
            </a:bodyPr>
            <a:lstStyle/>
            <a:p>
              <a:r>
                <a:rPr lang="en-US" sz="1600" b="1" u="sng" dirty="0">
                  <a:solidFill>
                    <a:srgbClr val="FF9900"/>
                  </a:solidFill>
                  <a:latin typeface="Arial Black" panose="020B0A04020102020204" pitchFamily="34" charset="0"/>
                </a:rPr>
                <a:t>CANDY CORN FUN FACTS</a:t>
              </a:r>
              <a:endParaRPr lang="en-US" sz="1400" b="1" u="sng" dirty="0">
                <a:solidFill>
                  <a:srgbClr val="FF9900"/>
                </a:solidFill>
                <a:latin typeface="Arial Black" panose="020B0A04020102020204" pitchFamily="34" charset="0"/>
              </a:endParaRPr>
            </a:p>
            <a:p>
              <a:pPr marL="171450" indent="-171450">
                <a:buFont typeface="Arial" panose="020B0604020202020204" pitchFamily="34" charset="0"/>
                <a:buChar char="•"/>
              </a:pPr>
              <a:r>
                <a:rPr lang="en-US" sz="1200" dirty="0"/>
                <a:t>Yes, there's actually corn in it. Corn syrup, if that counts.</a:t>
              </a:r>
            </a:p>
            <a:p>
              <a:pPr marL="171450" indent="-171450">
                <a:buFont typeface="Arial" panose="020B0604020202020204" pitchFamily="34" charset="0"/>
                <a:buChar char="•"/>
              </a:pPr>
              <a:r>
                <a:rPr lang="en-US" sz="1200" dirty="0"/>
                <a:t>Each kernel has three colors, about 7 calories and a lot of sugar. </a:t>
              </a:r>
            </a:p>
            <a:p>
              <a:pPr marL="171450" indent="-171450">
                <a:buFont typeface="Arial" panose="020B0604020202020204" pitchFamily="34" charset="0"/>
                <a:buChar char="•"/>
              </a:pPr>
              <a:r>
                <a:rPr lang="en-US" sz="1200" dirty="0"/>
                <a:t>Manufacturers will produce more than 35 million pounds of the tricolored candy this year. That's almost 9 billion pieces.</a:t>
              </a:r>
            </a:p>
            <a:p>
              <a:pPr marL="171450" indent="-171450">
                <a:buFont typeface="Arial" panose="020B0604020202020204" pitchFamily="34" charset="0"/>
                <a:buChar char="•"/>
              </a:pPr>
              <a:r>
                <a:rPr lang="en-US" sz="1200" dirty="0"/>
                <a:t>It used to be made by hand in large kettles. It dates to the 1880s, before the automobile and the commercial telephone.</a:t>
              </a:r>
            </a:p>
          </p:txBody>
        </p:sp>
        <p:pic>
          <p:nvPicPr>
            <p:cNvPr id="4" name="Picture 3" descr="Candy-Corn">
              <a:extLst>
                <a:ext uri="{FF2B5EF4-FFF2-40B4-BE49-F238E27FC236}">
                  <a16:creationId xmlns:a16="http://schemas.microsoft.com/office/drawing/2014/main" id="{4F561C98-259C-4FFA-99E5-096B1C7402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01" y="6318505"/>
              <a:ext cx="668975" cy="1078992"/>
            </a:xfrm>
            <a:prstGeom prst="rect">
              <a:avLst/>
            </a:prstGeom>
          </p:spPr>
        </p:pic>
        <p:sp>
          <p:nvSpPr>
            <p:cNvPr id="5" name="Rectangle 4">
              <a:extLst>
                <a:ext uri="{FF2B5EF4-FFF2-40B4-BE49-F238E27FC236}">
                  <a16:creationId xmlns:a16="http://schemas.microsoft.com/office/drawing/2014/main" id="{25D7BA42-F9FE-40F7-891C-A34DEEB79C90}"/>
                </a:ext>
              </a:extLst>
            </p:cNvPr>
            <p:cNvSpPr/>
            <p:nvPr/>
          </p:nvSpPr>
          <p:spPr>
            <a:xfrm>
              <a:off x="60158" y="7372460"/>
              <a:ext cx="6971856" cy="1846659"/>
            </a:xfrm>
            <a:prstGeom prst="rect">
              <a:avLst/>
            </a:prstGeom>
          </p:spPr>
          <p:txBody>
            <a:bodyPr wrap="square">
              <a:spAutoFit/>
            </a:bodyPr>
            <a:lstStyle/>
            <a:p>
              <a:pPr marL="171450" indent="-171450">
                <a:buFont typeface="Arial" panose="020B0604020202020204" pitchFamily="34" charset="0"/>
                <a:buChar char="•"/>
              </a:pPr>
              <a:r>
                <a:rPr lang="en-US" sz="1200" dirty="0"/>
                <a:t>There's a proper way to eat it. OK, not really. But many people believe that candy corn should be nibbled in a certain manner. While almost half of candy corn consumers gobble the whole piece at once, 43% start with the narrow white end. Another 10% -- the true renegades -- begin eating the wider yellow end first. </a:t>
              </a:r>
            </a:p>
            <a:p>
              <a:pPr marL="171450" indent="-171450">
                <a:buFont typeface="Arial" panose="020B0604020202020204" pitchFamily="34" charset="0"/>
                <a:buChar char="•"/>
              </a:pPr>
              <a:r>
                <a:rPr lang="en-US" sz="1200" dirty="0"/>
                <a:t>It can be deep-fried. </a:t>
              </a:r>
            </a:p>
            <a:p>
              <a:pPr marL="171450" indent="-171450">
                <a:buFont typeface="Arial" panose="020B0604020202020204" pitchFamily="34" charset="0"/>
                <a:buChar char="•"/>
              </a:pPr>
              <a:r>
                <a:rPr lang="en-US" sz="1200" dirty="0"/>
                <a:t>There are versions for other holidays.  It's not just for Halloween any more. Manufacturers now produce "Indian corn" (with a brown end instead of yellow) for Thanksgiving, "Reindeer corn" (red and green) for Christmas, "Cupid corn" (red and pink) for Valentine's Day, "Bunny corn" (white and various bright colors) for Easter and "Freedom corn" (red, white and blue) for July 4.  Can green "St. Paddy's corn" be far behind?</a:t>
              </a:r>
            </a:p>
            <a:p>
              <a:pPr marL="285750" indent="-285750">
                <a:buFont typeface="Arial" panose="020B0604020202020204" pitchFamily="34" charset="0"/>
                <a:buChar char="•"/>
              </a:pPr>
              <a:endParaRPr lang="en-US" sz="900" dirty="0"/>
            </a:p>
            <a:p>
              <a:r>
                <a:rPr lang="en-US" sz="900" dirty="0"/>
                <a:t>Information from CNN.com</a:t>
              </a:r>
            </a:p>
          </p:txBody>
        </p:sp>
      </p:grpSp>
      <p:pic>
        <p:nvPicPr>
          <p:cNvPr id="9" name="Picture 8">
            <a:extLst>
              <a:ext uri="{FF2B5EF4-FFF2-40B4-BE49-F238E27FC236}">
                <a16:creationId xmlns:a16="http://schemas.microsoft.com/office/drawing/2014/main" id="{CEF2FE44-863B-4D78-A49B-1FD6D84FF5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16" t="7296" r="5921" b="13652"/>
          <a:stretch/>
        </p:blipFill>
        <p:spPr>
          <a:xfrm>
            <a:off x="1347068" y="3386700"/>
            <a:ext cx="4844159" cy="6136106"/>
          </a:xfrm>
          <a:prstGeom prst="rect">
            <a:avLst/>
          </a:prstGeom>
        </p:spPr>
      </p:pic>
    </p:spTree>
    <p:extLst>
      <p:ext uri="{BB962C8B-B14F-4D97-AF65-F5344CB8AC3E}">
        <p14:creationId xmlns:p14="http://schemas.microsoft.com/office/powerpoint/2010/main" val="380609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7EAE6E7-4C48-48CD-A801-720328002DC6}"/>
              </a:ext>
            </a:extLst>
          </p:cNvPr>
          <p:cNvCxnSpPr/>
          <p:nvPr/>
        </p:nvCxnSpPr>
        <p:spPr>
          <a:xfrm>
            <a:off x="262128" y="4549768"/>
            <a:ext cx="679094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7E6682A-6F30-4E0D-91E0-4443F31C547E}"/>
              </a:ext>
            </a:extLst>
          </p:cNvPr>
          <p:cNvGrpSpPr/>
          <p:nvPr/>
        </p:nvGrpSpPr>
        <p:grpSpPr>
          <a:xfrm>
            <a:off x="100584" y="4731009"/>
            <a:ext cx="7229094" cy="4851043"/>
            <a:chOff x="86106" y="128836"/>
            <a:chExt cx="7229094" cy="4851043"/>
          </a:xfrm>
        </p:grpSpPr>
        <p:pic>
          <p:nvPicPr>
            <p:cNvPr id="2" name="Picture 1" descr="A picture containing clipart&#10;&#10;Description automatically generated">
              <a:extLst>
                <a:ext uri="{FF2B5EF4-FFF2-40B4-BE49-F238E27FC236}">
                  <a16:creationId xmlns:a16="http://schemas.microsoft.com/office/drawing/2014/main" id="{F2D88413-4E53-4617-A340-999B59282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 y="406929"/>
              <a:ext cx="2642616" cy="787772"/>
            </a:xfrm>
            <a:prstGeom prst="rect">
              <a:avLst/>
            </a:prstGeom>
          </p:spPr>
        </p:pic>
        <p:sp>
          <p:nvSpPr>
            <p:cNvPr id="3" name="TextBox 2">
              <a:extLst>
                <a:ext uri="{FF2B5EF4-FFF2-40B4-BE49-F238E27FC236}">
                  <a16:creationId xmlns:a16="http://schemas.microsoft.com/office/drawing/2014/main" id="{1FDB878C-0BAC-48A5-A7F4-DCF3B3270D4A}"/>
                </a:ext>
              </a:extLst>
            </p:cNvPr>
            <p:cNvSpPr txBox="1"/>
            <p:nvPr/>
          </p:nvSpPr>
          <p:spPr>
            <a:xfrm>
              <a:off x="2563368" y="128836"/>
              <a:ext cx="4751832" cy="1343958"/>
            </a:xfrm>
            <a:prstGeom prst="rect">
              <a:avLst/>
            </a:prstGeom>
            <a:noFill/>
          </p:spPr>
          <p:txBody>
            <a:bodyPr wrap="square" rtlCol="0">
              <a:spAutoFit/>
            </a:bodyPr>
            <a:lstStyle/>
            <a:p>
              <a:pPr algn="ctr">
                <a:lnSpc>
                  <a:spcPts val="2000"/>
                </a:lnSpc>
              </a:pPr>
              <a:r>
                <a:rPr lang="en-US" sz="3200" b="1" dirty="0">
                  <a:solidFill>
                    <a:srgbClr val="C00000"/>
                  </a:solidFill>
                </a:rPr>
                <a:t>SMART DRIVER COURSE</a:t>
              </a:r>
              <a:br>
                <a:rPr lang="en-US" sz="2400" b="1" dirty="0">
                  <a:solidFill>
                    <a:srgbClr val="C00000"/>
                  </a:solidFill>
                </a:rPr>
              </a:br>
              <a:r>
                <a:rPr lang="en-US" b="1" i="1" dirty="0">
                  <a:solidFill>
                    <a:srgbClr val="C00000"/>
                  </a:solidFill>
                </a:rPr>
                <a:t>(The complete course is two 4-hour sessions)</a:t>
              </a:r>
              <a:endParaRPr lang="en-US" sz="2000" b="1" i="1" dirty="0">
                <a:solidFill>
                  <a:srgbClr val="C00000"/>
                </a:solidFill>
              </a:endParaRPr>
            </a:p>
            <a:p>
              <a:pPr algn="ctr"/>
              <a:r>
                <a:rPr lang="en-US" sz="2400" b="1" dirty="0">
                  <a:solidFill>
                    <a:srgbClr val="C00000"/>
                  </a:solidFill>
                </a:rPr>
                <a:t>Monday, October 24  – 1 to 5 PM</a:t>
              </a:r>
            </a:p>
            <a:p>
              <a:pPr algn="ctr"/>
              <a:r>
                <a:rPr lang="en-US" sz="2400" b="1" dirty="0">
                  <a:solidFill>
                    <a:srgbClr val="C00000"/>
                  </a:solidFill>
                </a:rPr>
                <a:t>Tuesday, October 25  – 1 to 5 PM</a:t>
              </a:r>
            </a:p>
          </p:txBody>
        </p:sp>
        <p:sp>
          <p:nvSpPr>
            <p:cNvPr id="4" name="TextBox 3">
              <a:extLst>
                <a:ext uri="{FF2B5EF4-FFF2-40B4-BE49-F238E27FC236}">
                  <a16:creationId xmlns:a16="http://schemas.microsoft.com/office/drawing/2014/main" id="{016F9BA3-6B19-450F-BB3D-BA51C2839F0C}"/>
                </a:ext>
              </a:extLst>
            </p:cNvPr>
            <p:cNvSpPr txBox="1"/>
            <p:nvPr/>
          </p:nvSpPr>
          <p:spPr>
            <a:xfrm>
              <a:off x="86106" y="2630518"/>
              <a:ext cx="7142988" cy="2349361"/>
            </a:xfrm>
            <a:prstGeom prst="rect">
              <a:avLst/>
            </a:prstGeom>
            <a:noFill/>
          </p:spPr>
          <p:txBody>
            <a:bodyPr wrap="square" rtlCol="0">
              <a:spAutoFit/>
            </a:bodyPr>
            <a:lstStyle/>
            <a:p>
              <a:pPr indent="231775"/>
              <a:r>
                <a:rPr lang="en-US" sz="1400" dirty="0"/>
                <a:t>The course is based on the latest driver safety research and insights. Take the course to learn evidence-based safe driving strategies and refresh your knowledge of the latest rules and hazards of the road. After course completion, you may be eligible for a multi-year auto insurance discount (check with your insurance company).</a:t>
              </a:r>
            </a:p>
            <a:p>
              <a:r>
                <a:rPr lang="en-US" sz="1400" dirty="0"/>
                <a:t>The AARP Smart Driver Course will:</a:t>
              </a:r>
            </a:p>
            <a:p>
              <a:pPr marL="285750" lvl="0" indent="-285750">
                <a:buFont typeface="Arial" panose="020B0604020202020204" pitchFamily="34" charset="0"/>
                <a:buChar char="•"/>
              </a:pPr>
              <a:r>
                <a:rPr lang="en-US" sz="1400" dirty="0"/>
                <a:t>Refresh your driving skills </a:t>
              </a:r>
            </a:p>
            <a:p>
              <a:pPr marL="285750" lvl="0" indent="-285750">
                <a:buFont typeface="Arial" panose="020B0604020202020204" pitchFamily="34" charset="0"/>
                <a:buChar char="•"/>
              </a:pPr>
              <a:r>
                <a:rPr lang="en-US" sz="1400" dirty="0"/>
                <a:t>Teach you the new rules of the road</a:t>
              </a:r>
            </a:p>
            <a:p>
              <a:pPr marL="285750" lvl="0" indent="-285750">
                <a:buFont typeface="Arial" panose="020B0604020202020204" pitchFamily="34" charset="0"/>
                <a:buChar char="•"/>
              </a:pPr>
              <a:r>
                <a:rPr lang="en-US" sz="1400" dirty="0"/>
                <a:t>Discuss techniques for handling left turns, right-of-way, and roundabouts</a:t>
              </a:r>
            </a:p>
            <a:p>
              <a:pPr marL="285750" lvl="0" indent="-285750">
                <a:buFont typeface="Arial" panose="020B0604020202020204" pitchFamily="34" charset="0"/>
                <a:buChar char="•"/>
              </a:pPr>
              <a:r>
                <a:rPr lang="en-US" sz="1400" dirty="0"/>
                <a:t>Explain research-based strategies to help keep you &amp; your loved ones safe behind the wheel</a:t>
              </a:r>
            </a:p>
            <a:p>
              <a:pPr>
                <a:spcBef>
                  <a:spcPts val="800"/>
                </a:spcBef>
              </a:pPr>
              <a:r>
                <a:rPr lang="en-US" sz="1400" dirty="0"/>
                <a:t>Plus, there are no tests to pass.</a:t>
              </a:r>
            </a:p>
          </p:txBody>
        </p:sp>
        <p:sp>
          <p:nvSpPr>
            <p:cNvPr id="12" name="TextBox 11">
              <a:extLst>
                <a:ext uri="{FF2B5EF4-FFF2-40B4-BE49-F238E27FC236}">
                  <a16:creationId xmlns:a16="http://schemas.microsoft.com/office/drawing/2014/main" id="{30DAFCA2-ED0C-45E1-BAA7-3DFCE97662E0}"/>
                </a:ext>
              </a:extLst>
            </p:cNvPr>
            <p:cNvSpPr txBox="1"/>
            <p:nvPr/>
          </p:nvSpPr>
          <p:spPr>
            <a:xfrm>
              <a:off x="1488948" y="1394698"/>
              <a:ext cx="4337304" cy="1223412"/>
            </a:xfrm>
            <a:prstGeom prst="rect">
              <a:avLst/>
            </a:prstGeom>
            <a:noFill/>
          </p:spPr>
          <p:txBody>
            <a:bodyPr wrap="square" rtlCol="0">
              <a:spAutoFit/>
            </a:bodyPr>
            <a:lstStyle/>
            <a:p>
              <a:pPr algn="ctr"/>
              <a:r>
                <a:rPr lang="en-US" sz="1600" b="1" i="1" dirty="0"/>
                <a:t>SEATING LIMITED</a:t>
              </a:r>
            </a:p>
            <a:p>
              <a:pPr algn="ctr"/>
              <a:r>
                <a:rPr lang="en-US" sz="1600" b="1" i="1" dirty="0"/>
                <a:t>RSVP TO THE OFFICE BY FRIDAY, OCTOBER 21</a:t>
              </a:r>
            </a:p>
            <a:p>
              <a:pPr algn="ctr"/>
              <a:endParaRPr lang="en-US" sz="600" b="1" dirty="0"/>
            </a:p>
            <a:p>
              <a:pPr algn="ctr"/>
              <a:r>
                <a:rPr lang="en-US" sz="1400" b="1" dirty="0"/>
                <a:t>$20 for AARP Members;       $25 for Non-AARP Members</a:t>
              </a:r>
            </a:p>
            <a:p>
              <a:pPr algn="ctr"/>
              <a:r>
                <a:rPr lang="en-US" sz="1100" dirty="0"/>
                <a:t>AARP membership is NOT required. All drivers are welcome.</a:t>
              </a:r>
            </a:p>
            <a:p>
              <a:pPr algn="ctr"/>
              <a:r>
                <a:rPr lang="en-US" sz="1050" i="1" dirty="0"/>
                <a:t>(</a:t>
              </a:r>
              <a:r>
                <a:rPr lang="en-US" sz="1050" i="1" u="sng" dirty="0"/>
                <a:t>Payable by check or money order to AARP Smart Driver Course</a:t>
              </a:r>
              <a:r>
                <a:rPr lang="en-US" sz="1050" i="1" dirty="0"/>
                <a:t>.)</a:t>
              </a:r>
              <a:endParaRPr lang="en-US" sz="1200" i="1" dirty="0"/>
            </a:p>
          </p:txBody>
        </p:sp>
        <p:sp>
          <p:nvSpPr>
            <p:cNvPr id="9" name="Rectangle 8">
              <a:extLst>
                <a:ext uri="{FF2B5EF4-FFF2-40B4-BE49-F238E27FC236}">
                  <a16:creationId xmlns:a16="http://schemas.microsoft.com/office/drawing/2014/main" id="{0B200828-25E2-4E7C-A5C8-1AB5820A779A}"/>
                </a:ext>
              </a:extLst>
            </p:cNvPr>
            <p:cNvSpPr/>
            <p:nvPr/>
          </p:nvSpPr>
          <p:spPr>
            <a:xfrm>
              <a:off x="1717589" y="1680519"/>
              <a:ext cx="3842952" cy="2617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046795F9-CFAB-4624-8C42-3BA6AF7883E1}"/>
              </a:ext>
            </a:extLst>
          </p:cNvPr>
          <p:cNvGrpSpPr/>
          <p:nvPr/>
        </p:nvGrpSpPr>
        <p:grpSpPr>
          <a:xfrm>
            <a:off x="100584" y="107997"/>
            <a:ext cx="7038775" cy="4419707"/>
            <a:chOff x="100584" y="5181493"/>
            <a:chExt cx="7038775" cy="4419707"/>
          </a:xfrm>
        </p:grpSpPr>
        <p:sp>
          <p:nvSpPr>
            <p:cNvPr id="10" name="TextBox 9">
              <a:extLst>
                <a:ext uri="{FF2B5EF4-FFF2-40B4-BE49-F238E27FC236}">
                  <a16:creationId xmlns:a16="http://schemas.microsoft.com/office/drawing/2014/main" id="{1B4623A4-65DD-49F4-B1F4-1A413B8C03B5}"/>
                </a:ext>
              </a:extLst>
            </p:cNvPr>
            <p:cNvSpPr txBox="1"/>
            <p:nvPr/>
          </p:nvSpPr>
          <p:spPr>
            <a:xfrm>
              <a:off x="1433162" y="6729548"/>
              <a:ext cx="4448877" cy="584775"/>
            </a:xfrm>
            <a:prstGeom prst="rect">
              <a:avLst/>
            </a:prstGeom>
            <a:noFill/>
          </p:spPr>
          <p:txBody>
            <a:bodyPr wrap="square" rtlCol="0">
              <a:spAutoFit/>
            </a:bodyPr>
            <a:lstStyle/>
            <a:p>
              <a:pPr algn="ctr"/>
              <a:r>
                <a:rPr lang="en-US" sz="1600" b="1" i="1" dirty="0"/>
                <a:t>SEATING LIMITED</a:t>
              </a:r>
            </a:p>
            <a:p>
              <a:pPr algn="ctr"/>
              <a:r>
                <a:rPr lang="en-US" sz="1600" b="1" i="1" dirty="0"/>
                <a:t>RSVP TO THE OFFICE BY FRIDAY, OCTOBER 21</a:t>
              </a:r>
            </a:p>
          </p:txBody>
        </p:sp>
        <p:sp>
          <p:nvSpPr>
            <p:cNvPr id="11" name="Rectangle 10">
              <a:extLst>
                <a:ext uri="{FF2B5EF4-FFF2-40B4-BE49-F238E27FC236}">
                  <a16:creationId xmlns:a16="http://schemas.microsoft.com/office/drawing/2014/main" id="{148EAD75-5490-44EA-928B-EF20915050EC}"/>
                </a:ext>
              </a:extLst>
            </p:cNvPr>
            <p:cNvSpPr/>
            <p:nvPr/>
          </p:nvSpPr>
          <p:spPr>
            <a:xfrm>
              <a:off x="100584" y="7289285"/>
              <a:ext cx="6952488" cy="2311915"/>
            </a:xfrm>
            <a:prstGeom prst="rect">
              <a:avLst/>
            </a:prstGeom>
          </p:spPr>
          <p:txBody>
            <a:bodyPr wrap="square">
              <a:spAutoFit/>
            </a:bodyPr>
            <a:lstStyle/>
            <a:p>
              <a:pPr indent="231775"/>
              <a:r>
                <a:rPr lang="en-US" sz="1400" dirty="0"/>
                <a:t>The AARP Smart DriverTEK Class is an educational program explaining updated technology available to drivers which can enhance driving safety and extend safe driving years.  All drivers can attend!  This is a stand-alone workshop; you do not need to be attending the AARP Smart Driver Course.  AARP membership is not necessary, and the workshop is free. As a result of the program, drivers:</a:t>
              </a:r>
            </a:p>
            <a:p>
              <a:pPr marL="285750" marR="0" indent="-285750">
                <a:lnSpc>
                  <a:spcPct val="107000"/>
                </a:lnSpc>
                <a:spcBef>
                  <a:spcPts val="0"/>
                </a:spcBef>
                <a:spcAft>
                  <a:spcPts val="0"/>
                </a:spcAft>
                <a:buFont typeface="Arial" panose="020B0604020202020204" pitchFamily="34" charset="0"/>
                <a:buChar char="•"/>
              </a:pPr>
              <a:r>
                <a:rPr lang="en-US" sz="1400" dirty="0"/>
                <a:t>Become more up to date on available safety technologies in cars </a:t>
              </a:r>
              <a:br>
                <a:rPr lang="en-US" sz="1400" dirty="0"/>
              </a:br>
              <a:r>
                <a:rPr lang="en-US" sz="1400" dirty="0"/>
                <a:t>(e.g., Smart headlights, Adaptive Cruise Control, Blind spot Warnings, and six others)</a:t>
              </a:r>
            </a:p>
            <a:p>
              <a:pPr marL="285750" marR="0" indent="-285750">
                <a:lnSpc>
                  <a:spcPct val="107000"/>
                </a:lnSpc>
                <a:spcBef>
                  <a:spcPts val="0"/>
                </a:spcBef>
                <a:spcAft>
                  <a:spcPts val="0"/>
                </a:spcAft>
                <a:buFont typeface="Arial" panose="020B0604020202020204" pitchFamily="34" charset="0"/>
                <a:buChar char="•"/>
              </a:pPr>
              <a:r>
                <a:rPr lang="en-US" sz="1400" dirty="0"/>
                <a:t>Recognize how technologies might enhance driving safety and extend safe driving years</a:t>
              </a:r>
            </a:p>
            <a:p>
              <a:pPr marL="285750" marR="0" indent="-285750">
                <a:lnSpc>
                  <a:spcPct val="107000"/>
                </a:lnSpc>
                <a:spcBef>
                  <a:spcPts val="0"/>
                </a:spcBef>
                <a:spcAft>
                  <a:spcPts val="0"/>
                </a:spcAft>
                <a:buFont typeface="Arial" panose="020B0604020202020204" pitchFamily="34" charset="0"/>
                <a:buChar char="•"/>
              </a:pPr>
              <a:r>
                <a:rPr lang="en-US" sz="1400" dirty="0"/>
                <a:t>Improve your understanding of the benefits of safety technologies</a:t>
              </a:r>
            </a:p>
            <a:p>
              <a:pPr marL="285750" marR="0" indent="-285750">
                <a:lnSpc>
                  <a:spcPct val="107000"/>
                </a:lnSpc>
                <a:spcBef>
                  <a:spcPts val="0"/>
                </a:spcBef>
                <a:spcAft>
                  <a:spcPts val="800"/>
                </a:spcAft>
                <a:buFont typeface="Arial" panose="020B0604020202020204" pitchFamily="34" charset="0"/>
                <a:buChar char="•"/>
              </a:pPr>
              <a:r>
                <a:rPr lang="en-US" sz="1400" dirty="0"/>
                <a:t>Learn how to properly use vehicle safety technologies</a:t>
              </a:r>
            </a:p>
          </p:txBody>
        </p:sp>
        <p:grpSp>
          <p:nvGrpSpPr>
            <p:cNvPr id="8" name="Group 7">
              <a:extLst>
                <a:ext uri="{FF2B5EF4-FFF2-40B4-BE49-F238E27FC236}">
                  <a16:creationId xmlns:a16="http://schemas.microsoft.com/office/drawing/2014/main" id="{1086A02E-3173-4EB9-91AA-E642ECC1CEC3}"/>
                </a:ext>
              </a:extLst>
            </p:cNvPr>
            <p:cNvGrpSpPr/>
            <p:nvPr/>
          </p:nvGrpSpPr>
          <p:grpSpPr>
            <a:xfrm>
              <a:off x="175841" y="5181493"/>
              <a:ext cx="4320901" cy="1473218"/>
              <a:chOff x="175841" y="5181493"/>
              <a:chExt cx="4320901" cy="1473218"/>
            </a:xfrm>
          </p:grpSpPr>
          <p:sp>
            <p:nvSpPr>
              <p:cNvPr id="15" name="TextBox 14">
                <a:extLst>
                  <a:ext uri="{FF2B5EF4-FFF2-40B4-BE49-F238E27FC236}">
                    <a16:creationId xmlns:a16="http://schemas.microsoft.com/office/drawing/2014/main" id="{27F1569D-C0AD-4E14-A7EA-7EF499A30A2C}"/>
                  </a:ext>
                </a:extLst>
              </p:cNvPr>
              <p:cNvSpPr txBox="1"/>
              <p:nvPr/>
            </p:nvSpPr>
            <p:spPr>
              <a:xfrm>
                <a:off x="175841" y="5181493"/>
                <a:ext cx="4320901" cy="1087477"/>
              </a:xfrm>
              <a:prstGeom prst="rect">
                <a:avLst/>
              </a:prstGeom>
              <a:noFill/>
            </p:spPr>
            <p:txBody>
              <a:bodyPr wrap="square" rtlCol="0">
                <a:spAutoFit/>
              </a:bodyPr>
              <a:lstStyle/>
              <a:p>
                <a:pPr algn="ctr">
                  <a:lnSpc>
                    <a:spcPts val="2000"/>
                  </a:lnSpc>
                </a:pPr>
                <a:r>
                  <a:rPr lang="en-US" sz="3200" b="1" dirty="0">
                    <a:solidFill>
                      <a:srgbClr val="C00000"/>
                    </a:solidFill>
                  </a:rPr>
                  <a:t>Smart DriverTEK Class </a:t>
                </a:r>
                <a:endParaRPr lang="en-US" sz="2000" b="1" i="1" dirty="0">
                  <a:solidFill>
                    <a:srgbClr val="C00000"/>
                  </a:solidFill>
                </a:endParaRPr>
              </a:p>
              <a:p>
                <a:pPr algn="ctr"/>
                <a:r>
                  <a:rPr lang="en-US" sz="2400" b="1" dirty="0">
                    <a:solidFill>
                      <a:srgbClr val="C00000"/>
                    </a:solidFill>
                  </a:rPr>
                  <a:t>Monday, October 24 </a:t>
                </a:r>
                <a:br>
                  <a:rPr lang="en-US" sz="2400" b="1" dirty="0">
                    <a:solidFill>
                      <a:srgbClr val="C00000"/>
                    </a:solidFill>
                  </a:rPr>
                </a:br>
                <a:r>
                  <a:rPr lang="en-US" sz="2400" b="1" dirty="0">
                    <a:solidFill>
                      <a:srgbClr val="C00000"/>
                    </a:solidFill>
                  </a:rPr>
                  <a:t>10 to 11:30 AM</a:t>
                </a:r>
              </a:p>
            </p:txBody>
          </p:sp>
          <p:sp>
            <p:nvSpPr>
              <p:cNvPr id="5" name="TextBox 4">
                <a:extLst>
                  <a:ext uri="{FF2B5EF4-FFF2-40B4-BE49-F238E27FC236}">
                    <a16:creationId xmlns:a16="http://schemas.microsoft.com/office/drawing/2014/main" id="{F7207EA2-77E9-4BFF-95EF-AA5A94C93C14}"/>
                  </a:ext>
                </a:extLst>
              </p:cNvPr>
              <p:cNvSpPr txBox="1"/>
              <p:nvPr/>
            </p:nvSpPr>
            <p:spPr>
              <a:xfrm>
                <a:off x="487519" y="6131491"/>
                <a:ext cx="3697545" cy="523220"/>
              </a:xfrm>
              <a:prstGeom prst="rect">
                <a:avLst/>
              </a:prstGeom>
              <a:noFill/>
            </p:spPr>
            <p:txBody>
              <a:bodyPr wrap="square" rtlCol="0">
                <a:spAutoFit/>
              </a:bodyPr>
              <a:lstStyle/>
              <a:p>
                <a:pPr algn="ctr"/>
                <a:r>
                  <a:rPr lang="en-US" sz="1400" i="1" dirty="0">
                    <a:solidFill>
                      <a:srgbClr val="C00000"/>
                    </a:solidFill>
                  </a:rPr>
                  <a:t>You’re in the driver’s seat!</a:t>
                </a:r>
                <a:br>
                  <a:rPr lang="en-US" sz="1400" i="1" dirty="0">
                    <a:solidFill>
                      <a:srgbClr val="C00000"/>
                    </a:solidFill>
                  </a:rPr>
                </a:br>
                <a:r>
                  <a:rPr lang="en-US" sz="1400" i="1" dirty="0">
                    <a:solidFill>
                      <a:srgbClr val="C00000"/>
                    </a:solidFill>
                  </a:rPr>
                  <a:t>Learn about the latest technical features in a car.</a:t>
                </a:r>
              </a:p>
            </p:txBody>
          </p:sp>
        </p:grpSp>
        <p:grpSp>
          <p:nvGrpSpPr>
            <p:cNvPr id="7" name="Group 6">
              <a:extLst>
                <a:ext uri="{FF2B5EF4-FFF2-40B4-BE49-F238E27FC236}">
                  <a16:creationId xmlns:a16="http://schemas.microsoft.com/office/drawing/2014/main" id="{B230CFC9-DFA4-4E08-B42D-BBA75CA20A85}"/>
                </a:ext>
              </a:extLst>
            </p:cNvPr>
            <p:cNvGrpSpPr/>
            <p:nvPr/>
          </p:nvGrpSpPr>
          <p:grpSpPr>
            <a:xfrm>
              <a:off x="4496743" y="5206531"/>
              <a:ext cx="2642616" cy="1387046"/>
              <a:chOff x="4496743" y="5181493"/>
              <a:chExt cx="2642616" cy="1387046"/>
            </a:xfrm>
          </p:grpSpPr>
          <p:pic>
            <p:nvPicPr>
              <p:cNvPr id="14" name="Picture 13" descr="A picture containing clipart&#10;&#10;Description automatically generated">
                <a:extLst>
                  <a:ext uri="{FF2B5EF4-FFF2-40B4-BE49-F238E27FC236}">
                    <a16:creationId xmlns:a16="http://schemas.microsoft.com/office/drawing/2014/main" id="{1C5B3416-2461-4111-82C0-1B52FCA7D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743" y="5181493"/>
                <a:ext cx="2642616" cy="787772"/>
              </a:xfrm>
              <a:prstGeom prst="rect">
                <a:avLst/>
              </a:prstGeom>
            </p:spPr>
          </p:pic>
          <p:sp>
            <p:nvSpPr>
              <p:cNvPr id="13" name="TextBox 12">
                <a:extLst>
                  <a:ext uri="{FF2B5EF4-FFF2-40B4-BE49-F238E27FC236}">
                    <a16:creationId xmlns:a16="http://schemas.microsoft.com/office/drawing/2014/main" id="{7B9F07D9-0B0D-4827-9BB3-917175F89006}"/>
                  </a:ext>
                </a:extLst>
              </p:cNvPr>
              <p:cNvSpPr txBox="1"/>
              <p:nvPr/>
            </p:nvSpPr>
            <p:spPr>
              <a:xfrm>
                <a:off x="4680855" y="5860653"/>
                <a:ext cx="2274392" cy="707886"/>
              </a:xfrm>
              <a:prstGeom prst="rect">
                <a:avLst/>
              </a:prstGeom>
              <a:noFill/>
            </p:spPr>
            <p:txBody>
              <a:bodyPr wrap="square" rtlCol="0">
                <a:spAutoFit/>
              </a:bodyPr>
              <a:lstStyle/>
              <a:p>
                <a:pPr algn="ctr"/>
                <a:r>
                  <a:rPr lang="en-US" b="1" dirty="0"/>
                  <a:t>This is a free class</a:t>
                </a:r>
                <a:endParaRPr lang="en-US" sz="1600" b="1" dirty="0"/>
              </a:p>
              <a:p>
                <a:pPr algn="ctr"/>
                <a:r>
                  <a:rPr lang="en-US" sz="1100" i="1" dirty="0"/>
                  <a:t>AARP membership is NOT required. All drivers are welcome.</a:t>
                </a:r>
              </a:p>
            </p:txBody>
          </p:sp>
        </p:grpSp>
        <p:sp>
          <p:nvSpPr>
            <p:cNvPr id="16" name="Rectangle 15">
              <a:extLst>
                <a:ext uri="{FF2B5EF4-FFF2-40B4-BE49-F238E27FC236}">
                  <a16:creationId xmlns:a16="http://schemas.microsoft.com/office/drawing/2014/main" id="{3F5DC173-549E-4584-AC30-6E8565F22274}"/>
                </a:ext>
              </a:extLst>
            </p:cNvPr>
            <p:cNvSpPr/>
            <p:nvPr/>
          </p:nvSpPr>
          <p:spPr>
            <a:xfrm>
              <a:off x="1729494" y="7010953"/>
              <a:ext cx="3842952" cy="2617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9124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 y="0"/>
            <a:ext cx="7315200"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latin typeface="Constantia" panose="02030602050306030303" pitchFamily="18" charset="0"/>
              </a:rPr>
              <a:t>Information  &amp; Reminders</a:t>
            </a:r>
          </a:p>
        </p:txBody>
      </p:sp>
      <p:sp>
        <p:nvSpPr>
          <p:cNvPr id="19" name="TextBox 18"/>
          <p:cNvSpPr txBox="1"/>
          <p:nvPr/>
        </p:nvSpPr>
        <p:spPr>
          <a:xfrm>
            <a:off x="6748463" y="202205"/>
            <a:ext cx="566733"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2</a:t>
            </a:fld>
            <a:endParaRPr lang="en-US" sz="1000" dirty="0">
              <a:solidFill>
                <a:schemeClr val="bg1"/>
              </a:solidFill>
            </a:endParaRPr>
          </a:p>
        </p:txBody>
      </p:sp>
      <p:sp>
        <p:nvSpPr>
          <p:cNvPr id="20" name="TextBox 19">
            <a:extLst>
              <a:ext uri="{FF2B5EF4-FFF2-40B4-BE49-F238E27FC236}">
                <a16:creationId xmlns:a16="http://schemas.microsoft.com/office/drawing/2014/main" id="{33B340CB-D0AB-49E9-9BBE-1EB871A7AD32}"/>
              </a:ext>
            </a:extLst>
          </p:cNvPr>
          <p:cNvSpPr txBox="1"/>
          <p:nvPr/>
        </p:nvSpPr>
        <p:spPr>
          <a:xfrm>
            <a:off x="1199209" y="5594426"/>
            <a:ext cx="4916783" cy="984885"/>
          </a:xfrm>
          <a:prstGeom prst="rect">
            <a:avLst/>
          </a:prstGeom>
          <a:noFill/>
          <a:ln>
            <a:solidFill>
              <a:schemeClr val="accent1"/>
            </a:solidFill>
          </a:ln>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600" b="1" i="1" dirty="0">
                <a:solidFill>
                  <a:srgbClr val="00789C"/>
                </a:solidFill>
                <a:latin typeface="Georgia" panose="02040502050405020303" pitchFamily="18" charset="0"/>
                <a:ea typeface="+mj-ea"/>
              </a:rPr>
              <a:t>Fall Shrub Trimming</a:t>
            </a:r>
          </a:p>
          <a:p>
            <a:r>
              <a:rPr lang="en-US" dirty="0">
                <a:latin typeface="Georgia" panose="02040502050405020303" pitchFamily="18" charset="0"/>
              </a:rPr>
              <a:t>Triton Landscaping has started fall shrub trimming. </a:t>
            </a:r>
            <a:br>
              <a:rPr lang="en-US" dirty="0">
                <a:latin typeface="Georgia" panose="02040502050405020303" pitchFamily="18" charset="0"/>
              </a:rPr>
            </a:br>
            <a:r>
              <a:rPr lang="en-US" dirty="0">
                <a:latin typeface="Georgia" panose="02040502050405020303" pitchFamily="18" charset="0"/>
              </a:rPr>
              <a:t>Once SRC has been completed, they will then move to BRC.</a:t>
            </a:r>
          </a:p>
          <a:p>
            <a:pPr algn="ctr"/>
            <a:r>
              <a:rPr lang="en-US" i="1" dirty="0">
                <a:latin typeface="Georgia" panose="02040502050405020303" pitchFamily="18" charset="0"/>
              </a:rPr>
              <a:t>(The schedule is dependent upon weather.)</a:t>
            </a:r>
          </a:p>
        </p:txBody>
      </p:sp>
      <p:grpSp>
        <p:nvGrpSpPr>
          <p:cNvPr id="6" name="Group 5">
            <a:extLst>
              <a:ext uri="{FF2B5EF4-FFF2-40B4-BE49-F238E27FC236}">
                <a16:creationId xmlns:a16="http://schemas.microsoft.com/office/drawing/2014/main" id="{5F6BEE7B-2565-4D30-97DA-47B6F99258B4}"/>
              </a:ext>
            </a:extLst>
          </p:cNvPr>
          <p:cNvGrpSpPr/>
          <p:nvPr/>
        </p:nvGrpSpPr>
        <p:grpSpPr>
          <a:xfrm>
            <a:off x="697219" y="2932921"/>
            <a:ext cx="5920755" cy="1715324"/>
            <a:chOff x="827708" y="7878461"/>
            <a:chExt cx="5920755" cy="1715324"/>
          </a:xfrm>
        </p:grpSpPr>
        <p:grpSp>
          <p:nvGrpSpPr>
            <p:cNvPr id="7" name="Group 6">
              <a:extLst>
                <a:ext uri="{FF2B5EF4-FFF2-40B4-BE49-F238E27FC236}">
                  <a16:creationId xmlns:a16="http://schemas.microsoft.com/office/drawing/2014/main" id="{C7134B57-046E-45AA-A7ED-5C75469F1757}"/>
                </a:ext>
              </a:extLst>
            </p:cNvPr>
            <p:cNvGrpSpPr/>
            <p:nvPr/>
          </p:nvGrpSpPr>
          <p:grpSpPr>
            <a:xfrm>
              <a:off x="2134268" y="7878461"/>
              <a:ext cx="4614195" cy="1715324"/>
              <a:chOff x="2134268" y="7878461"/>
              <a:chExt cx="4614195" cy="1715324"/>
            </a:xfrm>
          </p:grpSpPr>
          <p:sp>
            <p:nvSpPr>
              <p:cNvPr id="9" name="TextBox 8">
                <a:extLst>
                  <a:ext uri="{FF2B5EF4-FFF2-40B4-BE49-F238E27FC236}">
                    <a16:creationId xmlns:a16="http://schemas.microsoft.com/office/drawing/2014/main" id="{8801A579-B11F-40B4-873F-329586F728B0}"/>
                  </a:ext>
                </a:extLst>
              </p:cNvPr>
              <p:cNvSpPr txBox="1"/>
              <p:nvPr/>
            </p:nvSpPr>
            <p:spPr>
              <a:xfrm>
                <a:off x="2134268" y="8208790"/>
                <a:ext cx="4614195" cy="1384995"/>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indent="234950"/>
                <a:r>
                  <a:rPr lang="en-US" dirty="0">
                    <a:latin typeface="Georgia" panose="02040502050405020303" pitchFamily="18" charset="0"/>
                  </a:rPr>
                  <a:t>Monday, October 31 is Halloween. If you desire to have little “munchkins” trick or treat at your door, please leave your porch light ON.  If you do NOT wish to have them, please turn your front porch light OFF. </a:t>
                </a:r>
              </a:p>
              <a:p>
                <a:pPr indent="234950"/>
                <a:r>
                  <a:rPr lang="en-US" dirty="0">
                    <a:latin typeface="Georgia" panose="02040502050405020303" pitchFamily="18" charset="0"/>
                  </a:rPr>
                  <a:t>As always, should you see vandalism or suspicious activity, call the Police directly.</a:t>
                </a:r>
              </a:p>
            </p:txBody>
          </p:sp>
          <p:sp>
            <p:nvSpPr>
              <p:cNvPr id="10" name="Subtitle 2">
                <a:extLst>
                  <a:ext uri="{FF2B5EF4-FFF2-40B4-BE49-F238E27FC236}">
                    <a16:creationId xmlns:a16="http://schemas.microsoft.com/office/drawing/2014/main" id="{AAA6157A-C096-42F4-88F4-94F92CA94886}"/>
                  </a:ext>
                </a:extLst>
              </p:cNvPr>
              <p:cNvSpPr txBox="1">
                <a:spLocks/>
              </p:cNvSpPr>
              <p:nvPr/>
            </p:nvSpPr>
            <p:spPr>
              <a:xfrm>
                <a:off x="2134268" y="7878461"/>
                <a:ext cx="4614195" cy="457200"/>
              </a:xfrm>
              <a:prstGeom prst="rect">
                <a:avLst/>
              </a:prstGeom>
            </p:spPr>
            <p:txBody>
              <a:bodyPr vert="horz" lIns="91440" tIns="45720" rIns="91440" bIns="45720" rtlCol="0" anchor="ctr">
                <a:noAutofit/>
              </a:bodyPr>
              <a:lstStyle>
                <a:defPPr>
                  <a:defRPr lang="en-US"/>
                </a:defPPr>
                <a:lvl1pPr indent="0" algn="ctr">
                  <a:spcBef>
                    <a:spcPct val="0"/>
                  </a:spcBef>
                  <a:buFont typeface="Arial" panose="020B0604020202020204" pitchFamily="34" charset="0"/>
                  <a:buNone/>
                  <a:defRPr b="1" i="1">
                    <a:solidFill>
                      <a:srgbClr val="00AF99"/>
                    </a:solidFill>
                    <a:latin typeface="Constantia" panose="02030602050306030303" pitchFamily="18" charset="0"/>
                    <a:ea typeface="+mj-ea"/>
                    <a:cs typeface="Consolas" panose="020B0609020204030204" pitchFamily="49"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600" dirty="0">
                    <a:solidFill>
                      <a:srgbClr val="00789C"/>
                    </a:solidFill>
                    <a:latin typeface="Georgia" panose="02040502050405020303" pitchFamily="18" charset="0"/>
                  </a:rPr>
                  <a:t>Happy Halloween!</a:t>
                </a:r>
              </a:p>
            </p:txBody>
          </p:sp>
        </p:grpSp>
        <p:pic>
          <p:nvPicPr>
            <p:cNvPr id="8" name="Picture 4" descr="halloween - trick or treat">
              <a:extLst>
                <a:ext uri="{FF2B5EF4-FFF2-40B4-BE49-F238E27FC236}">
                  <a16:creationId xmlns:a16="http://schemas.microsoft.com/office/drawing/2014/main" id="{92002816-5B56-44A5-8A7C-07594FC66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713" b="18127"/>
            <a:stretch>
              <a:fillRect/>
            </a:stretch>
          </p:blipFill>
          <p:spPr bwMode="auto">
            <a:xfrm>
              <a:off x="827708" y="8510914"/>
              <a:ext cx="1234946" cy="780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3" name="Rectangle 2">
            <a:extLst>
              <a:ext uri="{FF2B5EF4-FFF2-40B4-BE49-F238E27FC236}">
                <a16:creationId xmlns:a16="http://schemas.microsoft.com/office/drawing/2014/main" id="{01617BED-840A-4960-B54A-E6A7A1B3E8E9}"/>
              </a:ext>
            </a:extLst>
          </p:cNvPr>
          <p:cNvSpPr/>
          <p:nvPr/>
        </p:nvSpPr>
        <p:spPr>
          <a:xfrm>
            <a:off x="834081" y="747939"/>
            <a:ext cx="5647038" cy="1238801"/>
          </a:xfrm>
          <a:prstGeom prst="rect">
            <a:avLst/>
          </a:prstGeom>
        </p:spPr>
        <p:txBody>
          <a:bodyPr wrap="square">
            <a:spAutoFit/>
          </a:bodyPr>
          <a:lstStyle/>
          <a:p>
            <a:pPr algn="ctr">
              <a:spcBef>
                <a:spcPct val="0"/>
              </a:spcBef>
              <a:spcAft>
                <a:spcPts val="300"/>
              </a:spcAft>
            </a:pPr>
            <a:r>
              <a:rPr lang="en-US" sz="1600" b="1" i="1" dirty="0">
                <a:solidFill>
                  <a:srgbClr val="00789C"/>
                </a:solidFill>
                <a:latin typeface="Georgia" panose="02040502050405020303" pitchFamily="18" charset="0"/>
                <a:ea typeface="+mj-ea"/>
              </a:rPr>
              <a:t>Coming in November … Veteran Wall of Honor</a:t>
            </a:r>
          </a:p>
          <a:p>
            <a:pPr marR="76200"/>
            <a:r>
              <a:rPr lang="en-US" sz="1400" dirty="0">
                <a:latin typeface="Georgia" panose="02040502050405020303" pitchFamily="18" charset="0"/>
              </a:rPr>
              <a:t>We are working hard to finish our Veteran Wall of Honor!  We are so excited to have the privilege of honoring our residents who served in the armed forces.  More details will be coming soon - make sure to read your November Ridge Reporter!</a:t>
            </a:r>
          </a:p>
        </p:txBody>
      </p:sp>
      <p:grpSp>
        <p:nvGrpSpPr>
          <p:cNvPr id="17" name="Group 16">
            <a:extLst>
              <a:ext uri="{FF2B5EF4-FFF2-40B4-BE49-F238E27FC236}">
                <a16:creationId xmlns:a16="http://schemas.microsoft.com/office/drawing/2014/main" id="{93743883-B699-4BB9-9B5D-5C99A10A4526}"/>
              </a:ext>
            </a:extLst>
          </p:cNvPr>
          <p:cNvGrpSpPr/>
          <p:nvPr/>
        </p:nvGrpSpPr>
        <p:grpSpPr>
          <a:xfrm>
            <a:off x="469757" y="7525493"/>
            <a:ext cx="6380465" cy="1846659"/>
            <a:chOff x="469757" y="4229146"/>
            <a:chExt cx="6380465" cy="1846659"/>
          </a:xfrm>
        </p:grpSpPr>
        <p:pic>
          <p:nvPicPr>
            <p:cNvPr id="18" name="Picture 17">
              <a:extLst>
                <a:ext uri="{FF2B5EF4-FFF2-40B4-BE49-F238E27FC236}">
                  <a16:creationId xmlns:a16="http://schemas.microsoft.com/office/drawing/2014/main" id="{EFCD6D4D-0202-4F4A-BF49-7D68A7B22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5747" y="4484240"/>
              <a:ext cx="2374475" cy="874806"/>
            </a:xfrm>
            <a:prstGeom prst="rect">
              <a:avLst/>
            </a:prstGeom>
            <a:ln>
              <a:noFill/>
            </a:ln>
          </p:spPr>
        </p:pic>
        <p:sp>
          <p:nvSpPr>
            <p:cNvPr id="21" name="TextBox 20">
              <a:extLst>
                <a:ext uri="{FF2B5EF4-FFF2-40B4-BE49-F238E27FC236}">
                  <a16:creationId xmlns:a16="http://schemas.microsoft.com/office/drawing/2014/main" id="{C5ED4BD2-3104-4CCF-B810-FE9598D4FCA2}"/>
                </a:ext>
              </a:extLst>
            </p:cNvPr>
            <p:cNvSpPr txBox="1"/>
            <p:nvPr/>
          </p:nvSpPr>
          <p:spPr>
            <a:xfrm>
              <a:off x="469757" y="4229146"/>
              <a:ext cx="4005990" cy="1846659"/>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r>
                <a:rPr lang="en-US" sz="1600" b="1" i="1" dirty="0">
                  <a:solidFill>
                    <a:srgbClr val="00789C"/>
                  </a:solidFill>
                  <a:latin typeface="Georgia" panose="02040502050405020303" pitchFamily="18" charset="0"/>
                  <a:ea typeface="+mj-ea"/>
                </a:rPr>
                <a:t>The Joy of Sox</a:t>
              </a:r>
            </a:p>
            <a:p>
              <a:r>
                <a:rPr lang="en-US" dirty="0">
                  <a:latin typeface="Georgia" panose="02040502050405020303" pitchFamily="18" charset="0"/>
                </a:rPr>
                <a:t>We are still supporting the “Joy of Sox” program. Residents can participate by donating one or more pair of </a:t>
              </a:r>
              <a:r>
                <a:rPr lang="en-US" b="1" i="1" u="sng" dirty="0">
                  <a:solidFill>
                    <a:srgbClr val="FF0000"/>
                  </a:solidFill>
                  <a:latin typeface="Georgia" panose="02040502050405020303" pitchFamily="18" charset="0"/>
                </a:rPr>
                <a:t>NEW</a:t>
              </a:r>
              <a:r>
                <a:rPr lang="en-US" dirty="0">
                  <a:latin typeface="Georgia" panose="02040502050405020303" pitchFamily="18" charset="0"/>
                </a:rPr>
                <a:t> socks for the homeless. A collection basket is in the SRC Game Room.  The socks can be of any size or style for men, women, and children. </a:t>
              </a:r>
            </a:p>
            <a:p>
              <a:pPr algn="ctr"/>
              <a:r>
                <a:rPr lang="en-US" i="1" dirty="0">
                  <a:latin typeface="Georgia" panose="02040502050405020303" pitchFamily="18" charset="0"/>
                </a:rPr>
                <a:t>Thank you for your donation.</a:t>
              </a:r>
            </a:p>
          </p:txBody>
        </p:sp>
      </p:grpSp>
    </p:spTree>
    <p:extLst>
      <p:ext uri="{BB962C8B-B14F-4D97-AF65-F5344CB8AC3E}">
        <p14:creationId xmlns:p14="http://schemas.microsoft.com/office/powerpoint/2010/main" val="184578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 y="0"/>
            <a:ext cx="7315200"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latin typeface="Constantia" panose="02030602050306030303" pitchFamily="18" charset="0"/>
              </a:rPr>
              <a:t>Information  &amp; Reminders</a:t>
            </a:r>
          </a:p>
        </p:txBody>
      </p:sp>
      <p:sp>
        <p:nvSpPr>
          <p:cNvPr id="19" name="TextBox 18"/>
          <p:cNvSpPr txBox="1"/>
          <p:nvPr/>
        </p:nvSpPr>
        <p:spPr>
          <a:xfrm>
            <a:off x="6748463" y="202205"/>
            <a:ext cx="566733"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3</a:t>
            </a:fld>
            <a:endParaRPr lang="en-US" sz="1000" dirty="0">
              <a:solidFill>
                <a:schemeClr val="bg1"/>
              </a:solidFill>
            </a:endParaRPr>
          </a:p>
        </p:txBody>
      </p:sp>
      <p:sp>
        <p:nvSpPr>
          <p:cNvPr id="24" name="TextBox 23">
            <a:extLst>
              <a:ext uri="{FF2B5EF4-FFF2-40B4-BE49-F238E27FC236}">
                <a16:creationId xmlns:a16="http://schemas.microsoft.com/office/drawing/2014/main" id="{2EBBC588-CC26-472F-A8D7-022346567803}"/>
              </a:ext>
            </a:extLst>
          </p:cNvPr>
          <p:cNvSpPr txBox="1"/>
          <p:nvPr/>
        </p:nvSpPr>
        <p:spPr>
          <a:xfrm>
            <a:off x="182746" y="4716227"/>
            <a:ext cx="6949709" cy="1631216"/>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600" b="1" i="1" dirty="0">
                <a:solidFill>
                  <a:srgbClr val="00789C"/>
                </a:solidFill>
                <a:latin typeface="Georgia" panose="02040502050405020303" pitchFamily="18" charset="0"/>
                <a:ea typeface="+mj-ea"/>
              </a:rPr>
              <a:t>Dryer Vents</a:t>
            </a:r>
          </a:p>
          <a:p>
            <a:pPr indent="228600"/>
            <a:r>
              <a:rPr lang="en-US" dirty="0">
                <a:latin typeface="Georgia" panose="02040502050405020303" pitchFamily="18" charset="0"/>
              </a:rPr>
              <a:t>The maintenance staff is continuing to clean residents’ dryer vents. If you experience longer drying cycles or clothes still being damp after a typical drying cycle, please call the office.</a:t>
            </a:r>
          </a:p>
          <a:p>
            <a:pPr indent="228600"/>
            <a:r>
              <a:rPr lang="en-US" dirty="0">
                <a:latin typeface="Georgia" panose="02040502050405020303" pitchFamily="18" charset="0"/>
              </a:rPr>
              <a:t>If you are not home and are a DO NOT ENTER, a note will be left for you to contact the office to schedule the cleaning. Otherwise, staff will be at each house to clean the vents. A note will be left behind if you were not home and your vent was cleaned.</a:t>
            </a:r>
          </a:p>
        </p:txBody>
      </p:sp>
      <p:grpSp>
        <p:nvGrpSpPr>
          <p:cNvPr id="12" name="Group 11">
            <a:extLst>
              <a:ext uri="{FF2B5EF4-FFF2-40B4-BE49-F238E27FC236}">
                <a16:creationId xmlns:a16="http://schemas.microsoft.com/office/drawing/2014/main" id="{C98C9EA1-6722-4332-B1D0-288C7FE2BBEE}"/>
              </a:ext>
            </a:extLst>
          </p:cNvPr>
          <p:cNvGrpSpPr/>
          <p:nvPr/>
        </p:nvGrpSpPr>
        <p:grpSpPr>
          <a:xfrm>
            <a:off x="121385" y="6418255"/>
            <a:ext cx="6949709" cy="3182945"/>
            <a:chOff x="7657858" y="1346251"/>
            <a:chExt cx="6949709" cy="3182945"/>
          </a:xfrm>
        </p:grpSpPr>
        <p:sp>
          <p:nvSpPr>
            <p:cNvPr id="13" name="TextBox 12">
              <a:extLst>
                <a:ext uri="{FF2B5EF4-FFF2-40B4-BE49-F238E27FC236}">
                  <a16:creationId xmlns:a16="http://schemas.microsoft.com/office/drawing/2014/main" id="{AEDB30A0-CC25-4726-9670-2BB72FB445C3}"/>
                </a:ext>
              </a:extLst>
            </p:cNvPr>
            <p:cNvSpPr txBox="1"/>
            <p:nvPr/>
          </p:nvSpPr>
          <p:spPr>
            <a:xfrm>
              <a:off x="9504946" y="1592853"/>
              <a:ext cx="5000889" cy="1815882"/>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indent="223838"/>
              <a:r>
                <a:rPr lang="en-US" dirty="0">
                  <a:latin typeface="Georgia" panose="02040502050405020303" pitchFamily="18" charset="0"/>
                </a:rPr>
                <a:t>With cooler weather coming, it will soon be time to change your heater return vents and filters.  </a:t>
              </a:r>
            </a:p>
            <a:p>
              <a:pPr indent="223838"/>
              <a:r>
                <a:rPr lang="en-US" dirty="0">
                  <a:latin typeface="Georgia" panose="02040502050405020303" pitchFamily="18" charset="0"/>
                </a:rPr>
                <a:t>Maintenance staff will be around to change the filters.</a:t>
              </a:r>
            </a:p>
            <a:p>
              <a:pPr indent="223838"/>
              <a:r>
                <a:rPr lang="en-US" dirty="0">
                  <a:latin typeface="Georgia" panose="02040502050405020303" pitchFamily="18" charset="0"/>
                </a:rPr>
                <a:t>There is a simple way to remember which vents need to be open or closed.  For winter, open the bottom vents (to keep your feet warm) and close the top vents. Should you need assistance changing the vents, please call the office to be placed on the list. </a:t>
              </a:r>
            </a:p>
          </p:txBody>
        </p:sp>
        <p:sp>
          <p:nvSpPr>
            <p:cNvPr id="14" name="Subtitle 2">
              <a:extLst>
                <a:ext uri="{FF2B5EF4-FFF2-40B4-BE49-F238E27FC236}">
                  <a16:creationId xmlns:a16="http://schemas.microsoft.com/office/drawing/2014/main" id="{69583265-387F-47F5-8503-B61F65A93AB4}"/>
                </a:ext>
              </a:extLst>
            </p:cNvPr>
            <p:cNvSpPr txBox="1">
              <a:spLocks/>
            </p:cNvSpPr>
            <p:nvPr/>
          </p:nvSpPr>
          <p:spPr>
            <a:xfrm>
              <a:off x="9606679" y="1346251"/>
              <a:ext cx="5000888" cy="345439"/>
            </a:xfrm>
            <a:prstGeom prst="rect">
              <a:avLst/>
            </a:prstGeom>
          </p:spPr>
          <p:txBody>
            <a:bodyPr vert="horz" lIns="91440" tIns="45720" rIns="91440" bIns="45720" rtlCol="0" anchor="ctr">
              <a:noAutofit/>
            </a:bodyPr>
            <a:lstStyle>
              <a:defPPr>
                <a:defRPr lang="en-US"/>
              </a:defPPr>
              <a:lvl1pPr indent="0">
                <a:spcBef>
                  <a:spcPct val="0"/>
                </a:spcBef>
                <a:buFont typeface="Arial" panose="020B0604020202020204" pitchFamily="34" charset="0"/>
                <a:buNone/>
                <a:defRPr b="1" i="1">
                  <a:solidFill>
                    <a:srgbClr val="00AF99"/>
                  </a:solidFill>
                  <a:latin typeface="Constantia" panose="02030602050306030303" pitchFamily="18" charset="0"/>
                  <a:ea typeface="+mj-ea"/>
                  <a:cs typeface="Consolas" panose="020B0609020204030204" pitchFamily="49"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600" dirty="0">
                  <a:solidFill>
                    <a:srgbClr val="00789C"/>
                  </a:solidFill>
                  <a:latin typeface="Georgia" panose="02040502050405020303" pitchFamily="18" charset="0"/>
                </a:rPr>
                <a:t>Fall Maintenance Items</a:t>
              </a:r>
            </a:p>
          </p:txBody>
        </p:sp>
        <p:pic>
          <p:nvPicPr>
            <p:cNvPr id="15" name="Picture 14" descr="heating - What is a good way to attach vent covers to ceiling vents in ...">
              <a:extLst>
                <a:ext uri="{FF2B5EF4-FFF2-40B4-BE49-F238E27FC236}">
                  <a16:creationId xmlns:a16="http://schemas.microsoft.com/office/drawing/2014/main" id="{AAE8CED5-DDF0-4791-AE60-4A1EB2D9D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082" y="1754381"/>
              <a:ext cx="1667518" cy="1667518"/>
            </a:xfrm>
            <a:prstGeom prst="rect">
              <a:avLst/>
            </a:prstGeom>
          </p:spPr>
        </p:pic>
        <p:sp>
          <p:nvSpPr>
            <p:cNvPr id="16" name="TextBox 15">
              <a:extLst>
                <a:ext uri="{FF2B5EF4-FFF2-40B4-BE49-F238E27FC236}">
                  <a16:creationId xmlns:a16="http://schemas.microsoft.com/office/drawing/2014/main" id="{A70C6AD7-362C-44F7-8F97-48C6BDE6D16C}"/>
                </a:ext>
              </a:extLst>
            </p:cNvPr>
            <p:cNvSpPr txBox="1"/>
            <p:nvPr/>
          </p:nvSpPr>
          <p:spPr>
            <a:xfrm>
              <a:off x="7657858" y="3359645"/>
              <a:ext cx="6949709" cy="1169551"/>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indent="223838"/>
              <a:r>
                <a:rPr lang="en-US" dirty="0">
                  <a:latin typeface="Georgia" panose="02040502050405020303" pitchFamily="18" charset="0"/>
                </a:rPr>
                <a:t>You can run your heater before the return vents are changed.  The vents only assist in giving better circulation of the heat.  We recommend </a:t>
              </a:r>
              <a:r>
                <a:rPr lang="en-US" b="1" dirty="0">
                  <a:latin typeface="Georgia" panose="02040502050405020303" pitchFamily="18" charset="0"/>
                </a:rPr>
                <a:t>testing your heater prior to the onset of cold weather</a:t>
              </a:r>
              <a:r>
                <a:rPr lang="en-US" dirty="0">
                  <a:latin typeface="Georgia" panose="02040502050405020303" pitchFamily="18" charset="0"/>
                </a:rPr>
                <a:t>. The staff would appreciate your testing Monday thru Friday from 9 AM to 3 PM and contact the Office during normal business hours with any issues.  This will minimize urgent calls to our maintenance staff.</a:t>
              </a:r>
            </a:p>
          </p:txBody>
        </p:sp>
      </p:grpSp>
      <p:sp>
        <p:nvSpPr>
          <p:cNvPr id="18" name="TextBox 17">
            <a:extLst>
              <a:ext uri="{FF2B5EF4-FFF2-40B4-BE49-F238E27FC236}">
                <a16:creationId xmlns:a16="http://schemas.microsoft.com/office/drawing/2014/main" id="{C803AE2A-5AC3-40A2-983D-B20FBA222F13}"/>
              </a:ext>
            </a:extLst>
          </p:cNvPr>
          <p:cNvSpPr txBox="1"/>
          <p:nvPr/>
        </p:nvSpPr>
        <p:spPr>
          <a:xfrm>
            <a:off x="91371" y="3219950"/>
            <a:ext cx="7132458" cy="1200329"/>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600" b="1" i="1" dirty="0">
                <a:solidFill>
                  <a:srgbClr val="00789C"/>
                </a:solidFill>
                <a:latin typeface="Georgia" panose="02040502050405020303" pitchFamily="18" charset="0"/>
                <a:ea typeface="+mj-ea"/>
              </a:rPr>
              <a:t>Heater Inspections</a:t>
            </a:r>
          </a:p>
          <a:p>
            <a:r>
              <a:rPr lang="en-US" dirty="0">
                <a:latin typeface="Georgia" panose="02040502050405020303" pitchFamily="18" charset="0"/>
              </a:rPr>
              <a:t>Our maintenance team will be performing heater safety inspections. The majority of the inspections will take place early morning and entirely in the mechanical room. With the exception of units with heating systems located in the basement and mechanical rooms are accessed from inside the unit, no attention at all will be required from the resident.</a:t>
            </a:r>
          </a:p>
        </p:txBody>
      </p:sp>
      <p:sp>
        <p:nvSpPr>
          <p:cNvPr id="20" name="TextBox 19">
            <a:extLst>
              <a:ext uri="{FF2B5EF4-FFF2-40B4-BE49-F238E27FC236}">
                <a16:creationId xmlns:a16="http://schemas.microsoft.com/office/drawing/2014/main" id="{506B4039-C057-4CC6-95E8-38326DCF3B49}"/>
              </a:ext>
            </a:extLst>
          </p:cNvPr>
          <p:cNvSpPr txBox="1"/>
          <p:nvPr/>
        </p:nvSpPr>
        <p:spPr>
          <a:xfrm>
            <a:off x="0" y="607983"/>
            <a:ext cx="7315199" cy="2531462"/>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600" b="1" i="1" dirty="0">
                <a:solidFill>
                  <a:srgbClr val="00789C"/>
                </a:solidFill>
                <a:latin typeface="Georgia" panose="02040502050405020303" pitchFamily="18" charset="0"/>
                <a:ea typeface="+mj-ea"/>
              </a:rPr>
              <a:t>Gutters &amp; Downspouts</a:t>
            </a:r>
          </a:p>
          <a:p>
            <a:pPr indent="234950">
              <a:spcAft>
                <a:spcPts val="300"/>
              </a:spcAft>
            </a:pPr>
            <a:r>
              <a:rPr lang="en-US" dirty="0">
                <a:latin typeface="Georgia" panose="02040502050405020303" pitchFamily="18" charset="0"/>
              </a:rPr>
              <a:t>Occasionally, rain events can produce an extremely high amount of precipitation in an extremely short amount of time. The runoff from the roofs can be too much for the gutters/downspouts to handle during an intense rain event, thereby causing the overflow.  In addition, there are gutter guards installed in various locations throughout the community. These also cause a problem for extreme amounts of rain. The gutter guards cannot handle the rush of the water during the intense rain. The gutters/downspouts and gutter guards are designed to handle normal rainfall.</a:t>
            </a:r>
          </a:p>
          <a:p>
            <a:pPr indent="234950">
              <a:spcAft>
                <a:spcPts val="300"/>
              </a:spcAft>
            </a:pPr>
            <a:r>
              <a:rPr lang="en-US" dirty="0">
                <a:latin typeface="Georgia" panose="02040502050405020303" pitchFamily="18" charset="0"/>
              </a:rPr>
              <a:t>When the gutters are overflowing during the intense rain, there is nothing we can do at that point in time. Please call the office to have a work order placed to have the gutters examined for a clog. The gutter will be checked after the rain event.</a:t>
            </a:r>
          </a:p>
        </p:txBody>
      </p:sp>
    </p:spTree>
    <p:extLst>
      <p:ext uri="{BB962C8B-B14F-4D97-AF65-F5344CB8AC3E}">
        <p14:creationId xmlns:p14="http://schemas.microsoft.com/office/powerpoint/2010/main" val="214432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 y="0"/>
            <a:ext cx="7315200"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latin typeface="Constantia" panose="02030602050306030303" pitchFamily="18" charset="0"/>
              </a:rPr>
              <a:t>Information  &amp; Reminders</a:t>
            </a:r>
          </a:p>
        </p:txBody>
      </p:sp>
      <p:sp>
        <p:nvSpPr>
          <p:cNvPr id="13" name="TextBox 12"/>
          <p:cNvSpPr txBox="1"/>
          <p:nvPr/>
        </p:nvSpPr>
        <p:spPr>
          <a:xfrm>
            <a:off x="6748463" y="202205"/>
            <a:ext cx="566733"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4</a:t>
            </a:fld>
            <a:endParaRPr lang="en-US" sz="1000" dirty="0">
              <a:solidFill>
                <a:schemeClr val="bg1"/>
              </a:solidFill>
            </a:endParaRPr>
          </a:p>
        </p:txBody>
      </p:sp>
      <p:grpSp>
        <p:nvGrpSpPr>
          <p:cNvPr id="6" name="Group 5">
            <a:extLst>
              <a:ext uri="{FF2B5EF4-FFF2-40B4-BE49-F238E27FC236}">
                <a16:creationId xmlns:a16="http://schemas.microsoft.com/office/drawing/2014/main" id="{B2116AD9-BB3F-442E-BCF7-5BCEE0A67483}"/>
              </a:ext>
            </a:extLst>
          </p:cNvPr>
          <p:cNvGrpSpPr/>
          <p:nvPr/>
        </p:nvGrpSpPr>
        <p:grpSpPr>
          <a:xfrm>
            <a:off x="43235" y="7664625"/>
            <a:ext cx="7228730" cy="1734370"/>
            <a:chOff x="86466" y="4181928"/>
            <a:chExt cx="7228730" cy="1734370"/>
          </a:xfrm>
        </p:grpSpPr>
        <p:sp>
          <p:nvSpPr>
            <p:cNvPr id="27" name="TextBox 26">
              <a:extLst>
                <a:ext uri="{FF2B5EF4-FFF2-40B4-BE49-F238E27FC236}">
                  <a16:creationId xmlns:a16="http://schemas.microsoft.com/office/drawing/2014/main" id="{624081D2-A045-4547-8A17-8F7E6BD33EF1}"/>
                </a:ext>
              </a:extLst>
            </p:cNvPr>
            <p:cNvSpPr txBox="1"/>
            <p:nvPr/>
          </p:nvSpPr>
          <p:spPr>
            <a:xfrm>
              <a:off x="1450119" y="4181928"/>
              <a:ext cx="5865077" cy="783548"/>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600" b="1" i="1" dirty="0">
                  <a:solidFill>
                    <a:srgbClr val="00789C"/>
                  </a:solidFill>
                  <a:latin typeface="Georgia" panose="02040502050405020303" pitchFamily="18" charset="0"/>
                  <a:ea typeface="+mj-ea"/>
                </a:rPr>
                <a:t>Comcast</a:t>
              </a:r>
            </a:p>
            <a:p>
              <a:pPr>
                <a:spcAft>
                  <a:spcPts val="800"/>
                </a:spcAft>
                <a:buSzPts val="1000"/>
                <a:tabLst>
                  <a:tab pos="457200" algn="l"/>
                </a:tabLst>
              </a:pPr>
              <a:r>
                <a:rPr lang="en-US" dirty="0">
                  <a:latin typeface="Georgia" panose="02040502050405020303" pitchFamily="18" charset="0"/>
                </a:rPr>
                <a:t>Comcast visits the community on Tuesday mornings to provide service to our residents.  A FEW REMINDERS:</a:t>
              </a:r>
            </a:p>
          </p:txBody>
        </p:sp>
        <p:pic>
          <p:nvPicPr>
            <p:cNvPr id="32" name="Picture 31" descr="Xfinity Logo – Bridge Street Town Centre">
              <a:extLst>
                <a:ext uri="{FF2B5EF4-FFF2-40B4-BE49-F238E27FC236}">
                  <a16:creationId xmlns:a16="http://schemas.microsoft.com/office/drawing/2014/main" id="{B230B94E-5AA7-4523-A32C-3048422854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7" y="4404249"/>
              <a:ext cx="972965" cy="556201"/>
            </a:xfrm>
            <a:prstGeom prst="rect">
              <a:avLst/>
            </a:prstGeom>
            <a:noFill/>
            <a:ln>
              <a:solidFill>
                <a:schemeClr val="tx1"/>
              </a:solidFill>
            </a:ln>
          </p:spPr>
        </p:pic>
        <p:sp>
          <p:nvSpPr>
            <p:cNvPr id="33" name="TextBox 32">
              <a:extLst>
                <a:ext uri="{FF2B5EF4-FFF2-40B4-BE49-F238E27FC236}">
                  <a16:creationId xmlns:a16="http://schemas.microsoft.com/office/drawing/2014/main" id="{B5EFFDC5-D125-4B80-9FA8-77EBAB261E94}"/>
                </a:ext>
              </a:extLst>
            </p:cNvPr>
            <p:cNvSpPr txBox="1"/>
            <p:nvPr/>
          </p:nvSpPr>
          <p:spPr>
            <a:xfrm>
              <a:off x="86466" y="4962191"/>
              <a:ext cx="7228730" cy="954107"/>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marL="285750" lvl="0" indent="-285750">
                <a:buSzPts val="1000"/>
                <a:buFont typeface="Arial" panose="020B0604020202020204" pitchFamily="34" charset="0"/>
                <a:buChar char="•"/>
                <a:tabLst>
                  <a:tab pos="457200" algn="l"/>
                </a:tabLst>
              </a:pPr>
              <a:r>
                <a:rPr lang="en-US" dirty="0">
                  <a:latin typeface="Georgia" panose="02040502050405020303" pitchFamily="18" charset="0"/>
                </a:rPr>
                <a:t>The service is free to residents with existing Comcast service.</a:t>
              </a:r>
            </a:p>
            <a:p>
              <a:pPr marL="285750" lvl="0" indent="-285750">
                <a:buSzPts val="1000"/>
                <a:buFont typeface="Arial" panose="020B0604020202020204" pitchFamily="34" charset="0"/>
                <a:buChar char="•"/>
                <a:tabLst>
                  <a:tab pos="457200" algn="l"/>
                </a:tabLst>
              </a:pPr>
              <a:r>
                <a:rPr lang="en-US" dirty="0">
                  <a:latin typeface="Georgia" panose="02040502050405020303" pitchFamily="18" charset="0"/>
                </a:rPr>
                <a:t>In order to request service, residents must call the office by 3 PM on Monday with a description of their issue.  </a:t>
              </a:r>
            </a:p>
            <a:p>
              <a:pPr marL="285750" lvl="0" indent="-285750">
                <a:buSzPts val="1000"/>
                <a:buFont typeface="Arial" panose="020B0604020202020204" pitchFamily="34" charset="0"/>
                <a:buChar char="•"/>
                <a:tabLst>
                  <a:tab pos="457200" algn="l"/>
                </a:tabLst>
              </a:pPr>
              <a:r>
                <a:rPr lang="en-US" dirty="0">
                  <a:latin typeface="Georgia" panose="02040502050405020303" pitchFamily="18" charset="0"/>
                </a:rPr>
                <a:t>Residents must be home on Tuesday morning when the Comcast technician arrives.</a:t>
              </a:r>
            </a:p>
          </p:txBody>
        </p:sp>
      </p:grpSp>
      <p:sp>
        <p:nvSpPr>
          <p:cNvPr id="34" name="Subtitle 2">
            <a:extLst>
              <a:ext uri="{FF2B5EF4-FFF2-40B4-BE49-F238E27FC236}">
                <a16:creationId xmlns:a16="http://schemas.microsoft.com/office/drawing/2014/main" id="{1C920A16-AFFC-4C1E-A8F7-B3180C66490D}"/>
              </a:ext>
            </a:extLst>
          </p:cNvPr>
          <p:cNvSpPr txBox="1">
            <a:spLocks/>
          </p:cNvSpPr>
          <p:nvPr/>
        </p:nvSpPr>
        <p:spPr>
          <a:xfrm>
            <a:off x="533729" y="710999"/>
            <a:ext cx="6247742" cy="2062103"/>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ts val="600"/>
              </a:spcBef>
            </a:pPr>
            <a:r>
              <a:rPr lang="en-US" sz="1600" b="1" i="1" dirty="0">
                <a:solidFill>
                  <a:srgbClr val="00789C"/>
                </a:solidFill>
                <a:latin typeface="Georgia" panose="02040502050405020303" pitchFamily="18" charset="0"/>
                <a:ea typeface="+mj-ea"/>
              </a:rPr>
              <a:t>Trash Pickup Reminder</a:t>
            </a:r>
          </a:p>
          <a:p>
            <a:r>
              <a:rPr lang="en-US" dirty="0">
                <a:latin typeface="Georgia" panose="02040502050405020303" pitchFamily="18" charset="0"/>
              </a:rPr>
              <a:t>When placing trash out for pick up on Monday and Thursday:</a:t>
            </a:r>
          </a:p>
          <a:p>
            <a:pPr marL="285750" indent="-285750">
              <a:buFont typeface="Arial" panose="020B0604020202020204" pitchFamily="34" charset="0"/>
              <a:buChar char="•"/>
            </a:pPr>
            <a:r>
              <a:rPr lang="en-US" dirty="0">
                <a:latin typeface="Georgia" panose="02040502050405020303" pitchFamily="18" charset="0"/>
              </a:rPr>
              <a:t>Have trash/recycle out by 8 AM</a:t>
            </a:r>
          </a:p>
          <a:p>
            <a:pPr marL="285750" indent="-285750">
              <a:buFont typeface="Arial" panose="020B0604020202020204" pitchFamily="34" charset="0"/>
              <a:buChar char="•"/>
            </a:pPr>
            <a:r>
              <a:rPr lang="en-US" dirty="0">
                <a:latin typeface="Georgia" panose="02040502050405020303" pitchFamily="18" charset="0"/>
              </a:rPr>
              <a:t>Place at the end of your sidewalk</a:t>
            </a:r>
          </a:p>
          <a:p>
            <a:pPr marL="577850" lvl="1" indent="-285750">
              <a:buFont typeface="Arial" panose="020B0604020202020204" pitchFamily="34" charset="0"/>
              <a:buChar char="•"/>
            </a:pPr>
            <a:r>
              <a:rPr lang="en-US" sz="1400" dirty="0">
                <a:latin typeface="Georgia" panose="02040502050405020303" pitchFamily="18" charset="0"/>
              </a:rPr>
              <a:t>Avoid placing trash on the porch as other items could also be picked up by mistake</a:t>
            </a:r>
          </a:p>
          <a:p>
            <a:pPr marL="577850" lvl="1" indent="-285750">
              <a:buFont typeface="Arial" panose="020B0604020202020204" pitchFamily="34" charset="0"/>
              <a:buChar char="•"/>
            </a:pPr>
            <a:r>
              <a:rPr lang="en-US" sz="1400" dirty="0">
                <a:latin typeface="Georgia" panose="02040502050405020303" pitchFamily="18" charset="0"/>
              </a:rPr>
              <a:t>If it is not visible from the road, it may not be picked up</a:t>
            </a:r>
          </a:p>
          <a:p>
            <a:pPr marL="285750" indent="-285750">
              <a:buFont typeface="Arial" panose="020B0604020202020204" pitchFamily="34" charset="0"/>
              <a:buChar char="•"/>
            </a:pPr>
            <a:r>
              <a:rPr lang="en-US" dirty="0">
                <a:latin typeface="Georgia" panose="02040502050405020303" pitchFamily="18" charset="0"/>
              </a:rPr>
              <a:t>Call the office if you have trouble getting trash to the end of the sidewalk</a:t>
            </a:r>
          </a:p>
          <a:p>
            <a:pPr marL="285750" indent="-285750">
              <a:buFont typeface="Arial" panose="020B0604020202020204" pitchFamily="34" charset="0"/>
              <a:buChar char="•"/>
            </a:pPr>
            <a:r>
              <a:rPr lang="en-US" dirty="0">
                <a:latin typeface="Georgia" panose="02040502050405020303" pitchFamily="18" charset="0"/>
              </a:rPr>
              <a:t>Leave any weeds/plant clippings out with trash. No need to call the office.</a:t>
            </a:r>
          </a:p>
        </p:txBody>
      </p:sp>
      <p:grpSp>
        <p:nvGrpSpPr>
          <p:cNvPr id="5" name="Group 4">
            <a:extLst>
              <a:ext uri="{FF2B5EF4-FFF2-40B4-BE49-F238E27FC236}">
                <a16:creationId xmlns:a16="http://schemas.microsoft.com/office/drawing/2014/main" id="{D9010028-F63C-49CD-8F5C-E922CA95201A}"/>
              </a:ext>
            </a:extLst>
          </p:cNvPr>
          <p:cNvGrpSpPr/>
          <p:nvPr/>
        </p:nvGrpSpPr>
        <p:grpSpPr>
          <a:xfrm>
            <a:off x="225186" y="3965663"/>
            <a:ext cx="6864828" cy="2506401"/>
            <a:chOff x="352168" y="3917536"/>
            <a:chExt cx="6864828" cy="2506401"/>
          </a:xfrm>
        </p:grpSpPr>
        <p:sp>
          <p:nvSpPr>
            <p:cNvPr id="19" name="Subtitle 2">
              <a:extLst>
                <a:ext uri="{FF2B5EF4-FFF2-40B4-BE49-F238E27FC236}">
                  <a16:creationId xmlns:a16="http://schemas.microsoft.com/office/drawing/2014/main" id="{D4178465-CDFA-49B5-9246-ECB24072E28C}"/>
                </a:ext>
              </a:extLst>
            </p:cNvPr>
            <p:cNvSpPr txBox="1">
              <a:spLocks/>
            </p:cNvSpPr>
            <p:nvPr/>
          </p:nvSpPr>
          <p:spPr>
            <a:xfrm>
              <a:off x="352168" y="3917536"/>
              <a:ext cx="5865077" cy="2506401"/>
            </a:xfrm>
            <a:prstGeom prst="rect">
              <a:avLst/>
            </a:prstGeom>
          </p:spPr>
          <p:txBody>
            <a:bodyPr vert="horz" lIns="91440" tIns="45720" rIns="91440" bIns="45720" rtlCol="0" anchor="ctr">
              <a:noAutofit/>
            </a:bodyPr>
            <a:lstStyle>
              <a:defPPr>
                <a:defRPr lang="en-US"/>
              </a:defPPr>
              <a:lvl1pPr indent="0">
                <a:spcBef>
                  <a:spcPct val="0"/>
                </a:spcBef>
                <a:buFont typeface="Arial" panose="020B0604020202020204" pitchFamily="34" charset="0"/>
                <a:buNone/>
                <a:defRPr b="1" i="1">
                  <a:solidFill>
                    <a:srgbClr val="00AF99"/>
                  </a:solidFill>
                  <a:latin typeface="Constantia" panose="02030602050306030303" pitchFamily="18" charset="0"/>
                  <a:ea typeface="+mj-ea"/>
                  <a:cs typeface="Consolas" panose="020B0609020204030204" pitchFamily="49"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600" dirty="0">
                  <a:solidFill>
                    <a:srgbClr val="00789C"/>
                  </a:solidFill>
                  <a:latin typeface="Georgia" panose="02040502050405020303" pitchFamily="18" charset="0"/>
                </a:rPr>
                <a:t>Hate to Say It . . . SNOW?</a:t>
              </a:r>
            </a:p>
            <a:p>
              <a:r>
                <a:rPr lang="en-US" sz="1400" b="0" i="0" dirty="0">
                  <a:solidFill>
                    <a:schemeClr val="tx1"/>
                  </a:solidFill>
                  <a:latin typeface="Georgia" panose="02040502050405020303" pitchFamily="18" charset="0"/>
                  <a:ea typeface="+mn-ea"/>
                  <a:cs typeface="+mn-cs"/>
                </a:rPr>
                <a:t>Now is the time to make sure we have a copy of your car key for snow removal, especially if you are a new resident or have gotten a new car. Please call the office with any questions.</a:t>
              </a:r>
            </a:p>
            <a:p>
              <a:pPr marL="285750" indent="-285750">
                <a:buFont typeface="Arial" panose="020B0604020202020204" pitchFamily="34" charset="0"/>
                <a:buChar char="•"/>
              </a:pPr>
              <a:r>
                <a:rPr lang="en-US" sz="1400" b="0" i="0" dirty="0">
                  <a:solidFill>
                    <a:schemeClr val="tx1"/>
                  </a:solidFill>
                  <a:latin typeface="Georgia" panose="02040502050405020303" pitchFamily="18" charset="0"/>
                  <a:ea typeface="+mn-ea"/>
                  <a:cs typeface="+mn-cs"/>
                </a:rPr>
                <a:t>It is NOT mandatory to participate with this snow key policy. </a:t>
              </a:r>
              <a:br>
                <a:rPr lang="en-US" sz="1400" b="0" i="0" dirty="0">
                  <a:solidFill>
                    <a:schemeClr val="tx1"/>
                  </a:solidFill>
                  <a:latin typeface="Georgia" panose="02040502050405020303" pitchFamily="18" charset="0"/>
                  <a:ea typeface="+mn-ea"/>
                  <a:cs typeface="+mn-cs"/>
                </a:rPr>
              </a:br>
              <a:r>
                <a:rPr lang="en-US" sz="1400" b="0" dirty="0">
                  <a:solidFill>
                    <a:schemeClr val="tx1"/>
                  </a:solidFill>
                  <a:latin typeface="Georgia" panose="02040502050405020303" pitchFamily="18" charset="0"/>
                  <a:ea typeface="+mn-ea"/>
                  <a:cs typeface="+mn-cs"/>
                </a:rPr>
                <a:t>Note: Residents who have not provided a copy of their key will be responsible for moving/clearing their own cars.</a:t>
              </a:r>
              <a:endParaRPr lang="en-US" sz="1400" b="0" i="0" dirty="0">
                <a:solidFill>
                  <a:schemeClr val="tx1"/>
                </a:solidFill>
                <a:latin typeface="Georgia" panose="02040502050405020303" pitchFamily="18" charset="0"/>
                <a:ea typeface="+mn-ea"/>
                <a:cs typeface="+mn-cs"/>
              </a:endParaRPr>
            </a:p>
            <a:p>
              <a:pPr marL="285750" indent="-285750">
                <a:buFont typeface="Arial" panose="020B0604020202020204" pitchFamily="34" charset="0"/>
                <a:buChar char="•"/>
              </a:pPr>
              <a:r>
                <a:rPr lang="en-US" sz="1400" b="0" i="0" dirty="0">
                  <a:solidFill>
                    <a:schemeClr val="tx1"/>
                  </a:solidFill>
                  <a:latin typeface="Georgia" panose="02040502050405020303" pitchFamily="18" charset="0"/>
                  <a:ea typeface="+mn-ea"/>
                  <a:cs typeface="+mn-cs"/>
                </a:rPr>
                <a:t>A copy of your car key(s) will be kept and locked in our office for our snow crew to move your car at their convenience for plowing. </a:t>
              </a:r>
            </a:p>
            <a:p>
              <a:r>
                <a:rPr lang="en-US" sz="1400" b="0" i="0" dirty="0">
                  <a:solidFill>
                    <a:schemeClr val="tx1"/>
                  </a:solidFill>
                  <a:latin typeface="Georgia" panose="02040502050405020303" pitchFamily="18" charset="0"/>
                  <a:ea typeface="+mn-ea"/>
                  <a:cs typeface="+mn-cs"/>
                </a:rPr>
                <a:t>This year’s snow removal contract was awarded to Realty Landscaping. They are experienced in snow removal at senior living communities. Thank you in advance for your patience and understanding.</a:t>
              </a:r>
            </a:p>
          </p:txBody>
        </p:sp>
        <p:pic>
          <p:nvPicPr>
            <p:cNvPr id="4" name="Picture 3">
              <a:extLst>
                <a:ext uri="{FF2B5EF4-FFF2-40B4-BE49-F238E27FC236}">
                  <a16:creationId xmlns:a16="http://schemas.microsoft.com/office/drawing/2014/main" id="{65A7166D-F6F7-4401-B21C-0D3A6B5E4DF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7035" y="4610756"/>
              <a:ext cx="1119961" cy="1119961"/>
            </a:xfrm>
            <a:prstGeom prst="rect">
              <a:avLst/>
            </a:prstGeom>
          </p:spPr>
        </p:pic>
      </p:grpSp>
      <p:pic>
        <p:nvPicPr>
          <p:cNvPr id="21" name="Picture 20">
            <a:extLst>
              <a:ext uri="{FF2B5EF4-FFF2-40B4-BE49-F238E27FC236}">
                <a16:creationId xmlns:a16="http://schemas.microsoft.com/office/drawing/2014/main" id="{BEDFF5BB-9205-431D-B101-B16C74CE8A3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4672" y="3664532"/>
            <a:ext cx="389558" cy="389558"/>
          </a:xfrm>
          <a:prstGeom prst="rect">
            <a:avLst/>
          </a:prstGeom>
        </p:spPr>
      </p:pic>
      <p:pic>
        <p:nvPicPr>
          <p:cNvPr id="22" name="Picture 21">
            <a:extLst>
              <a:ext uri="{FF2B5EF4-FFF2-40B4-BE49-F238E27FC236}">
                <a16:creationId xmlns:a16="http://schemas.microsoft.com/office/drawing/2014/main" id="{4B96B365-B3AB-461E-8552-F1A9574016D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2945" y="6773195"/>
            <a:ext cx="389558" cy="389558"/>
          </a:xfrm>
          <a:prstGeom prst="rect">
            <a:avLst/>
          </a:prstGeom>
        </p:spPr>
      </p:pic>
      <p:pic>
        <p:nvPicPr>
          <p:cNvPr id="23" name="Picture 22">
            <a:extLst>
              <a:ext uri="{FF2B5EF4-FFF2-40B4-BE49-F238E27FC236}">
                <a16:creationId xmlns:a16="http://schemas.microsoft.com/office/drawing/2014/main" id="{86DDA76A-223F-4D39-993B-5452F09B055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98926" y="3325169"/>
            <a:ext cx="389558" cy="389558"/>
          </a:xfrm>
          <a:prstGeom prst="rect">
            <a:avLst/>
          </a:prstGeom>
        </p:spPr>
      </p:pic>
    </p:spTree>
    <p:extLst>
      <p:ext uri="{BB962C8B-B14F-4D97-AF65-F5344CB8AC3E}">
        <p14:creationId xmlns:p14="http://schemas.microsoft.com/office/powerpoint/2010/main" val="41644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BC7E5E8-B995-4360-81E5-B3F3160AB1E0}"/>
              </a:ext>
            </a:extLst>
          </p:cNvPr>
          <p:cNvSpPr/>
          <p:nvPr/>
        </p:nvSpPr>
        <p:spPr>
          <a:xfrm>
            <a:off x="-3" y="0"/>
            <a:ext cx="7315200"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latin typeface="Constantia" panose="02030602050306030303" pitchFamily="18" charset="0"/>
              </a:rPr>
              <a:t>Information  &amp; Reminders</a:t>
            </a:r>
          </a:p>
        </p:txBody>
      </p:sp>
      <p:sp>
        <p:nvSpPr>
          <p:cNvPr id="3" name="TextBox 2">
            <a:extLst>
              <a:ext uri="{FF2B5EF4-FFF2-40B4-BE49-F238E27FC236}">
                <a16:creationId xmlns:a16="http://schemas.microsoft.com/office/drawing/2014/main" id="{792DDAD6-58B1-4936-830D-B5C39AE58D3D}"/>
              </a:ext>
            </a:extLst>
          </p:cNvPr>
          <p:cNvSpPr txBox="1"/>
          <p:nvPr/>
        </p:nvSpPr>
        <p:spPr>
          <a:xfrm>
            <a:off x="6748463" y="202205"/>
            <a:ext cx="566733"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5</a:t>
            </a:fld>
            <a:endParaRPr lang="en-US" sz="1000" dirty="0">
              <a:solidFill>
                <a:schemeClr val="bg1"/>
              </a:solidFill>
            </a:endParaRPr>
          </a:p>
        </p:txBody>
      </p:sp>
      <p:sp>
        <p:nvSpPr>
          <p:cNvPr id="16" name="TextBox 15">
            <a:extLst>
              <a:ext uri="{FF2B5EF4-FFF2-40B4-BE49-F238E27FC236}">
                <a16:creationId xmlns:a16="http://schemas.microsoft.com/office/drawing/2014/main" id="{5C2C5920-2902-42D2-9C97-E7C9875FB2D8}"/>
              </a:ext>
            </a:extLst>
          </p:cNvPr>
          <p:cNvSpPr txBox="1"/>
          <p:nvPr/>
        </p:nvSpPr>
        <p:spPr>
          <a:xfrm>
            <a:off x="136689" y="708740"/>
            <a:ext cx="7041823" cy="2923877"/>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600" b="1" i="1" dirty="0">
                <a:solidFill>
                  <a:srgbClr val="00789C"/>
                </a:solidFill>
                <a:latin typeface="Georgia" panose="02040502050405020303" pitchFamily="18" charset="0"/>
                <a:ea typeface="+mj-ea"/>
              </a:rPr>
              <a:t>No Trespassing or Soliciting Communities</a:t>
            </a:r>
          </a:p>
          <a:p>
            <a:pPr indent="234950">
              <a:spcBef>
                <a:spcPct val="0"/>
              </a:spcBef>
            </a:pPr>
            <a:r>
              <a:rPr lang="en-US" dirty="0">
                <a:latin typeface="Georgia" panose="02040502050405020303" pitchFamily="18" charset="0"/>
              </a:rPr>
              <a:t>Both Sanatoga Ridge and Buchert Ridge are no trespassing and no soliciting communities. We do not want to be unfriendly neighbors to people who feel safe walking through the community, however, we also do not want to be a place where adults or children loiter.</a:t>
            </a:r>
          </a:p>
          <a:p>
            <a:pPr indent="234950">
              <a:spcBef>
                <a:spcPct val="0"/>
              </a:spcBef>
            </a:pPr>
            <a:r>
              <a:rPr lang="en-US" dirty="0">
                <a:latin typeface="Georgia" panose="02040502050405020303" pitchFamily="18" charset="0"/>
              </a:rPr>
              <a:t>In addition, in Lower Pottsgrove Township, all people/groups are required to have a permit to solicit from the Township. Should a solicitor knock at your door, kindly close the door and call the police.</a:t>
            </a:r>
          </a:p>
          <a:p>
            <a:pPr indent="234950">
              <a:spcBef>
                <a:spcPct val="0"/>
              </a:spcBef>
            </a:pPr>
            <a:r>
              <a:rPr lang="en-US" dirty="0">
                <a:latin typeface="Georgia" panose="02040502050405020303" pitchFamily="18" charset="0"/>
              </a:rPr>
              <a:t>Because we are a no soliciting community, politicians are not permitted to go door to door through our communities.</a:t>
            </a:r>
          </a:p>
          <a:p>
            <a:pPr indent="234950">
              <a:spcBef>
                <a:spcPct val="0"/>
              </a:spcBef>
            </a:pPr>
            <a:r>
              <a:rPr lang="en-US" dirty="0">
                <a:latin typeface="Georgia" panose="02040502050405020303" pitchFamily="18" charset="0"/>
              </a:rPr>
              <a:t>Should you witness loitering or soliciting, for your safety, do not approach or engage in conversation. Please call the police directly. If you call the office or on-call staff, by the time we call the police, the offending person(s) may be gone.</a:t>
            </a:r>
          </a:p>
        </p:txBody>
      </p:sp>
      <p:grpSp>
        <p:nvGrpSpPr>
          <p:cNvPr id="21" name="Group 20">
            <a:extLst>
              <a:ext uri="{FF2B5EF4-FFF2-40B4-BE49-F238E27FC236}">
                <a16:creationId xmlns:a16="http://schemas.microsoft.com/office/drawing/2014/main" id="{960F42CC-5E9A-4FEC-9F4E-FD00A081F51B}"/>
              </a:ext>
            </a:extLst>
          </p:cNvPr>
          <p:cNvGrpSpPr/>
          <p:nvPr/>
        </p:nvGrpSpPr>
        <p:grpSpPr>
          <a:xfrm>
            <a:off x="141686" y="7157178"/>
            <a:ext cx="7031828" cy="2369880"/>
            <a:chOff x="123482" y="6459419"/>
            <a:chExt cx="7031828" cy="2369880"/>
          </a:xfrm>
        </p:grpSpPr>
        <p:pic>
          <p:nvPicPr>
            <p:cNvPr id="22" name="Picture 21" descr="Click on the navigation bar to take you to the unit you require.">
              <a:extLst>
                <a:ext uri="{FF2B5EF4-FFF2-40B4-BE49-F238E27FC236}">
                  <a16:creationId xmlns:a16="http://schemas.microsoft.com/office/drawing/2014/main" id="{59E2E245-CD20-49F7-89F9-8CBBA273C1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7472" y="6862751"/>
              <a:ext cx="1357838" cy="1077218"/>
            </a:xfrm>
            <a:prstGeom prst="rect">
              <a:avLst/>
            </a:prstGeom>
          </p:spPr>
        </p:pic>
        <p:sp>
          <p:nvSpPr>
            <p:cNvPr id="23" name="Rectangle 22">
              <a:extLst>
                <a:ext uri="{FF2B5EF4-FFF2-40B4-BE49-F238E27FC236}">
                  <a16:creationId xmlns:a16="http://schemas.microsoft.com/office/drawing/2014/main" id="{C0CBC87D-6209-471C-98DE-4AA708D047DD}"/>
                </a:ext>
              </a:extLst>
            </p:cNvPr>
            <p:cNvSpPr/>
            <p:nvPr/>
          </p:nvSpPr>
          <p:spPr>
            <a:xfrm>
              <a:off x="123482" y="6459419"/>
              <a:ext cx="5797748" cy="2369880"/>
            </a:xfrm>
            <a:prstGeom prst="rect">
              <a:avLst/>
            </a:prstGeom>
          </p:spPr>
          <p:txBody>
            <a:bodyPr wrap="square">
              <a:spAutoFit/>
            </a:bodyPr>
            <a:lstStyle/>
            <a:p>
              <a:pPr algn="ctr">
                <a:spcBef>
                  <a:spcPct val="0"/>
                </a:spcBef>
              </a:pPr>
              <a:r>
                <a:rPr lang="en-US" b="1" i="1" dirty="0">
                  <a:solidFill>
                    <a:srgbClr val="00789C"/>
                  </a:solidFill>
                  <a:latin typeface="Georgia" panose="02040502050405020303" pitchFamily="18" charset="0"/>
                  <a:ea typeface="+mj-ea"/>
                </a:rPr>
                <a:t>Sewing Club</a:t>
              </a:r>
              <a:endParaRPr lang="en-US" sz="1400" b="1" i="1" dirty="0">
                <a:solidFill>
                  <a:srgbClr val="00789C"/>
                </a:solidFill>
                <a:latin typeface="Georgia" panose="02040502050405020303" pitchFamily="18" charset="0"/>
              </a:endParaRPr>
            </a:p>
            <a:p>
              <a:pPr lvl="0">
                <a:spcBef>
                  <a:spcPct val="0"/>
                </a:spcBef>
              </a:pPr>
              <a:r>
                <a:rPr lang="en-US" sz="1400" dirty="0">
                  <a:latin typeface="Georgia" panose="02040502050405020303" pitchFamily="18" charset="0"/>
                </a:rPr>
                <a:t>Ruth has announced she will be stepping away as leader of the Sewing Club. Thank you Ruth for your dedication and countless hours with the Sewing Club!</a:t>
              </a:r>
            </a:p>
            <a:p>
              <a:pPr lvl="0" indent="234950">
                <a:spcBef>
                  <a:spcPct val="0"/>
                </a:spcBef>
              </a:pPr>
              <a:endParaRPr lang="en-US" sz="1400" dirty="0">
                <a:latin typeface="Georgia" panose="02040502050405020303" pitchFamily="18" charset="0"/>
              </a:endParaRPr>
            </a:p>
            <a:p>
              <a:pPr indent="234950" algn="ctr">
                <a:spcBef>
                  <a:spcPct val="0"/>
                </a:spcBef>
              </a:pPr>
              <a:r>
                <a:rPr lang="en-US" b="1" i="1" dirty="0">
                  <a:solidFill>
                    <a:srgbClr val="00789C"/>
                  </a:solidFill>
                  <a:latin typeface="Georgia" panose="02040502050405020303" pitchFamily="18" charset="0"/>
                  <a:ea typeface="+mj-ea"/>
                </a:rPr>
                <a:t>Sewing Club – New Name – Stitches &amp; Seams</a:t>
              </a:r>
            </a:p>
            <a:p>
              <a:pPr lvl="0" indent="234950">
                <a:spcBef>
                  <a:spcPct val="0"/>
                </a:spcBef>
              </a:pPr>
              <a:r>
                <a:rPr lang="en-US" sz="1400" dirty="0">
                  <a:latin typeface="Georgia" panose="02040502050405020303" pitchFamily="18" charset="0"/>
                </a:rPr>
                <a:t>The Sewing Club has a new name (Stitches &amp; Seams) and needs a new leader. Stitches &amp; Seams provides sewn donations to various organizations throughout the community. Please contact the office if you are interested in leading Stiches &amp; Seams. </a:t>
              </a:r>
            </a:p>
          </p:txBody>
        </p:sp>
      </p:grpSp>
      <p:grpSp>
        <p:nvGrpSpPr>
          <p:cNvPr id="24" name="Group 23">
            <a:extLst>
              <a:ext uri="{FF2B5EF4-FFF2-40B4-BE49-F238E27FC236}">
                <a16:creationId xmlns:a16="http://schemas.microsoft.com/office/drawing/2014/main" id="{C30F8131-0B37-4F05-85C5-D3F2D88A1669}"/>
              </a:ext>
            </a:extLst>
          </p:cNvPr>
          <p:cNvGrpSpPr/>
          <p:nvPr/>
        </p:nvGrpSpPr>
        <p:grpSpPr>
          <a:xfrm>
            <a:off x="1273210" y="4745192"/>
            <a:ext cx="4796544" cy="1299412"/>
            <a:chOff x="1407694" y="7435514"/>
            <a:chExt cx="4796544" cy="1299412"/>
          </a:xfrm>
        </p:grpSpPr>
        <p:pic>
          <p:nvPicPr>
            <p:cNvPr id="25" name="Picture 24">
              <a:extLst>
                <a:ext uri="{FF2B5EF4-FFF2-40B4-BE49-F238E27FC236}">
                  <a16:creationId xmlns:a16="http://schemas.microsoft.com/office/drawing/2014/main" id="{C64FD7EC-6E16-4900-8EB0-D22E843AE8C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95617" y="7546611"/>
              <a:ext cx="862406" cy="1077218"/>
            </a:xfrm>
            <a:prstGeom prst="rect">
              <a:avLst/>
            </a:prstGeom>
          </p:spPr>
        </p:pic>
        <p:sp>
          <p:nvSpPr>
            <p:cNvPr id="26" name="Text Box 2">
              <a:extLst>
                <a:ext uri="{FF2B5EF4-FFF2-40B4-BE49-F238E27FC236}">
                  <a16:creationId xmlns:a16="http://schemas.microsoft.com/office/drawing/2014/main" id="{BCA7FC20-FCDC-482F-BBB5-82F3D3242034}"/>
                </a:ext>
              </a:extLst>
            </p:cNvPr>
            <p:cNvSpPr txBox="1">
              <a:spLocks noChangeArrowheads="1"/>
            </p:cNvSpPr>
            <p:nvPr/>
          </p:nvSpPr>
          <p:spPr bwMode="auto">
            <a:xfrm>
              <a:off x="2297864" y="7546611"/>
              <a:ext cx="3906374" cy="1077218"/>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r>
                <a:rPr lang="en-US" altLang="en-US" sz="1600" dirty="0">
                  <a:latin typeface="+mn-lt"/>
                </a:rPr>
                <a:t>Both at BRC and SRC, the speed limit through the communities is 20 MPH.</a:t>
              </a:r>
            </a:p>
            <a:p>
              <a:pPr algn="ctr"/>
              <a:r>
                <a:rPr lang="en-US" altLang="en-US" sz="1600" dirty="0">
                  <a:latin typeface="+mn-lt"/>
                </a:rPr>
                <a:t>Please make sure to stop and look both ways if you are coming out of a Court at SRC.</a:t>
              </a:r>
            </a:p>
          </p:txBody>
        </p:sp>
        <p:sp>
          <p:nvSpPr>
            <p:cNvPr id="27" name="Rectangle 26">
              <a:extLst>
                <a:ext uri="{FF2B5EF4-FFF2-40B4-BE49-F238E27FC236}">
                  <a16:creationId xmlns:a16="http://schemas.microsoft.com/office/drawing/2014/main" id="{E79E11ED-BCF9-4EC9-9D02-1DF46395852E}"/>
                </a:ext>
              </a:extLst>
            </p:cNvPr>
            <p:cNvSpPr/>
            <p:nvPr/>
          </p:nvSpPr>
          <p:spPr>
            <a:xfrm>
              <a:off x="1407694" y="7435514"/>
              <a:ext cx="4768781" cy="12994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8" name="Picture 27">
            <a:extLst>
              <a:ext uri="{FF2B5EF4-FFF2-40B4-BE49-F238E27FC236}">
                <a16:creationId xmlns:a16="http://schemas.microsoft.com/office/drawing/2014/main" id="{676EA3BC-567D-46B4-A468-B6339C21E93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429978">
            <a:off x="332332" y="3676079"/>
            <a:ext cx="2920006" cy="1025651"/>
          </a:xfrm>
          <a:prstGeom prst="rect">
            <a:avLst/>
          </a:prstGeom>
        </p:spPr>
      </p:pic>
      <p:pic>
        <p:nvPicPr>
          <p:cNvPr id="29" name="Picture 28">
            <a:extLst>
              <a:ext uri="{FF2B5EF4-FFF2-40B4-BE49-F238E27FC236}">
                <a16:creationId xmlns:a16="http://schemas.microsoft.com/office/drawing/2014/main" id="{2E5E7972-ED79-4520-8C20-1ADD0FE0434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a:off x="4111823" y="6088066"/>
            <a:ext cx="2920006" cy="1025651"/>
          </a:xfrm>
          <a:prstGeom prst="rect">
            <a:avLst/>
          </a:prstGeom>
        </p:spPr>
      </p:pic>
    </p:spTree>
    <p:extLst>
      <p:ext uri="{BB962C8B-B14F-4D97-AF65-F5344CB8AC3E}">
        <p14:creationId xmlns:p14="http://schemas.microsoft.com/office/powerpoint/2010/main" val="154107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 y="0"/>
            <a:ext cx="7315200" cy="650631"/>
          </a:xfrm>
          <a:prstGeom prst="roundRect">
            <a:avLst>
              <a:gd name="adj" fmla="val 50000"/>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Announcements</a:t>
            </a:r>
          </a:p>
        </p:txBody>
      </p:sp>
      <p:sp>
        <p:nvSpPr>
          <p:cNvPr id="14" name="TextBox 13"/>
          <p:cNvSpPr txBox="1"/>
          <p:nvPr/>
        </p:nvSpPr>
        <p:spPr>
          <a:xfrm>
            <a:off x="6748463" y="202205"/>
            <a:ext cx="566733"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6</a:t>
            </a:fld>
            <a:endParaRPr lang="en-US" sz="1000" dirty="0">
              <a:solidFill>
                <a:schemeClr val="bg1"/>
              </a:solidFill>
            </a:endParaRPr>
          </a:p>
        </p:txBody>
      </p:sp>
      <p:grpSp>
        <p:nvGrpSpPr>
          <p:cNvPr id="26" name="Group 25">
            <a:extLst>
              <a:ext uri="{FF2B5EF4-FFF2-40B4-BE49-F238E27FC236}">
                <a16:creationId xmlns:a16="http://schemas.microsoft.com/office/drawing/2014/main" id="{4E01AA87-5823-4148-BA11-0EE5A38E23A1}"/>
              </a:ext>
            </a:extLst>
          </p:cNvPr>
          <p:cNvGrpSpPr/>
          <p:nvPr/>
        </p:nvGrpSpPr>
        <p:grpSpPr>
          <a:xfrm>
            <a:off x="9674767" y="7263585"/>
            <a:ext cx="3727037" cy="1635029"/>
            <a:chOff x="1626385" y="5079151"/>
            <a:chExt cx="3727037" cy="1635029"/>
          </a:xfrm>
        </p:grpSpPr>
        <p:sp>
          <p:nvSpPr>
            <p:cNvPr id="32" name="Rectangle 31">
              <a:extLst>
                <a:ext uri="{FF2B5EF4-FFF2-40B4-BE49-F238E27FC236}">
                  <a16:creationId xmlns:a16="http://schemas.microsoft.com/office/drawing/2014/main" id="{C1F2A681-4504-4AFE-906E-91403F4CBE40}"/>
                </a:ext>
              </a:extLst>
            </p:cNvPr>
            <p:cNvSpPr/>
            <p:nvPr/>
          </p:nvSpPr>
          <p:spPr>
            <a:xfrm>
              <a:off x="1626385" y="5079151"/>
              <a:ext cx="3727036" cy="1635029"/>
            </a:xfrm>
            <a:prstGeom prst="rect">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BA3CA45E-ED93-4656-AC12-960F5B6CB949}"/>
                </a:ext>
              </a:extLst>
            </p:cNvPr>
            <p:cNvSpPr txBox="1"/>
            <p:nvPr/>
          </p:nvSpPr>
          <p:spPr>
            <a:xfrm>
              <a:off x="1626386" y="5975516"/>
              <a:ext cx="3727036" cy="738664"/>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r>
                <a:rPr lang="en-US" b="1" dirty="0"/>
                <a:t>Bob Irwin </a:t>
              </a:r>
              <a:r>
                <a:rPr lang="en-US" dirty="0"/>
                <a:t>(N-10) passed on September 20. </a:t>
              </a:r>
              <a:br>
                <a:rPr lang="en-US" dirty="0"/>
              </a:br>
              <a:r>
                <a:rPr lang="en-US" dirty="0"/>
                <a:t>Bob and his wife, Alicemae, moved into SRC March 2012.</a:t>
              </a:r>
            </a:p>
          </p:txBody>
        </p:sp>
        <p:grpSp>
          <p:nvGrpSpPr>
            <p:cNvPr id="34" name="Group 33">
              <a:extLst>
                <a:ext uri="{FF2B5EF4-FFF2-40B4-BE49-F238E27FC236}">
                  <a16:creationId xmlns:a16="http://schemas.microsoft.com/office/drawing/2014/main" id="{2981B33B-7D9F-46EB-A075-3FBED5322B18}"/>
                </a:ext>
              </a:extLst>
            </p:cNvPr>
            <p:cNvGrpSpPr/>
            <p:nvPr/>
          </p:nvGrpSpPr>
          <p:grpSpPr>
            <a:xfrm>
              <a:off x="1817430" y="5181098"/>
              <a:ext cx="3438413" cy="738664"/>
              <a:chOff x="3470780" y="5531768"/>
              <a:chExt cx="3438413" cy="738664"/>
            </a:xfrm>
          </p:grpSpPr>
          <p:sp>
            <p:nvSpPr>
              <p:cNvPr id="35" name="TextBox 34">
                <a:extLst>
                  <a:ext uri="{FF2B5EF4-FFF2-40B4-BE49-F238E27FC236}">
                    <a16:creationId xmlns:a16="http://schemas.microsoft.com/office/drawing/2014/main" id="{734CE453-3A7F-4EFF-8EC8-0719806E6B9E}"/>
                  </a:ext>
                </a:extLst>
              </p:cNvPr>
              <p:cNvSpPr txBox="1"/>
              <p:nvPr/>
            </p:nvSpPr>
            <p:spPr>
              <a:xfrm>
                <a:off x="4684308" y="5531768"/>
                <a:ext cx="2224885" cy="738664"/>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r>
                  <a:rPr lang="en-US" i="1" dirty="0"/>
                  <a:t>Our thoughts and prayers are with the family at this difficult time.</a:t>
                </a:r>
              </a:p>
            </p:txBody>
          </p:sp>
          <p:pic>
            <p:nvPicPr>
              <p:cNvPr id="36" name="Picture 35">
                <a:extLst>
                  <a:ext uri="{FF2B5EF4-FFF2-40B4-BE49-F238E27FC236}">
                    <a16:creationId xmlns:a16="http://schemas.microsoft.com/office/drawing/2014/main" id="{21F4413F-A4C8-4D65-9BA8-D4C1E528581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0780" y="5532987"/>
                <a:ext cx="1156378" cy="736227"/>
              </a:xfrm>
              <a:prstGeom prst="rect">
                <a:avLst/>
              </a:prstGeom>
            </p:spPr>
          </p:pic>
        </p:grpSp>
      </p:grpSp>
      <p:pic>
        <p:nvPicPr>
          <p:cNvPr id="40" name="Picture 39" descr="Candy-Corn">
            <a:extLst>
              <a:ext uri="{FF2B5EF4-FFF2-40B4-BE49-F238E27FC236}">
                <a16:creationId xmlns:a16="http://schemas.microsoft.com/office/drawing/2014/main" id="{0B95AE55-75B2-4AC6-BE7C-122A2D1A3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949" y="5816602"/>
            <a:ext cx="680202" cy="1097099"/>
          </a:xfrm>
          <a:prstGeom prst="rect">
            <a:avLst/>
          </a:prstGeom>
        </p:spPr>
      </p:pic>
      <p:pic>
        <p:nvPicPr>
          <p:cNvPr id="41" name="Picture 40" descr="Candy-Corn">
            <a:extLst>
              <a:ext uri="{FF2B5EF4-FFF2-40B4-BE49-F238E27FC236}">
                <a16:creationId xmlns:a16="http://schemas.microsoft.com/office/drawing/2014/main" id="{FDE5574D-BC8E-47D2-BDFE-E9DF3C7DF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96800">
            <a:off x="10195730" y="1118184"/>
            <a:ext cx="471247" cy="760075"/>
          </a:xfrm>
          <a:prstGeom prst="rect">
            <a:avLst/>
          </a:prstGeom>
        </p:spPr>
      </p:pic>
      <p:pic>
        <p:nvPicPr>
          <p:cNvPr id="44" name="Picture 43">
            <a:extLst>
              <a:ext uri="{FF2B5EF4-FFF2-40B4-BE49-F238E27FC236}">
                <a16:creationId xmlns:a16="http://schemas.microsoft.com/office/drawing/2014/main" id="{ED54B27B-599B-416D-8722-308DEEED70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384124">
            <a:off x="4018808" y="1930537"/>
            <a:ext cx="2636283" cy="925994"/>
          </a:xfrm>
          <a:prstGeom prst="rect">
            <a:avLst/>
          </a:prstGeom>
        </p:spPr>
      </p:pic>
      <p:sp>
        <p:nvSpPr>
          <p:cNvPr id="42" name="TextBox 41">
            <a:extLst>
              <a:ext uri="{FF2B5EF4-FFF2-40B4-BE49-F238E27FC236}">
                <a16:creationId xmlns:a16="http://schemas.microsoft.com/office/drawing/2014/main" id="{64F25863-2B29-40E9-B8C6-4F6308B55BC9}"/>
              </a:ext>
            </a:extLst>
          </p:cNvPr>
          <p:cNvSpPr txBox="1"/>
          <p:nvPr/>
        </p:nvSpPr>
        <p:spPr>
          <a:xfrm>
            <a:off x="-4705939" y="3020205"/>
            <a:ext cx="2802142" cy="738664"/>
          </a:xfrm>
          <a:prstGeom prst="rect">
            <a:avLst/>
          </a:prstGeom>
          <a:noFill/>
        </p:spPr>
        <p:txBody>
          <a:bodyPr wrap="square" rtlCol="0">
            <a:spAutoFit/>
          </a:bodyPr>
          <a:lstStyle>
            <a:defPPr>
              <a:defRPr lang="en-US"/>
            </a:defPPr>
            <a:lvl1pPr>
              <a:tabLst>
                <a:tab pos="342900" algn="l"/>
              </a:tabLst>
              <a:defRPr sz="1400"/>
            </a:lvl1pPr>
          </a:lstStyle>
          <a:p>
            <a:r>
              <a:rPr lang="en-US" dirty="0">
                <a:highlight>
                  <a:srgbClr val="FFFF00"/>
                </a:highlight>
              </a:rPr>
              <a:t>29	Joyce Lacy 43EC?</a:t>
            </a:r>
            <a:endParaRPr lang="en-US" i="1" dirty="0">
              <a:highlight>
                <a:srgbClr val="FFFF00"/>
              </a:highlight>
            </a:endParaRPr>
          </a:p>
          <a:p>
            <a:endParaRPr lang="en-US" i="1" dirty="0">
              <a:highlight>
                <a:srgbClr val="FFFF00"/>
              </a:highlight>
            </a:endParaRPr>
          </a:p>
          <a:p>
            <a:r>
              <a:rPr lang="en-US" i="1" dirty="0">
                <a:highlight>
                  <a:srgbClr val="FFFF00"/>
                </a:highlight>
              </a:rPr>
              <a:t>ADD TO BRC B-DAY LIST</a:t>
            </a:r>
            <a:endParaRPr lang="en-US" dirty="0">
              <a:highlight>
                <a:srgbClr val="FFFF00"/>
              </a:highlight>
            </a:endParaRPr>
          </a:p>
        </p:txBody>
      </p:sp>
      <p:grpSp>
        <p:nvGrpSpPr>
          <p:cNvPr id="8" name="Group 7">
            <a:extLst>
              <a:ext uri="{FF2B5EF4-FFF2-40B4-BE49-F238E27FC236}">
                <a16:creationId xmlns:a16="http://schemas.microsoft.com/office/drawing/2014/main" id="{FEC53B75-C03E-464B-868A-07A4E33EFF1D}"/>
              </a:ext>
            </a:extLst>
          </p:cNvPr>
          <p:cNvGrpSpPr/>
          <p:nvPr/>
        </p:nvGrpSpPr>
        <p:grpSpPr>
          <a:xfrm>
            <a:off x="1447519" y="2944612"/>
            <a:ext cx="4420162" cy="2526185"/>
            <a:chOff x="2697936" y="4043825"/>
            <a:chExt cx="4420162" cy="2526185"/>
          </a:xfrm>
        </p:grpSpPr>
        <p:pic>
          <p:nvPicPr>
            <p:cNvPr id="46" name="Picture 2" descr="DSC_0010-fixed">
              <a:extLst>
                <a:ext uri="{FF2B5EF4-FFF2-40B4-BE49-F238E27FC236}">
                  <a16:creationId xmlns:a16="http://schemas.microsoft.com/office/drawing/2014/main" id="{89CEA563-5DD7-4369-873B-B0DD207EDE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6455" y="4140077"/>
              <a:ext cx="923661" cy="1345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7" name="Subtitle 2">
              <a:extLst>
                <a:ext uri="{FF2B5EF4-FFF2-40B4-BE49-F238E27FC236}">
                  <a16:creationId xmlns:a16="http://schemas.microsoft.com/office/drawing/2014/main" id="{913028AD-BED4-4542-B2EE-6D4A9FEFCFE4}"/>
                </a:ext>
              </a:extLst>
            </p:cNvPr>
            <p:cNvSpPr txBox="1">
              <a:spLocks/>
            </p:cNvSpPr>
            <p:nvPr/>
          </p:nvSpPr>
          <p:spPr>
            <a:xfrm>
              <a:off x="3780116" y="4085179"/>
              <a:ext cx="3297871" cy="491581"/>
            </a:xfrm>
            <a:prstGeom prst="rect">
              <a:avLst/>
            </a:prstGeom>
          </p:spPr>
          <p:txBody>
            <a:bodyPr vert="horz" lIns="91440" tIns="45720" rIns="91440" bIns="45720" rtlCol="0" anchor="ctr">
              <a:noAutofit/>
            </a:bodyPr>
            <a:lstStyle>
              <a:defPPr>
                <a:defRPr lang="en-US"/>
              </a:defPPr>
              <a:lvl1pPr indent="0" algn="ctr">
                <a:spcBef>
                  <a:spcPct val="0"/>
                </a:spcBef>
                <a:buFont typeface="Arial" panose="020B0604020202020204" pitchFamily="34" charset="0"/>
                <a:buNone/>
                <a:defRPr b="1" i="1">
                  <a:solidFill>
                    <a:srgbClr val="00AF99"/>
                  </a:solidFill>
                  <a:latin typeface="Constantia" panose="02030602050306030303" pitchFamily="18" charset="0"/>
                  <a:ea typeface="+mj-ea"/>
                  <a:cs typeface="Consolas" panose="020B0609020204030204" pitchFamily="49"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solidFill>
                    <a:srgbClr val="00789C"/>
                  </a:solidFill>
                </a:rPr>
                <a:t>Welcome To The Neighborhood!</a:t>
              </a:r>
            </a:p>
          </p:txBody>
        </p:sp>
        <p:sp>
          <p:nvSpPr>
            <p:cNvPr id="48" name="TextBox 47">
              <a:extLst>
                <a:ext uri="{FF2B5EF4-FFF2-40B4-BE49-F238E27FC236}">
                  <a16:creationId xmlns:a16="http://schemas.microsoft.com/office/drawing/2014/main" id="{DCBD718B-7B7F-4C08-BC62-9F2BC6EFA273}"/>
                </a:ext>
              </a:extLst>
            </p:cNvPr>
            <p:cNvSpPr txBox="1"/>
            <p:nvPr/>
          </p:nvSpPr>
          <p:spPr>
            <a:xfrm>
              <a:off x="3726482" y="4548505"/>
              <a:ext cx="3391616" cy="738664"/>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r>
                <a:rPr lang="en-US" i="1" dirty="0"/>
                <a:t>We’d like to extend a warm welcome to our newest residents! </a:t>
              </a:r>
              <a:br>
                <a:rPr lang="en-US" i="1" dirty="0"/>
              </a:br>
              <a:r>
                <a:rPr lang="en-US" i="1" dirty="0"/>
                <a:t>Please stop by and introduce yourself. </a:t>
              </a:r>
            </a:p>
          </p:txBody>
        </p:sp>
        <p:sp>
          <p:nvSpPr>
            <p:cNvPr id="49" name="TextBox 48">
              <a:extLst>
                <a:ext uri="{FF2B5EF4-FFF2-40B4-BE49-F238E27FC236}">
                  <a16:creationId xmlns:a16="http://schemas.microsoft.com/office/drawing/2014/main" id="{6C70EBB8-3B19-44F9-BDCD-31578CC95B4E}"/>
                </a:ext>
              </a:extLst>
            </p:cNvPr>
            <p:cNvSpPr txBox="1"/>
            <p:nvPr/>
          </p:nvSpPr>
          <p:spPr>
            <a:xfrm>
              <a:off x="2930823" y="5504732"/>
              <a:ext cx="3914276" cy="523220"/>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r>
                <a:rPr lang="en-US" b="1" dirty="0">
                  <a:solidFill>
                    <a:srgbClr val="00789C"/>
                  </a:solidFill>
                </a:rPr>
                <a:t>Maria</a:t>
              </a:r>
              <a:br>
                <a:rPr lang="en-US" dirty="0">
                  <a:solidFill>
                    <a:srgbClr val="00789C"/>
                  </a:solidFill>
                </a:rPr>
              </a:br>
              <a:r>
                <a:rPr lang="en-US" dirty="0"/>
                <a:t>from Avondale, PA</a:t>
              </a:r>
            </a:p>
          </p:txBody>
        </p:sp>
        <p:sp>
          <p:nvSpPr>
            <p:cNvPr id="50" name="Rectangle 49">
              <a:extLst>
                <a:ext uri="{FF2B5EF4-FFF2-40B4-BE49-F238E27FC236}">
                  <a16:creationId xmlns:a16="http://schemas.microsoft.com/office/drawing/2014/main" id="{E9F0D011-6941-45C6-8F9C-F82BF815CAC2}"/>
                </a:ext>
              </a:extLst>
            </p:cNvPr>
            <p:cNvSpPr/>
            <p:nvPr/>
          </p:nvSpPr>
          <p:spPr>
            <a:xfrm>
              <a:off x="2697936" y="4043825"/>
              <a:ext cx="4380051" cy="25261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E26F3525-7C70-4BC4-972D-C780983A5B9E}"/>
                </a:ext>
              </a:extLst>
            </p:cNvPr>
            <p:cNvSpPr txBox="1"/>
            <p:nvPr/>
          </p:nvSpPr>
          <p:spPr>
            <a:xfrm>
              <a:off x="2930823" y="6046790"/>
              <a:ext cx="3914277" cy="523220"/>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r>
                <a:rPr lang="en-US" b="1" dirty="0">
                  <a:solidFill>
                    <a:srgbClr val="00789C"/>
                  </a:solidFill>
                </a:rPr>
                <a:t>Ron &amp; Cathy</a:t>
              </a:r>
              <a:r>
                <a:rPr lang="en-US" dirty="0">
                  <a:solidFill>
                    <a:srgbClr val="00789C"/>
                  </a:solidFill>
                </a:rPr>
                <a:t> </a:t>
              </a:r>
              <a:br>
                <a:rPr lang="en-US" dirty="0">
                  <a:solidFill>
                    <a:srgbClr val="00789C"/>
                  </a:solidFill>
                </a:rPr>
              </a:br>
              <a:r>
                <a:rPr lang="en-US" dirty="0"/>
                <a:t>from Bally, PA</a:t>
              </a:r>
            </a:p>
          </p:txBody>
        </p:sp>
      </p:grpSp>
      <p:grpSp>
        <p:nvGrpSpPr>
          <p:cNvPr id="45" name="Group 44">
            <a:extLst>
              <a:ext uri="{FF2B5EF4-FFF2-40B4-BE49-F238E27FC236}">
                <a16:creationId xmlns:a16="http://schemas.microsoft.com/office/drawing/2014/main" id="{436713A9-BE4C-4451-B5F9-679A86B91AE9}"/>
              </a:ext>
            </a:extLst>
          </p:cNvPr>
          <p:cNvGrpSpPr/>
          <p:nvPr/>
        </p:nvGrpSpPr>
        <p:grpSpPr>
          <a:xfrm>
            <a:off x="253108" y="5688360"/>
            <a:ext cx="2637280" cy="3124122"/>
            <a:chOff x="-4138576" y="1148913"/>
            <a:chExt cx="3229193" cy="3825302"/>
          </a:xfrm>
        </p:grpSpPr>
        <p:pic>
          <p:nvPicPr>
            <p:cNvPr id="52" name="Picture 51">
              <a:extLst>
                <a:ext uri="{FF2B5EF4-FFF2-40B4-BE49-F238E27FC236}">
                  <a16:creationId xmlns:a16="http://schemas.microsoft.com/office/drawing/2014/main" id="{77A32367-6244-4A09-9AAA-EB0DB96E2A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8576" y="1148913"/>
              <a:ext cx="3229193" cy="3825302"/>
            </a:xfrm>
            <a:prstGeom prst="rect">
              <a:avLst/>
            </a:prstGeom>
          </p:spPr>
        </p:pic>
        <p:sp>
          <p:nvSpPr>
            <p:cNvPr id="53" name="TextBox 52">
              <a:extLst>
                <a:ext uri="{FF2B5EF4-FFF2-40B4-BE49-F238E27FC236}">
                  <a16:creationId xmlns:a16="http://schemas.microsoft.com/office/drawing/2014/main" id="{2536A524-C32F-4319-9E12-E31ACA75B88A}"/>
                </a:ext>
              </a:extLst>
            </p:cNvPr>
            <p:cNvSpPr txBox="1"/>
            <p:nvPr/>
          </p:nvSpPr>
          <p:spPr>
            <a:xfrm>
              <a:off x="-4138576" y="2159148"/>
              <a:ext cx="3229193" cy="2374181"/>
            </a:xfrm>
            <a:prstGeom prst="rect">
              <a:avLst/>
            </a:prstGeom>
            <a:noFill/>
          </p:spPr>
          <p:txBody>
            <a:bodyPr wrap="square" rtlCol="0">
              <a:spAutoFit/>
            </a:bodyPr>
            <a:lstStyle/>
            <a:p>
              <a:pPr algn="ctr"/>
              <a:r>
                <a:rPr lang="en-US" sz="2000" dirty="0">
                  <a:solidFill>
                    <a:schemeClr val="bg1"/>
                  </a:solidFill>
                </a:rPr>
                <a:t>SAVE THE DATE</a:t>
              </a:r>
            </a:p>
            <a:p>
              <a:pPr algn="ctr"/>
              <a:r>
                <a:rPr lang="en-US" sz="2000" dirty="0">
                  <a:solidFill>
                    <a:schemeClr val="bg1"/>
                  </a:solidFill>
                </a:rPr>
                <a:t>BRC RESIDENT</a:t>
              </a:r>
              <a:br>
                <a:rPr lang="en-US" sz="2000" dirty="0">
                  <a:solidFill>
                    <a:schemeClr val="bg1"/>
                  </a:solidFill>
                </a:rPr>
              </a:br>
              <a:r>
                <a:rPr lang="en-US" sz="2000" dirty="0">
                  <a:solidFill>
                    <a:schemeClr val="bg1"/>
                  </a:solidFill>
                </a:rPr>
                <a:t>CHRISTMAS LUNCHEON WEDNESDAY, DECEMBER 7 AT COPPERFIELD’S</a:t>
              </a:r>
            </a:p>
          </p:txBody>
        </p:sp>
      </p:grpSp>
      <p:grpSp>
        <p:nvGrpSpPr>
          <p:cNvPr id="54" name="Group 53">
            <a:extLst>
              <a:ext uri="{FF2B5EF4-FFF2-40B4-BE49-F238E27FC236}">
                <a16:creationId xmlns:a16="http://schemas.microsoft.com/office/drawing/2014/main" id="{F3DC8F1B-4019-4220-8FBF-D8A6A13F0052}"/>
              </a:ext>
            </a:extLst>
          </p:cNvPr>
          <p:cNvGrpSpPr/>
          <p:nvPr/>
        </p:nvGrpSpPr>
        <p:grpSpPr>
          <a:xfrm>
            <a:off x="4007371" y="834918"/>
            <a:ext cx="3091099" cy="694317"/>
            <a:chOff x="3854683" y="676174"/>
            <a:chExt cx="3091099" cy="694317"/>
          </a:xfrm>
        </p:grpSpPr>
        <p:pic>
          <p:nvPicPr>
            <p:cNvPr id="55" name="Picture 3" descr="C:\Users\pbleakley\AppData\Local\Microsoft\Windows\Temporary Internet Files\Content.IE5\2N9GFJQ9\Wedding-rings-3244-small[1].png">
              <a:extLst>
                <a:ext uri="{FF2B5EF4-FFF2-40B4-BE49-F238E27FC236}">
                  <a16:creationId xmlns:a16="http://schemas.microsoft.com/office/drawing/2014/main" id="{9E78866D-6F4C-4CDE-8DB9-3891AD5560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683" y="676174"/>
              <a:ext cx="816843" cy="694317"/>
            </a:xfrm>
            <a:prstGeom prst="rect">
              <a:avLst/>
            </a:prstGeom>
            <a:noFill/>
            <a:extLst>
              <a:ext uri="{909E8E84-426E-40DD-AFC4-6F175D3DCCD1}">
                <a14:hiddenFill xmlns:a14="http://schemas.microsoft.com/office/drawing/2010/main">
                  <a:solidFill>
                    <a:srgbClr val="FFFFFF"/>
                  </a:solidFill>
                </a14:hiddenFill>
              </a:ext>
            </a:extLst>
          </p:spPr>
        </p:pic>
        <p:sp>
          <p:nvSpPr>
            <p:cNvPr id="56" name="Subtitle 2">
              <a:extLst>
                <a:ext uri="{FF2B5EF4-FFF2-40B4-BE49-F238E27FC236}">
                  <a16:creationId xmlns:a16="http://schemas.microsoft.com/office/drawing/2014/main" id="{1A4EE081-2733-45D1-9D11-28E2C2621715}"/>
                </a:ext>
              </a:extLst>
            </p:cNvPr>
            <p:cNvSpPr txBox="1">
              <a:spLocks/>
            </p:cNvSpPr>
            <p:nvPr/>
          </p:nvSpPr>
          <p:spPr>
            <a:xfrm>
              <a:off x="4585286" y="855553"/>
              <a:ext cx="2360496" cy="327725"/>
            </a:xfrm>
            <a:prstGeom prst="rect">
              <a:avLst/>
            </a:prstGeom>
          </p:spPr>
          <p:txBody>
            <a:bodyPr vert="horz" lIns="91440" tIns="45720" rIns="91440" bIns="45720" rtlCol="0" anchor="ctr">
              <a:noAutofit/>
            </a:bodyPr>
            <a:lstStyle>
              <a:defPPr>
                <a:defRPr lang="en-US"/>
              </a:defPPr>
              <a:lvl1pPr indent="0" algn="ctr">
                <a:spcBef>
                  <a:spcPct val="0"/>
                </a:spcBef>
                <a:buFont typeface="Arial" panose="020B0604020202020204" pitchFamily="34" charset="0"/>
                <a:buNone/>
                <a:defRPr b="1" i="1">
                  <a:solidFill>
                    <a:srgbClr val="00AF99"/>
                  </a:solidFill>
                  <a:latin typeface="Constantia" panose="02030602050306030303" pitchFamily="18" charset="0"/>
                  <a:ea typeface="+mj-ea"/>
                  <a:cs typeface="Consolas" panose="020B0609020204030204" pitchFamily="49"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solidFill>
                    <a:srgbClr val="00789C"/>
                  </a:solidFill>
                </a:rPr>
                <a:t>Happy Anniversary!</a:t>
              </a:r>
            </a:p>
          </p:txBody>
        </p:sp>
      </p:grpSp>
      <p:sp>
        <p:nvSpPr>
          <p:cNvPr id="57" name="TextBox 56">
            <a:extLst>
              <a:ext uri="{FF2B5EF4-FFF2-40B4-BE49-F238E27FC236}">
                <a16:creationId xmlns:a16="http://schemas.microsoft.com/office/drawing/2014/main" id="{A4216F68-40A6-466C-B852-C5F67058D970}"/>
              </a:ext>
            </a:extLst>
          </p:cNvPr>
          <p:cNvSpPr txBox="1"/>
          <p:nvPr/>
        </p:nvSpPr>
        <p:spPr>
          <a:xfrm>
            <a:off x="1680406" y="1512397"/>
            <a:ext cx="1209982" cy="646331"/>
          </a:xfrm>
          <a:prstGeom prst="rect">
            <a:avLst/>
          </a:prstGeom>
          <a:noFill/>
        </p:spPr>
        <p:txBody>
          <a:bodyPr wrap="square" rtlCol="0">
            <a:spAutoFit/>
          </a:bodyPr>
          <a:lstStyle>
            <a:defPPr>
              <a:defRPr lang="en-US"/>
            </a:defPPr>
            <a:lvl1pPr>
              <a:tabLst>
                <a:tab pos="342900" algn="l"/>
              </a:tabLst>
              <a:defRPr sz="1400"/>
            </a:lvl1pPr>
          </a:lstStyle>
          <a:p>
            <a:r>
              <a:rPr lang="en-US" sz="1800" dirty="0"/>
              <a:t>14	Dick </a:t>
            </a:r>
          </a:p>
          <a:p>
            <a:r>
              <a:rPr lang="en-US" sz="1800" dirty="0"/>
              <a:t>29	Joyce </a:t>
            </a:r>
          </a:p>
        </p:txBody>
      </p:sp>
      <p:grpSp>
        <p:nvGrpSpPr>
          <p:cNvPr id="58" name="Group 57">
            <a:extLst>
              <a:ext uri="{FF2B5EF4-FFF2-40B4-BE49-F238E27FC236}">
                <a16:creationId xmlns:a16="http://schemas.microsoft.com/office/drawing/2014/main" id="{C91E99CC-A1CF-467F-B1A3-CEB675F99A1A}"/>
              </a:ext>
            </a:extLst>
          </p:cNvPr>
          <p:cNvGrpSpPr/>
          <p:nvPr/>
        </p:nvGrpSpPr>
        <p:grpSpPr>
          <a:xfrm>
            <a:off x="329900" y="878396"/>
            <a:ext cx="3063124" cy="802036"/>
            <a:chOff x="154325" y="719652"/>
            <a:chExt cx="3063124" cy="802036"/>
          </a:xfrm>
        </p:grpSpPr>
        <p:sp>
          <p:nvSpPr>
            <p:cNvPr id="59" name="Subtitle 2">
              <a:extLst>
                <a:ext uri="{FF2B5EF4-FFF2-40B4-BE49-F238E27FC236}">
                  <a16:creationId xmlns:a16="http://schemas.microsoft.com/office/drawing/2014/main" id="{BCA72FDD-296E-418E-A275-C9FC0E9E9C8B}"/>
                </a:ext>
              </a:extLst>
            </p:cNvPr>
            <p:cNvSpPr txBox="1">
              <a:spLocks/>
            </p:cNvSpPr>
            <p:nvPr/>
          </p:nvSpPr>
          <p:spPr>
            <a:xfrm>
              <a:off x="933505" y="948500"/>
              <a:ext cx="2283944" cy="319891"/>
            </a:xfrm>
            <a:prstGeom prst="rect">
              <a:avLst/>
            </a:prstGeom>
          </p:spPr>
          <p:txBody>
            <a:bodyPr vert="horz" lIns="91440" tIns="45720" rIns="91440" bIns="45720" rtlCol="0" anchor="ctr">
              <a:noAutofit/>
            </a:bodyPr>
            <a:lstStyle>
              <a:defPPr>
                <a:defRPr lang="en-US"/>
              </a:defPPr>
              <a:lvl1pPr indent="0" algn="ctr">
                <a:spcBef>
                  <a:spcPct val="0"/>
                </a:spcBef>
                <a:buFont typeface="Arial" panose="020B0604020202020204" pitchFamily="34" charset="0"/>
                <a:buNone/>
                <a:defRPr b="1" i="1">
                  <a:solidFill>
                    <a:srgbClr val="00AF99"/>
                  </a:solidFill>
                  <a:latin typeface="Constantia" panose="02030602050306030303" pitchFamily="18" charset="0"/>
                  <a:ea typeface="+mj-ea"/>
                  <a:cs typeface="Consolas" panose="020B0609020204030204" pitchFamily="49"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solidFill>
                    <a:srgbClr val="00789C"/>
                  </a:solidFill>
                </a:rPr>
                <a:t>Happy Birthday!</a:t>
              </a:r>
            </a:p>
          </p:txBody>
        </p:sp>
        <p:pic>
          <p:nvPicPr>
            <p:cNvPr id="60" name="Picture 3" descr="C:\Users\pbleakley\AppData\Local\Microsoft\Windows\Temporary Internet Files\Content.IE5\2N9GFJQ9\BD%20jpeg[1].jpg">
              <a:extLst>
                <a:ext uri="{FF2B5EF4-FFF2-40B4-BE49-F238E27FC236}">
                  <a16:creationId xmlns:a16="http://schemas.microsoft.com/office/drawing/2014/main" id="{78029B0B-CDE7-49B2-BBF4-163A175B345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325" y="719652"/>
              <a:ext cx="779180" cy="802036"/>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Rectangle 60">
            <a:extLst>
              <a:ext uri="{FF2B5EF4-FFF2-40B4-BE49-F238E27FC236}">
                <a16:creationId xmlns:a16="http://schemas.microsoft.com/office/drawing/2014/main" id="{7D3C61F3-6662-4EE2-AA51-37948242320E}"/>
              </a:ext>
            </a:extLst>
          </p:cNvPr>
          <p:cNvSpPr/>
          <p:nvPr/>
        </p:nvSpPr>
        <p:spPr>
          <a:xfrm>
            <a:off x="4963886" y="1457405"/>
            <a:ext cx="2104198" cy="369332"/>
          </a:xfrm>
          <a:prstGeom prst="rect">
            <a:avLst/>
          </a:prstGeom>
          <a:noFill/>
        </p:spPr>
        <p:txBody>
          <a:bodyPr wrap="square" rtlCol="0">
            <a:spAutoFit/>
          </a:bodyPr>
          <a:lstStyle/>
          <a:p>
            <a:pPr>
              <a:tabLst>
                <a:tab pos="342900" algn="l"/>
              </a:tabLst>
            </a:pPr>
            <a:r>
              <a:rPr lang="en-US" dirty="0"/>
              <a:t>18	Fred and Betty </a:t>
            </a:r>
          </a:p>
        </p:txBody>
      </p:sp>
      <p:pic>
        <p:nvPicPr>
          <p:cNvPr id="63" name="Picture 62" descr="Candy-Corn">
            <a:extLst>
              <a:ext uri="{FF2B5EF4-FFF2-40B4-BE49-F238E27FC236}">
                <a16:creationId xmlns:a16="http://schemas.microsoft.com/office/drawing/2014/main" id="{C1F888C0-D78E-4B5D-A167-381E7DC1C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96800">
            <a:off x="6443020" y="3828244"/>
            <a:ext cx="471247" cy="760075"/>
          </a:xfrm>
          <a:prstGeom prst="rect">
            <a:avLst/>
          </a:prstGeom>
        </p:spPr>
      </p:pic>
      <p:pic>
        <p:nvPicPr>
          <p:cNvPr id="64" name="Picture 63" descr="Candy-Corn">
            <a:extLst>
              <a:ext uri="{FF2B5EF4-FFF2-40B4-BE49-F238E27FC236}">
                <a16:creationId xmlns:a16="http://schemas.microsoft.com/office/drawing/2014/main" id="{A6F68DA0-27C7-433A-8D65-FA341751C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96800">
            <a:off x="338134" y="2982124"/>
            <a:ext cx="471247" cy="760075"/>
          </a:xfrm>
          <a:prstGeom prst="rect">
            <a:avLst/>
          </a:prstGeom>
        </p:spPr>
      </p:pic>
      <p:grpSp>
        <p:nvGrpSpPr>
          <p:cNvPr id="9" name="Group 8">
            <a:extLst>
              <a:ext uri="{FF2B5EF4-FFF2-40B4-BE49-F238E27FC236}">
                <a16:creationId xmlns:a16="http://schemas.microsoft.com/office/drawing/2014/main" id="{F4B1BE90-AD8C-48B2-8D9F-45BF21301B04}"/>
              </a:ext>
            </a:extLst>
          </p:cNvPr>
          <p:cNvGrpSpPr/>
          <p:nvPr/>
        </p:nvGrpSpPr>
        <p:grpSpPr>
          <a:xfrm>
            <a:off x="3525260" y="7425839"/>
            <a:ext cx="3727037" cy="2053142"/>
            <a:chOff x="3525260" y="6399268"/>
            <a:chExt cx="3727037" cy="2053142"/>
          </a:xfrm>
        </p:grpSpPr>
        <p:grpSp>
          <p:nvGrpSpPr>
            <p:cNvPr id="66" name="Group 65">
              <a:extLst>
                <a:ext uri="{FF2B5EF4-FFF2-40B4-BE49-F238E27FC236}">
                  <a16:creationId xmlns:a16="http://schemas.microsoft.com/office/drawing/2014/main" id="{23C69B31-E913-4678-8CF9-E494772A2511}"/>
                </a:ext>
              </a:extLst>
            </p:cNvPr>
            <p:cNvGrpSpPr/>
            <p:nvPr/>
          </p:nvGrpSpPr>
          <p:grpSpPr>
            <a:xfrm>
              <a:off x="3602549" y="6420451"/>
              <a:ext cx="3598072" cy="1964640"/>
              <a:chOff x="-947349" y="5210369"/>
              <a:chExt cx="3598072" cy="1964640"/>
            </a:xfrm>
          </p:grpSpPr>
          <p:sp>
            <p:nvSpPr>
              <p:cNvPr id="68" name="TextBox 67">
                <a:extLst>
                  <a:ext uri="{FF2B5EF4-FFF2-40B4-BE49-F238E27FC236}">
                    <a16:creationId xmlns:a16="http://schemas.microsoft.com/office/drawing/2014/main" id="{03BD0255-D352-4F07-A58D-7E76EF89C976}"/>
                  </a:ext>
                </a:extLst>
              </p:cNvPr>
              <p:cNvSpPr txBox="1"/>
              <p:nvPr/>
            </p:nvSpPr>
            <p:spPr>
              <a:xfrm>
                <a:off x="-947349" y="5210369"/>
                <a:ext cx="3098783" cy="1964640"/>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800" b="1" i="1" dirty="0">
                    <a:solidFill>
                      <a:srgbClr val="003300"/>
                    </a:solidFill>
                    <a:latin typeface="Georgia" panose="02040502050405020303" pitchFamily="18" charset="0"/>
                    <a:ea typeface="+mj-ea"/>
                  </a:rPr>
                  <a:t>SRC Resident Christmas Luncheon</a:t>
                </a:r>
              </a:p>
              <a:p>
                <a:pPr algn="ctr">
                  <a:spcBef>
                    <a:spcPct val="0"/>
                  </a:spcBef>
                </a:pPr>
                <a:r>
                  <a:rPr lang="en-US" b="1" i="1" dirty="0">
                    <a:solidFill>
                      <a:srgbClr val="003300"/>
                    </a:solidFill>
                    <a:latin typeface="Georgia" panose="02040502050405020303" pitchFamily="18" charset="0"/>
                  </a:rPr>
                  <a:t>Friday, December 2</a:t>
                </a:r>
              </a:p>
              <a:p>
                <a:pPr algn="ctr">
                  <a:spcBef>
                    <a:spcPts val="200"/>
                  </a:spcBef>
                  <a:spcAft>
                    <a:spcPts val="200"/>
                  </a:spcAft>
                </a:pPr>
                <a:r>
                  <a:rPr lang="en-US" dirty="0">
                    <a:latin typeface="Georgia" panose="02040502050405020303" pitchFamily="18" charset="0"/>
                  </a:rPr>
                  <a:t>The Annual SRC Resident Christmas Luncheon will be held</a:t>
                </a:r>
                <a:br>
                  <a:rPr lang="en-US" dirty="0">
                    <a:latin typeface="Georgia" panose="02040502050405020303" pitchFamily="18" charset="0"/>
                  </a:rPr>
                </a:br>
                <a:r>
                  <a:rPr lang="en-US" dirty="0">
                    <a:latin typeface="Georgia" panose="02040502050405020303" pitchFamily="18" charset="0"/>
                  </a:rPr>
                  <a:t>Friday, December 2.</a:t>
                </a:r>
                <a:br>
                  <a:rPr lang="en-US" dirty="0">
                    <a:latin typeface="Georgia" panose="02040502050405020303" pitchFamily="18" charset="0"/>
                  </a:rPr>
                </a:br>
                <a:r>
                  <a:rPr lang="en-US" i="1" dirty="0">
                    <a:latin typeface="Georgia" panose="02040502050405020303" pitchFamily="18" charset="0"/>
                  </a:rPr>
                  <a:t>Look for more details in the November Ridge Reporter.</a:t>
                </a:r>
              </a:p>
            </p:txBody>
          </p:sp>
          <p:pic>
            <p:nvPicPr>
              <p:cNvPr id="69" name="Picture 2" descr="christmas tree 3">
                <a:extLst>
                  <a:ext uri="{FF2B5EF4-FFF2-40B4-BE49-F238E27FC236}">
                    <a16:creationId xmlns:a16="http://schemas.microsoft.com/office/drawing/2014/main" id="{FCF55FE6-331B-49C7-80DF-C406C9EC661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04207" y="6267654"/>
                <a:ext cx="746516" cy="907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740403"/>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67" name="Rectangle 66">
              <a:extLst>
                <a:ext uri="{FF2B5EF4-FFF2-40B4-BE49-F238E27FC236}">
                  <a16:creationId xmlns:a16="http://schemas.microsoft.com/office/drawing/2014/main" id="{1FC33DBB-16DF-4A62-93C1-9B29A1870F0D}"/>
                </a:ext>
              </a:extLst>
            </p:cNvPr>
            <p:cNvSpPr/>
            <p:nvPr/>
          </p:nvSpPr>
          <p:spPr>
            <a:xfrm>
              <a:off x="3525260" y="6399268"/>
              <a:ext cx="3727037" cy="2053142"/>
            </a:xfrm>
            <a:prstGeom prst="rect">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917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 y="0"/>
            <a:ext cx="7315200"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Keeping Busy</a:t>
            </a:r>
          </a:p>
        </p:txBody>
      </p:sp>
      <p:sp>
        <p:nvSpPr>
          <p:cNvPr id="14" name="TextBox 13"/>
          <p:cNvSpPr txBox="1"/>
          <p:nvPr/>
        </p:nvSpPr>
        <p:spPr>
          <a:xfrm>
            <a:off x="6748463" y="202205"/>
            <a:ext cx="566733"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7</a:t>
            </a:fld>
            <a:endParaRPr lang="en-US" sz="1000" dirty="0">
              <a:solidFill>
                <a:schemeClr val="bg1"/>
              </a:solidFill>
            </a:endParaRPr>
          </a:p>
        </p:txBody>
      </p:sp>
      <p:grpSp>
        <p:nvGrpSpPr>
          <p:cNvPr id="17" name="Group 16">
            <a:extLst>
              <a:ext uri="{FF2B5EF4-FFF2-40B4-BE49-F238E27FC236}">
                <a16:creationId xmlns:a16="http://schemas.microsoft.com/office/drawing/2014/main" id="{D058E664-CD79-478D-A5C8-13DE081E2CE2}"/>
              </a:ext>
            </a:extLst>
          </p:cNvPr>
          <p:cNvGrpSpPr/>
          <p:nvPr/>
        </p:nvGrpSpPr>
        <p:grpSpPr>
          <a:xfrm>
            <a:off x="438418" y="716656"/>
            <a:ext cx="6438365" cy="1375788"/>
            <a:chOff x="8850160" y="6018290"/>
            <a:chExt cx="6438365" cy="1375788"/>
          </a:xfrm>
        </p:grpSpPr>
        <p:sp>
          <p:nvSpPr>
            <p:cNvPr id="18" name="TextBox 17">
              <a:extLst>
                <a:ext uri="{FF2B5EF4-FFF2-40B4-BE49-F238E27FC236}">
                  <a16:creationId xmlns:a16="http://schemas.microsoft.com/office/drawing/2014/main" id="{778B62B0-FDAB-4AE0-B6FF-1F544A3A4DBE}"/>
                </a:ext>
              </a:extLst>
            </p:cNvPr>
            <p:cNvSpPr txBox="1"/>
            <p:nvPr/>
          </p:nvSpPr>
          <p:spPr>
            <a:xfrm>
              <a:off x="8850160" y="6305786"/>
              <a:ext cx="4603982" cy="800797"/>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lnSpc>
                  <a:spcPct val="107000"/>
                </a:lnSpc>
                <a:spcBef>
                  <a:spcPct val="0"/>
                </a:spcBef>
                <a:buSzPts val="1000"/>
                <a:tabLst>
                  <a:tab pos="457200" algn="l"/>
                </a:tabLst>
              </a:pPr>
              <a:r>
                <a:rPr lang="en-US" sz="1600" b="1" i="1" dirty="0">
                  <a:solidFill>
                    <a:srgbClr val="00789C"/>
                  </a:solidFill>
                  <a:latin typeface="Georgia" panose="02040502050405020303" pitchFamily="18" charset="0"/>
                  <a:ea typeface="+mj-ea"/>
                </a:rPr>
                <a:t>Trailblazers!</a:t>
              </a:r>
            </a:p>
            <a:p>
              <a:pPr>
                <a:lnSpc>
                  <a:spcPct val="107000"/>
                </a:lnSpc>
                <a:spcAft>
                  <a:spcPts val="800"/>
                </a:spcAft>
                <a:buSzPts val="1000"/>
                <a:tabLst>
                  <a:tab pos="457200" algn="l"/>
                </a:tabLst>
              </a:pPr>
              <a:r>
                <a:rPr lang="en-US" dirty="0">
                  <a:latin typeface="Georgia" panose="02040502050405020303" pitchFamily="18" charset="0"/>
                </a:rPr>
                <a:t>With cooler weather approaching, take a stroll through the Community Walking is more than just taking steps!</a:t>
              </a:r>
            </a:p>
          </p:txBody>
        </p:sp>
        <p:pic>
          <p:nvPicPr>
            <p:cNvPr id="19" name="Picture 2" descr="C:\Users\pbleakley\AppData\Local\Microsoft\Windows\Temporary Internet Files\Content.IE5\JCDRRU2D\walking_family_dog.jpg[1].jpg">
              <a:extLst>
                <a:ext uri="{FF2B5EF4-FFF2-40B4-BE49-F238E27FC236}">
                  <a16:creationId xmlns:a16="http://schemas.microsoft.com/office/drawing/2014/main" id="{FC5B311C-B72D-4230-A08F-A11F9E07D1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54142" y="6018290"/>
              <a:ext cx="1834383" cy="13757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EF2A2470-270E-4CCC-BB57-7C7965231971}"/>
              </a:ext>
            </a:extLst>
          </p:cNvPr>
          <p:cNvGrpSpPr/>
          <p:nvPr/>
        </p:nvGrpSpPr>
        <p:grpSpPr>
          <a:xfrm>
            <a:off x="371536" y="2143365"/>
            <a:ext cx="6530316" cy="1273866"/>
            <a:chOff x="208058" y="810919"/>
            <a:chExt cx="6530316" cy="1273866"/>
          </a:xfrm>
        </p:grpSpPr>
        <p:pic>
          <p:nvPicPr>
            <p:cNvPr id="22" name="Picture 21" descr="SMALL IMAGE (PNG) Public Domain">
              <a:extLst>
                <a:ext uri="{FF2B5EF4-FFF2-40B4-BE49-F238E27FC236}">
                  <a16:creationId xmlns:a16="http://schemas.microsoft.com/office/drawing/2014/main" id="{18EAD538-D20C-4148-AFD3-1D56197A8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58" y="1472674"/>
              <a:ext cx="1093056" cy="612111"/>
            </a:xfrm>
            <a:prstGeom prst="rect">
              <a:avLst/>
            </a:prstGeom>
          </p:spPr>
        </p:pic>
        <p:sp>
          <p:nvSpPr>
            <p:cNvPr id="33" name="Rectangle 32">
              <a:extLst>
                <a:ext uri="{FF2B5EF4-FFF2-40B4-BE49-F238E27FC236}">
                  <a16:creationId xmlns:a16="http://schemas.microsoft.com/office/drawing/2014/main" id="{7E97146D-DD8E-4BDB-B0BA-20BD7C17F4D0}"/>
                </a:ext>
              </a:extLst>
            </p:cNvPr>
            <p:cNvSpPr/>
            <p:nvPr/>
          </p:nvSpPr>
          <p:spPr>
            <a:xfrm>
              <a:off x="2567624" y="810919"/>
              <a:ext cx="2931591" cy="584775"/>
            </a:xfrm>
            <a:prstGeom prst="rect">
              <a:avLst/>
            </a:prstGeom>
          </p:spPr>
          <p:txBody>
            <a:bodyPr wrap="square">
              <a:spAutoFit/>
            </a:bodyPr>
            <a:lstStyle/>
            <a:p>
              <a:pPr algn="ctr">
                <a:spcBef>
                  <a:spcPct val="0"/>
                </a:spcBef>
              </a:pPr>
              <a:r>
                <a:rPr lang="en-US" b="1" i="1" dirty="0">
                  <a:solidFill>
                    <a:srgbClr val="00789C"/>
                  </a:solidFill>
                  <a:latin typeface="Georgia" panose="02040502050405020303" pitchFamily="18" charset="0"/>
                  <a:ea typeface="+mj-ea"/>
                </a:rPr>
                <a:t>Attention SRC Singers</a:t>
              </a:r>
            </a:p>
            <a:p>
              <a:pPr algn="ctr">
                <a:spcBef>
                  <a:spcPct val="0"/>
                </a:spcBef>
              </a:pPr>
              <a:r>
                <a:rPr lang="en-US" sz="1400" b="1" i="1" dirty="0">
                  <a:solidFill>
                    <a:srgbClr val="00789C"/>
                  </a:solidFill>
                  <a:latin typeface="Georgia" panose="02040502050405020303" pitchFamily="18" charset="0"/>
                  <a:ea typeface="+mj-ea"/>
                </a:rPr>
                <a:t>Thursdays at 3:30 PM</a:t>
              </a:r>
              <a:endParaRPr lang="en-US" sz="1400" b="1" i="1" dirty="0">
                <a:solidFill>
                  <a:srgbClr val="00789C"/>
                </a:solidFill>
                <a:latin typeface="Georgia" panose="02040502050405020303" pitchFamily="18" charset="0"/>
              </a:endParaRPr>
            </a:p>
          </p:txBody>
        </p:sp>
        <p:sp>
          <p:nvSpPr>
            <p:cNvPr id="34" name="Rectangle 33">
              <a:extLst>
                <a:ext uri="{FF2B5EF4-FFF2-40B4-BE49-F238E27FC236}">
                  <a16:creationId xmlns:a16="http://schemas.microsoft.com/office/drawing/2014/main" id="{95F5F59B-163B-48DB-AC1C-710BA5CAC090}"/>
                </a:ext>
              </a:extLst>
            </p:cNvPr>
            <p:cNvSpPr/>
            <p:nvPr/>
          </p:nvSpPr>
          <p:spPr>
            <a:xfrm>
              <a:off x="1244838" y="1346121"/>
              <a:ext cx="5493536" cy="738664"/>
            </a:xfrm>
            <a:prstGeom prst="rect">
              <a:avLst/>
            </a:prstGeom>
          </p:spPr>
          <p:txBody>
            <a:bodyPr wrap="square">
              <a:spAutoFit/>
            </a:bodyPr>
            <a:lstStyle/>
            <a:p>
              <a:pPr marL="0" lvl="1">
                <a:spcBef>
                  <a:spcPts val="300"/>
                </a:spcBef>
                <a:spcAft>
                  <a:spcPts val="300"/>
                </a:spcAft>
              </a:pPr>
              <a:r>
                <a:rPr lang="en-US" sz="1400" dirty="0">
                  <a:latin typeface="Georgia" panose="02040502050405020303" pitchFamily="18" charset="0"/>
                </a:rPr>
                <a:t>Weekly rehearsals in the Auditorium have begun in preparation for the Winter Concert to be held in December. For more information on the SRC Singers, please call Vivian.</a:t>
              </a:r>
              <a:endParaRPr lang="en-US" sz="1400" b="1" i="1" dirty="0">
                <a:latin typeface="Bradley Hand ITC" panose="03070402050302030203" pitchFamily="66" charset="0"/>
              </a:endParaRPr>
            </a:p>
          </p:txBody>
        </p:sp>
      </p:grpSp>
      <p:sp>
        <p:nvSpPr>
          <p:cNvPr id="26" name="Rectangle 25">
            <a:extLst>
              <a:ext uri="{FF2B5EF4-FFF2-40B4-BE49-F238E27FC236}">
                <a16:creationId xmlns:a16="http://schemas.microsoft.com/office/drawing/2014/main" id="{476E785F-11E4-43CC-9F37-BA4556562E12}"/>
              </a:ext>
            </a:extLst>
          </p:cNvPr>
          <p:cNvSpPr/>
          <p:nvPr/>
        </p:nvSpPr>
        <p:spPr>
          <a:xfrm>
            <a:off x="1213907" y="3539171"/>
            <a:ext cx="4887387" cy="95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789C"/>
                </a:solidFill>
                <a:latin typeface="Georgia" panose="02040502050405020303" pitchFamily="18" charset="0"/>
                <a:ea typeface="+mj-ea"/>
              </a:rPr>
              <a:t>Pickleball – Wednesday Time Change</a:t>
            </a:r>
          </a:p>
          <a:p>
            <a:pPr algn="ctr"/>
            <a:r>
              <a:rPr lang="en-US" dirty="0">
                <a:solidFill>
                  <a:srgbClr val="FF0000"/>
                </a:solidFill>
                <a:latin typeface="Georgia" panose="02040502050405020303" pitchFamily="18" charset="0"/>
                <a:cs typeface="Times New Roman" panose="02020603050405020304" pitchFamily="18" charset="0"/>
              </a:rPr>
              <a:t>Wednesdays at 5 PM; </a:t>
            </a:r>
            <a:r>
              <a:rPr lang="en-US" dirty="0">
                <a:solidFill>
                  <a:prstClr val="black"/>
                </a:solidFill>
                <a:latin typeface="Georgia" panose="02040502050405020303" pitchFamily="18" charset="0"/>
                <a:cs typeface="Times New Roman" panose="02020603050405020304" pitchFamily="18" charset="0"/>
              </a:rPr>
              <a:t>Fridays at 9 AM</a:t>
            </a:r>
            <a:br>
              <a:rPr lang="en-US" dirty="0">
                <a:solidFill>
                  <a:prstClr val="black"/>
                </a:solidFill>
                <a:latin typeface="Georgia" panose="02040502050405020303" pitchFamily="18" charset="0"/>
                <a:cs typeface="Times New Roman" panose="02020603050405020304" pitchFamily="18" charset="0"/>
              </a:rPr>
            </a:br>
            <a:r>
              <a:rPr lang="en-US" dirty="0">
                <a:solidFill>
                  <a:prstClr val="black"/>
                </a:solidFill>
                <a:latin typeface="Georgia" panose="02040502050405020303" pitchFamily="18" charset="0"/>
                <a:cs typeface="Times New Roman" panose="02020603050405020304" pitchFamily="18" charset="0"/>
              </a:rPr>
              <a:t>Sanatoga Swim Club</a:t>
            </a:r>
          </a:p>
        </p:txBody>
      </p:sp>
      <p:grpSp>
        <p:nvGrpSpPr>
          <p:cNvPr id="5" name="Group 4">
            <a:extLst>
              <a:ext uri="{FF2B5EF4-FFF2-40B4-BE49-F238E27FC236}">
                <a16:creationId xmlns:a16="http://schemas.microsoft.com/office/drawing/2014/main" id="{E66A91CC-13D8-434D-A405-E8D855C8F47D}"/>
              </a:ext>
            </a:extLst>
          </p:cNvPr>
          <p:cNvGrpSpPr/>
          <p:nvPr/>
        </p:nvGrpSpPr>
        <p:grpSpPr>
          <a:xfrm>
            <a:off x="358964" y="4845650"/>
            <a:ext cx="6740851" cy="1890749"/>
            <a:chOff x="358964" y="7620481"/>
            <a:chExt cx="6740851" cy="1890749"/>
          </a:xfrm>
        </p:grpSpPr>
        <p:sp>
          <p:nvSpPr>
            <p:cNvPr id="37" name="TextBox 36">
              <a:extLst>
                <a:ext uri="{FF2B5EF4-FFF2-40B4-BE49-F238E27FC236}">
                  <a16:creationId xmlns:a16="http://schemas.microsoft.com/office/drawing/2014/main" id="{246A6794-CFAF-4894-B44F-B879A9FF0D27}"/>
                </a:ext>
              </a:extLst>
            </p:cNvPr>
            <p:cNvSpPr txBox="1"/>
            <p:nvPr/>
          </p:nvSpPr>
          <p:spPr>
            <a:xfrm>
              <a:off x="1570206" y="9203453"/>
              <a:ext cx="4156037" cy="307777"/>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r>
                <a:rPr lang="en-US" i="1" dirty="0">
                  <a:latin typeface="Georgia" panose="02040502050405020303" pitchFamily="18" charset="0"/>
                </a:rPr>
                <a:t>Contact Jeanette for more information.</a:t>
              </a:r>
            </a:p>
          </p:txBody>
        </p:sp>
        <p:sp>
          <p:nvSpPr>
            <p:cNvPr id="38" name="TextBox 37">
              <a:extLst>
                <a:ext uri="{FF2B5EF4-FFF2-40B4-BE49-F238E27FC236}">
                  <a16:creationId xmlns:a16="http://schemas.microsoft.com/office/drawing/2014/main" id="{77AA1219-023C-4150-8C26-AEB02049A040}"/>
                </a:ext>
              </a:extLst>
            </p:cNvPr>
            <p:cNvSpPr txBox="1"/>
            <p:nvPr/>
          </p:nvSpPr>
          <p:spPr>
            <a:xfrm>
              <a:off x="1408316" y="7620481"/>
              <a:ext cx="4664522" cy="1700466"/>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800" b="1" i="1" dirty="0">
                  <a:solidFill>
                    <a:srgbClr val="00789C"/>
                  </a:solidFill>
                  <a:latin typeface="Georgia" panose="02040502050405020303" pitchFamily="18" charset="0"/>
                  <a:ea typeface="+mj-ea"/>
                  <a:cs typeface="Consolas" panose="020B0609020204030204" pitchFamily="49" charset="0"/>
                </a:rPr>
                <a:t>Book Club</a:t>
              </a:r>
            </a:p>
            <a:p>
              <a:pPr algn="ctr">
                <a:spcBef>
                  <a:spcPct val="0"/>
                </a:spcBef>
                <a:spcAft>
                  <a:spcPts val="300"/>
                </a:spcAft>
              </a:pPr>
              <a:r>
                <a:rPr lang="en-US" b="1" i="1" dirty="0">
                  <a:solidFill>
                    <a:srgbClr val="00789C"/>
                  </a:solidFill>
                  <a:latin typeface="Georgia" panose="02040502050405020303" pitchFamily="18" charset="0"/>
                  <a:ea typeface="+mj-ea"/>
                </a:rPr>
                <a:t>Monday, October 3 at 2 PM</a:t>
              </a:r>
              <a:endParaRPr lang="en-US" dirty="0">
                <a:solidFill>
                  <a:srgbClr val="00789C"/>
                </a:solidFill>
                <a:latin typeface="Georgia" panose="02040502050405020303" pitchFamily="18" charset="0"/>
              </a:endParaRPr>
            </a:p>
            <a:p>
              <a:r>
                <a:rPr lang="en-US" dirty="0">
                  <a:latin typeface="Georgia" panose="02040502050405020303" pitchFamily="18" charset="0"/>
                </a:rPr>
                <a:t>Book Club is the 1</a:t>
              </a:r>
              <a:r>
                <a:rPr lang="en-US" baseline="30000" dirty="0">
                  <a:latin typeface="Georgia" panose="02040502050405020303" pitchFamily="18" charset="0"/>
                </a:rPr>
                <a:t>st</a:t>
              </a:r>
              <a:r>
                <a:rPr lang="en-US" dirty="0">
                  <a:latin typeface="Georgia" panose="02040502050405020303" pitchFamily="18" charset="0"/>
                </a:rPr>
                <a:t> Monday of each month in the SRC Dining Room. </a:t>
              </a:r>
              <a:r>
                <a:rPr lang="en-US" i="1" u="sng" dirty="0">
                  <a:latin typeface="Georgia" panose="02040502050405020303" pitchFamily="18" charset="0"/>
                </a:rPr>
                <a:t>Great Circle</a:t>
              </a:r>
              <a:r>
                <a:rPr lang="en-US" i="1" dirty="0">
                  <a:latin typeface="Georgia" panose="02040502050405020303" pitchFamily="18" charset="0"/>
                </a:rPr>
                <a:t> </a:t>
              </a:r>
              <a:r>
                <a:rPr lang="en-US" dirty="0">
                  <a:latin typeface="Georgia" panose="02040502050405020303" pitchFamily="18" charset="0"/>
                </a:rPr>
                <a:t>by Maggie Shipstead will be discussed at the October meeting. </a:t>
              </a:r>
            </a:p>
            <a:p>
              <a:r>
                <a:rPr lang="en-US" dirty="0">
                  <a:latin typeface="Georgia" panose="02040502050405020303" pitchFamily="18" charset="0"/>
                </a:rPr>
                <a:t>November’s book will be </a:t>
              </a:r>
              <a:r>
                <a:rPr lang="en-US" i="1" u="sng" dirty="0">
                  <a:latin typeface="Georgia" panose="02040502050405020303" pitchFamily="18" charset="0"/>
                </a:rPr>
                <a:t>Saving CeeCee Honeycutt</a:t>
              </a:r>
              <a:r>
                <a:rPr lang="en-US" i="1" dirty="0">
                  <a:latin typeface="Georgia" panose="02040502050405020303" pitchFamily="18" charset="0"/>
                </a:rPr>
                <a:t> </a:t>
              </a:r>
              <a:r>
                <a:rPr lang="en-US" dirty="0">
                  <a:latin typeface="Georgia" panose="02040502050405020303" pitchFamily="18" charset="0"/>
                </a:rPr>
                <a:t>by Beth Hoffman.</a:t>
              </a:r>
            </a:p>
          </p:txBody>
        </p:sp>
        <p:grpSp>
          <p:nvGrpSpPr>
            <p:cNvPr id="40" name="Group 39">
              <a:extLst>
                <a:ext uri="{FF2B5EF4-FFF2-40B4-BE49-F238E27FC236}">
                  <a16:creationId xmlns:a16="http://schemas.microsoft.com/office/drawing/2014/main" id="{FEAFC289-98BC-4625-81B2-4042FC829E69}"/>
                </a:ext>
              </a:extLst>
            </p:cNvPr>
            <p:cNvGrpSpPr/>
            <p:nvPr/>
          </p:nvGrpSpPr>
          <p:grpSpPr>
            <a:xfrm>
              <a:off x="358964" y="7758470"/>
              <a:ext cx="933952" cy="1666903"/>
              <a:chOff x="6186316" y="842495"/>
              <a:chExt cx="933952" cy="1666903"/>
            </a:xfrm>
          </p:grpSpPr>
          <p:sp>
            <p:nvSpPr>
              <p:cNvPr id="41" name="Rectangle 40">
                <a:extLst>
                  <a:ext uri="{FF2B5EF4-FFF2-40B4-BE49-F238E27FC236}">
                    <a16:creationId xmlns:a16="http://schemas.microsoft.com/office/drawing/2014/main" id="{6D4E666E-D99E-42B8-89C8-365FC211FF15}"/>
                  </a:ext>
                </a:extLst>
              </p:cNvPr>
              <p:cNvSpPr/>
              <p:nvPr/>
            </p:nvSpPr>
            <p:spPr>
              <a:xfrm>
                <a:off x="6197943" y="2201621"/>
                <a:ext cx="910699" cy="307777"/>
              </a:xfrm>
              <a:prstGeom prst="rect">
                <a:avLst/>
              </a:prstGeom>
            </p:spPr>
            <p:txBody>
              <a:bodyPr wrap="none">
                <a:spAutoFit/>
              </a:bodyPr>
              <a:lstStyle/>
              <a:p>
                <a:r>
                  <a:rPr lang="en-US" sz="1400" dirty="0"/>
                  <a:t>October 3</a:t>
                </a:r>
              </a:p>
            </p:txBody>
          </p:sp>
          <p:pic>
            <p:nvPicPr>
              <p:cNvPr id="42" name="Picture 2" descr="Amazon.com: Great Circle: A novel: 9780525656975: Shipstead, Maggie: Books">
                <a:extLst>
                  <a:ext uri="{FF2B5EF4-FFF2-40B4-BE49-F238E27FC236}">
                    <a16:creationId xmlns:a16="http://schemas.microsoft.com/office/drawing/2014/main" id="{4D0C4ECB-142B-4123-89C9-DBC1D64CD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316" y="842495"/>
                <a:ext cx="933952" cy="1421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5024951C-F60A-446A-A44B-B3AEA1F6CBE3}"/>
                </a:ext>
              </a:extLst>
            </p:cNvPr>
            <p:cNvGrpSpPr/>
            <p:nvPr/>
          </p:nvGrpSpPr>
          <p:grpSpPr>
            <a:xfrm>
              <a:off x="6015159" y="7758470"/>
              <a:ext cx="1084656" cy="1669098"/>
              <a:chOff x="9191091" y="7758470"/>
              <a:chExt cx="1084656" cy="1669098"/>
            </a:xfrm>
          </p:grpSpPr>
          <p:sp>
            <p:nvSpPr>
              <p:cNvPr id="43" name="Rectangle 42">
                <a:extLst>
                  <a:ext uri="{FF2B5EF4-FFF2-40B4-BE49-F238E27FC236}">
                    <a16:creationId xmlns:a16="http://schemas.microsoft.com/office/drawing/2014/main" id="{772F0064-1423-4F55-9D55-31C54536F7B6}"/>
                  </a:ext>
                </a:extLst>
              </p:cNvPr>
              <p:cNvSpPr/>
              <p:nvPr/>
            </p:nvSpPr>
            <p:spPr>
              <a:xfrm>
                <a:off x="9191091" y="9119791"/>
                <a:ext cx="1084656" cy="307777"/>
              </a:xfrm>
              <a:prstGeom prst="rect">
                <a:avLst/>
              </a:prstGeom>
            </p:spPr>
            <p:txBody>
              <a:bodyPr wrap="none">
                <a:spAutoFit/>
              </a:bodyPr>
              <a:lstStyle/>
              <a:p>
                <a:r>
                  <a:rPr lang="en-US" sz="1400" dirty="0"/>
                  <a:t>November 7</a:t>
                </a:r>
              </a:p>
            </p:txBody>
          </p:sp>
          <p:pic>
            <p:nvPicPr>
              <p:cNvPr id="1026" name="Picture 2" descr="Authors)">
                <a:extLst>
                  <a:ext uri="{FF2B5EF4-FFF2-40B4-BE49-F238E27FC236}">
                    <a16:creationId xmlns:a16="http://schemas.microsoft.com/office/drawing/2014/main" id="{8A261DC5-93C5-4A2E-B1CC-9A79E3D4CA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88" r="15405"/>
              <a:stretch/>
            </p:blipFill>
            <p:spPr bwMode="auto">
              <a:xfrm>
                <a:off x="9235524" y="7758470"/>
                <a:ext cx="995790" cy="142649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1" name="Rectangle 30">
            <a:extLst>
              <a:ext uri="{FF2B5EF4-FFF2-40B4-BE49-F238E27FC236}">
                <a16:creationId xmlns:a16="http://schemas.microsoft.com/office/drawing/2014/main" id="{734DF62C-1982-4622-AAF8-59FE53A15E20}"/>
              </a:ext>
            </a:extLst>
          </p:cNvPr>
          <p:cNvSpPr/>
          <p:nvPr/>
        </p:nvSpPr>
        <p:spPr>
          <a:xfrm>
            <a:off x="67590" y="7000488"/>
            <a:ext cx="7180021" cy="2600712"/>
          </a:xfrm>
          <a:prstGeom prst="rect">
            <a:avLst/>
          </a:prstGeom>
        </p:spPr>
        <p:txBody>
          <a:bodyPr wrap="square">
            <a:spAutoFit/>
          </a:bodyPr>
          <a:lstStyle/>
          <a:p>
            <a:pPr algn="ctr">
              <a:spcAft>
                <a:spcPts val="600"/>
              </a:spcAft>
            </a:pPr>
            <a:r>
              <a:rPr lang="en-US" b="1" i="1" dirty="0">
                <a:solidFill>
                  <a:srgbClr val="00789C"/>
                </a:solidFill>
                <a:latin typeface="Georgia" panose="02040502050405020303" pitchFamily="18" charset="0"/>
                <a:ea typeface="+mj-ea"/>
              </a:rPr>
              <a:t>Pilot Club – Informational Tea</a:t>
            </a:r>
            <a:br>
              <a:rPr lang="en-US" b="1" i="1" dirty="0">
                <a:solidFill>
                  <a:srgbClr val="00789C"/>
                </a:solidFill>
                <a:latin typeface="Georgia" panose="02040502050405020303" pitchFamily="18" charset="0"/>
                <a:ea typeface="+mj-ea"/>
              </a:rPr>
            </a:br>
            <a:r>
              <a:rPr lang="en-US" sz="1400" b="1" i="1" dirty="0">
                <a:solidFill>
                  <a:srgbClr val="00789C"/>
                </a:solidFill>
                <a:latin typeface="Georgia" panose="02040502050405020303" pitchFamily="18" charset="0"/>
                <a:ea typeface="+mj-ea"/>
              </a:rPr>
              <a:t>Wednesday, October 5 at </a:t>
            </a:r>
            <a:r>
              <a:rPr lang="en-US" sz="1400" b="1" i="1" dirty="0">
                <a:solidFill>
                  <a:srgbClr val="00789C"/>
                </a:solidFill>
                <a:latin typeface="Georgia" panose="02040502050405020303" pitchFamily="18" charset="0"/>
              </a:rPr>
              <a:t>2 PM</a:t>
            </a:r>
          </a:p>
          <a:p>
            <a:pPr indent="228600">
              <a:buSzPts val="1000"/>
              <a:tabLst>
                <a:tab pos="457200" algn="l"/>
              </a:tabLst>
            </a:pPr>
            <a:r>
              <a:rPr lang="en-US" sz="1400" dirty="0">
                <a:latin typeface="Georgia" panose="02040502050405020303" pitchFamily="18" charset="0"/>
                <a:cs typeface="Times New Roman" panose="02020603050405020304" pitchFamily="18" charset="0"/>
              </a:rPr>
              <a:t>Looking for an exciting new volunteer group of outgoing ladies?  The Pilot Club of Valley Forge will be hosting an Informational Tea on Wednesday, October 5 at 2 PM in the SRC Dining Room to discuss this exciting service organization and share some of their service projects.  </a:t>
            </a:r>
          </a:p>
          <a:p>
            <a:pPr indent="228600">
              <a:buSzPts val="1000"/>
              <a:tabLst>
                <a:tab pos="457200" algn="l"/>
              </a:tabLst>
            </a:pPr>
            <a:r>
              <a:rPr lang="en-US" sz="1400" dirty="0">
                <a:latin typeface="Georgia" panose="02040502050405020303" pitchFamily="18" charset="0"/>
                <a:cs typeface="Times New Roman" panose="02020603050405020304" pitchFamily="18" charset="0"/>
              </a:rPr>
              <a:t>This opportunity is now open to the public! Bring a friend along! </a:t>
            </a:r>
            <a:r>
              <a:rPr lang="en-US" sz="1400" b="1" dirty="0">
                <a:latin typeface="Georgia" panose="02040502050405020303" pitchFamily="18" charset="0"/>
                <a:cs typeface="Times New Roman" panose="02020603050405020304" pitchFamily="18" charset="0"/>
              </a:rPr>
              <a:t>RSVP by Monday, October 3</a:t>
            </a:r>
            <a:r>
              <a:rPr lang="en-US" sz="1400" dirty="0">
                <a:latin typeface="Georgia" panose="02040502050405020303" pitchFamily="18" charset="0"/>
                <a:cs typeface="Times New Roman" panose="02020603050405020304" pitchFamily="18" charset="0"/>
              </a:rPr>
              <a:t>.</a:t>
            </a:r>
          </a:p>
          <a:p>
            <a:pPr indent="228600">
              <a:buSzPts val="1000"/>
              <a:tabLst>
                <a:tab pos="457200" algn="l"/>
              </a:tabLst>
            </a:pPr>
            <a:r>
              <a:rPr lang="en-US" sz="1400" i="1" dirty="0">
                <a:latin typeface="Georgia" panose="02040502050405020303" pitchFamily="18" charset="0"/>
                <a:cs typeface="Times New Roman" panose="02020603050405020304" pitchFamily="18" charset="0"/>
              </a:rPr>
              <a:t>Pilot International is a women’s international service club whose mission is to influence positive change and to give back in communities throughout the world.  Pilots come together in friendship and service, making a positive change in the lives of others.</a:t>
            </a:r>
          </a:p>
        </p:txBody>
      </p:sp>
    </p:spTree>
    <p:extLst>
      <p:ext uri="{BB962C8B-B14F-4D97-AF65-F5344CB8AC3E}">
        <p14:creationId xmlns:p14="http://schemas.microsoft.com/office/powerpoint/2010/main" val="121805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2">
            <a:extLst>
              <a:ext uri="{FF2B5EF4-FFF2-40B4-BE49-F238E27FC236}">
                <a16:creationId xmlns:a16="http://schemas.microsoft.com/office/drawing/2014/main" id="{E46D2E2C-E6D9-4B5F-B3F9-56045FD18966}"/>
              </a:ext>
            </a:extLst>
          </p:cNvPr>
          <p:cNvSpPr/>
          <p:nvPr/>
        </p:nvSpPr>
        <p:spPr>
          <a:xfrm>
            <a:off x="9243" y="0"/>
            <a:ext cx="7291978"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Keeping Busy</a:t>
            </a:r>
          </a:p>
        </p:txBody>
      </p:sp>
      <p:sp>
        <p:nvSpPr>
          <p:cNvPr id="4" name="TextBox 3">
            <a:extLst>
              <a:ext uri="{FF2B5EF4-FFF2-40B4-BE49-F238E27FC236}">
                <a16:creationId xmlns:a16="http://schemas.microsoft.com/office/drawing/2014/main" id="{E983F386-5EC2-447E-B485-A411275BEDB6}"/>
              </a:ext>
            </a:extLst>
          </p:cNvPr>
          <p:cNvSpPr txBox="1"/>
          <p:nvPr/>
        </p:nvSpPr>
        <p:spPr>
          <a:xfrm>
            <a:off x="6734487" y="202205"/>
            <a:ext cx="619599"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8</a:t>
            </a:fld>
            <a:endParaRPr lang="en-US" sz="1000" dirty="0">
              <a:solidFill>
                <a:schemeClr val="bg1"/>
              </a:solidFill>
            </a:endParaRPr>
          </a:p>
        </p:txBody>
      </p:sp>
      <p:sp>
        <p:nvSpPr>
          <p:cNvPr id="5" name="Rectangle 5">
            <a:extLst>
              <a:ext uri="{FF2B5EF4-FFF2-40B4-BE49-F238E27FC236}">
                <a16:creationId xmlns:a16="http://schemas.microsoft.com/office/drawing/2014/main" id="{054C63F5-4EE4-40E2-B5D9-850AA5D7B9BB}"/>
              </a:ext>
            </a:extLst>
          </p:cNvPr>
          <p:cNvSpPr>
            <a:spLocks noChangeArrowheads="1"/>
          </p:cNvSpPr>
          <p:nvPr/>
        </p:nvSpPr>
        <p:spPr bwMode="auto">
          <a:xfrm>
            <a:off x="0" y="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descr="Candy-Corn">
            <a:extLst>
              <a:ext uri="{FF2B5EF4-FFF2-40B4-BE49-F238E27FC236}">
                <a16:creationId xmlns:a16="http://schemas.microsoft.com/office/drawing/2014/main" id="{7CB23C2B-7AAB-469C-8D3D-0C60A299D0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9515" y="3986638"/>
            <a:ext cx="471247" cy="760075"/>
          </a:xfrm>
          <a:prstGeom prst="rect">
            <a:avLst/>
          </a:prstGeom>
        </p:spPr>
      </p:pic>
      <p:pic>
        <p:nvPicPr>
          <p:cNvPr id="15" name="Picture 14" descr="Candy-Corn">
            <a:extLst>
              <a:ext uri="{FF2B5EF4-FFF2-40B4-BE49-F238E27FC236}">
                <a16:creationId xmlns:a16="http://schemas.microsoft.com/office/drawing/2014/main" id="{18C107FE-9DE0-4848-A383-DE86738BC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2402" y="4904051"/>
            <a:ext cx="471247" cy="760075"/>
          </a:xfrm>
          <a:prstGeom prst="rect">
            <a:avLst/>
          </a:prstGeom>
        </p:spPr>
      </p:pic>
      <p:pic>
        <p:nvPicPr>
          <p:cNvPr id="16" name="Picture 15" descr="Candy-Corn">
            <a:extLst>
              <a:ext uri="{FF2B5EF4-FFF2-40B4-BE49-F238E27FC236}">
                <a16:creationId xmlns:a16="http://schemas.microsoft.com/office/drawing/2014/main" id="{C37B7E96-D2A5-4791-82B0-7614E93BD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5289" y="4904051"/>
            <a:ext cx="471247" cy="760075"/>
          </a:xfrm>
          <a:prstGeom prst="rect">
            <a:avLst/>
          </a:prstGeom>
        </p:spPr>
      </p:pic>
      <p:pic>
        <p:nvPicPr>
          <p:cNvPr id="17" name="Picture 16" descr="Candy-Corn">
            <a:extLst>
              <a:ext uri="{FF2B5EF4-FFF2-40B4-BE49-F238E27FC236}">
                <a16:creationId xmlns:a16="http://schemas.microsoft.com/office/drawing/2014/main" id="{E53F81FB-6A4A-4D40-9241-8CAB090A9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8176" y="4904051"/>
            <a:ext cx="471247" cy="760075"/>
          </a:xfrm>
          <a:prstGeom prst="rect">
            <a:avLst/>
          </a:prstGeom>
        </p:spPr>
      </p:pic>
      <p:pic>
        <p:nvPicPr>
          <p:cNvPr id="18" name="Picture 17" descr="Candy-Corn">
            <a:extLst>
              <a:ext uri="{FF2B5EF4-FFF2-40B4-BE49-F238E27FC236}">
                <a16:creationId xmlns:a16="http://schemas.microsoft.com/office/drawing/2014/main" id="{7E736285-CC8B-41EC-81E5-5A65E09BE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1063" y="4904051"/>
            <a:ext cx="471247" cy="760075"/>
          </a:xfrm>
          <a:prstGeom prst="rect">
            <a:avLst/>
          </a:prstGeom>
        </p:spPr>
      </p:pic>
      <p:pic>
        <p:nvPicPr>
          <p:cNvPr id="19" name="Picture 18" descr="Candy-Corn">
            <a:extLst>
              <a:ext uri="{FF2B5EF4-FFF2-40B4-BE49-F238E27FC236}">
                <a16:creationId xmlns:a16="http://schemas.microsoft.com/office/drawing/2014/main" id="{F4604DB8-0B2C-4BF0-B252-875FDEB9C3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3950" y="4904051"/>
            <a:ext cx="471247" cy="760075"/>
          </a:xfrm>
          <a:prstGeom prst="rect">
            <a:avLst/>
          </a:prstGeom>
        </p:spPr>
      </p:pic>
      <p:pic>
        <p:nvPicPr>
          <p:cNvPr id="20" name="Picture 19" descr="Candy-Corn">
            <a:extLst>
              <a:ext uri="{FF2B5EF4-FFF2-40B4-BE49-F238E27FC236}">
                <a16:creationId xmlns:a16="http://schemas.microsoft.com/office/drawing/2014/main" id="{5C6A40E1-C92C-40B6-96F7-6BC1F78C2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6837" y="4904051"/>
            <a:ext cx="471247" cy="760075"/>
          </a:xfrm>
          <a:prstGeom prst="rect">
            <a:avLst/>
          </a:prstGeom>
        </p:spPr>
      </p:pic>
      <p:pic>
        <p:nvPicPr>
          <p:cNvPr id="21" name="Picture 20" descr="Candy-Corn">
            <a:extLst>
              <a:ext uri="{FF2B5EF4-FFF2-40B4-BE49-F238E27FC236}">
                <a16:creationId xmlns:a16="http://schemas.microsoft.com/office/drawing/2014/main" id="{58C29A13-06BB-4482-A7E6-1C78332FE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9724" y="4904051"/>
            <a:ext cx="471247" cy="760075"/>
          </a:xfrm>
          <a:prstGeom prst="rect">
            <a:avLst/>
          </a:prstGeom>
        </p:spPr>
      </p:pic>
      <p:pic>
        <p:nvPicPr>
          <p:cNvPr id="22" name="Picture 21" descr="Candy-Corn">
            <a:extLst>
              <a:ext uri="{FF2B5EF4-FFF2-40B4-BE49-F238E27FC236}">
                <a16:creationId xmlns:a16="http://schemas.microsoft.com/office/drawing/2014/main" id="{EE14A770-75C4-4C93-ACD9-61691A723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92611" y="4904051"/>
            <a:ext cx="471247" cy="760075"/>
          </a:xfrm>
          <a:prstGeom prst="rect">
            <a:avLst/>
          </a:prstGeom>
        </p:spPr>
      </p:pic>
      <p:pic>
        <p:nvPicPr>
          <p:cNvPr id="23" name="Picture 22" descr="Candy-Corn">
            <a:extLst>
              <a:ext uri="{FF2B5EF4-FFF2-40B4-BE49-F238E27FC236}">
                <a16:creationId xmlns:a16="http://schemas.microsoft.com/office/drawing/2014/main" id="{FD7E2EDA-1520-41EE-9D92-9A8434A5F3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5497" y="4904051"/>
            <a:ext cx="471247" cy="760075"/>
          </a:xfrm>
          <a:prstGeom prst="rect">
            <a:avLst/>
          </a:prstGeom>
        </p:spPr>
      </p:pic>
      <p:sp>
        <p:nvSpPr>
          <p:cNvPr id="36" name="Rectangle 35">
            <a:extLst>
              <a:ext uri="{FF2B5EF4-FFF2-40B4-BE49-F238E27FC236}">
                <a16:creationId xmlns:a16="http://schemas.microsoft.com/office/drawing/2014/main" id="{ADCE93CE-DA96-4A38-9F25-636BE72344E3}"/>
              </a:ext>
            </a:extLst>
          </p:cNvPr>
          <p:cNvSpPr/>
          <p:nvPr/>
        </p:nvSpPr>
        <p:spPr>
          <a:xfrm>
            <a:off x="710733" y="1970803"/>
            <a:ext cx="5893734" cy="1308050"/>
          </a:xfrm>
          <a:prstGeom prst="rect">
            <a:avLst/>
          </a:prstGeom>
        </p:spPr>
        <p:txBody>
          <a:bodyPr wrap="square">
            <a:spAutoFit/>
          </a:bodyPr>
          <a:lstStyle/>
          <a:p>
            <a:pPr algn="ctr">
              <a:spcBef>
                <a:spcPct val="0"/>
              </a:spcBef>
              <a:defRPr/>
            </a:pPr>
            <a:r>
              <a:rPr lang="en-US" b="1" i="1" dirty="0">
                <a:solidFill>
                  <a:srgbClr val="00789C"/>
                </a:solidFill>
                <a:latin typeface="Georgia" panose="02040502050405020303" pitchFamily="18" charset="0"/>
              </a:rPr>
              <a:t>Bible Study</a:t>
            </a:r>
          </a:p>
          <a:p>
            <a:pPr algn="ctr">
              <a:spcBef>
                <a:spcPct val="0"/>
              </a:spcBef>
              <a:spcAft>
                <a:spcPts val="600"/>
              </a:spcAft>
              <a:defRPr/>
            </a:pPr>
            <a:r>
              <a:rPr lang="en-US" sz="1400" b="1" i="1" dirty="0">
                <a:solidFill>
                  <a:srgbClr val="00789C"/>
                </a:solidFill>
                <a:latin typeface="Georgia" panose="02040502050405020303" pitchFamily="18" charset="0"/>
              </a:rPr>
              <a:t>Monday, October 10 at 2 PM</a:t>
            </a:r>
            <a:endParaRPr lang="en-US" b="1" i="1" dirty="0">
              <a:solidFill>
                <a:srgbClr val="00789C"/>
              </a:solidFill>
              <a:latin typeface="Georgia" panose="02040502050405020303" pitchFamily="18" charset="0"/>
            </a:endParaRPr>
          </a:p>
          <a:p>
            <a:pPr>
              <a:spcBef>
                <a:spcPct val="0"/>
              </a:spcBef>
              <a:defRPr/>
            </a:pPr>
            <a:r>
              <a:rPr lang="en-US" sz="1400" dirty="0">
                <a:latin typeface="Georgia" panose="02040502050405020303" pitchFamily="18" charset="0"/>
              </a:rPr>
              <a:t>Bible Study will be held in the SRC Dining Room on Monday, October 10 at 2 PM. The study will be headed up by Franklin Iyasere, lead pastor at Providence Church of the Brethren in Royersford.</a:t>
            </a:r>
            <a:endParaRPr lang="en-US" sz="1400" i="1" dirty="0">
              <a:latin typeface="Georgia" panose="02040502050405020303" pitchFamily="18" charset="0"/>
            </a:endParaRPr>
          </a:p>
        </p:txBody>
      </p:sp>
      <p:sp>
        <p:nvSpPr>
          <p:cNvPr id="2" name="Rectangle 1">
            <a:extLst>
              <a:ext uri="{FF2B5EF4-FFF2-40B4-BE49-F238E27FC236}">
                <a16:creationId xmlns:a16="http://schemas.microsoft.com/office/drawing/2014/main" id="{D8E6CBA4-9CAD-4316-8ADD-EFEE95FFEE03}"/>
              </a:ext>
            </a:extLst>
          </p:cNvPr>
          <p:cNvSpPr/>
          <p:nvPr/>
        </p:nvSpPr>
        <p:spPr>
          <a:xfrm>
            <a:off x="164074" y="7097706"/>
            <a:ext cx="6982313" cy="2739211"/>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My Journey Through Deafness</a:t>
            </a:r>
          </a:p>
          <a:p>
            <a:pPr algn="ctr"/>
            <a:r>
              <a:rPr lang="en-US" sz="1400" b="1" i="1" dirty="0">
                <a:solidFill>
                  <a:srgbClr val="00789C"/>
                </a:solidFill>
                <a:latin typeface="Georgia" panose="02040502050405020303" pitchFamily="18" charset="0"/>
                <a:ea typeface="+mj-ea"/>
              </a:rPr>
              <a:t>Tuesday, October 11 at 6 PM</a:t>
            </a:r>
            <a:endParaRPr lang="en-US" b="1" i="1" dirty="0">
              <a:solidFill>
                <a:srgbClr val="00789C"/>
              </a:solidFill>
              <a:latin typeface="Georgia" panose="02040502050405020303" pitchFamily="18" charset="0"/>
              <a:ea typeface="+mj-ea"/>
            </a:endParaRPr>
          </a:p>
          <a:p>
            <a:pPr>
              <a:spcBef>
                <a:spcPct val="0"/>
              </a:spcBef>
              <a:defRPr/>
            </a:pPr>
            <a:r>
              <a:rPr lang="en-US" sz="1400" dirty="0">
                <a:latin typeface="Georgia" panose="02040502050405020303" pitchFamily="18" charset="0"/>
              </a:rPr>
              <a:t>As a means of kicking off a new series on hearing loss, Lara, Assistant Director of Sales and Marketing, shares her journey of 50 years of hearing loss, becoming completely deaf, and then learning to hear again using cochlear implants.  Her story serves as a preface to upcoming presentations next month and in 2023.  Join her on Tuesday, October 11 at 6 PM in the SRC Auditorium.   Open to the public. </a:t>
            </a:r>
            <a:r>
              <a:rPr lang="en-US" sz="1400" b="1" dirty="0">
                <a:latin typeface="Georgia" panose="02040502050405020303" pitchFamily="18" charset="0"/>
              </a:rPr>
              <a:t> RSVP by Friday, October 7</a:t>
            </a:r>
            <a:r>
              <a:rPr lang="en-US" sz="1400" dirty="0">
                <a:latin typeface="Georgia" panose="02040502050405020303" pitchFamily="18" charset="0"/>
              </a:rPr>
              <a:t>.  </a:t>
            </a:r>
          </a:p>
          <a:p>
            <a:pPr>
              <a:spcBef>
                <a:spcPct val="0"/>
              </a:spcBef>
              <a:defRPr/>
            </a:pPr>
            <a:endParaRPr lang="en-US" sz="1400" i="1" dirty="0">
              <a:latin typeface="Georgia" panose="02040502050405020303" pitchFamily="18" charset="0"/>
            </a:endParaRPr>
          </a:p>
          <a:p>
            <a:pPr>
              <a:spcBef>
                <a:spcPct val="0"/>
              </a:spcBef>
              <a:defRPr/>
            </a:pPr>
            <a:r>
              <a:rPr lang="en-US" sz="1400" b="1" i="1" dirty="0">
                <a:solidFill>
                  <a:srgbClr val="C00000"/>
                </a:solidFill>
                <a:latin typeface="Georgia" panose="02040502050405020303" pitchFamily="18" charset="0"/>
              </a:rPr>
              <a:t>SAVE THE DATE: Tuesday, November 8 topic (also at 6 PM):</a:t>
            </a:r>
            <a:r>
              <a:rPr lang="en-US" sz="1400" i="1" dirty="0">
                <a:latin typeface="Georgia" panose="02040502050405020303" pitchFamily="18" charset="0"/>
              </a:rPr>
              <a:t>  “Surviving the Noisy, Stressful Holidays: Tips for Those with Hearing Loss (and for their families!)”  </a:t>
            </a:r>
          </a:p>
        </p:txBody>
      </p:sp>
      <p:sp>
        <p:nvSpPr>
          <p:cNvPr id="39" name="Rectangle 38">
            <a:extLst>
              <a:ext uri="{FF2B5EF4-FFF2-40B4-BE49-F238E27FC236}">
                <a16:creationId xmlns:a16="http://schemas.microsoft.com/office/drawing/2014/main" id="{7A3B3306-175F-4356-A2FB-6021D5802A6A}"/>
              </a:ext>
            </a:extLst>
          </p:cNvPr>
          <p:cNvSpPr/>
          <p:nvPr/>
        </p:nvSpPr>
        <p:spPr>
          <a:xfrm>
            <a:off x="397612" y="659380"/>
            <a:ext cx="6519977" cy="1138773"/>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Lunch and Learn Panel:</a:t>
            </a:r>
            <a:br>
              <a:rPr lang="en-US" b="1" i="1" dirty="0">
                <a:solidFill>
                  <a:srgbClr val="00789C"/>
                </a:solidFill>
                <a:latin typeface="Georgia" panose="02040502050405020303" pitchFamily="18" charset="0"/>
                <a:ea typeface="+mj-ea"/>
              </a:rPr>
            </a:br>
            <a:r>
              <a:rPr lang="en-US" b="1" i="1" dirty="0">
                <a:solidFill>
                  <a:srgbClr val="00789C"/>
                </a:solidFill>
                <a:latin typeface="Georgia" panose="02040502050405020303" pitchFamily="18" charset="0"/>
                <a:ea typeface="+mj-ea"/>
              </a:rPr>
              <a:t>Navigating the Different Levels of Senior Care</a:t>
            </a:r>
          </a:p>
          <a:p>
            <a:pPr algn="ctr"/>
            <a:r>
              <a:rPr lang="en-US" b="1" i="1" dirty="0">
                <a:solidFill>
                  <a:srgbClr val="00789C"/>
                </a:solidFill>
                <a:latin typeface="Georgia" panose="02040502050405020303" pitchFamily="18" charset="0"/>
                <a:ea typeface="+mj-ea"/>
              </a:rPr>
              <a:t> </a:t>
            </a:r>
            <a:r>
              <a:rPr lang="en-US" sz="1400" b="1" i="1" dirty="0">
                <a:solidFill>
                  <a:srgbClr val="00789C"/>
                </a:solidFill>
                <a:latin typeface="Georgia" panose="02040502050405020303" pitchFamily="18" charset="0"/>
                <a:ea typeface="+mj-ea"/>
              </a:rPr>
              <a:t>Friday, October 7 at 11 AM</a:t>
            </a:r>
          </a:p>
          <a:p>
            <a:pPr>
              <a:buSzPts val="1000"/>
              <a:tabLst>
                <a:tab pos="457200" algn="l"/>
              </a:tabLst>
            </a:pPr>
            <a:r>
              <a:rPr lang="en-US" sz="1400" dirty="0">
                <a:latin typeface="Georgia" panose="02040502050405020303" pitchFamily="18" charset="0"/>
                <a:cs typeface="Times New Roman" panose="02020603050405020304" pitchFamily="18" charset="0"/>
              </a:rPr>
              <a:t>For those who RSVP'd for this presentation, a reminder will be in your mail slot.</a:t>
            </a:r>
          </a:p>
        </p:txBody>
      </p:sp>
      <p:grpSp>
        <p:nvGrpSpPr>
          <p:cNvPr id="9" name="Group 8">
            <a:extLst>
              <a:ext uri="{FF2B5EF4-FFF2-40B4-BE49-F238E27FC236}">
                <a16:creationId xmlns:a16="http://schemas.microsoft.com/office/drawing/2014/main" id="{190210AE-9E07-4120-BA4F-5B392F4474AF}"/>
              </a:ext>
            </a:extLst>
          </p:cNvPr>
          <p:cNvGrpSpPr/>
          <p:nvPr/>
        </p:nvGrpSpPr>
        <p:grpSpPr>
          <a:xfrm>
            <a:off x="1278715" y="5962385"/>
            <a:ext cx="4753033" cy="1013446"/>
            <a:chOff x="1731988" y="6309626"/>
            <a:chExt cx="4753033" cy="1013446"/>
          </a:xfrm>
        </p:grpSpPr>
        <p:grpSp>
          <p:nvGrpSpPr>
            <p:cNvPr id="35" name="Group 34">
              <a:extLst>
                <a:ext uri="{FF2B5EF4-FFF2-40B4-BE49-F238E27FC236}">
                  <a16:creationId xmlns:a16="http://schemas.microsoft.com/office/drawing/2014/main" id="{7B87A9DA-0AC7-4BED-BFC2-BE1B75B3144F}"/>
                </a:ext>
              </a:extLst>
            </p:cNvPr>
            <p:cNvGrpSpPr/>
            <p:nvPr/>
          </p:nvGrpSpPr>
          <p:grpSpPr>
            <a:xfrm>
              <a:off x="1780807" y="6340281"/>
              <a:ext cx="4655394" cy="982791"/>
              <a:chOff x="906269" y="2441881"/>
              <a:chExt cx="4107721" cy="982791"/>
            </a:xfrm>
          </p:grpSpPr>
          <p:sp>
            <p:nvSpPr>
              <p:cNvPr id="37" name="TextBox 36">
                <a:extLst>
                  <a:ext uri="{FF2B5EF4-FFF2-40B4-BE49-F238E27FC236}">
                    <a16:creationId xmlns:a16="http://schemas.microsoft.com/office/drawing/2014/main" id="{44FB7F50-EC83-490F-B069-1CB2B2DAB983}"/>
                  </a:ext>
                </a:extLst>
              </p:cNvPr>
              <p:cNvSpPr txBox="1"/>
              <p:nvPr/>
            </p:nvSpPr>
            <p:spPr>
              <a:xfrm>
                <a:off x="906270" y="2901452"/>
                <a:ext cx="4107720" cy="523220"/>
              </a:xfrm>
              <a:prstGeom prst="rect">
                <a:avLst/>
              </a:prstGeom>
              <a:noFill/>
            </p:spPr>
            <p:txBody>
              <a:bodyPr wrap="square" rtlCol="0" anchor="ctr">
                <a:spAutoFit/>
              </a:bodyPr>
              <a:lstStyle>
                <a:defPPr>
                  <a:defRPr lang="en-US"/>
                </a:defPPr>
                <a:lvl1pPr>
                  <a:defRPr sz="1400">
                    <a:latin typeface="Bodoni MT" panose="02070603080606020203" pitchFamily="18" charset="0"/>
                  </a:defRPr>
                </a:lvl1pPr>
              </a:lstStyle>
              <a:p>
                <a:pPr algn="ctr"/>
                <a:r>
                  <a:rPr lang="en-US" dirty="0">
                    <a:latin typeface="Georgia" panose="02040502050405020303" pitchFamily="18" charset="0"/>
                  </a:rPr>
                  <a:t>The Resident meetings are typically held the 2</a:t>
                </a:r>
                <a:r>
                  <a:rPr lang="en-US" baseline="30000" dirty="0">
                    <a:latin typeface="Georgia" panose="02040502050405020303" pitchFamily="18" charset="0"/>
                  </a:rPr>
                  <a:t>nd</a:t>
                </a:r>
                <a:r>
                  <a:rPr lang="en-US" dirty="0">
                    <a:latin typeface="Georgia" panose="02040502050405020303" pitchFamily="18" charset="0"/>
                  </a:rPr>
                  <a:t> Tuesday of each month in the McMenamin Rec Center. </a:t>
                </a:r>
              </a:p>
            </p:txBody>
          </p:sp>
          <p:sp>
            <p:nvSpPr>
              <p:cNvPr id="38" name="Subtitle 2">
                <a:extLst>
                  <a:ext uri="{FF2B5EF4-FFF2-40B4-BE49-F238E27FC236}">
                    <a16:creationId xmlns:a16="http://schemas.microsoft.com/office/drawing/2014/main" id="{0746B55A-163D-4E21-BA90-DB5CC6B6EA4C}"/>
                  </a:ext>
                </a:extLst>
              </p:cNvPr>
              <p:cNvSpPr txBox="1">
                <a:spLocks/>
              </p:cNvSpPr>
              <p:nvPr/>
            </p:nvSpPr>
            <p:spPr>
              <a:xfrm>
                <a:off x="906269" y="2441881"/>
                <a:ext cx="4107721" cy="457200"/>
              </a:xfrm>
              <a:prstGeom prst="rect">
                <a:avLst/>
              </a:prstGeom>
            </p:spPr>
            <p:txBody>
              <a:bodyPr vert="horz" lIns="91440" tIns="45720" rIns="91440" bIns="45720" rtlCol="0" anchor="ctr">
                <a:noAutofit/>
              </a:bodyPr>
              <a:lstStyle>
                <a:defPPr>
                  <a:defRPr lang="en-US"/>
                </a:defPPr>
                <a:lvl1pPr indent="0" algn="ctr">
                  <a:spcBef>
                    <a:spcPct val="0"/>
                  </a:spcBef>
                  <a:buFont typeface="Arial" panose="020B0604020202020204" pitchFamily="34" charset="0"/>
                  <a:buNone/>
                  <a:defRPr b="1" i="1">
                    <a:solidFill>
                      <a:srgbClr val="00AF99"/>
                    </a:solidFill>
                    <a:latin typeface="Constantia" panose="02030602050306030303" pitchFamily="18" charset="0"/>
                    <a:ea typeface="+mj-ea"/>
                    <a:cs typeface="Consolas" panose="020B0609020204030204" pitchFamily="49"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solidFill>
                      <a:srgbClr val="00789C"/>
                    </a:solidFill>
                    <a:latin typeface="Georgia" panose="02040502050405020303" pitchFamily="18" charset="0"/>
                  </a:rPr>
                  <a:t>Resident Meeting with Staff</a:t>
                </a:r>
                <a:br>
                  <a:rPr lang="en-US" dirty="0">
                    <a:solidFill>
                      <a:srgbClr val="00789C"/>
                    </a:solidFill>
                    <a:latin typeface="Georgia" panose="02040502050405020303" pitchFamily="18" charset="0"/>
                  </a:rPr>
                </a:br>
                <a:r>
                  <a:rPr lang="en-US" sz="1400" dirty="0">
                    <a:solidFill>
                      <a:srgbClr val="00789C"/>
                    </a:solidFill>
                    <a:latin typeface="Georgia" panose="02040502050405020303" pitchFamily="18" charset="0"/>
                    <a:ea typeface="+mn-ea"/>
                    <a:cs typeface="+mn-cs"/>
                  </a:rPr>
                  <a:t>Tuesday, October 11 at 10 AM</a:t>
                </a:r>
              </a:p>
            </p:txBody>
          </p:sp>
        </p:grpSp>
        <p:sp>
          <p:nvSpPr>
            <p:cNvPr id="6" name="Rectangle 5">
              <a:extLst>
                <a:ext uri="{FF2B5EF4-FFF2-40B4-BE49-F238E27FC236}">
                  <a16:creationId xmlns:a16="http://schemas.microsoft.com/office/drawing/2014/main" id="{42074374-8F82-47A9-82A2-29CB75620D32}"/>
                </a:ext>
              </a:extLst>
            </p:cNvPr>
            <p:cNvSpPr/>
            <p:nvPr/>
          </p:nvSpPr>
          <p:spPr>
            <a:xfrm>
              <a:off x="1731988" y="6309626"/>
              <a:ext cx="4753033" cy="10035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5119F3B5-03C5-4B17-9D21-B4BA36F6CB46}"/>
              </a:ext>
            </a:extLst>
          </p:cNvPr>
          <p:cNvGrpSpPr/>
          <p:nvPr/>
        </p:nvGrpSpPr>
        <p:grpSpPr>
          <a:xfrm>
            <a:off x="240917" y="3451503"/>
            <a:ext cx="6907840" cy="2319391"/>
            <a:chOff x="154467" y="3451503"/>
            <a:chExt cx="6907840" cy="2319391"/>
          </a:xfrm>
        </p:grpSpPr>
        <p:sp>
          <p:nvSpPr>
            <p:cNvPr id="33" name="TextBox 32">
              <a:extLst>
                <a:ext uri="{FF2B5EF4-FFF2-40B4-BE49-F238E27FC236}">
                  <a16:creationId xmlns:a16="http://schemas.microsoft.com/office/drawing/2014/main" id="{BBF80212-8644-459E-88A0-E3A1ED217840}"/>
                </a:ext>
              </a:extLst>
            </p:cNvPr>
            <p:cNvSpPr txBox="1"/>
            <p:nvPr/>
          </p:nvSpPr>
          <p:spPr>
            <a:xfrm>
              <a:off x="1818283" y="3451503"/>
              <a:ext cx="5244024" cy="1992853"/>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800" b="1" i="1" dirty="0">
                  <a:solidFill>
                    <a:srgbClr val="00789C"/>
                  </a:solidFill>
                  <a:latin typeface="Georgia" panose="02040502050405020303" pitchFamily="18" charset="0"/>
                  <a:ea typeface="+mj-ea"/>
                </a:rPr>
                <a:t>Breakfast Bar</a:t>
              </a:r>
            </a:p>
            <a:p>
              <a:pPr algn="ctr">
                <a:spcBef>
                  <a:spcPct val="0"/>
                </a:spcBef>
              </a:pPr>
              <a:r>
                <a:rPr lang="en-US" b="1" i="1" dirty="0">
                  <a:solidFill>
                    <a:srgbClr val="00789C"/>
                  </a:solidFill>
                  <a:latin typeface="Georgia" panose="02040502050405020303" pitchFamily="18" charset="0"/>
                </a:rPr>
                <a:t>Tuesday, October 11 at 9:15 AM</a:t>
              </a:r>
            </a:p>
            <a:p>
              <a:pPr>
                <a:spcBef>
                  <a:spcPts val="300"/>
                </a:spcBef>
                <a:spcAft>
                  <a:spcPts val="300"/>
                </a:spcAft>
              </a:pPr>
              <a:r>
                <a:rPr lang="en-US" dirty="0">
                  <a:latin typeface="Georgia" panose="02040502050405020303" pitchFamily="18" charset="0"/>
                </a:rPr>
                <a:t>Beginning Tuesday, October 11 at 9:15 AM, enjoy breakfast with your neighbors in the McMenamin Rec Center. Breakfast bar is typically held the 2</a:t>
              </a:r>
              <a:r>
                <a:rPr lang="en-US" baseline="30000" dirty="0">
                  <a:latin typeface="Georgia" panose="02040502050405020303" pitchFamily="18" charset="0"/>
                </a:rPr>
                <a:t>nd</a:t>
              </a:r>
              <a:r>
                <a:rPr lang="en-US" dirty="0">
                  <a:latin typeface="Georgia" panose="02040502050405020303" pitchFamily="18" charset="0"/>
                </a:rPr>
                <a:t> and 4</a:t>
              </a:r>
              <a:r>
                <a:rPr lang="en-US" baseline="30000" dirty="0">
                  <a:latin typeface="Georgia" panose="02040502050405020303" pitchFamily="18" charset="0"/>
                </a:rPr>
                <a:t>th</a:t>
              </a:r>
              <a:r>
                <a:rPr lang="en-US" dirty="0">
                  <a:latin typeface="Georgia" panose="02040502050405020303" pitchFamily="18" charset="0"/>
                </a:rPr>
                <a:t> Tuesday of each month at 9:15 AM. Light fare will include bagels, muffins, EGGO waffles, juice, coffee and fruit.</a:t>
              </a:r>
            </a:p>
            <a:p>
              <a:pPr indent="228600" algn="ctr">
                <a:spcBef>
                  <a:spcPts val="300"/>
                </a:spcBef>
                <a:spcAft>
                  <a:spcPts val="300"/>
                </a:spcAft>
              </a:pPr>
              <a:r>
                <a:rPr lang="en-US" b="1" i="1" dirty="0">
                  <a:solidFill>
                    <a:srgbClr val="00789C"/>
                  </a:solidFill>
                  <a:latin typeface="Georgia" panose="02040502050405020303" pitchFamily="18" charset="0"/>
                </a:rPr>
                <a:t>The cost for Breakfast Bar is $3</a:t>
              </a:r>
              <a:endParaRPr lang="en-US" dirty="0">
                <a:latin typeface="Georgia" panose="02040502050405020303" pitchFamily="18" charset="0"/>
              </a:endParaRPr>
            </a:p>
          </p:txBody>
        </p:sp>
        <p:pic>
          <p:nvPicPr>
            <p:cNvPr id="34" name="Picture 2" descr="Bagels, Muffins &amp; Scones - Bagels And Muffins | Full Size PNG Download |  SeekPNG">
              <a:extLst>
                <a:ext uri="{FF2B5EF4-FFF2-40B4-BE49-F238E27FC236}">
                  <a16:creationId xmlns:a16="http://schemas.microsoft.com/office/drawing/2014/main" id="{2A6BE02D-AF5A-441E-9592-BBCB3155B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7" y="3681404"/>
              <a:ext cx="1664870" cy="174849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FDA57BF-7C46-40F2-867A-98EC1D1635E5}"/>
                </a:ext>
              </a:extLst>
            </p:cNvPr>
            <p:cNvSpPr txBox="1"/>
            <p:nvPr/>
          </p:nvSpPr>
          <p:spPr>
            <a:xfrm>
              <a:off x="692100" y="5463117"/>
              <a:ext cx="5931000" cy="307777"/>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spcBef>
                  <a:spcPts val="300"/>
                </a:spcBef>
                <a:spcAft>
                  <a:spcPts val="300"/>
                </a:spcAft>
              </a:pPr>
              <a:r>
                <a:rPr lang="en-US" dirty="0">
                  <a:latin typeface="Georgia" panose="02040502050405020303" pitchFamily="18" charset="0"/>
                </a:rPr>
                <a:t>Please RSVP to Rozanne by the Friday before each scheduled Tuesday.</a:t>
              </a:r>
            </a:p>
          </p:txBody>
        </p:sp>
      </p:grpSp>
    </p:spTree>
    <p:extLst>
      <p:ext uri="{BB962C8B-B14F-4D97-AF65-F5344CB8AC3E}">
        <p14:creationId xmlns:p14="http://schemas.microsoft.com/office/powerpoint/2010/main" val="7589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362C779-9918-4C6E-884E-6C95FAC28CA2}"/>
              </a:ext>
            </a:extLst>
          </p:cNvPr>
          <p:cNvGrpSpPr/>
          <p:nvPr/>
        </p:nvGrpSpPr>
        <p:grpSpPr>
          <a:xfrm>
            <a:off x="8418012" y="8921605"/>
            <a:ext cx="5776840" cy="658765"/>
            <a:chOff x="810558" y="6459419"/>
            <a:chExt cx="5776840" cy="658765"/>
          </a:xfrm>
        </p:grpSpPr>
        <p:pic>
          <p:nvPicPr>
            <p:cNvPr id="8" name="Picture 7" descr="Click on the navigation bar to take you to the unit you require.">
              <a:extLst>
                <a:ext uri="{FF2B5EF4-FFF2-40B4-BE49-F238E27FC236}">
                  <a16:creationId xmlns:a16="http://schemas.microsoft.com/office/drawing/2014/main" id="{37EE7E7C-0465-47AE-B63E-247ADABB2F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022" y="6459419"/>
              <a:ext cx="830376" cy="658765"/>
            </a:xfrm>
            <a:prstGeom prst="rect">
              <a:avLst/>
            </a:prstGeom>
          </p:spPr>
        </p:pic>
        <p:sp>
          <p:nvSpPr>
            <p:cNvPr id="10" name="Rectangle 9">
              <a:extLst>
                <a:ext uri="{FF2B5EF4-FFF2-40B4-BE49-F238E27FC236}">
                  <a16:creationId xmlns:a16="http://schemas.microsoft.com/office/drawing/2014/main" id="{2265A712-1916-4CC0-BE5A-7CAD1A087FF1}"/>
                </a:ext>
              </a:extLst>
            </p:cNvPr>
            <p:cNvSpPr/>
            <p:nvPr/>
          </p:nvSpPr>
          <p:spPr>
            <a:xfrm>
              <a:off x="810558" y="6459419"/>
              <a:ext cx="5110671" cy="646331"/>
            </a:xfrm>
            <a:prstGeom prst="rect">
              <a:avLst/>
            </a:prstGeom>
          </p:spPr>
          <p:txBody>
            <a:bodyPr wrap="square">
              <a:spAutoFit/>
            </a:bodyPr>
            <a:lstStyle/>
            <a:p>
              <a:pPr algn="ctr">
                <a:spcBef>
                  <a:spcPct val="0"/>
                </a:spcBef>
              </a:pPr>
              <a:r>
                <a:rPr lang="en-US" b="1" i="1" dirty="0">
                  <a:solidFill>
                    <a:srgbClr val="003300"/>
                  </a:solidFill>
                  <a:highlight>
                    <a:srgbClr val="FFFF00"/>
                  </a:highlight>
                  <a:latin typeface="Georgia" panose="02040502050405020303" pitchFamily="18" charset="0"/>
                  <a:ea typeface="+mj-ea"/>
                </a:rPr>
                <a:t>Stitches &amp; Seams</a:t>
              </a:r>
            </a:p>
            <a:p>
              <a:pPr lvl="0" algn="ctr"/>
              <a:r>
                <a:rPr lang="en-US" dirty="0">
                  <a:solidFill>
                    <a:prstClr val="black"/>
                  </a:solidFill>
                  <a:highlight>
                    <a:srgbClr val="FFFF00"/>
                  </a:highlight>
                  <a:latin typeface="Georgia" panose="02040502050405020303" pitchFamily="18" charset="0"/>
                  <a:cs typeface="Times New Roman" panose="02020603050405020304" pitchFamily="18" charset="0"/>
                </a:rPr>
                <a:t>1st &amp; 3rd Fridays at 9:30 AM – Sewing Room</a:t>
              </a:r>
            </a:p>
          </p:txBody>
        </p:sp>
      </p:grpSp>
      <p:sp>
        <p:nvSpPr>
          <p:cNvPr id="41" name="Rounded Rectangle 12">
            <a:extLst>
              <a:ext uri="{FF2B5EF4-FFF2-40B4-BE49-F238E27FC236}">
                <a16:creationId xmlns:a16="http://schemas.microsoft.com/office/drawing/2014/main" id="{48B08EEB-B7D3-4772-90BC-28446A173E56}"/>
              </a:ext>
            </a:extLst>
          </p:cNvPr>
          <p:cNvSpPr/>
          <p:nvPr/>
        </p:nvSpPr>
        <p:spPr>
          <a:xfrm>
            <a:off x="9243" y="0"/>
            <a:ext cx="7291978" cy="650631"/>
          </a:xfrm>
          <a:prstGeom prst="roundRect">
            <a:avLst>
              <a:gd name="adj" fmla="val 50000"/>
            </a:avLst>
          </a:prstGeom>
          <a:solidFill>
            <a:srgbClr val="00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nstantia" panose="02030602050306030303" pitchFamily="18" charset="0"/>
              </a:rPr>
              <a:t>Keeping Busy</a:t>
            </a:r>
          </a:p>
        </p:txBody>
      </p:sp>
      <p:sp>
        <p:nvSpPr>
          <p:cNvPr id="42" name="TextBox 41">
            <a:extLst>
              <a:ext uri="{FF2B5EF4-FFF2-40B4-BE49-F238E27FC236}">
                <a16:creationId xmlns:a16="http://schemas.microsoft.com/office/drawing/2014/main" id="{6FB28C3F-A89E-4B04-AE68-E88CFF27CF2F}"/>
              </a:ext>
            </a:extLst>
          </p:cNvPr>
          <p:cNvSpPr txBox="1"/>
          <p:nvPr/>
        </p:nvSpPr>
        <p:spPr>
          <a:xfrm>
            <a:off x="6734487" y="202205"/>
            <a:ext cx="619599" cy="246221"/>
          </a:xfrm>
          <a:prstGeom prst="rect">
            <a:avLst/>
          </a:prstGeom>
          <a:noFill/>
        </p:spPr>
        <p:txBody>
          <a:bodyPr wrap="square" rtlCol="0">
            <a:spAutoFit/>
          </a:bodyPr>
          <a:lstStyle/>
          <a:p>
            <a:r>
              <a:rPr lang="en-US" sz="1000" dirty="0">
                <a:solidFill>
                  <a:schemeClr val="bg1"/>
                </a:solidFill>
              </a:rPr>
              <a:t>Page </a:t>
            </a:r>
            <a:fld id="{BC71EC46-6859-4045-984E-DBEF115B88F7}" type="slidenum">
              <a:rPr lang="en-US" sz="1000" smtClean="0">
                <a:solidFill>
                  <a:schemeClr val="bg1"/>
                </a:solidFill>
              </a:rPr>
              <a:t>9</a:t>
            </a:fld>
            <a:endParaRPr lang="en-US" sz="1000" dirty="0">
              <a:solidFill>
                <a:schemeClr val="bg1"/>
              </a:solidFill>
            </a:endParaRPr>
          </a:p>
        </p:txBody>
      </p:sp>
      <p:grpSp>
        <p:nvGrpSpPr>
          <p:cNvPr id="43" name="Group 42">
            <a:extLst>
              <a:ext uri="{FF2B5EF4-FFF2-40B4-BE49-F238E27FC236}">
                <a16:creationId xmlns:a16="http://schemas.microsoft.com/office/drawing/2014/main" id="{B0E8337E-74B9-4494-9696-3142E4970E8E}"/>
              </a:ext>
            </a:extLst>
          </p:cNvPr>
          <p:cNvGrpSpPr/>
          <p:nvPr/>
        </p:nvGrpSpPr>
        <p:grpSpPr>
          <a:xfrm>
            <a:off x="344499" y="650631"/>
            <a:ext cx="6626202" cy="2670450"/>
            <a:chOff x="110654" y="1241464"/>
            <a:chExt cx="6626202" cy="2670450"/>
          </a:xfrm>
        </p:grpSpPr>
        <p:grpSp>
          <p:nvGrpSpPr>
            <p:cNvPr id="44" name="Group 43">
              <a:extLst>
                <a:ext uri="{FF2B5EF4-FFF2-40B4-BE49-F238E27FC236}">
                  <a16:creationId xmlns:a16="http://schemas.microsoft.com/office/drawing/2014/main" id="{77E31030-3907-4D44-91A0-CDCDB4042AEB}"/>
                </a:ext>
              </a:extLst>
            </p:cNvPr>
            <p:cNvGrpSpPr/>
            <p:nvPr/>
          </p:nvGrpSpPr>
          <p:grpSpPr>
            <a:xfrm>
              <a:off x="1192464" y="1241464"/>
              <a:ext cx="5130777" cy="1231106"/>
              <a:chOff x="399717" y="1241464"/>
              <a:chExt cx="5130777" cy="1231106"/>
            </a:xfrm>
          </p:grpSpPr>
          <p:sp>
            <p:nvSpPr>
              <p:cNvPr id="46" name="TextBox 45">
                <a:extLst>
                  <a:ext uri="{FF2B5EF4-FFF2-40B4-BE49-F238E27FC236}">
                    <a16:creationId xmlns:a16="http://schemas.microsoft.com/office/drawing/2014/main" id="{5D45C1A9-DF3A-475C-896F-E0E55D5A08A2}"/>
                  </a:ext>
                </a:extLst>
              </p:cNvPr>
              <p:cNvSpPr txBox="1"/>
              <p:nvPr/>
            </p:nvSpPr>
            <p:spPr>
              <a:xfrm>
                <a:off x="1518218" y="1241464"/>
                <a:ext cx="4012276" cy="1231106"/>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algn="ctr">
                  <a:spcBef>
                    <a:spcPct val="0"/>
                  </a:spcBef>
                </a:pPr>
                <a:r>
                  <a:rPr lang="en-US" sz="1800" b="1" i="1" dirty="0">
                    <a:solidFill>
                      <a:srgbClr val="00789C"/>
                    </a:solidFill>
                    <a:latin typeface="Georgia" panose="02040502050405020303" pitchFamily="18" charset="0"/>
                    <a:ea typeface="+mj-ea"/>
                    <a:cs typeface="Consolas" panose="020B0609020204030204" pitchFamily="49" charset="0"/>
                  </a:rPr>
                  <a:t>Lunch Bunch</a:t>
                </a:r>
                <a:endParaRPr lang="en-US" dirty="0">
                  <a:solidFill>
                    <a:srgbClr val="00789C"/>
                  </a:solidFill>
                  <a:latin typeface="Georgia" panose="02040502050405020303" pitchFamily="18" charset="0"/>
                </a:endParaRPr>
              </a:p>
              <a:p>
                <a:pPr indent="228600" algn="ctr"/>
                <a:r>
                  <a:rPr lang="en-US" b="1" dirty="0">
                    <a:solidFill>
                      <a:srgbClr val="00789C"/>
                    </a:solidFill>
                    <a:latin typeface="Georgia" panose="02040502050405020303" pitchFamily="18" charset="0"/>
                    <a:ea typeface="+mj-ea"/>
                  </a:rPr>
                  <a:t>Longhorn Steakhouse</a:t>
                </a:r>
                <a:br>
                  <a:rPr lang="en-US" b="1" dirty="0">
                    <a:solidFill>
                      <a:srgbClr val="00789C"/>
                    </a:solidFill>
                    <a:latin typeface="Georgia" panose="02040502050405020303" pitchFamily="18" charset="0"/>
                    <a:ea typeface="+mj-ea"/>
                  </a:rPr>
                </a:br>
                <a:r>
                  <a:rPr lang="en-US" b="1" i="1" dirty="0">
                    <a:solidFill>
                      <a:srgbClr val="00789C"/>
                    </a:solidFill>
                    <a:latin typeface="Georgia" panose="02040502050405020303" pitchFamily="18" charset="0"/>
                    <a:ea typeface="+mj-ea"/>
                  </a:rPr>
                  <a:t>Friday, October 14 at 11:30 AM</a:t>
                </a:r>
              </a:p>
              <a:p>
                <a:pPr indent="228600" algn="ctr"/>
                <a:r>
                  <a:rPr lang="en-US" i="1" dirty="0">
                    <a:latin typeface="Georgia" panose="02040502050405020303" pitchFamily="18" charset="0"/>
                  </a:rPr>
                  <a:t>If you are paying by cash at the restaurant,</a:t>
                </a:r>
                <a:br>
                  <a:rPr lang="en-US" i="1" dirty="0">
                    <a:latin typeface="Georgia" panose="02040502050405020303" pitchFamily="18" charset="0"/>
                  </a:rPr>
                </a:br>
                <a:r>
                  <a:rPr lang="en-US" i="1" dirty="0">
                    <a:latin typeface="Georgia" panose="02040502050405020303" pitchFamily="18" charset="0"/>
                  </a:rPr>
                  <a:t>please bring smaller bills/change.</a:t>
                </a:r>
                <a:endParaRPr lang="en-US" b="1" dirty="0">
                  <a:latin typeface="Georgia" panose="02040502050405020303" pitchFamily="18" charset="0"/>
                </a:endParaRPr>
              </a:p>
            </p:txBody>
          </p:sp>
          <p:pic>
            <p:nvPicPr>
              <p:cNvPr id="47" name="Picture 4" descr="C:\Users\pbleakley\AppData\Local\Microsoft\Windows\Temporary Internet Files\Content.IE5\85GOVHEC\What's%20for%20Lunch%20animated[1].gif">
                <a:extLst>
                  <a:ext uri="{FF2B5EF4-FFF2-40B4-BE49-F238E27FC236}">
                    <a16:creationId xmlns:a16="http://schemas.microsoft.com/office/drawing/2014/main" id="{606DACBD-532D-4DB0-A431-803A9EA04F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9717" y="1389327"/>
                <a:ext cx="1200826" cy="93538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11452030-1BF4-477B-B5B2-176E9497CE86}"/>
                </a:ext>
              </a:extLst>
            </p:cNvPr>
            <p:cNvSpPr txBox="1"/>
            <p:nvPr/>
          </p:nvSpPr>
          <p:spPr>
            <a:xfrm>
              <a:off x="110654" y="2449975"/>
              <a:ext cx="6626202" cy="1461939"/>
            </a:xfrm>
            <a:prstGeom prst="rect">
              <a:avLst/>
            </a:prstGeom>
            <a:noFill/>
          </p:spPr>
          <p:txBody>
            <a:bodyPr wrap="square" rtlCol="0">
              <a:spAutoFit/>
            </a:bodyPr>
            <a:lstStyle>
              <a:defPPr>
                <a:defRPr lang="en-US"/>
              </a:defPPr>
              <a:lvl1pPr>
                <a:defRPr sz="1400">
                  <a:latin typeface="Bodoni MT" panose="02070603080606020203" pitchFamily="18" charset="0"/>
                </a:defRPr>
              </a:lvl1pPr>
            </a:lstStyle>
            <a:p>
              <a:pPr indent="228600"/>
              <a:r>
                <a:rPr lang="en-US" dirty="0">
                  <a:latin typeface="Georgia" panose="02040502050405020303" pitchFamily="18" charset="0"/>
                </a:rPr>
                <a:t>The SRC Bus will be available for a fee of $3 (check only) per person for the Bus Driver payable at sign-up. </a:t>
              </a:r>
            </a:p>
            <a:p>
              <a:pPr indent="228600"/>
              <a:r>
                <a:rPr lang="en-US" dirty="0">
                  <a:latin typeface="Georgia" panose="02040502050405020303" pitchFamily="18" charset="0"/>
                </a:rPr>
                <a:t>The bus and carpool will leave the Berean Bible Church Parking lot at 11 AM. </a:t>
              </a:r>
              <a:br>
                <a:rPr lang="en-US" dirty="0">
                  <a:latin typeface="Georgia" panose="02040502050405020303" pitchFamily="18" charset="0"/>
                </a:rPr>
              </a:br>
              <a:r>
                <a:rPr lang="en-US" b="1" dirty="0">
                  <a:latin typeface="Georgia" panose="02040502050405020303" pitchFamily="18" charset="0"/>
                </a:rPr>
                <a:t>RSVP by Tuesday, October 11</a:t>
              </a:r>
              <a:r>
                <a:rPr lang="en-US" dirty="0">
                  <a:latin typeface="Georgia" panose="02040502050405020303" pitchFamily="18" charset="0"/>
                </a:rPr>
                <a:t>. </a:t>
              </a:r>
            </a:p>
            <a:p>
              <a:pPr algn="ctr">
                <a:spcBef>
                  <a:spcPts val="600"/>
                </a:spcBef>
              </a:pPr>
              <a:r>
                <a:rPr lang="en-US" i="1" dirty="0">
                  <a:latin typeface="Georgia" panose="02040502050405020303" pitchFamily="18" charset="0"/>
                </a:rPr>
                <a:t>Would you like to be the one to pick the restaurant? </a:t>
              </a:r>
              <a:br>
                <a:rPr lang="en-US" i="1" dirty="0">
                  <a:latin typeface="Georgia" panose="02040502050405020303" pitchFamily="18" charset="0"/>
                </a:rPr>
              </a:br>
              <a:r>
                <a:rPr lang="en-US" i="1" dirty="0">
                  <a:latin typeface="Georgia" panose="02040502050405020303" pitchFamily="18" charset="0"/>
                </a:rPr>
                <a:t>Contact Kathy.</a:t>
              </a:r>
            </a:p>
          </p:txBody>
        </p:sp>
      </p:grpSp>
      <p:sp>
        <p:nvSpPr>
          <p:cNvPr id="48" name="Rectangle 47">
            <a:extLst>
              <a:ext uri="{FF2B5EF4-FFF2-40B4-BE49-F238E27FC236}">
                <a16:creationId xmlns:a16="http://schemas.microsoft.com/office/drawing/2014/main" id="{FC7BF42C-5F78-4287-AD5F-0158D93808D3}"/>
              </a:ext>
            </a:extLst>
          </p:cNvPr>
          <p:cNvSpPr/>
          <p:nvPr/>
        </p:nvSpPr>
        <p:spPr>
          <a:xfrm>
            <a:off x="271849" y="6444340"/>
            <a:ext cx="6771503" cy="2954655"/>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Senior Helpers Presents: All About Home Care </a:t>
            </a:r>
          </a:p>
          <a:p>
            <a:pPr algn="ctr"/>
            <a:r>
              <a:rPr lang="en-US" sz="1400" b="1" i="1" dirty="0">
                <a:solidFill>
                  <a:srgbClr val="00789C"/>
                </a:solidFill>
                <a:latin typeface="Georgia" panose="02040502050405020303" pitchFamily="18" charset="0"/>
                <a:ea typeface="+mj-ea"/>
              </a:rPr>
              <a:t>Tuesday, October 18 at 11 AM</a:t>
            </a:r>
          </a:p>
          <a:p>
            <a:r>
              <a:rPr lang="en-US" sz="1400" dirty="0">
                <a:latin typeface="Georgia" panose="02040502050405020303" pitchFamily="18" charset="0"/>
              </a:rPr>
              <a:t>Jessica Speroff presents an overview of services available from Senior Helpers on Tuesday, October 18 at 11 AM in the SRC Dining Room. Senior Helpers is an agency which offers non-medical care in the home.  Services include personal care (assistance with bathing, dressing, and toileting) as well as companionship services, such as meal preparation, housekeeping, and transportation.  Other services include medication reminders, a sitter service for seniors unable to stay alone, and assistance for seniors with Alzheimer’s and Parkinson’s.  Another valuable service is that of a care management coordinator, who serves as a single point of contact to refer and manage all your needed services from medical supplies to financial planning to hospital admissions and post-surgery care.  Open to the public.  </a:t>
            </a:r>
            <a:r>
              <a:rPr lang="en-US" sz="1400" b="1" dirty="0">
                <a:latin typeface="Georgia" panose="02040502050405020303" pitchFamily="18" charset="0"/>
              </a:rPr>
              <a:t>RSVP by Friday, October 14.</a:t>
            </a:r>
          </a:p>
        </p:txBody>
      </p:sp>
      <p:sp>
        <p:nvSpPr>
          <p:cNvPr id="2" name="Rectangle 1">
            <a:extLst>
              <a:ext uri="{FF2B5EF4-FFF2-40B4-BE49-F238E27FC236}">
                <a16:creationId xmlns:a16="http://schemas.microsoft.com/office/drawing/2014/main" id="{F5499245-B770-4D57-AC44-B4CDB85714F1}"/>
              </a:ext>
            </a:extLst>
          </p:cNvPr>
          <p:cNvSpPr/>
          <p:nvPr/>
        </p:nvSpPr>
        <p:spPr>
          <a:xfrm>
            <a:off x="547437" y="3867048"/>
            <a:ext cx="6220326" cy="1877437"/>
          </a:xfrm>
          <a:prstGeom prst="rect">
            <a:avLst/>
          </a:prstGeom>
        </p:spPr>
        <p:txBody>
          <a:bodyPr wrap="square">
            <a:spAutoFit/>
          </a:bodyPr>
          <a:lstStyle/>
          <a:p>
            <a:pPr algn="ctr"/>
            <a:r>
              <a:rPr lang="en-US" b="1" i="1" dirty="0">
                <a:solidFill>
                  <a:srgbClr val="00789C"/>
                </a:solidFill>
                <a:latin typeface="Georgia" panose="02040502050405020303" pitchFamily="18" charset="0"/>
                <a:ea typeface="+mj-ea"/>
              </a:rPr>
              <a:t>Peace Meditation Time</a:t>
            </a:r>
          </a:p>
          <a:p>
            <a:pPr algn="ctr"/>
            <a:r>
              <a:rPr lang="en-US" sz="1400" b="1" i="1" dirty="0">
                <a:solidFill>
                  <a:srgbClr val="00789C"/>
                </a:solidFill>
                <a:latin typeface="Georgia" panose="02040502050405020303" pitchFamily="18" charset="0"/>
                <a:ea typeface="+mj-ea"/>
              </a:rPr>
              <a:t>Sunday, October 16 at 3 PM</a:t>
            </a:r>
          </a:p>
          <a:p>
            <a:r>
              <a:rPr lang="en-US" sz="1400" dirty="0">
                <a:latin typeface="Georgia" panose="02040502050405020303" pitchFamily="18" charset="0"/>
              </a:rPr>
              <a:t>Peace Meditation Time led by Natalie with singing bowls and reiki, Sunday, October 16 starting at 3 PM till 4 PM at the McMenamin Rec Center. For those who find peace in creating art quietly while listening, we will have some mandala templates to color, BYO crayons or pencils. Or just sit quietly and meditate while the "singing" of the bowls complemented with reiki fosters peaceful thoughts, intentions, and sensations in body and mind.</a:t>
            </a:r>
          </a:p>
        </p:txBody>
      </p:sp>
    </p:spTree>
    <p:extLst>
      <p:ext uri="{BB962C8B-B14F-4D97-AF65-F5344CB8AC3E}">
        <p14:creationId xmlns:p14="http://schemas.microsoft.com/office/powerpoint/2010/main" val="197844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6209</TotalTime>
  <Words>5173</Words>
  <Application>Microsoft Office PowerPoint</Application>
  <PresentationFormat>Custom</PresentationFormat>
  <Paragraphs>301</Paragraphs>
  <Slides>16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Arial</vt:lpstr>
      <vt:lpstr>Arial Black</vt:lpstr>
      <vt:lpstr>Bahnschrift</vt:lpstr>
      <vt:lpstr>Bodoni MT</vt:lpstr>
      <vt:lpstr>Bodoni MT Black</vt:lpstr>
      <vt:lpstr>Bradley Hand ITC</vt:lpstr>
      <vt:lpstr>Calibri</vt:lpstr>
      <vt:lpstr>Consolas</vt:lpstr>
      <vt:lpstr>Constantia</vt:lpstr>
      <vt:lpstr>Elephant</vt:lpstr>
      <vt:lpstr>Georgia</vt:lpstr>
      <vt:lpstr>Gill Sans MT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 Bleakley</dc:creator>
  <cp:lastModifiedBy>Lara R. Graham</cp:lastModifiedBy>
  <cp:revision>535</cp:revision>
  <cp:lastPrinted>2022-09-30T19:09:58Z</cp:lastPrinted>
  <dcterms:created xsi:type="dcterms:W3CDTF">2015-01-15T13:34:24Z</dcterms:created>
  <dcterms:modified xsi:type="dcterms:W3CDTF">2022-10-03T17:29:17Z</dcterms:modified>
</cp:coreProperties>
</file>