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3" r:id="rId2"/>
    <p:sldId id="2130" r:id="rId3"/>
    <p:sldId id="213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20030" autoAdjust="0"/>
    <p:restoredTop sz="25628" autoAdjust="0"/>
  </p:normalViewPr>
  <p:slideViewPr>
    <p:cSldViewPr snapToGrid="0">
      <p:cViewPr varScale="1">
        <p:scale>
          <a:sx n="27" d="100"/>
          <a:sy n="27" d="100"/>
        </p:scale>
        <p:origin x="354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1AEF33-6028-48D8-999A-8A6C70E0FB55}" type="datetimeFigureOut">
              <a:rPr lang="en-US" smtClean="0"/>
              <a:t>10/15/2019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0DE16E-B68F-4AFD-9DFC-F47935FC525B}" type="slidenum">
              <a:rPr lang="en-US" smtClean="0"/>
              <a:t>‹#›</a:t>
            </a:fld>
            <a:endParaRPr lang="en-US"/>
          </a:p>
        </p:txBody>
      </p:sp>
    </p:spTree>
    <p:extLst>
      <p:ext uri="{BB962C8B-B14F-4D97-AF65-F5344CB8AC3E}">
        <p14:creationId xmlns:p14="http://schemas.microsoft.com/office/powerpoint/2010/main" val="30869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2008, The Robert Wood Johnson Foundation and the Institute of Medicine, now called the National Academy of Medicine,  launched a two-year initiative to assess and transform the nursing profession. </a:t>
            </a:r>
          </a:p>
          <a:p>
            <a:endParaRPr lang="en-US" dirty="0"/>
          </a:p>
          <a:p>
            <a:r>
              <a:rPr lang="en-US" dirty="0"/>
              <a:t>In 2010, a report called,  </a:t>
            </a:r>
            <a:r>
              <a:rPr lang="en-US" i="1" dirty="0"/>
              <a:t>The Future of Nursing: Leading Change, Advancing Health, </a:t>
            </a:r>
            <a:r>
              <a:rPr lang="en-US" i="0" dirty="0"/>
              <a:t>was released</a:t>
            </a:r>
            <a:r>
              <a:rPr lang="en-US" dirty="0"/>
              <a:t> that made recommendations for an action-oriented blueprint for the future of nursing.  </a:t>
            </a:r>
            <a:endParaRPr lang="en-US" dirty="0">
              <a:cs typeface="Calibri"/>
            </a:endParaRPr>
          </a:p>
          <a:p>
            <a:endParaRPr lang="en-US" dirty="0"/>
          </a:p>
          <a:p>
            <a:r>
              <a:rPr lang="en-US" dirty="0"/>
              <a:t>Goals were identified in four key areas in the report:</a:t>
            </a:r>
            <a:endParaRPr lang="en-US" dirty="0">
              <a:cs typeface="Calibri" panose="020F0502020204030204"/>
            </a:endParaRPr>
          </a:p>
          <a:p>
            <a:r>
              <a:rPr lang="en-US" dirty="0"/>
              <a:t>•</a:t>
            </a:r>
            <a:r>
              <a:rPr lang="en-US" b="1" dirty="0"/>
              <a:t>Education: </a:t>
            </a:r>
            <a:r>
              <a:rPr lang="en-US" dirty="0"/>
              <a:t>Nurses should achieve higher levels of education and training through an improved education system that promotes seamless academic progression</a:t>
            </a:r>
            <a:endParaRPr lang="en-US" dirty="0">
              <a:cs typeface="Calibri"/>
            </a:endParaRPr>
          </a:p>
          <a:p>
            <a:r>
              <a:rPr lang="en-US" dirty="0"/>
              <a:t>•</a:t>
            </a:r>
            <a:r>
              <a:rPr lang="en-US" b="1" dirty="0"/>
              <a:t>Scope of practice: </a:t>
            </a:r>
            <a:r>
              <a:rPr lang="en-US" dirty="0"/>
              <a:t>Nurses should practice to the full extent of their education and training </a:t>
            </a:r>
            <a:endParaRPr lang="en-US" dirty="0">
              <a:cs typeface="Calibri"/>
            </a:endParaRPr>
          </a:p>
          <a:p>
            <a:r>
              <a:rPr lang="en-US" dirty="0"/>
              <a:t>•</a:t>
            </a:r>
            <a:r>
              <a:rPr lang="en-US" b="1" dirty="0"/>
              <a:t>Workforce data: </a:t>
            </a:r>
            <a:r>
              <a:rPr lang="en-US" dirty="0"/>
              <a:t>Effective workforce planning and policy making require better data collection and an improved information infrastructure</a:t>
            </a:r>
            <a:endParaRPr lang="en-US" dirty="0">
              <a:cs typeface="Calibri"/>
            </a:endParaRPr>
          </a:p>
          <a:p>
            <a:r>
              <a:rPr lang="en-US" dirty="0"/>
              <a:t>•</a:t>
            </a:r>
            <a:r>
              <a:rPr lang="en-US" b="1" dirty="0"/>
              <a:t>Leadership: </a:t>
            </a:r>
            <a:r>
              <a:rPr lang="en-US" dirty="0"/>
              <a:t>Nurses should be full partners, with physicians and other health care professionals, in redesigning health care in the United States</a:t>
            </a:r>
            <a:endParaRPr lang="en-US" dirty="0">
              <a:cs typeface="Calibri"/>
            </a:endParaRPr>
          </a:p>
          <a:p>
            <a:endParaRPr lang="en-US" dirty="0"/>
          </a:p>
          <a:p>
            <a:r>
              <a:rPr lang="en-US" dirty="0"/>
              <a:t>Some of the key “wins”:</a:t>
            </a:r>
            <a:endParaRPr lang="en-US" dirty="0">
              <a:cs typeface="Calibri"/>
            </a:endParaRPr>
          </a:p>
          <a:p>
            <a:endParaRPr lang="en-US" b="1" dirty="0"/>
          </a:p>
          <a:p>
            <a:r>
              <a:rPr lang="en-US" b="1" dirty="0"/>
              <a:t>Education</a:t>
            </a:r>
            <a:endParaRPr lang="en-US" dirty="0">
              <a:cs typeface="Calibri"/>
            </a:endParaRPr>
          </a:p>
          <a:p>
            <a:endParaRPr lang="en-US" dirty="0"/>
          </a:p>
          <a:p>
            <a:pPr marL="171450" indent="-171450">
              <a:buFont typeface="Arial"/>
              <a:buChar char="•"/>
            </a:pPr>
            <a:r>
              <a:rPr lang="en-US" dirty="0"/>
              <a:t>The number of RN-to-BSN graduates increased 180% from 2010 to 2017. </a:t>
            </a:r>
            <a:endParaRPr lang="en-US" dirty="0">
              <a:cs typeface="Calibri" panose="020F0502020204030204"/>
            </a:endParaRPr>
          </a:p>
          <a:p>
            <a:pPr marL="171450" indent="-171450">
              <a:buFont typeface="Arial"/>
              <a:buChar char="•"/>
            </a:pPr>
            <a:r>
              <a:rPr lang="en-US" dirty="0"/>
              <a:t>Since 2010, the number of employed nurses with a doctoral degree has more than doubled. </a:t>
            </a:r>
            <a:endParaRPr lang="en-US" dirty="0">
              <a:cs typeface="Calibri" panose="020F0502020204030204"/>
            </a:endParaRPr>
          </a:p>
          <a:p>
            <a:pPr marL="171450" indent="-171450">
              <a:buFont typeface="Arial"/>
              <a:buChar char="•"/>
            </a:pPr>
            <a:r>
              <a:rPr lang="en-US" dirty="0"/>
              <a:t>The number of people receiving nursing doctoral degrees annually has risen 375% from 2010 to 2017 for DNPs; </a:t>
            </a:r>
            <a:br>
              <a:rPr lang="en-US" dirty="0">
                <a:cs typeface="+mn-lt"/>
              </a:rPr>
            </a:br>
            <a:r>
              <a:rPr lang="en-US" dirty="0"/>
              <a:t>and nearly 50% from 2010 to 2017 for PhDs </a:t>
            </a:r>
            <a:endParaRPr lang="en-US" dirty="0">
              <a:cs typeface="Calibri" panose="020F0502020204030204"/>
            </a:endParaRPr>
          </a:p>
          <a:p>
            <a:pPr marL="171450" indent="-171450">
              <a:buFont typeface="Arial"/>
              <a:buChar char="•"/>
            </a:pPr>
            <a:r>
              <a:rPr lang="en-US" dirty="0"/>
              <a:t>While many states will not reach 80% by 2020, Action Coalitions and their partnering organizations around the country have built a </a:t>
            </a:r>
            <a:r>
              <a:rPr lang="en-US" b="1" dirty="0"/>
              <a:t>solid infrastructure</a:t>
            </a:r>
            <a:r>
              <a:rPr lang="en-US" dirty="0"/>
              <a:t> that will continue to scale academic progression partnerships and reduce barriers nurses have historically faced in advancing their education.</a:t>
            </a:r>
            <a:endParaRPr lang="en-US" dirty="0">
              <a:cs typeface="Calibri" panose="020F0502020204030204"/>
            </a:endParaRPr>
          </a:p>
          <a:p>
            <a:endParaRPr lang="en-US" b="1" dirty="0"/>
          </a:p>
          <a:p>
            <a:r>
              <a:rPr lang="en-US" b="1" dirty="0"/>
              <a:t>Scope of practice</a:t>
            </a:r>
            <a:endParaRPr lang="en-US" dirty="0">
              <a:cs typeface="Calibri"/>
            </a:endParaRPr>
          </a:p>
          <a:p>
            <a:endParaRPr lang="en-US" i="1" dirty="0"/>
          </a:p>
          <a:p>
            <a:pPr marL="171450" indent="-171450">
              <a:buFont typeface="Arial"/>
              <a:buChar char="•"/>
            </a:pPr>
            <a:r>
              <a:rPr lang="en-US" i="1" dirty="0"/>
              <a:t>Currently, 22 states, the District of Columbia and Guam grant full practice authority to one or more APRN roles upon licensure and/or certification. 16 states, Puerto Rico and the Virgin Islands grant reduced practice. 12 states operate under restricted APRN practice.</a:t>
            </a:r>
            <a:endParaRPr lang="en-US" dirty="0">
              <a:cs typeface="Calibri"/>
            </a:endParaRPr>
          </a:p>
          <a:p>
            <a:pPr marL="171450" indent="-171450">
              <a:buFont typeface="Arial"/>
              <a:buChar char="•"/>
            </a:pPr>
            <a:r>
              <a:rPr lang="en-US" dirty="0"/>
              <a:t>In 2016, a MAJOR win: Nurses broke records in response to the VA proposed rule on APRNs– flooded the system with more than 177k comments.  As a result 3 of the 4 advanced practice roles (NOT CRNAs) were granted full practice authority in the VA.</a:t>
            </a:r>
            <a:endParaRPr lang="en-US" dirty="0">
              <a:cs typeface="Calibri" panose="020F0502020204030204"/>
            </a:endParaRPr>
          </a:p>
          <a:p>
            <a:pPr marL="171450" indent="-171450">
              <a:buFont typeface="Arial"/>
              <a:buChar char="•"/>
            </a:pPr>
            <a:r>
              <a:rPr lang="en-US" dirty="0"/>
              <a:t>The number of nurse-led clinics in the United States, affiliated with the National Nursing Centers Consortium, rose from 16% from 2011 to 2016.</a:t>
            </a:r>
            <a:endParaRPr lang="en-US" dirty="0">
              <a:cs typeface="Calibri"/>
            </a:endParaRPr>
          </a:p>
          <a:p>
            <a:endParaRPr lang="en-US" dirty="0">
              <a:cs typeface="Calibri"/>
            </a:endParaRPr>
          </a:p>
          <a:p>
            <a:r>
              <a:rPr lang="en-US" b="1" dirty="0"/>
              <a:t>Workforce data</a:t>
            </a:r>
            <a:endParaRPr lang="en-US" dirty="0">
              <a:cs typeface="Calibri"/>
            </a:endParaRPr>
          </a:p>
          <a:p>
            <a:endParaRPr lang="en-US" dirty="0"/>
          </a:p>
          <a:p>
            <a:pPr marL="171450" indent="-171450">
              <a:buFont typeface="Arial"/>
              <a:buChar char="•"/>
            </a:pPr>
            <a:r>
              <a:rPr lang="en-US" dirty="0"/>
              <a:t>In general, we are seeing people pay more attention to nurses and we are getting </a:t>
            </a:r>
            <a:r>
              <a:rPr lang="en-US" b="1" dirty="0"/>
              <a:t>better data on the nursing workforce</a:t>
            </a:r>
            <a:r>
              <a:rPr lang="en-US" dirty="0"/>
              <a:t>, in particular from the U.S. Bureau of Labor Statistics, the Centers for Medicare and Medicaid Services and the Health Resources and Services Administration. </a:t>
            </a:r>
            <a:endParaRPr lang="en-US" dirty="0">
              <a:cs typeface="Calibri" panose="020F0502020204030204"/>
            </a:endParaRPr>
          </a:p>
          <a:p>
            <a:pPr marL="171450" indent="-171450">
              <a:buFont typeface="Arial"/>
              <a:buChar char="•"/>
            </a:pPr>
            <a:r>
              <a:rPr lang="en-US" dirty="0"/>
              <a:t>Between 2010 and 2015, many</a:t>
            </a:r>
            <a:r>
              <a:rPr lang="en-US" b="1" dirty="0"/>
              <a:t> </a:t>
            </a:r>
            <a:r>
              <a:rPr lang="en-US" dirty="0"/>
              <a:t>states increased the number of data items they collect on the nurse workforce in response to the IOM report.  </a:t>
            </a:r>
            <a:endParaRPr lang="en-US" dirty="0">
              <a:cs typeface="Calibri" panose="020F0502020204030204"/>
            </a:endParaRPr>
          </a:p>
          <a:p>
            <a:pPr marL="171450" indent="-171450">
              <a:buFont typeface="Arial"/>
              <a:buChar char="•"/>
            </a:pPr>
            <a:r>
              <a:rPr lang="en-US" dirty="0"/>
              <a:t>The National Forum of State Nursing Workforce Centers reports that more than 70% of State Nursing Workforce Centers are partners with Action Coalitions in their states—a step toward creating a comprehensive collection of workforce data that integrates the diverse sources of statistics.</a:t>
            </a:r>
            <a:endParaRPr lang="en-US" dirty="0">
              <a:cs typeface="Calibri" panose="020F0502020204030204"/>
            </a:endParaRPr>
          </a:p>
          <a:p>
            <a:pPr marL="171450" indent="-171450">
              <a:buFont typeface="Arial"/>
              <a:buChar char="•"/>
            </a:pPr>
            <a:r>
              <a:rPr lang="en-US" dirty="0"/>
              <a:t>The number of state nursing boards that participate in </a:t>
            </a:r>
            <a:r>
              <a:rPr lang="en-US" dirty="0" err="1"/>
              <a:t>Nursys</a:t>
            </a:r>
            <a:r>
              <a:rPr lang="en-US" dirty="0"/>
              <a:t> Quick Confirm data system increased nearly 12% from 2011 to 2017. And the number of state nursing boards that participate in </a:t>
            </a:r>
            <a:r>
              <a:rPr lang="en-US" dirty="0" err="1"/>
              <a:t>Nursys</a:t>
            </a:r>
            <a:r>
              <a:rPr lang="en-US" dirty="0"/>
              <a:t>  Licensure Verification data system increased 15% in the same 5 year window. </a:t>
            </a:r>
            <a:br>
              <a:rPr lang="en-US" dirty="0">
                <a:cs typeface="+mn-lt"/>
              </a:rPr>
            </a:br>
            <a:r>
              <a:rPr lang="en-US" i="1" dirty="0"/>
              <a:t>(</a:t>
            </a:r>
            <a:r>
              <a:rPr lang="en-US" i="1" dirty="0" err="1"/>
              <a:t>Nursys</a:t>
            </a:r>
            <a:r>
              <a:rPr lang="en-US" i="1" dirty="0"/>
              <a:t> is the only national database for verification of nurse licensure, discipline, and practice privileges for registered nurses and licensed practical nurses/licensed vocational nurses licensed in participating boards of nursing, including all states in the Nurse Licensure Compact.) </a:t>
            </a:r>
            <a:endParaRPr lang="en-US" i="1" baseline="0" dirty="0">
              <a:cs typeface="Calibri"/>
            </a:endParaRPr>
          </a:p>
          <a:p>
            <a:pPr marL="171450" indent="-171450">
              <a:buFont typeface="Arial"/>
              <a:buChar char="•"/>
            </a:pPr>
            <a:endParaRPr lang="en-US" dirty="0">
              <a:cs typeface="Calibri"/>
            </a:endParaRPr>
          </a:p>
          <a:p>
            <a:endParaRPr lang="en-US" dirty="0">
              <a:cs typeface="Calibri"/>
            </a:endParaRPr>
          </a:p>
        </p:txBody>
      </p:sp>
      <p:sp>
        <p:nvSpPr>
          <p:cNvPr id="4" name="Slide Number Placeholder 3"/>
          <p:cNvSpPr>
            <a:spLocks noGrp="1"/>
          </p:cNvSpPr>
          <p:nvPr>
            <p:ph type="sldNum" sz="quarter" idx="10"/>
          </p:nvPr>
        </p:nvSpPr>
        <p:spPr/>
        <p:txBody>
          <a:bodyPr/>
          <a:lstStyle/>
          <a:p>
            <a:fld id="{E4E53004-D754-4216-B232-03FB003180DF}" type="slidenum">
              <a:rPr lang="en-US" smtClean="0"/>
              <a:t>1</a:t>
            </a:fld>
            <a:endParaRPr lang="en-US"/>
          </a:p>
        </p:txBody>
      </p:sp>
    </p:spTree>
    <p:extLst>
      <p:ext uri="{BB962C8B-B14F-4D97-AF65-F5344CB8AC3E}">
        <p14:creationId xmlns:p14="http://schemas.microsoft.com/office/powerpoint/2010/main" val="194144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96749B77-6658-405B-960E-A57DB730F695}"/>
              </a:ext>
            </a:extLst>
          </p:cNvPr>
          <p:cNvSpPr>
            <a:spLocks noGrp="1"/>
          </p:cNvSpPr>
          <p:nvPr>
            <p:ph type="body" idx="1"/>
          </p:nvPr>
        </p:nvSpPr>
        <p:spPr/>
        <p:txBody>
          <a:bodyPr/>
          <a:lstStyle/>
          <a:p>
            <a:r>
              <a:rPr lang="en-US" sz="1200" dirty="0"/>
              <a:t>The Robert Wood Johnson Foundation has tasked the committee with extending the vision for the nursing profession into 2030 and to chart a path for the nursing profession to help </a:t>
            </a:r>
            <a:r>
              <a:rPr lang="en-US" sz="1200" b="1" i="1" dirty="0"/>
              <a:t>create a culture of health, reduce health disparities, and improve the health and well-being of the U.S. population in the 21st century</a:t>
            </a:r>
            <a:r>
              <a:rPr lang="en-US" sz="1200" dirty="0"/>
              <a:t>. </a:t>
            </a:r>
            <a:endParaRPr lang="en-US" sz="1200" dirty="0">
              <a:cs typeface="Calibri"/>
            </a:endParaRPr>
          </a:p>
          <a:p>
            <a:endParaRPr lang="en-US" dirty="0"/>
          </a:p>
          <a:p>
            <a:r>
              <a:rPr lang="en-US" sz="1200" kern="1200" dirty="0">
                <a:solidFill>
                  <a:schemeClr val="tx1"/>
                </a:solidFill>
                <a:effectLst/>
                <a:latin typeface="+mn-lt"/>
                <a:ea typeface="+mn-ea"/>
                <a:cs typeface="+mn-cs"/>
              </a:rPr>
              <a:t>In examining current and future challenges, the committee will consider: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role of nurses in improving the health of individuals, families, and communities by addressing social determinants of health and providing effective, efficient, equitable, and accessible care for all across the care continuum, as well as identifying the system facilitators and barriers to achieving this goal.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current and future deployment of all levels of nurses across the care continuum, including in collaborative practice models, to address the challenges of building a culture of health.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System facilitators and barriers to achieving a workforce that is diverse, including gender, race, and ethnicity, across all levels of nursing education.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role of the nursing profession in assuring that the voice of individuals, families and communities are incorporated into design and operations of clinical and community health systems.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training and competency-development needed to prepare nurses, including advance practice nurses, to work outside of acute care settings and to lead efforts to build a culture of health and health equity, and the extent to which current curriculum meets these needs.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ability of nurses to serve as change agents in creating systems that bridge the delivery of health care and social needs care in the community.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research needed to identify or develop effective nursing practices for eliminating gaps and disparities in health care.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importance of nurse well-being and resilience in ensuring the delivery of high quality care and improving community health.</a:t>
            </a:r>
          </a:p>
          <a:p>
            <a:endParaRPr lang="en-US" dirty="0"/>
          </a:p>
          <a:p>
            <a:r>
              <a:rPr lang="en-US" sz="1200" b="1" dirty="0"/>
              <a:t>The Committee on the Future of Nursing 2020-2030 </a:t>
            </a:r>
            <a:r>
              <a:rPr lang="en-US" sz="1200" dirty="0"/>
              <a:t>held its first public session on March 20 at the National Academy of Sciences building in Washington, D.C., and online. </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This public session is one of many processes that the committee will use to gather information and assemble evidence that members will examine</a:t>
            </a:r>
            <a:endParaRPr lang="en-US" sz="1200" dirty="0">
              <a:cs typeface="Calibri"/>
            </a:endParaRPr>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0DE16E-B68F-4AFD-9DFC-F47935FC525B}" type="slidenum">
              <a:rPr lang="en-US" smtClean="0"/>
              <a:t>3</a:t>
            </a:fld>
            <a:endParaRPr lang="en-US"/>
          </a:p>
        </p:txBody>
      </p:sp>
    </p:spTree>
    <p:extLst>
      <p:ext uri="{BB962C8B-B14F-4D97-AF65-F5344CB8AC3E}">
        <p14:creationId xmlns:p14="http://schemas.microsoft.com/office/powerpoint/2010/main" val="1563542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87ED-ABE5-439C-B100-EA0E9C2EF9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B43F389-9ACF-4AC4-8F14-702E49A2F8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EF0130-351B-45DA-B2D9-7DA07B9CE8C3}"/>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5" name="Footer Placeholder 4">
            <a:extLst>
              <a:ext uri="{FF2B5EF4-FFF2-40B4-BE49-F238E27FC236}">
                <a16:creationId xmlns:a16="http://schemas.microsoft.com/office/drawing/2014/main" id="{4426C986-8F46-4635-88E6-18DF5FECC3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A3B288-DD2C-4085-9E48-7EA7CDC5C1B1}"/>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242129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AF95F-B96D-4332-9C6A-DFD33B7AC0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4DEF11-8DE3-4BE0-AAAC-5F92F24552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5DBEDA-AE31-48AC-8DC2-299916F96B11}"/>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5" name="Footer Placeholder 4">
            <a:extLst>
              <a:ext uri="{FF2B5EF4-FFF2-40B4-BE49-F238E27FC236}">
                <a16:creationId xmlns:a16="http://schemas.microsoft.com/office/drawing/2014/main" id="{C323DDA9-3E37-4D45-9F94-8AD1FD7E13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45DEF8-AC46-414F-924B-13343C2E1806}"/>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386384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D5A88C-F927-4D0C-B904-ED29DE3520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68381F-DAFC-4ACD-AD7A-8846B18611D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6BF901-27D3-48B8-AD86-D01E38AF85E1}"/>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5" name="Footer Placeholder 4">
            <a:extLst>
              <a:ext uri="{FF2B5EF4-FFF2-40B4-BE49-F238E27FC236}">
                <a16:creationId xmlns:a16="http://schemas.microsoft.com/office/drawing/2014/main" id="{BE755F1D-D061-4221-9A8B-3904A37DF1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DA998F-765B-4C2C-A74D-5711DC1233C4}"/>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4155356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7" name="Slide Number Placeholder 5"/>
          <p:cNvSpPr txBox="1">
            <a:spLocks/>
          </p:cNvSpPr>
          <p:nvPr userDrawn="1"/>
        </p:nvSpPr>
        <p:spPr>
          <a:xfrm>
            <a:off x="9029700" y="6311900"/>
            <a:ext cx="2743200" cy="365125"/>
          </a:xfrm>
          <a:prstGeom prst="rect">
            <a:avLst/>
          </a:prstGeom>
        </p:spPr>
        <p:txBody>
          <a:bodyPr/>
          <a:lstStyle>
            <a:defPPr>
              <a:defRPr lang="en-US"/>
            </a:defPPr>
            <a:lvl1pPr marL="0" algn="r" defTabSz="914400" rtl="0" eaLnBrk="1" latinLnBrk="0" hangingPunct="1">
              <a:defRPr sz="8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4ED9F9-77D5-9E44-8859-1507DFB8296A}" type="slidenum">
              <a:rPr lang="en-US" smtClean="0">
                <a:solidFill>
                  <a:schemeClr val="tx1">
                    <a:lumMod val="50000"/>
                    <a:lumOff val="50000"/>
                  </a:schemeClr>
                </a:solidFill>
              </a:rPr>
              <a:pPr/>
              <a:t>‹#›</a:t>
            </a:fld>
            <a:endParaRPr lang="en-US">
              <a:solidFill>
                <a:schemeClr val="tx1">
                  <a:lumMod val="50000"/>
                  <a:lumOff val="50000"/>
                </a:schemeClr>
              </a:solidFill>
            </a:endParaRPr>
          </a:p>
        </p:txBody>
      </p:sp>
    </p:spTree>
    <p:extLst>
      <p:ext uri="{BB962C8B-B14F-4D97-AF65-F5344CB8AC3E}">
        <p14:creationId xmlns:p14="http://schemas.microsoft.com/office/powerpoint/2010/main" val="414693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eldias">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36181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30461-0714-4826-83C8-5F3B333005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1F7FD2-3474-4846-80E3-A6980DE447F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CE3207-8319-472F-9C0F-5692954D9AD4}"/>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5" name="Footer Placeholder 4">
            <a:extLst>
              <a:ext uri="{FF2B5EF4-FFF2-40B4-BE49-F238E27FC236}">
                <a16:creationId xmlns:a16="http://schemas.microsoft.com/office/drawing/2014/main" id="{93B40C4A-B329-47D4-8954-B8B49C069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04A0F8-FA33-4A8E-8012-CFFA5EF7AB4D}"/>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161048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31784-8C7E-4EC7-9E47-BCDB7C42E1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CB61A6-CDE5-4E4C-9DE0-7F6CF97E43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5D2E525-0E93-481C-BDEE-478A7DF1E0AB}"/>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5" name="Footer Placeholder 4">
            <a:extLst>
              <a:ext uri="{FF2B5EF4-FFF2-40B4-BE49-F238E27FC236}">
                <a16:creationId xmlns:a16="http://schemas.microsoft.com/office/drawing/2014/main" id="{C2A38680-C003-4EA7-9509-93F8404D55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F4DE02-64A8-4049-A4DF-AE28E2913905}"/>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3591966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E67C2-1A5D-451E-B7DF-8987996724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BEB318-64BC-4512-B0EC-6F76B27CAC0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F44C54-46FA-4006-B9A3-FA719EB829F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F7671A-FCC5-4A0C-9D96-C860C926487C}"/>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6" name="Footer Placeholder 5">
            <a:extLst>
              <a:ext uri="{FF2B5EF4-FFF2-40B4-BE49-F238E27FC236}">
                <a16:creationId xmlns:a16="http://schemas.microsoft.com/office/drawing/2014/main" id="{7CC5AC88-1799-44CE-89C3-CC3B1644D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7D27B8-0A93-4208-9F18-591675682EA1}"/>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34269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10C3-A682-4FF3-8669-5E28FDB37D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819D17-D483-46F5-B39F-9F0AA851C1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8203F47-09CD-44A3-9373-2B67C4B7199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606AC8-36F5-4C29-BF1F-09A46466C3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7D5535E-9386-4FD4-B583-6D30C209887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CB5F52-05C8-42CB-989C-F188F78C69C1}"/>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8" name="Footer Placeholder 7">
            <a:extLst>
              <a:ext uri="{FF2B5EF4-FFF2-40B4-BE49-F238E27FC236}">
                <a16:creationId xmlns:a16="http://schemas.microsoft.com/office/drawing/2014/main" id="{6010F2BD-F1AE-4F80-8E78-345279545F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D2BAC2-C6BF-4B28-B215-7CCE22859509}"/>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1114253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2149F-635D-47E7-B78C-07155BD896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3219C0-CF33-41D9-A098-7A68A2040856}"/>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4" name="Footer Placeholder 3">
            <a:extLst>
              <a:ext uri="{FF2B5EF4-FFF2-40B4-BE49-F238E27FC236}">
                <a16:creationId xmlns:a16="http://schemas.microsoft.com/office/drawing/2014/main" id="{C0A6C8DC-FC01-4A05-96F2-3D37281C42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903F75-44A1-49E6-8A0F-280791CFE908}"/>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223894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C902D5-8446-48A3-BDA0-D37461AECA45}"/>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3" name="Footer Placeholder 2">
            <a:extLst>
              <a:ext uri="{FF2B5EF4-FFF2-40B4-BE49-F238E27FC236}">
                <a16:creationId xmlns:a16="http://schemas.microsoft.com/office/drawing/2014/main" id="{F098F73C-4ABD-46D2-A61C-3CA5CA29C6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3CF92F-C874-48EC-AC3C-E37AF652E7AF}"/>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45550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BA9F4-3EF3-471D-BF96-0FAE9CA196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A4B4BB-8F26-4DA1-8050-7B385A09E5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77B45C-B075-4179-9AFC-E7EF613068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21C5AE-374E-4D69-AE34-29B76D1F0F55}"/>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6" name="Footer Placeholder 5">
            <a:extLst>
              <a:ext uri="{FF2B5EF4-FFF2-40B4-BE49-F238E27FC236}">
                <a16:creationId xmlns:a16="http://schemas.microsoft.com/office/drawing/2014/main" id="{4A37D8AC-F44E-42B6-8059-E45BE6D386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DF84BB-BBED-4B18-9665-2A11797C0282}"/>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1192576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A3BD-3664-487B-99C4-D348C82A4D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C74E8D-22D4-48ED-866E-9DF66335F5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981451-5BF5-43C5-B068-D52BA5BF50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C137A6-31A8-4448-8A7D-E41D386925A0}"/>
              </a:ext>
            </a:extLst>
          </p:cNvPr>
          <p:cNvSpPr>
            <a:spLocks noGrp="1"/>
          </p:cNvSpPr>
          <p:nvPr>
            <p:ph type="dt" sz="half" idx="10"/>
          </p:nvPr>
        </p:nvSpPr>
        <p:spPr/>
        <p:txBody>
          <a:bodyPr/>
          <a:lstStyle/>
          <a:p>
            <a:fld id="{A15ABB89-436D-4730-AF61-1C71DC195A97}" type="datetimeFigureOut">
              <a:rPr lang="en-US" smtClean="0"/>
              <a:t>10/15/2019</a:t>
            </a:fld>
            <a:endParaRPr lang="en-US"/>
          </a:p>
        </p:txBody>
      </p:sp>
      <p:sp>
        <p:nvSpPr>
          <p:cNvPr id="6" name="Footer Placeholder 5">
            <a:extLst>
              <a:ext uri="{FF2B5EF4-FFF2-40B4-BE49-F238E27FC236}">
                <a16:creationId xmlns:a16="http://schemas.microsoft.com/office/drawing/2014/main" id="{70E0D5E1-A146-4909-B365-DAE0CDDCE9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142014-FFF3-4617-AE0B-97BDEFC4BAEE}"/>
              </a:ext>
            </a:extLst>
          </p:cNvPr>
          <p:cNvSpPr>
            <a:spLocks noGrp="1"/>
          </p:cNvSpPr>
          <p:nvPr>
            <p:ph type="sldNum" sz="quarter" idx="12"/>
          </p:nvPr>
        </p:nvSpPr>
        <p:spPr/>
        <p:txBody>
          <a:bodyPr/>
          <a:lstStyle/>
          <a:p>
            <a:fld id="{4E60CF4C-4EB8-40BC-8B04-8E27FA7E1A20}" type="slidenum">
              <a:rPr lang="en-US" smtClean="0"/>
              <a:t>‹#›</a:t>
            </a:fld>
            <a:endParaRPr lang="en-US"/>
          </a:p>
        </p:txBody>
      </p:sp>
    </p:spTree>
    <p:extLst>
      <p:ext uri="{BB962C8B-B14F-4D97-AF65-F5344CB8AC3E}">
        <p14:creationId xmlns:p14="http://schemas.microsoft.com/office/powerpoint/2010/main" val="425679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1B3484-EDC1-49F3-A931-8E21D5AE0C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AAA1924-214E-4E3B-A38F-624756C91D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016C14-DA77-4F4A-89DA-059493F717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ABB89-436D-4730-AF61-1C71DC195A97}" type="datetimeFigureOut">
              <a:rPr lang="en-US" smtClean="0"/>
              <a:t>10/15/2019</a:t>
            </a:fld>
            <a:endParaRPr lang="en-US"/>
          </a:p>
        </p:txBody>
      </p:sp>
      <p:sp>
        <p:nvSpPr>
          <p:cNvPr id="5" name="Footer Placeholder 4">
            <a:extLst>
              <a:ext uri="{FF2B5EF4-FFF2-40B4-BE49-F238E27FC236}">
                <a16:creationId xmlns:a16="http://schemas.microsoft.com/office/drawing/2014/main" id="{4E65D138-75DA-469C-8336-FCD0B0E647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989CD1-6750-4B8B-8E47-F81FF6B3FF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0CF4C-4EB8-40BC-8B04-8E27FA7E1A20}" type="slidenum">
              <a:rPr lang="en-US" smtClean="0"/>
              <a:t>‹#›</a:t>
            </a:fld>
            <a:endParaRPr lang="en-US"/>
          </a:p>
        </p:txBody>
      </p:sp>
    </p:spTree>
    <p:extLst>
      <p:ext uri="{BB962C8B-B14F-4D97-AF65-F5344CB8AC3E}">
        <p14:creationId xmlns:p14="http://schemas.microsoft.com/office/powerpoint/2010/main" val="3120306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86369-4505-45F8-818A-E106CA85ABA3}"/>
              </a:ext>
            </a:extLst>
          </p:cNvPr>
          <p:cNvSpPr>
            <a:spLocks noGrp="1"/>
          </p:cNvSpPr>
          <p:nvPr>
            <p:ph type="title"/>
          </p:nvPr>
        </p:nvSpPr>
        <p:spPr>
          <a:xfrm>
            <a:off x="0" y="338981"/>
            <a:ext cx="7556409" cy="1676603"/>
          </a:xfrm>
        </p:spPr>
        <p:txBody>
          <a:bodyPr vert="horz" lIns="91440" tIns="45720" rIns="91440" bIns="45720" rtlCol="0" anchor="ctr">
            <a:normAutofit/>
          </a:bodyPr>
          <a:lstStyle/>
          <a:p>
            <a:pPr algn="ctr"/>
            <a:r>
              <a:rPr lang="en-US" sz="4800" b="1">
                <a:solidFill>
                  <a:schemeClr val="tx1">
                    <a:lumMod val="65000"/>
                    <a:lumOff val="35000"/>
                  </a:schemeClr>
                </a:solidFill>
              </a:rPr>
              <a:t>2010 Future of </a:t>
            </a:r>
            <a:br>
              <a:rPr lang="en-US" sz="4800" b="1">
                <a:solidFill>
                  <a:schemeClr val="tx1">
                    <a:lumMod val="65000"/>
                    <a:lumOff val="35000"/>
                  </a:schemeClr>
                </a:solidFill>
              </a:rPr>
            </a:br>
            <a:r>
              <a:rPr lang="en-US" sz="4800" b="1">
                <a:solidFill>
                  <a:schemeClr val="tx1">
                    <a:lumMod val="65000"/>
                    <a:lumOff val="35000"/>
                  </a:schemeClr>
                </a:solidFill>
              </a:rPr>
              <a:t>Nursing Report</a:t>
            </a:r>
          </a:p>
        </p:txBody>
      </p:sp>
      <p:sp>
        <p:nvSpPr>
          <p:cNvPr id="7" name="Content Placeholder 6">
            <a:extLst>
              <a:ext uri="{FF2B5EF4-FFF2-40B4-BE49-F238E27FC236}">
                <a16:creationId xmlns:a16="http://schemas.microsoft.com/office/drawing/2014/main" id="{48B6486F-466D-4874-8D9B-ECBB8369C4F1}"/>
              </a:ext>
            </a:extLst>
          </p:cNvPr>
          <p:cNvSpPr>
            <a:spLocks noGrp="1"/>
          </p:cNvSpPr>
          <p:nvPr>
            <p:ph sz="half" idx="4294967295"/>
          </p:nvPr>
        </p:nvSpPr>
        <p:spPr>
          <a:xfrm>
            <a:off x="1347722" y="2544082"/>
            <a:ext cx="4373013" cy="3785419"/>
          </a:xfrm>
        </p:spPr>
        <p:txBody>
          <a:bodyPr vert="horz" lIns="91440" tIns="45720" rIns="91440" bIns="45720" rtlCol="0">
            <a:normAutofit/>
          </a:bodyPr>
          <a:lstStyle/>
          <a:p>
            <a:pPr marL="804863" lvl="0" indent="-342900">
              <a:spcBef>
                <a:spcPct val="0"/>
              </a:spcBef>
              <a:spcAft>
                <a:spcPts val="2400"/>
              </a:spcAft>
              <a:buFont typeface="Wingdings" panose="05000000000000000000" pitchFamily="2" charset="2"/>
              <a:buChar char="ü"/>
            </a:pPr>
            <a:r>
              <a:rPr lang="en-US" sz="3600" b="1">
                <a:solidFill>
                  <a:srgbClr val="2199D6"/>
                </a:solidFill>
              </a:rPr>
              <a:t>Education</a:t>
            </a:r>
          </a:p>
          <a:p>
            <a:pPr marL="804863" lvl="0" indent="-342900">
              <a:spcBef>
                <a:spcPct val="0"/>
              </a:spcBef>
              <a:spcAft>
                <a:spcPts val="2400"/>
              </a:spcAft>
              <a:buFont typeface="Wingdings" panose="05000000000000000000" pitchFamily="2" charset="2"/>
              <a:buChar char="ü"/>
            </a:pPr>
            <a:r>
              <a:rPr lang="en-US" sz="3600" b="1">
                <a:solidFill>
                  <a:srgbClr val="2199D6"/>
                </a:solidFill>
              </a:rPr>
              <a:t>Scope of practice</a:t>
            </a:r>
          </a:p>
          <a:p>
            <a:pPr marL="804863" lvl="0" indent="-342900">
              <a:spcBef>
                <a:spcPct val="0"/>
              </a:spcBef>
              <a:spcAft>
                <a:spcPts val="2400"/>
              </a:spcAft>
              <a:buFont typeface="Wingdings" panose="05000000000000000000" pitchFamily="2" charset="2"/>
              <a:buChar char="ü"/>
            </a:pPr>
            <a:r>
              <a:rPr lang="en-US" sz="3600" b="1">
                <a:solidFill>
                  <a:srgbClr val="2199D6"/>
                </a:solidFill>
              </a:rPr>
              <a:t>Workforce data</a:t>
            </a:r>
          </a:p>
          <a:p>
            <a:pPr marL="804863" lvl="0" indent="-342900">
              <a:spcBef>
                <a:spcPct val="0"/>
              </a:spcBef>
              <a:spcAft>
                <a:spcPts val="2400"/>
              </a:spcAft>
              <a:buFont typeface="Wingdings" panose="05000000000000000000" pitchFamily="2" charset="2"/>
              <a:buChar char="ü"/>
            </a:pPr>
            <a:r>
              <a:rPr lang="en-US" sz="3600" b="1">
                <a:solidFill>
                  <a:srgbClr val="2199D6"/>
                </a:solidFill>
              </a:rPr>
              <a:t>Leadership </a:t>
            </a:r>
          </a:p>
          <a:p>
            <a:endParaRPr lang="en-US" sz="2400"/>
          </a:p>
        </p:txBody>
      </p:sp>
      <p:pic>
        <p:nvPicPr>
          <p:cNvPr id="6" name="Picture 4" descr="A screenshot of a social media photo of a person&#10;&#10;Description generated with very high confidence">
            <a:extLst>
              <a:ext uri="{FF2B5EF4-FFF2-40B4-BE49-F238E27FC236}">
                <a16:creationId xmlns:a16="http://schemas.microsoft.com/office/drawing/2014/main" id="{D25526F0-5DAB-4BDE-B6A0-D87F8119A11B}"/>
              </a:ext>
            </a:extLst>
          </p:cNvPr>
          <p:cNvPicPr>
            <a:picLocks noChangeAspect="1" noChangeArrowheads="1"/>
          </p:cNvPicPr>
          <p:nvPr/>
        </p:nvPicPr>
        <p:blipFill rotWithShape="1">
          <a:blip r:embed="rId3"/>
          <a:srcRect b="1618"/>
          <a:stretch/>
        </p:blipFill>
        <p:spPr bwMode="auto">
          <a:xfrm>
            <a:off x="7576954" y="-100631"/>
            <a:ext cx="4623255" cy="6958631"/>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5" name="Straight Connector 4">
            <a:extLst>
              <a:ext uri="{FF2B5EF4-FFF2-40B4-BE49-F238E27FC236}">
                <a16:creationId xmlns:a16="http://schemas.microsoft.com/office/drawing/2014/main" id="{F0BF9F2B-D274-4BF4-A27D-6CF139CF7218}"/>
              </a:ext>
            </a:extLst>
          </p:cNvPr>
          <p:cNvCxnSpPr/>
          <p:nvPr/>
        </p:nvCxnSpPr>
        <p:spPr>
          <a:xfrm>
            <a:off x="556032" y="2028197"/>
            <a:ext cx="6444343" cy="0"/>
          </a:xfrm>
          <a:prstGeom prst="line">
            <a:avLst/>
          </a:prstGeom>
          <a:ln>
            <a:solidFill>
              <a:srgbClr val="2199D6"/>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4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102E5E1-09B7-4E67-B58F-69DAFA77C728}"/>
              </a:ext>
            </a:extLst>
          </p:cNvPr>
          <p:cNvPicPr>
            <a:picLocks noChangeAspect="1"/>
          </p:cNvPicPr>
          <p:nvPr/>
        </p:nvPicPr>
        <p:blipFill rotWithShape="1">
          <a:blip r:embed="rId3"/>
          <a:srcRect l="10516" r="10172" b="20255"/>
          <a:stretch/>
        </p:blipFill>
        <p:spPr>
          <a:xfrm>
            <a:off x="722225" y="211116"/>
            <a:ext cx="10747546" cy="5038135"/>
          </a:xfrm>
          <a:prstGeom prst="rect">
            <a:avLst/>
          </a:prstGeom>
        </p:spPr>
      </p:pic>
      <p:sp>
        <p:nvSpPr>
          <p:cNvPr id="3" name="TextBox 2">
            <a:extLst>
              <a:ext uri="{FF2B5EF4-FFF2-40B4-BE49-F238E27FC236}">
                <a16:creationId xmlns:a16="http://schemas.microsoft.com/office/drawing/2014/main" id="{C6E1DE26-5264-4CFD-8338-DA83B2676770}"/>
              </a:ext>
            </a:extLst>
          </p:cNvPr>
          <p:cNvSpPr txBox="1"/>
          <p:nvPr/>
        </p:nvSpPr>
        <p:spPr>
          <a:xfrm>
            <a:off x="2755859" y="5323445"/>
            <a:ext cx="6680279" cy="1323439"/>
          </a:xfrm>
          <a:prstGeom prst="rect">
            <a:avLst/>
          </a:prstGeom>
          <a:noFill/>
        </p:spPr>
        <p:txBody>
          <a:bodyPr wrap="square" rtlCol="0">
            <a:spAutoFit/>
          </a:bodyPr>
          <a:lstStyle/>
          <a:p>
            <a:pPr algn="ctr"/>
            <a:r>
              <a:rPr lang="en-US" sz="4000" b="1" dirty="0">
                <a:solidFill>
                  <a:schemeClr val="tx1">
                    <a:lumMod val="65000"/>
                    <a:lumOff val="35000"/>
                  </a:schemeClr>
                </a:solidFill>
                <a:latin typeface="+mj-lt"/>
              </a:rPr>
              <a:t>Learn More:</a:t>
            </a:r>
            <a:br>
              <a:rPr lang="en-US" sz="4000" b="1" dirty="0">
                <a:solidFill>
                  <a:schemeClr val="tx1">
                    <a:lumMod val="65000"/>
                    <a:lumOff val="35000"/>
                  </a:schemeClr>
                </a:solidFill>
                <a:latin typeface="+mj-lt"/>
              </a:rPr>
            </a:br>
            <a:r>
              <a:rPr lang="en-US" sz="4000" b="1" dirty="0">
                <a:solidFill>
                  <a:schemeClr val="tx1">
                    <a:lumMod val="65000"/>
                    <a:lumOff val="35000"/>
                  </a:schemeClr>
                </a:solidFill>
                <a:latin typeface="+mj-lt"/>
              </a:rPr>
              <a:t>nam.edu/FutureofNursing2030</a:t>
            </a:r>
          </a:p>
        </p:txBody>
      </p:sp>
    </p:spTree>
    <p:extLst>
      <p:ext uri="{BB962C8B-B14F-4D97-AF65-F5344CB8AC3E}">
        <p14:creationId xmlns:p14="http://schemas.microsoft.com/office/powerpoint/2010/main" val="10435013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5B43837B-B97C-4096-AFFD-6C562BC417F4}"/>
              </a:ext>
            </a:extLst>
          </p:cNvPr>
          <p:cNvSpPr txBox="1"/>
          <p:nvPr/>
        </p:nvSpPr>
        <p:spPr>
          <a:xfrm>
            <a:off x="526073" y="4756638"/>
            <a:ext cx="11139854" cy="930447"/>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3000" kern="1200">
                <a:solidFill>
                  <a:srgbClr val="FFFFFF"/>
                </a:solidFill>
                <a:latin typeface="+mj-lt"/>
                <a:ea typeface="+mj-ea"/>
                <a:cs typeface="+mj-cs"/>
              </a:rPr>
              <a:t>Join the conversation using </a:t>
            </a:r>
            <a:br>
              <a:rPr lang="en-US" sz="3000" kern="1200">
                <a:solidFill>
                  <a:srgbClr val="FFFFFF"/>
                </a:solidFill>
                <a:latin typeface="+mj-lt"/>
                <a:ea typeface="+mj-ea"/>
                <a:cs typeface="+mj-cs"/>
              </a:rPr>
            </a:br>
            <a:r>
              <a:rPr lang="en-US" sz="3000" kern="1200">
                <a:solidFill>
                  <a:srgbClr val="FFFFFF"/>
                </a:solidFill>
                <a:latin typeface="+mj-lt"/>
                <a:ea typeface="+mj-ea"/>
                <a:cs typeface="+mj-cs"/>
              </a:rPr>
              <a:t>#FutureofNursing2030 on Twitter!</a:t>
            </a:r>
          </a:p>
        </p:txBody>
      </p:sp>
      <p:pic>
        <p:nvPicPr>
          <p:cNvPr id="5" name="Picture 4">
            <a:extLst>
              <a:ext uri="{FF2B5EF4-FFF2-40B4-BE49-F238E27FC236}">
                <a16:creationId xmlns:a16="http://schemas.microsoft.com/office/drawing/2014/main" id="{1E3F1282-B060-4137-851D-ABE3A22C56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 y="783221"/>
            <a:ext cx="11496821" cy="3046657"/>
          </a:xfrm>
          <a:prstGeom prst="rect">
            <a:avLst/>
          </a:prstGeom>
        </p:spPr>
      </p:pic>
      <p:cxnSp>
        <p:nvCxnSpPr>
          <p:cNvPr id="22" name="Straight Connector 21">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92032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99</Words>
  <Application>Microsoft Office PowerPoint</Application>
  <PresentationFormat>Widescreen</PresentationFormat>
  <Paragraphs>55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Wingdings</vt:lpstr>
      <vt:lpstr>Office Theme</vt:lpstr>
      <vt:lpstr>2010 Future of  Nursing Report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Future of  Nursing Report</dc:title>
  <dc:creator>Joan Hurwitz</dc:creator>
  <cp:lastModifiedBy>Catherine Proulx</cp:lastModifiedBy>
  <cp:revision>1</cp:revision>
  <dcterms:created xsi:type="dcterms:W3CDTF">2019-09-25T21:10:42Z</dcterms:created>
  <dcterms:modified xsi:type="dcterms:W3CDTF">2019-10-15T23:30:13Z</dcterms:modified>
</cp:coreProperties>
</file>