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12192000" cy="6858000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0" y="3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D68D3-D6AC-4E85-B9A6-578221AAB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44E8F9-491C-4D03-959D-C30325D992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8AF2B-B55F-4776-92C4-118CA0D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0161-0994-443A-8CFB-432CCD85310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ABBA3-0DC7-4EE1-B578-577B3B90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1180F-0804-4A08-9F19-3D71340E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69A5-8CCC-40BD-8075-EC7AADBEC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8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2AAA5-E932-447A-B470-191D29A0A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A9906F-4CF8-417F-93BD-B4A4786D4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FFD75-C490-4A38-BDCF-BFDA5FA8D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0161-0994-443A-8CFB-432CCD85310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EFAC0-5900-4860-95B5-0F710B44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83423-D653-4C0B-9486-132686CF5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69A5-8CCC-40BD-8075-EC7AADBEC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37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CB7C6C-32D4-4D88-B0CD-2B0A767DA5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0C3029-2E43-4B25-A5C6-2EAF3EF89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6B346-BBC3-4D1F-961F-5B8EA5449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0161-0994-443A-8CFB-432CCD85310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33B18-54D4-4ED4-9592-E931FF649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E4533-ADF0-4DC0-AA60-9F9834A06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69A5-8CCC-40BD-8075-EC7AADBEC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08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7FA62-F182-45FC-B953-7510D5FB6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F5A58-A661-41B8-817C-536F281A4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D0816-8D76-481A-88B2-EDFE7A2EB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0161-0994-443A-8CFB-432CCD85310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2446F-E77F-4FC4-BE59-F01744FFC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B21EA-B8DB-47BB-BAED-8E9FFC9B6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69A5-8CCC-40BD-8075-EC7AADBEC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0E882-D279-4EE7-8B66-E7DA201DB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69865-54CD-4D21-9631-42F6DA57B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B0D5D-ABFB-4696-B3A7-5C22C4920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0161-0994-443A-8CFB-432CCD85310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D2835-9BDA-4E3A-B938-EB9F4CDF0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42BA2-E16A-43AF-9A8D-8A9984461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69A5-8CCC-40BD-8075-EC7AADBEC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76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FF0BD-AC0A-41ED-AE38-B17F0DCAD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0AE50-92CF-445C-8915-07DDFCBB9B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7A6926-9642-448C-B7B8-D70FFE7B4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9ABB5D-7FA4-4CC0-AFBC-0B5F57AF5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0161-0994-443A-8CFB-432CCD85310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D0301-F85B-4A5D-8799-A95F054E8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227E24-90E2-4F0D-84E3-2A101A36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69A5-8CCC-40BD-8075-EC7AADBEC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30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7D5F9-9BE6-444A-B6F3-CBF09635E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DD167-AF90-446A-B1DF-75A15167B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32D98F-753E-4183-99F5-0D81462A1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9066FE-442E-4F32-9E56-9AEFC80520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E744B4-CE0F-46DF-BEBB-25432D681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1CE068-C5D5-43D7-B511-76156268E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0161-0994-443A-8CFB-432CCD85310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01FF97-8F1F-437C-97C1-64E9FC487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48A70D-86AB-467D-96D8-03E9FA09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69A5-8CCC-40BD-8075-EC7AADBEC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62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5C0C1-97D4-4036-ABDF-E3798306C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CDF79E-04ED-430F-916B-393C0C55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0161-0994-443A-8CFB-432CCD85310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233EC-BB69-4FE8-905C-758B50337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5DA63-3D72-40B4-A13C-17E455BF2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69A5-8CCC-40BD-8075-EC7AADBEC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2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425AFD-39DA-4345-9466-47CF242F1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0161-0994-443A-8CFB-432CCD85310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D9E707-2D97-449A-90E0-1ADD073A1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EFBCA-8829-4795-BA67-50CFE1B28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69A5-8CCC-40BD-8075-EC7AADBEC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24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40908-553A-4BFB-B003-8D568F749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950E9-04A8-4039-ACE8-234520ADA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011F84-9FD1-45EA-A409-D2DE3EBBB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3BC8C-5460-4FD3-A182-70ECAD3E8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0161-0994-443A-8CFB-432CCD85310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86D2C-1B4B-4B54-9D19-A22CBA572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6B5C10-AAA6-4CB4-AF9E-5E9E92B99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69A5-8CCC-40BD-8075-EC7AADBEC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8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B7656-4980-4327-A521-3DB7B51D4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B3A544-5C27-4F91-B845-F0F1FEF78F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2923C7-6112-45EC-AFDA-527C50F17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BA6FA-5402-4195-B70D-CA03936FE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0161-0994-443A-8CFB-432CCD85310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A10C8-63A2-4122-9BFA-E9476EF31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BFB795-B89D-4A11-B8F2-50F4CFE8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69A5-8CCC-40BD-8075-EC7AADBEC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38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B2A213-CDBF-4854-B46A-F4C87131B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6F672-3C5E-4176-9D50-6EA51378C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6786A-34B6-43C8-8FA9-CA1FF4E57D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B0161-0994-443A-8CFB-432CCD85310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F3E5C-6A43-4483-AD11-7C00C8EB1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B917C-3479-4206-B34E-AD4EBFFA6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269A5-8CCC-40BD-8075-EC7AADBEC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2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akeshorelearning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BF05AB9-EF8F-4D0C-AF0F-3A47577EB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489" y="234690"/>
            <a:ext cx="1336387" cy="1210192"/>
          </a:xfrm>
          <a:prstGeom prst="rect">
            <a:avLst/>
          </a:prstGeom>
        </p:spPr>
      </p:pic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089B10D-6EB7-410A-92A2-17FA28227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0" flipH="1">
            <a:off x="6060630" y="32393"/>
            <a:ext cx="652941" cy="4505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F88752E-BE79-418A-B4B6-5C395A2807A8}"/>
              </a:ext>
            </a:extLst>
          </p:cNvPr>
          <p:cNvSpPr txBox="1"/>
          <p:nvPr/>
        </p:nvSpPr>
        <p:spPr>
          <a:xfrm>
            <a:off x="2857446" y="1352713"/>
            <a:ext cx="6566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WITCH’S BREW</a:t>
            </a:r>
          </a:p>
          <a:p>
            <a:pPr algn="ctr"/>
            <a:r>
              <a:rPr lang="en-US" sz="2400" b="1" dirty="0"/>
              <a:t>INITIAL “TH” WORDS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8B6D8B-19D8-4C14-87FA-BE90E995D850}"/>
              </a:ext>
            </a:extLst>
          </p:cNvPr>
          <p:cNvSpPr txBox="1"/>
          <p:nvPr/>
        </p:nvSpPr>
        <p:spPr>
          <a:xfrm>
            <a:off x="329682" y="2562905"/>
            <a:ext cx="62141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Glue the witch’s broom on cardstock and cut out the broom.  Laminate and cut out the broom.</a:t>
            </a:r>
          </a:p>
          <a:p>
            <a:pPr marL="342900" indent="-342900">
              <a:buAutoNum type="arabicPeriod"/>
            </a:pPr>
            <a:r>
              <a:rPr lang="en-US" dirty="0"/>
              <a:t>Use Velcro or glue to attach a wooden coffee stirrer to the back of the broom handle for extra strength and stability.</a:t>
            </a:r>
          </a:p>
          <a:p>
            <a:pPr marL="342900" indent="-342900">
              <a:buAutoNum type="arabicPeriod"/>
            </a:pPr>
            <a:r>
              <a:rPr lang="en-US" dirty="0"/>
              <a:t>Cut out the witch’s brew ingredients and the “</a:t>
            </a:r>
            <a:r>
              <a:rPr lang="en-US" dirty="0" err="1"/>
              <a:t>th</a:t>
            </a:r>
            <a:r>
              <a:rPr lang="en-US" dirty="0"/>
              <a:t>” target word pictures.  </a:t>
            </a:r>
          </a:p>
          <a:p>
            <a:pPr marL="342900" indent="-342900">
              <a:buAutoNum type="arabicPeriod"/>
            </a:pPr>
            <a:r>
              <a:rPr lang="en-US" dirty="0"/>
              <a:t>Glue the target words on the back of each witch’s brew ingredient.  Laminate and cut out the ingredients.</a:t>
            </a:r>
          </a:p>
          <a:p>
            <a:pPr marL="342900" indent="-342900">
              <a:buAutoNum type="arabicPeriod"/>
            </a:pPr>
            <a:r>
              <a:rPr lang="en-US" dirty="0"/>
              <a:t>Add a paper clip to each of the ingredients.</a:t>
            </a:r>
          </a:p>
          <a:p>
            <a:pPr marL="342900" indent="-342900">
              <a:buAutoNum type="arabicPeriod"/>
            </a:pPr>
            <a:r>
              <a:rPr lang="en-US" dirty="0"/>
              <a:t>Add sticky back round magnets (found at </a:t>
            </a:r>
            <a:r>
              <a:rPr lang="en-US" dirty="0">
                <a:hlinkClick r:id="rId4"/>
              </a:rPr>
              <a:t>www.lakeshorelearning.com</a:t>
            </a:r>
            <a:r>
              <a:rPr lang="en-US" dirty="0"/>
              <a:t> ) or magnetic tape to the back of the straw portion of the broom.</a:t>
            </a:r>
          </a:p>
          <a:p>
            <a:pPr marL="342900" indent="-342900">
              <a:buAutoNum type="arabicPeriod"/>
            </a:pPr>
            <a:r>
              <a:rPr lang="en-US" dirty="0"/>
              <a:t>Make sure you have a black cauldron or bowl to add the ingredients to </a:t>
            </a:r>
            <a:r>
              <a:rPr lang="en-US"/>
              <a:t>the brew </a:t>
            </a:r>
            <a:r>
              <a:rPr lang="en-US" dirty="0"/>
              <a:t>(found at Target or Dollar </a:t>
            </a:r>
            <a:r>
              <a:rPr lang="en-US"/>
              <a:t>Tree).</a:t>
            </a: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974711-163A-49FB-87A1-0BC447B9A6A3}"/>
              </a:ext>
            </a:extLst>
          </p:cNvPr>
          <p:cNvSpPr txBox="1"/>
          <p:nvPr/>
        </p:nvSpPr>
        <p:spPr>
          <a:xfrm>
            <a:off x="6935755" y="2656114"/>
            <a:ext cx="51878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 Play:</a:t>
            </a:r>
          </a:p>
          <a:p>
            <a:pPr marL="342900" indent="-342900">
              <a:buAutoNum type="arabicPeriod"/>
            </a:pPr>
            <a:r>
              <a:rPr lang="en-US" dirty="0"/>
              <a:t>Lay all of the ingredients (target word face down) on a table or floor.</a:t>
            </a:r>
          </a:p>
          <a:p>
            <a:pPr marL="342900" indent="-342900">
              <a:buAutoNum type="arabicPeriod"/>
            </a:pPr>
            <a:r>
              <a:rPr lang="en-US" dirty="0"/>
              <a:t>Have your client/student use the back side of the broom to pick up an ingredient.</a:t>
            </a:r>
          </a:p>
          <a:p>
            <a:pPr marL="342900" indent="-342900">
              <a:buAutoNum type="arabicPeriod"/>
            </a:pPr>
            <a:r>
              <a:rPr lang="en-US" dirty="0"/>
              <a:t>Have your client/student say the target “</a:t>
            </a:r>
            <a:r>
              <a:rPr lang="en-US" dirty="0" err="1"/>
              <a:t>th</a:t>
            </a:r>
            <a:r>
              <a:rPr lang="en-US" dirty="0"/>
              <a:t>” word on the back of the ingredient.</a:t>
            </a:r>
          </a:p>
          <a:p>
            <a:pPr marL="342900" indent="-342900">
              <a:buAutoNum type="arabicPeriod"/>
            </a:pPr>
            <a:r>
              <a:rPr lang="en-US" dirty="0"/>
              <a:t>Then put the ingredient in the cauldron.</a:t>
            </a:r>
          </a:p>
          <a:p>
            <a:pPr marL="342900" indent="-342900">
              <a:buAutoNum type="arabicPeriod"/>
            </a:pPr>
            <a:r>
              <a:rPr lang="en-US" dirty="0"/>
              <a:t>Continue this same process with all of the ingredients/target words.</a:t>
            </a:r>
          </a:p>
          <a:p>
            <a:pPr marL="342900" indent="-342900">
              <a:buAutoNum type="arabicPeriod"/>
            </a:pPr>
            <a:r>
              <a:rPr lang="en-US" dirty="0"/>
              <a:t>Suggestions: single word production and carrier phrase/sentence (“I put the -------- in the witch’s brew”, “--------- in the pot”, “-------- in the cauldron”)</a:t>
            </a:r>
          </a:p>
        </p:txBody>
      </p:sp>
    </p:spTree>
    <p:extLst>
      <p:ext uri="{BB962C8B-B14F-4D97-AF65-F5344CB8AC3E}">
        <p14:creationId xmlns:p14="http://schemas.microsoft.com/office/powerpoint/2010/main" val="162599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3E7156F-831E-4BDA-B48E-D21C59345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64527" y="-2291719"/>
            <a:ext cx="6478560" cy="1144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81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504BF667-729D-4339-BF20-F08446115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19" y="1729283"/>
            <a:ext cx="1182629" cy="1767927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3C0C4BB8-1F78-446E-9DE1-BA5488597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99" y="1844411"/>
            <a:ext cx="1704989" cy="1707944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9778F84-41F3-43BD-92BE-35575C2B66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808" y="1540363"/>
            <a:ext cx="2146825" cy="2145765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47E5A84-3C5C-4334-B422-7BAFB22538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490" y="1892842"/>
            <a:ext cx="2146825" cy="1440805"/>
          </a:xfrm>
          <a:prstGeom prst="rect">
            <a:avLst/>
          </a:prstGeom>
        </p:spPr>
      </p:pic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6885E937-77D2-4AA9-847F-D07D9A2655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7" y="4149012"/>
            <a:ext cx="1718885" cy="2196930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3B4CF7E9-DAF1-4A88-ABE7-6427D8E18F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393" y="1624632"/>
            <a:ext cx="1848306" cy="1872578"/>
          </a:xfrm>
          <a:prstGeom prst="rect">
            <a:avLst/>
          </a:prstGeom>
        </p:spPr>
      </p:pic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A628DC44-62FE-4E8A-BE17-72ABA442C1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031" y="4445963"/>
            <a:ext cx="3524022" cy="1452946"/>
          </a:xfrm>
          <a:prstGeom prst="rect">
            <a:avLst/>
          </a:prstGeom>
        </p:spPr>
      </p:pic>
      <p:pic>
        <p:nvPicPr>
          <p:cNvPr id="17" name="Picture 16" descr="A picture containing shape&#10;&#10;Description automatically generated">
            <a:extLst>
              <a:ext uri="{FF2B5EF4-FFF2-40B4-BE49-F238E27FC236}">
                <a16:creationId xmlns:a16="http://schemas.microsoft.com/office/drawing/2014/main" id="{3CAD6499-2C66-40FA-874F-BF0ECCB390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583" y="3748506"/>
            <a:ext cx="3363738" cy="2997941"/>
          </a:xfrm>
          <a:prstGeom prst="rect">
            <a:avLst/>
          </a:prstGeom>
        </p:spPr>
      </p:pic>
      <p:pic>
        <p:nvPicPr>
          <p:cNvPr id="21" name="Picture 20" descr="A picture containing light&#10;&#10;Description automatically generated">
            <a:extLst>
              <a:ext uri="{FF2B5EF4-FFF2-40B4-BE49-F238E27FC236}">
                <a16:creationId xmlns:a16="http://schemas.microsoft.com/office/drawing/2014/main" id="{F251A428-5053-4B16-B3E5-AF4A791762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02" y="4149012"/>
            <a:ext cx="1552836" cy="2285449"/>
          </a:xfrm>
          <a:prstGeom prst="rect">
            <a:avLst/>
          </a:prstGeom>
        </p:spPr>
      </p:pic>
      <p:pic>
        <p:nvPicPr>
          <p:cNvPr id="23" name="Picture 22" descr="A picture containing logo&#10;&#10;Description automatically generated">
            <a:extLst>
              <a:ext uri="{FF2B5EF4-FFF2-40B4-BE49-F238E27FC236}">
                <a16:creationId xmlns:a16="http://schemas.microsoft.com/office/drawing/2014/main" id="{5E6CA14B-0AA3-48AF-8CBA-99ABBA2340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393" y="4445963"/>
            <a:ext cx="1952374" cy="18000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651C354-2664-44EB-B08F-CF2ED5F656D9}"/>
              </a:ext>
            </a:extLst>
          </p:cNvPr>
          <p:cNvSpPr txBox="1"/>
          <p:nvPr/>
        </p:nvSpPr>
        <p:spPr>
          <a:xfrm>
            <a:off x="2936558" y="104918"/>
            <a:ext cx="6007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/>
              <a:t>Witch’s Brew Ingredients</a:t>
            </a:r>
          </a:p>
        </p:txBody>
      </p:sp>
    </p:spTree>
    <p:extLst>
      <p:ext uri="{BB962C8B-B14F-4D97-AF65-F5344CB8AC3E}">
        <p14:creationId xmlns:p14="http://schemas.microsoft.com/office/powerpoint/2010/main" val="4274159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face&#10;&#10;Description automatically generated">
            <a:extLst>
              <a:ext uri="{FF2B5EF4-FFF2-40B4-BE49-F238E27FC236}">
                <a16:creationId xmlns:a16="http://schemas.microsoft.com/office/drawing/2014/main" id="{136932D7-8A22-41B3-BD98-EF3C70E2E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92" y="1850532"/>
            <a:ext cx="462002" cy="886475"/>
          </a:xfrm>
          <a:prstGeom prst="rect">
            <a:avLst/>
          </a:prstGeom>
        </p:spPr>
      </p:pic>
      <p:pic>
        <p:nvPicPr>
          <p:cNvPr id="5" name="Picture 4" descr="A picture containing drawing, clock, light&#10;&#10;Description automatically generated">
            <a:extLst>
              <a:ext uri="{FF2B5EF4-FFF2-40B4-BE49-F238E27FC236}">
                <a16:creationId xmlns:a16="http://schemas.microsoft.com/office/drawing/2014/main" id="{D0522517-F6F3-4C83-89BB-1363F00F7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126" y="1787254"/>
            <a:ext cx="491183" cy="1008425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6CCB8ED-4024-4B34-92AE-A62B6BC22E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442" y="1828577"/>
            <a:ext cx="497595" cy="1012349"/>
          </a:xfrm>
          <a:prstGeom prst="rect">
            <a:avLst/>
          </a:prstGeom>
        </p:spPr>
      </p:pic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DCD1B3E2-762B-4F13-8448-F3AD5145CC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471" y="1873826"/>
            <a:ext cx="767197" cy="921853"/>
          </a:xfrm>
          <a:prstGeom prst="rect">
            <a:avLst/>
          </a:prstGeom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8DA37C03-4B30-42A2-A844-02A8CF92C9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199" y="1728962"/>
            <a:ext cx="896800" cy="1047286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FD43A726-D94F-4607-BE2A-47E9111A25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893" y="3997585"/>
            <a:ext cx="921683" cy="1076345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578C153B-1134-455C-9281-F898647555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92" y="3842406"/>
            <a:ext cx="586652" cy="113862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E87BB94A-5BF7-412B-91A0-658CDB5ED8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442" y="4183818"/>
            <a:ext cx="653708" cy="890112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72688BC3-7D47-4B24-A73A-E909DC1154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81" y="4081753"/>
            <a:ext cx="847472" cy="770372"/>
          </a:xfrm>
          <a:prstGeom prst="rect">
            <a:avLst/>
          </a:prstGeom>
        </p:spPr>
      </p:pic>
      <p:pic>
        <p:nvPicPr>
          <p:cNvPr id="21" name="Picture 20" descr="A picture containing logo&#10;&#10;Description automatically generated">
            <a:extLst>
              <a:ext uri="{FF2B5EF4-FFF2-40B4-BE49-F238E27FC236}">
                <a16:creationId xmlns:a16="http://schemas.microsoft.com/office/drawing/2014/main" id="{FBA9853D-4DE2-4CBB-81F3-BF2A8BA9F9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669" y="4106902"/>
            <a:ext cx="921683" cy="96702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DB5A718-95C7-4ABD-8035-E381F5BE252D}"/>
              </a:ext>
            </a:extLst>
          </p:cNvPr>
          <p:cNvSpPr txBox="1"/>
          <p:nvPr/>
        </p:nvSpPr>
        <p:spPr>
          <a:xfrm>
            <a:off x="885264" y="417739"/>
            <a:ext cx="1044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Target words</a:t>
            </a:r>
            <a:r>
              <a:rPr lang="en-US" dirty="0"/>
              <a:t>: thank you, thermos, thigh, thimble, thinking, thorn, thirsty, three, thunder, thumb.</a:t>
            </a:r>
          </a:p>
        </p:txBody>
      </p:sp>
    </p:spTree>
    <p:extLst>
      <p:ext uri="{BB962C8B-B14F-4D97-AF65-F5344CB8AC3E}">
        <p14:creationId xmlns:p14="http://schemas.microsoft.com/office/powerpoint/2010/main" val="2482777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281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Trey Thomas</dc:creator>
  <cp:lastModifiedBy>Trey Thomas</cp:lastModifiedBy>
  <cp:revision>4</cp:revision>
  <dcterms:created xsi:type="dcterms:W3CDTF">2020-10-10T14:26:40Z</dcterms:created>
  <dcterms:modified xsi:type="dcterms:W3CDTF">2020-10-10T14:50:29Z</dcterms:modified>
</cp:coreProperties>
</file>