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</p:sldIdLst>
  <p:sldSz cy="9144000" cx="6858000"/>
  <p:notesSz cx="6858000" cy="9144000"/>
  <p:embeddedFontLst>
    <p:embeddedFont>
      <p:font typeface="Caveat"/>
      <p:regular r:id="rId7"/>
      <p:bold r:id="rId8"/>
    </p:embeddedFont>
    <p:embeddedFont>
      <p:font typeface="Pacifico"/>
      <p:regular r:id="rId9"/>
    </p:embeddedFont>
    <p:embeddedFont>
      <p:font typeface="Oswald"/>
      <p:regular r:id="rId10"/>
      <p:bold r:id="rId11"/>
    </p:embeddedFont>
    <p:embeddedFont>
      <p:font typeface="Cutive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3" roundtripDataSignature="AMtx7miq3m4/t2V4I229w4yEKDk3S6VI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swald-bold.fntdata"/><Relationship Id="rId10" Type="http://schemas.openxmlformats.org/officeDocument/2006/relationships/font" Target="fonts/Oswald-regular.fntdata"/><Relationship Id="rId13" Type="http://customschemas.google.com/relationships/presentationmetadata" Target="metadata"/><Relationship Id="rId12" Type="http://schemas.openxmlformats.org/officeDocument/2006/relationships/font" Target="fonts/Cutive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Pacific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Caveat-regular.fntdata"/><Relationship Id="rId8" Type="http://schemas.openxmlformats.org/officeDocument/2006/relationships/font" Target="fonts/Cave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6d6bfa18a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g26d6bfa18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514350" y="1496484"/>
            <a:ext cx="5829300" cy="3183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857250" y="4802717"/>
            <a:ext cx="5143500" cy="220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471487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471488" y="486835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528108" y="2377546"/>
            <a:ext cx="5801784" cy="5915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471487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1772577" y="3622014"/>
            <a:ext cx="7749117" cy="147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-1227798" y="2186120"/>
            <a:ext cx="7749117" cy="4350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471487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71488" y="486835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471487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467916" y="2279653"/>
            <a:ext cx="5915025" cy="38036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7916" y="6119286"/>
            <a:ext cx="5915025" cy="200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471487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71488" y="486835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71488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3471863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471487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472381" y="486835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472381" y="2241551"/>
            <a:ext cx="2901255" cy="10985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472381" y="3340100"/>
            <a:ext cx="2901255" cy="4912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3471863" y="2241551"/>
            <a:ext cx="2915543" cy="10985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3471863" y="3340100"/>
            <a:ext cx="2915543" cy="4912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471487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71488" y="486835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471487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471487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2915543" y="1316568"/>
            <a:ext cx="3471863" cy="6498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471487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2915543" y="1316568"/>
            <a:ext cx="3471863" cy="6498167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471487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471488" y="486835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471487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17.png"/><Relationship Id="rId11" Type="http://schemas.openxmlformats.org/officeDocument/2006/relationships/hyperlink" Target="mailto:Jacyswagons@gmail.com" TargetMode="External"/><Relationship Id="rId10" Type="http://schemas.openxmlformats.org/officeDocument/2006/relationships/image" Target="../media/image11.png"/><Relationship Id="rId12" Type="http://schemas.openxmlformats.org/officeDocument/2006/relationships/image" Target="../media/image3.png"/><Relationship Id="rId9" Type="http://schemas.openxmlformats.org/officeDocument/2006/relationships/image" Target="../media/image6.jp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10" Type="http://schemas.openxmlformats.org/officeDocument/2006/relationships/image" Target="../media/image10.png"/><Relationship Id="rId9" Type="http://schemas.openxmlformats.org/officeDocument/2006/relationships/image" Target="../media/image5.png"/><Relationship Id="rId5" Type="http://schemas.openxmlformats.org/officeDocument/2006/relationships/image" Target="../media/image15.jpg"/><Relationship Id="rId6" Type="http://schemas.openxmlformats.org/officeDocument/2006/relationships/image" Target="../media/image2.png"/><Relationship Id="rId7" Type="http://schemas.openxmlformats.org/officeDocument/2006/relationships/image" Target="../media/image13.png"/><Relationship Id="rId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title="Watercolor Birthday Balloons Free Stock Photo - Public Domain Pictures"/>
          <p:cNvPicPr preferRelativeResize="0"/>
          <p:nvPr/>
        </p:nvPicPr>
        <p:blipFill>
          <a:blip r:embed="rId3">
            <a:alphaModFix amt="44000"/>
          </a:blip>
          <a:stretch>
            <a:fillRect/>
          </a:stretch>
        </p:blipFill>
        <p:spPr>
          <a:xfrm>
            <a:off x="5768660" y="6960272"/>
            <a:ext cx="988261" cy="125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 amt="41000"/>
          </a:blip>
          <a:srcRect b="7004" l="23729" r="29253" t="6302"/>
          <a:stretch/>
        </p:blipFill>
        <p:spPr>
          <a:xfrm>
            <a:off x="4558600" y="7141725"/>
            <a:ext cx="1362450" cy="1515686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</p:pic>
      <p:sp>
        <p:nvSpPr>
          <p:cNvPr id="86" name="Google Shape;86;p1"/>
          <p:cNvSpPr/>
          <p:nvPr/>
        </p:nvSpPr>
        <p:spPr>
          <a:xfrm>
            <a:off x="49232" y="0"/>
            <a:ext cx="6808800" cy="1279800"/>
          </a:xfrm>
          <a:prstGeom prst="rect">
            <a:avLst/>
          </a:prstGeom>
          <a:solidFill>
            <a:srgbClr val="9FC5E8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logo with a yellow ribbon and a couple of kids in a truck&#10;&#10;Description automatically generated" id="87" name="Google Shape;8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233" y="0"/>
            <a:ext cx="1362439" cy="127986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5463942" y="296929"/>
            <a:ext cx="1695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</a:rPr>
              <a:t>June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533388" y="842539"/>
            <a:ext cx="5275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Turning a Test into a Testimony One Wagon at a Time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752351" y="333050"/>
            <a:ext cx="3299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Jacy’s Wagons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208344" y="1435260"/>
            <a:ext cx="2895600" cy="2847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b="1" i="0" lang="en-US" sz="1250" u="none" cap="none" strike="noStrik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Note from Jacy:</a:t>
            </a:r>
            <a:endParaRPr b="0" i="0" sz="1000" u="none" cap="none" strike="noStrik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6">
            <a:alphaModFix/>
          </a:blip>
          <a:srcRect b="35124" l="0" r="0" t="30232"/>
          <a:stretch/>
        </p:blipFill>
        <p:spPr>
          <a:xfrm>
            <a:off x="3203420" y="4794641"/>
            <a:ext cx="2427299" cy="638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44375" y="4410475"/>
            <a:ext cx="1085300" cy="127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8">
            <a:alphaModFix/>
          </a:blip>
          <a:srcRect b="26973" l="7830" r="8709" t="14129"/>
          <a:stretch/>
        </p:blipFill>
        <p:spPr>
          <a:xfrm>
            <a:off x="311325" y="3785048"/>
            <a:ext cx="2427296" cy="104721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3642062" y="1472039"/>
            <a:ext cx="2976395" cy="954107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Executive Board Members: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Jennifer Raburn, </a:t>
            </a:r>
            <a:r>
              <a:rPr b="0" i="1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President</a:t>
            </a: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(662)664-2547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Jacy Raburn, </a:t>
            </a:r>
            <a:r>
              <a:rPr b="0" i="1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Vice President</a:t>
            </a: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(731) 610-9406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Tasha Barnett, </a:t>
            </a:r>
            <a:r>
              <a:rPr b="0" i="1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Secretary</a:t>
            </a: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(662) 664-3305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Kelly Broadway, </a:t>
            </a:r>
            <a:r>
              <a:rPr b="0" i="1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Treasurer</a:t>
            </a: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(731) 267-1470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" name="Google Shape;96;p1"/>
          <p:cNvGrpSpPr/>
          <p:nvPr/>
        </p:nvGrpSpPr>
        <p:grpSpPr>
          <a:xfrm>
            <a:off x="3847700" y="5600200"/>
            <a:ext cx="2639100" cy="1076400"/>
            <a:chOff x="0" y="6825825"/>
            <a:chExt cx="2639100" cy="1076400"/>
          </a:xfrm>
        </p:grpSpPr>
        <p:sp>
          <p:nvSpPr>
            <p:cNvPr id="97" name="Google Shape;97;p1"/>
            <p:cNvSpPr/>
            <p:nvPr/>
          </p:nvSpPr>
          <p:spPr>
            <a:xfrm>
              <a:off x="0" y="6825825"/>
              <a:ext cx="2639100" cy="10764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381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A screenshot of a qr code&#10;&#10;Description automatically generated" id="98" name="Google Shape;98;p1"/>
            <p:cNvPicPr preferRelativeResize="0"/>
            <p:nvPr/>
          </p:nvPicPr>
          <p:blipFill rotWithShape="1">
            <a:blip r:embed="rId9">
              <a:alphaModFix/>
            </a:blip>
            <a:srcRect b="19237" l="19747" r="19137" t="0"/>
            <a:stretch/>
          </p:blipFill>
          <p:spPr>
            <a:xfrm>
              <a:off x="1411675" y="6886975"/>
              <a:ext cx="798175" cy="954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1"/>
            <p:cNvSpPr txBox="1"/>
            <p:nvPr/>
          </p:nvSpPr>
          <p:spPr>
            <a:xfrm>
              <a:off x="140186" y="6994581"/>
              <a:ext cx="1821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en-US" sz="105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Mail donations to: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en-US" sz="105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Jacy’s Wagons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en-US" sz="105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 Box 355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en-US" sz="105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Michie, TN 38357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0" name="Google Shape;100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966050" y="3785046"/>
            <a:ext cx="2383051" cy="56257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/>
          <p:nvPr/>
        </p:nvSpPr>
        <p:spPr>
          <a:xfrm rot="1085871">
            <a:off x="5483043" y="2592407"/>
            <a:ext cx="1375725" cy="1203985"/>
          </a:xfrm>
          <a:prstGeom prst="irregularSeal1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94</a:t>
            </a:r>
            <a:endParaRPr b="0" i="0" sz="11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Shipped</a:t>
            </a:r>
            <a:endParaRPr b="0" i="0" sz="11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/>
          <p:nvPr/>
        </p:nvSpPr>
        <p:spPr>
          <a:xfrm rot="-393937">
            <a:off x="3336295" y="2483027"/>
            <a:ext cx="1476322" cy="1400820"/>
          </a:xfrm>
          <a:prstGeom prst="irregularSeal1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100</a:t>
            </a:r>
            <a:endParaRPr b="0" i="0" sz="10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Requested</a:t>
            </a:r>
            <a:endParaRPr b="0" i="0" sz="10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4406200" y="3231950"/>
            <a:ext cx="1451700" cy="3693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2024 YTD</a:t>
            </a:r>
            <a:endParaRPr b="1" i="0" sz="1800" u="none" cap="none" strike="noStrike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4547850" y="7445300"/>
            <a:ext cx="2002800" cy="15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432900" y="6303350"/>
            <a:ext cx="25350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July 1st - August 1st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1200" u="none" cap="none" strike="noStrike">
                <a:solidFill>
                  <a:srgbClr val="E69138"/>
                </a:solidFill>
                <a:latin typeface="Arial"/>
                <a:ea typeface="Arial"/>
                <a:cs typeface="Arial"/>
                <a:sym typeface="Arial"/>
              </a:rPr>
              <a:t>Little </a:t>
            </a:r>
            <a:r>
              <a:rPr b="1" lang="en-US" sz="1200">
                <a:solidFill>
                  <a:srgbClr val="E69138"/>
                </a:solidFill>
              </a:rPr>
              <a:t>Caesars</a:t>
            </a:r>
            <a:r>
              <a:rPr b="1" i="0" lang="en-US" sz="1200" u="none" cap="none" strike="noStrike">
                <a:solidFill>
                  <a:srgbClr val="E69138"/>
                </a:solidFill>
                <a:latin typeface="Arial"/>
                <a:ea typeface="Arial"/>
                <a:cs typeface="Arial"/>
                <a:sym typeface="Arial"/>
              </a:rPr>
              <a:t> Pizza Kit</a:t>
            </a:r>
            <a:endParaRPr b="1" i="0" sz="1200" u="none" cap="none" strike="noStrike">
              <a:solidFill>
                <a:srgbClr val="E6913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Fundraising Event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Stock up for Back to School - 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1200" u="sng" cap="none" strike="noStrike">
                <a:solidFill>
                  <a:srgbClr val="FF00FF"/>
                </a:solidFill>
                <a:highlight>
                  <a:srgbClr val="00FFFF"/>
                </a:highlight>
              </a:rPr>
              <a:t>All orders can be pla</a:t>
            </a:r>
            <a:r>
              <a:rPr b="1" lang="en-US" sz="1200" u="sng">
                <a:solidFill>
                  <a:srgbClr val="FF00FF"/>
                </a:solidFill>
                <a:highlight>
                  <a:srgbClr val="00FFFF"/>
                </a:highlight>
              </a:rPr>
              <a:t>ced online and will ship directly to your door.</a:t>
            </a:r>
            <a:endParaRPr b="1" sz="1200" u="sng">
              <a:solidFill>
                <a:srgbClr val="FF00FF"/>
              </a:solidFill>
              <a:highlight>
                <a:srgbClr val="00FFFF"/>
              </a:highlight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en-US" sz="1200">
                <a:solidFill>
                  <a:schemeClr val="dk1"/>
                </a:solidFill>
              </a:rPr>
              <a:t>Contact:</a:t>
            </a:r>
            <a:endParaRPr b="1" sz="12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en-US" sz="1200" u="sng">
                <a:solidFill>
                  <a:schemeClr val="hlink"/>
                </a:solidFill>
                <a:hlinkClick r:id="rId11"/>
              </a:rPr>
              <a:t>Jacyswagons@gmail.com</a:t>
            </a:r>
            <a:endParaRPr b="1" sz="12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en-US" sz="1200">
                <a:solidFill>
                  <a:schemeClr val="dk1"/>
                </a:solidFill>
              </a:rPr>
              <a:t>we will send you a personal link to share with your friends and family all over the U.S.</a:t>
            </a:r>
            <a:endParaRPr b="1" sz="12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en-US" sz="1200">
                <a:solidFill>
                  <a:schemeClr val="dk1"/>
                </a:solidFill>
              </a:rPr>
              <a:t>Sign up today!!!!!</a:t>
            </a:r>
            <a:endParaRPr b="1" sz="12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6" name="Google Shape;106;p1"/>
          <p:cNvPicPr preferRelativeResize="0"/>
          <p:nvPr/>
        </p:nvPicPr>
        <p:blipFill rotWithShape="1">
          <a:blip r:embed="rId12">
            <a:alphaModFix/>
          </a:blip>
          <a:srcRect b="7004" l="23729" r="29253" t="6302"/>
          <a:stretch/>
        </p:blipFill>
        <p:spPr>
          <a:xfrm>
            <a:off x="974925" y="4794650"/>
            <a:ext cx="1362450" cy="151568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"/>
          <p:cNvSpPr txBox="1"/>
          <p:nvPr/>
        </p:nvSpPr>
        <p:spPr>
          <a:xfrm>
            <a:off x="2211675" y="685925"/>
            <a:ext cx="3921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3718250" y="6759950"/>
            <a:ext cx="3114900" cy="21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Calling ALL Warrior teams, Wagon families, church youth groups, etc…</a:t>
            </a:r>
            <a:endParaRPr sz="900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Are you ready for an exciting challenge? </a:t>
            </a:r>
            <a:endParaRPr b="1" sz="1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August 1st is Jacy’s 21st Birthday!  </a:t>
            </a:r>
            <a:endParaRPr sz="900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We are having a Birthday Bash Fundraiser!!</a:t>
            </a:r>
            <a:endParaRPr sz="900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Join our team with </a:t>
            </a:r>
            <a:r>
              <a:rPr lang="en-US" sz="900" u="sng">
                <a:solidFill>
                  <a:srgbClr val="FF00FF"/>
                </a:solidFill>
                <a:latin typeface="Oswald"/>
                <a:ea typeface="Oswald"/>
                <a:cs typeface="Oswald"/>
                <a:sym typeface="Oswald"/>
              </a:rPr>
              <a:t>Online sales</a:t>
            </a:r>
            <a:r>
              <a:rPr lang="en-US" sz="900" u="sng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and </a:t>
            </a:r>
            <a:r>
              <a:rPr lang="en-US" sz="900" u="sng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win amazing prizes</a:t>
            </a:r>
            <a:r>
              <a:rPr lang="en-US" sz="900" u="sng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! </a:t>
            </a:r>
            <a:endParaRPr sz="900" u="sng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proceeds go to Jacy's Wagons.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🎉 $100 - 1st Place 🎉 $75 - 2nd Place 🎉 $50 - 3rd Place</a:t>
            </a:r>
            <a:endParaRPr sz="900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Have Fun and Win Big! Let's get started!</a:t>
            </a:r>
            <a:endParaRPr sz="900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1" title="Watercolor Birthday Balloons Free Stock Photo - Public Domain Pictures"/>
          <p:cNvPicPr preferRelativeResize="0"/>
          <p:nvPr/>
        </p:nvPicPr>
        <p:blipFill>
          <a:blip r:embed="rId3">
            <a:alphaModFix amt="44000"/>
          </a:blip>
          <a:stretch>
            <a:fillRect/>
          </a:stretch>
        </p:blipFill>
        <p:spPr>
          <a:xfrm>
            <a:off x="3752310" y="7013222"/>
            <a:ext cx="988261" cy="125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"/>
          <p:cNvSpPr txBox="1"/>
          <p:nvPr/>
        </p:nvSpPr>
        <p:spPr>
          <a:xfrm>
            <a:off x="264400" y="1718225"/>
            <a:ext cx="2784900" cy="20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June has been an amazing month!  We are very 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proud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how far we have come this month!  By the end of this month we will have 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shipped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100 wagons for the year.  We are way past meeting our 150 goal for the entire year. 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first of the month I started back to school at UTM working toward gaining my K-5 education degree. 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Community Yard sale and 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concessions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was hot but went well.  We raised enough for 2 wagons.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God is Good and each day is a blessing!  Keep fighting and 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praying! 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Love Jacy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6d6bfa18ab_0_0"/>
          <p:cNvSpPr txBox="1"/>
          <p:nvPr/>
        </p:nvSpPr>
        <p:spPr>
          <a:xfrm>
            <a:off x="216300" y="762000"/>
            <a:ext cx="6425400" cy="5426700"/>
          </a:xfrm>
          <a:prstGeom prst="rect">
            <a:avLst/>
          </a:prstGeom>
          <a:noFill/>
          <a:ln cap="flat" cmpd="sng" w="1143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rgbClr val="222222"/>
                </a:solidFill>
                <a:highlight>
                  <a:srgbClr val="FFFFFF"/>
                </a:highlight>
              </a:rPr>
              <a:t>My name is Hagen Lane, I’m 2 years old from a small town called </a:t>
            </a:r>
            <a:r>
              <a:rPr lang="en-US" sz="1700">
                <a:solidFill>
                  <a:srgbClr val="222222"/>
                </a:solidFill>
                <a:highlight>
                  <a:srgbClr val="FFFFFF"/>
                </a:highlight>
              </a:rPr>
              <a:t>Nickelsville</a:t>
            </a:r>
            <a:r>
              <a:rPr lang="en-US" sz="1700">
                <a:solidFill>
                  <a:srgbClr val="222222"/>
                </a:solidFill>
                <a:highlight>
                  <a:srgbClr val="FFFFFF"/>
                </a:highlight>
              </a:rPr>
              <a:t>, Virginia. My mom is Laura and my dad is Sidney. I’m also going to be a big brother soon in October. I love being </a:t>
            </a:r>
            <a:r>
              <a:rPr lang="en-US" sz="1700">
                <a:solidFill>
                  <a:srgbClr val="222222"/>
                </a:solidFill>
                <a:highlight>
                  <a:srgbClr val="FFFFFF"/>
                </a:highlight>
              </a:rPr>
              <a:t>outside,</a:t>
            </a:r>
            <a:r>
              <a:rPr lang="en-US" sz="1700">
                <a:solidFill>
                  <a:srgbClr val="222222"/>
                </a:solidFill>
                <a:highlight>
                  <a:srgbClr val="FFFFFF"/>
                </a:highlight>
              </a:rPr>
              <a:t> watching Bluey and Paw Patrol, and eating chips with salsa and chicken nuggets. </a:t>
            </a:r>
            <a:endParaRPr sz="17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rgbClr val="222222"/>
                </a:solidFill>
                <a:highlight>
                  <a:srgbClr val="FFFFFF"/>
                </a:highlight>
              </a:rPr>
              <a:t>On May 23rd, I started running a fever and had difficulty walking. After a visit to my pediatrician and ER, I </a:t>
            </a:r>
            <a:r>
              <a:rPr lang="en-US" sz="1700">
                <a:solidFill>
                  <a:srgbClr val="222222"/>
                </a:solidFill>
                <a:highlight>
                  <a:srgbClr val="FFFFFF"/>
                </a:highlight>
              </a:rPr>
              <a:t>was sent for more testing at a St. Jude affiliate hospital in Johnson City, TN. I was then diagnosed with Leukemia. On May 27th, I was brought to St. Jude in Memphis to continue with this battle. I have ALL B-cell. I know my journey will be long but I am strong. </a:t>
            </a:r>
            <a:endParaRPr sz="17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rgbClr val="222222"/>
                </a:solidFill>
                <a:highlight>
                  <a:srgbClr val="FFFFFF"/>
                </a:highlight>
              </a:rPr>
              <a:t>Everyone unite for Hagen the Hero! I know that God is with me all the way.</a:t>
            </a:r>
            <a:endParaRPr b="0" i="0" sz="1700" u="none" cap="none" strike="noStrik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Respectfully,</a:t>
            </a:r>
            <a:endParaRPr b="0" i="0" sz="17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700">
                <a:latin typeface="Comic Sans MS"/>
                <a:ea typeface="Comic Sans MS"/>
                <a:cs typeface="Comic Sans MS"/>
                <a:sym typeface="Comic Sans MS"/>
              </a:rPr>
              <a:t>Hagen, Laura, and Sidney Lane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26d6bfa18ab_0_0"/>
          <p:cNvSpPr txBox="1"/>
          <p:nvPr/>
        </p:nvSpPr>
        <p:spPr>
          <a:xfrm>
            <a:off x="2495950" y="204400"/>
            <a:ext cx="1892100" cy="5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lang="en-US" sz="23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Hagen Lane</a:t>
            </a:r>
            <a:endParaRPr b="1" i="0" sz="23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7" name="Google Shape;117;g26d6bfa18a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525" y="57175"/>
            <a:ext cx="893375" cy="9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26d6bfa18ab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2600" y="1950"/>
            <a:ext cx="1141625" cy="1026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26d6bfa18ab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01525" y="6254700"/>
            <a:ext cx="3254951" cy="270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26d6bfa18ab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5524" y="4900238"/>
            <a:ext cx="1228850" cy="113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26d6bfa18ab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13976" y="4865650"/>
            <a:ext cx="1141625" cy="120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26d6bfa18ab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0125" y="6838300"/>
            <a:ext cx="1664100" cy="166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26d6bfa18ab_0_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89125" y="6838300"/>
            <a:ext cx="1664100" cy="170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26d6bfa18ab_0_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1408071">
            <a:off x="1636939" y="164753"/>
            <a:ext cx="741970" cy="741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26d6bfa18ab_0_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1393002">
            <a:off x="4412232" y="145926"/>
            <a:ext cx="779637" cy="779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2024-01-08T20:09:57Z</dcterms:created>
  <dc:creator>Raburn, Jennifer</dc:creator>
</cp:coreProperties>
</file>