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60" r:id="rId3"/>
    <p:sldId id="261" r:id="rId4"/>
    <p:sldId id="257" r:id="rId5"/>
    <p:sldId id="27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99"/>
  </p:normalViewPr>
  <p:slideViewPr>
    <p:cSldViewPr snapToGrid="0">
      <p:cViewPr varScale="1">
        <p:scale>
          <a:sx n="103" d="100"/>
          <a:sy n="103" d="100"/>
        </p:scale>
        <p:origin x="6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C63F6-D2FE-CA4E-9F43-E81F0474972D}" type="datetimeFigureOut">
              <a:rPr lang="en-US" smtClean="0"/>
              <a:t>3/21/23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45323-EDB6-9B4A-806E-8278AB64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89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345323-EDB6-9B4A-806E-8278AB64FFE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7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3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8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5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5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8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3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46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8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811A9-4191-1740-A71B-BFDE3647561B}" type="datetimeFigureOut">
              <a:rPr lang="en-US" smtClean="0"/>
              <a:t>3/21/23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5C82A-9BDA-EF48-9402-9167CC62C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8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anee.crane@serenityridge.com.au" TargetMode="External"/><Relationship Id="rId2" Type="http://schemas.openxmlformats.org/officeDocument/2006/relationships/hyperlink" Target="mailto:volkfamily@hot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59110C-B8F8-2669-2F03-517DC97696D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133" y="1328817"/>
            <a:ext cx="10658096" cy="28799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C9091A-F05F-4258-1CF8-5AF60EBDF930}"/>
              </a:ext>
            </a:extLst>
          </p:cNvPr>
          <p:cNvSpPr txBox="1"/>
          <p:nvPr/>
        </p:nvSpPr>
        <p:spPr>
          <a:xfrm>
            <a:off x="1146739" y="4396638"/>
            <a:ext cx="97665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 Year Centenary Event </a:t>
            </a:r>
          </a:p>
          <a:p>
            <a:pPr algn="ctr"/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30 September - 1 October 2023</a:t>
            </a:r>
          </a:p>
          <a:p>
            <a:pPr algn="ctr"/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Sponsorship Opportunities </a:t>
            </a:r>
          </a:p>
        </p:txBody>
      </p:sp>
    </p:spTree>
    <p:extLst>
      <p:ext uri="{BB962C8B-B14F-4D97-AF65-F5344CB8AC3E}">
        <p14:creationId xmlns:p14="http://schemas.microsoft.com/office/powerpoint/2010/main" val="21824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94DF-7D87-8180-20C9-5BBE01DB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391"/>
            <a:ext cx="10515600" cy="1325563"/>
          </a:xfrm>
        </p:spPr>
        <p:txBody>
          <a:bodyPr/>
          <a:lstStyle/>
          <a:p>
            <a:r>
              <a:rPr lang="en-US" b="1" dirty="0"/>
              <a:t>Centenary Sponsorship Invitation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954"/>
            <a:ext cx="10515600" cy="46491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i="1" dirty="0" err="1"/>
              <a:t>Proston</a:t>
            </a:r>
            <a:r>
              <a:rPr lang="en-US" sz="3600" b="1" i="1" dirty="0"/>
              <a:t> &amp; District – 100 years down the track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anticipating over 1,000 people in </a:t>
            </a:r>
            <a:r>
              <a:rPr lang="en-US" dirty="0" err="1"/>
              <a:t>Proston</a:t>
            </a:r>
            <a:r>
              <a:rPr lang="en-US" dirty="0"/>
              <a:t> for the Centenary.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By sponsoring this event you will:</a:t>
            </a:r>
          </a:p>
          <a:p>
            <a:r>
              <a:rPr lang="en-US" dirty="0"/>
              <a:t>Promote and enhance the visibility of your business brand.</a:t>
            </a:r>
          </a:p>
          <a:p>
            <a:r>
              <a:rPr lang="en-US" dirty="0"/>
              <a:t>Associate your business with the community of </a:t>
            </a:r>
            <a:r>
              <a:rPr lang="en-US" dirty="0" err="1"/>
              <a:t>Proston</a:t>
            </a:r>
            <a:r>
              <a:rPr lang="en-US" dirty="0"/>
              <a:t> &amp; District.</a:t>
            </a:r>
          </a:p>
          <a:p>
            <a:r>
              <a:rPr lang="en-US" dirty="0"/>
              <a:t>Acknowledge the loyalty of </a:t>
            </a:r>
            <a:r>
              <a:rPr lang="en-US" dirty="0" err="1"/>
              <a:t>Proston</a:t>
            </a:r>
            <a:r>
              <a:rPr lang="en-US" dirty="0"/>
              <a:t>  &amp; District people to your business.</a:t>
            </a:r>
          </a:p>
          <a:p>
            <a:r>
              <a:rPr lang="en-US" dirty="0"/>
              <a:t>Contribute to preserving and making accessible the cultural history of </a:t>
            </a:r>
            <a:r>
              <a:rPr lang="en-US" dirty="0" err="1"/>
              <a:t>Proston</a:t>
            </a:r>
            <a:r>
              <a:rPr lang="en-US" dirty="0"/>
              <a:t> &amp; District.</a:t>
            </a:r>
          </a:p>
          <a:p>
            <a:r>
              <a:rPr lang="en-US" dirty="0"/>
              <a:t>Contribute to strengthening the sense of community and shared values based in cultural heritage.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042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1FF26-01DC-649A-C9C7-046E43F6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3493"/>
            <a:ext cx="10515600" cy="1325563"/>
          </a:xfrm>
        </p:spPr>
        <p:txBody>
          <a:bodyPr/>
          <a:lstStyle/>
          <a:p>
            <a:r>
              <a:rPr lang="en-US" dirty="0"/>
              <a:t>Sponsorship Opportunities &amp; Recognition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151D7EA-F2D5-BEE4-BD81-44C5F461CCE3}"/>
              </a:ext>
            </a:extLst>
          </p:cNvPr>
          <p:cNvGrpSpPr/>
          <p:nvPr/>
        </p:nvGrpSpPr>
        <p:grpSpPr>
          <a:xfrm>
            <a:off x="838201" y="901874"/>
            <a:ext cx="9986375" cy="5858015"/>
            <a:chOff x="838201" y="1064712"/>
            <a:chExt cx="9986375" cy="585801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5B86F8A-A2F2-9738-A635-793E80C6D171}"/>
                </a:ext>
              </a:extLst>
            </p:cNvPr>
            <p:cNvSpPr txBox="1"/>
            <p:nvPr/>
          </p:nvSpPr>
          <p:spPr>
            <a:xfrm>
              <a:off x="838201" y="1064713"/>
              <a:ext cx="4886194" cy="5858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Platinum sponsor $3,000+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Permanent signage in the Proston Heritage Museum for an agreed duration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Invited to have lead float in the Centenary parade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Nominated speaker in the Centenary opening program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Acknowledgement on Centenary website/promos/social media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Acknowledgement/logo on sponsors sign at Centenary event 30 Sept-1 Oct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Logo on sponsor reel at intervals during evening events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Use of the Centenary logo on Sponsor’s website/materials for an agreed duration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¼-page ad in the online Centenary program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Complimentary stall site at event</a:t>
              </a:r>
            </a:p>
            <a:p>
              <a:pPr marL="285750" indent="-285750"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Four complimentary tickets to the Centenary Ball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Certificate of appreciation</a:t>
              </a:r>
              <a:endParaRPr lang="en-US" sz="1600" dirty="0"/>
            </a:p>
            <a:p>
              <a:endParaRPr lang="en-US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A93ED3D-7E13-8BEE-12C4-9E3A26451B49}"/>
                </a:ext>
              </a:extLst>
            </p:cNvPr>
            <p:cNvSpPr txBox="1"/>
            <p:nvPr/>
          </p:nvSpPr>
          <p:spPr>
            <a:xfrm>
              <a:off x="5938382" y="1064712"/>
              <a:ext cx="4886194" cy="52274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Gold sponsor $1,000+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Invited to have a float in the Centenary parade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Acknowledged during the Centenary opening program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Acknowledgement on Centenary webpage/promos/social media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Acknowledgement/logo on sponsors sign at Centenary event 30 Sept-1 Oct</a:t>
              </a:r>
              <a:endParaRPr lang="en-AU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Use of the Centenary logo on Sponsor’s website/materials for an agreed duration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 on sponsor reel at </a:t>
              </a:r>
              <a:r>
                <a:rPr lang="en-A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intervals during evening events</a:t>
              </a:r>
              <a:endParaRPr lang="en-AU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¼-page ad in the online Centenary program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Complimentary stall site at event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Two complimentary tickets to the Centenary Ball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Certificate of appreciation 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899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1FF26-01DC-649A-C9C7-046E43F6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0863"/>
            <a:ext cx="10515600" cy="1325563"/>
          </a:xfrm>
        </p:spPr>
        <p:txBody>
          <a:bodyPr/>
          <a:lstStyle/>
          <a:p>
            <a:r>
              <a:rPr lang="en-US" dirty="0"/>
              <a:t>Sponsorship Opportunities &amp; Recognition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79D2614-C530-9283-8896-EBE91F4126B6}"/>
              </a:ext>
            </a:extLst>
          </p:cNvPr>
          <p:cNvGrpSpPr/>
          <p:nvPr/>
        </p:nvGrpSpPr>
        <p:grpSpPr>
          <a:xfrm>
            <a:off x="838201" y="1014608"/>
            <a:ext cx="9986375" cy="3075395"/>
            <a:chOff x="838201" y="1064712"/>
            <a:chExt cx="9986375" cy="307539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5B86F8A-A2F2-9738-A635-793E80C6D171}"/>
                </a:ext>
              </a:extLst>
            </p:cNvPr>
            <p:cNvSpPr txBox="1"/>
            <p:nvPr/>
          </p:nvSpPr>
          <p:spPr>
            <a:xfrm>
              <a:off x="838201" y="1064713"/>
              <a:ext cx="4886194" cy="3075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Silver sponsor $300+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 on sponsor reel at event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 on Centenary webpage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Logo/Name on sponsor sign at event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Acknowledgement on Centenary webpage/promos/social media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1/8-page ad in the online Centenary program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Complimentary stall site at event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Certificate of appreciation 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A93ED3D-7E13-8BEE-12C4-9E3A26451B49}"/>
                </a:ext>
              </a:extLst>
            </p:cNvPr>
            <p:cNvSpPr txBox="1"/>
            <p:nvPr/>
          </p:nvSpPr>
          <p:spPr>
            <a:xfrm>
              <a:off x="5938382" y="1064712"/>
              <a:ext cx="4886194" cy="21105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Bronze sponsor $50+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 on Centenary webpage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Logo/Name on sponsor sign at event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Complimentary stall site at event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AU" sz="16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Certificate of appreciation</a:t>
              </a:r>
            </a:p>
            <a:p>
              <a:endParaRPr lang="en-US" b="1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35DB5D7-9A37-B269-9CCF-D022328ADD0B}"/>
              </a:ext>
            </a:extLst>
          </p:cNvPr>
          <p:cNvSpPr txBox="1"/>
          <p:nvPr/>
        </p:nvSpPr>
        <p:spPr>
          <a:xfrm>
            <a:off x="838200" y="4350444"/>
            <a:ext cx="108918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Discuss your sponsorship policy and requirements with us. </a:t>
            </a:r>
            <a:r>
              <a:rPr lang="en-US" b="1" dirty="0"/>
              <a:t>We can tailor sponsorship and provide naming rights to specific elements of the event.</a:t>
            </a:r>
          </a:p>
          <a:p>
            <a:endParaRPr lang="en-US" dirty="0"/>
          </a:p>
          <a:p>
            <a:r>
              <a:rPr lang="en-US" dirty="0"/>
              <a:t>Donations of prizes or gift vouchers of equivalent value to the above tiers will go into the Centenary multi-draw raffle and will attract the same sponsorship tier recognition.</a:t>
            </a:r>
          </a:p>
          <a:p>
            <a:endParaRPr lang="en-US" dirty="0"/>
          </a:p>
          <a:p>
            <a:r>
              <a:rPr lang="en-US" dirty="0"/>
              <a:t>All sponsors will be asked to complete a sponsorship agreement detailing terms and conditions.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3E4AF5-97A0-A6E1-B9FA-0CE060A494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1205" y="2019283"/>
            <a:ext cx="2286001" cy="221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10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C15A-7DFC-EA35-1A6C-BD50ED513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4579" y="629266"/>
            <a:ext cx="6422849" cy="1676603"/>
          </a:xfrm>
        </p:spPr>
        <p:txBody>
          <a:bodyPr>
            <a:normAutofit/>
          </a:bodyPr>
          <a:lstStyle/>
          <a:p>
            <a:r>
              <a:rPr lang="en-US"/>
              <a:t>What sponsor funds will be used for</a:t>
            </a:r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E20FA99-AAAC-4AF3-9FAE-70742032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9573BE85-6043-4C3A-A7DD-483A0A5FB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559407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D86C11-E6F1-3F44-32AE-575A02E271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1364" y="2364452"/>
            <a:ext cx="3113280" cy="2129095"/>
          </a:xfrm>
          <a:prstGeom prst="rect">
            <a:avLst/>
          </a:prstGeom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F3361-A021-4344-97CE-425B038F6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81" y="2438400"/>
            <a:ext cx="6422848" cy="3785419"/>
          </a:xfrm>
        </p:spPr>
        <p:txBody>
          <a:bodyPr>
            <a:normAutofit/>
          </a:bodyPr>
          <a:lstStyle/>
          <a:p>
            <a:r>
              <a:rPr lang="en-US" sz="2000" dirty="0"/>
              <a:t>Centenary book: </a:t>
            </a:r>
            <a:r>
              <a:rPr lang="en-US" sz="2000" i="1" dirty="0" err="1"/>
              <a:t>Proston</a:t>
            </a:r>
            <a:r>
              <a:rPr lang="en-US" sz="2000" i="1" dirty="0"/>
              <a:t> &amp; District – 100 years down the track</a:t>
            </a:r>
          </a:p>
          <a:p>
            <a:r>
              <a:rPr lang="en-US" sz="2000" dirty="0"/>
              <a:t>Centenary cake</a:t>
            </a:r>
          </a:p>
          <a:p>
            <a:r>
              <a:rPr lang="en-US" sz="2000" dirty="0"/>
              <a:t>Centenary fireworks</a:t>
            </a:r>
          </a:p>
          <a:p>
            <a:r>
              <a:rPr lang="en-US" sz="2000" dirty="0"/>
              <a:t>Official centenary souvenirs</a:t>
            </a:r>
          </a:p>
          <a:p>
            <a:r>
              <a:rPr lang="en-US" sz="2000" dirty="0"/>
              <a:t>Event publicity, event insurance, sound system, generator hire, marquees hire, port-a-loos hire, bus hires, road closure permit, catering, first aid attendance, photographer, amusements.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6384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1FF3-1BD2-BE92-6FE2-CA3558BD1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49" y="372082"/>
            <a:ext cx="3505495" cy="1622321"/>
          </a:xfrm>
        </p:spPr>
        <p:txBody>
          <a:bodyPr>
            <a:normAutofit/>
          </a:bodyPr>
          <a:lstStyle/>
          <a:p>
            <a:r>
              <a:rPr lang="en-US" dirty="0"/>
              <a:t>Fundraising delegates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FB2BE-62F3-8BFF-3FA2-ABB759ADC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214" y="2038348"/>
            <a:ext cx="387224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Nick Volk</a:t>
            </a:r>
          </a:p>
          <a:p>
            <a:pPr marL="0" indent="0">
              <a:buNone/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Email: </a:t>
            </a:r>
            <a:r>
              <a:rPr lang="en-AU" sz="20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volkfamily@hotmail.com</a:t>
            </a: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Mobile: 0407 628 508.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Janee</a:t>
            </a:r>
            <a:r>
              <a:rPr lang="en-AU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Crane</a:t>
            </a:r>
          </a:p>
          <a:p>
            <a:pPr marL="0" indent="0">
              <a:buNone/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Email: </a:t>
            </a:r>
            <a:r>
              <a:rPr lang="en-AU" sz="20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janee.crane@serenityridge.com.au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Mobile: 0419 029 949.</a:t>
            </a:r>
            <a:endParaRPr lang="en-A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C9935C-49F5-E22B-B98B-86034BB269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5862" y="1507210"/>
            <a:ext cx="6019331" cy="384033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39534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94DF-7D87-8180-20C9-5BBE01DB3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the </a:t>
            </a:r>
            <a:r>
              <a:rPr lang="en-US" b="1" dirty="0" err="1"/>
              <a:t>organisation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72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 err="1"/>
              <a:t>Proston</a:t>
            </a:r>
            <a:r>
              <a:rPr lang="en-US" b="1" dirty="0"/>
              <a:t> &amp; District Heritage Association Inc. </a:t>
            </a:r>
            <a:r>
              <a:rPr lang="en-US" dirty="0"/>
              <a:t>is a registered charity staffed wholly by volunteers.</a:t>
            </a:r>
          </a:p>
          <a:p>
            <a:endParaRPr lang="en-US" dirty="0"/>
          </a:p>
          <a:p>
            <a:r>
              <a:rPr lang="en-US" dirty="0"/>
              <a:t>The objectives of the Association are to:</a:t>
            </a:r>
          </a:p>
          <a:p>
            <a:pPr lvl="1"/>
            <a:r>
              <a:rPr lang="en-US" dirty="0"/>
              <a:t>To establish the </a:t>
            </a:r>
            <a:r>
              <a:rPr lang="en-US" dirty="0" err="1"/>
              <a:t>Proston</a:t>
            </a:r>
            <a:r>
              <a:rPr lang="en-US" dirty="0"/>
              <a:t> &amp; District Heritage Museum to maintain an authentic historical record of </a:t>
            </a:r>
            <a:r>
              <a:rPr lang="en-US" dirty="0" err="1"/>
              <a:t>Proston</a:t>
            </a:r>
            <a:r>
              <a:rPr lang="en-US" dirty="0"/>
              <a:t> and District.</a:t>
            </a:r>
          </a:p>
          <a:p>
            <a:pPr lvl="1"/>
            <a:r>
              <a:rPr lang="en-US" dirty="0"/>
              <a:t>To celebrate </a:t>
            </a:r>
            <a:r>
              <a:rPr lang="en-US" dirty="0" err="1"/>
              <a:t>Proston’s</a:t>
            </a:r>
            <a:r>
              <a:rPr lang="en-US" dirty="0"/>
              <a:t> heritage and culture </a:t>
            </a:r>
            <a:r>
              <a:rPr lang="en-US" b="1" dirty="0"/>
              <a:t>through hosting a centenary event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To protect our heritage for future generations.</a:t>
            </a:r>
          </a:p>
        </p:txBody>
      </p:sp>
    </p:spTree>
    <p:extLst>
      <p:ext uri="{BB962C8B-B14F-4D97-AF65-F5344CB8AC3E}">
        <p14:creationId xmlns:p14="http://schemas.microsoft.com/office/powerpoint/2010/main" val="327231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94DF-7D87-8180-20C9-5BBE01DB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173"/>
            <a:ext cx="10515600" cy="1325563"/>
          </a:xfrm>
        </p:spPr>
        <p:txBody>
          <a:bodyPr/>
          <a:lstStyle/>
          <a:p>
            <a:r>
              <a:rPr lang="en-US" b="1" dirty="0"/>
              <a:t>During the past 5 years the Association has: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532149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Incorporated the Association (2018) and registered as a charity (2023).</a:t>
            </a:r>
          </a:p>
          <a:p>
            <a:r>
              <a:rPr lang="en-US" dirty="0"/>
              <a:t>Compiled the </a:t>
            </a:r>
            <a:r>
              <a:rPr lang="en-US" dirty="0" err="1"/>
              <a:t>Proston</a:t>
            </a:r>
            <a:r>
              <a:rPr lang="en-US" dirty="0"/>
              <a:t> &amp; District Heritage Collection of photographs, books, posters, maps and other artefacts (over 1,000 followers on Facebook).</a:t>
            </a:r>
          </a:p>
          <a:p>
            <a:r>
              <a:rPr lang="en-US" dirty="0"/>
              <a:t>Collaborated with Council to upgrade the </a:t>
            </a:r>
            <a:r>
              <a:rPr lang="en-US" dirty="0" err="1"/>
              <a:t>Proston</a:t>
            </a:r>
            <a:r>
              <a:rPr lang="en-US" dirty="0"/>
              <a:t> Railway Park precinct.</a:t>
            </a:r>
          </a:p>
          <a:p>
            <a:r>
              <a:rPr lang="en-US" dirty="0"/>
              <a:t>Obtained grant funds to construct </a:t>
            </a:r>
            <a:r>
              <a:rPr lang="en-US" i="1" dirty="0"/>
              <a:t>The Platform </a:t>
            </a:r>
            <a:r>
              <a:rPr lang="en-US" dirty="0"/>
              <a:t>– a stage located in the </a:t>
            </a:r>
            <a:r>
              <a:rPr lang="en-US" dirty="0" err="1"/>
              <a:t>Proston</a:t>
            </a:r>
            <a:r>
              <a:rPr lang="en-US" dirty="0"/>
              <a:t> Railway Park precinct.</a:t>
            </a:r>
          </a:p>
          <a:p>
            <a:r>
              <a:rPr lang="en-US" dirty="0"/>
              <a:t>Revamped, updated and promoted the </a:t>
            </a:r>
            <a:r>
              <a:rPr lang="en-US" dirty="0" err="1"/>
              <a:t>Proston</a:t>
            </a:r>
            <a:r>
              <a:rPr lang="en-US" dirty="0"/>
              <a:t> Heritage Trail.</a:t>
            </a:r>
          </a:p>
          <a:p>
            <a:r>
              <a:rPr lang="en-US" dirty="0"/>
              <a:t>Advocacy with Council to establish a </a:t>
            </a:r>
            <a:r>
              <a:rPr lang="en-US" dirty="0" err="1"/>
              <a:t>Proston</a:t>
            </a:r>
            <a:r>
              <a:rPr lang="en-US" dirty="0"/>
              <a:t> &amp; District Lookout &amp; Picnic Area on the ridge overlooking </a:t>
            </a:r>
            <a:r>
              <a:rPr lang="en-US" dirty="0" err="1"/>
              <a:t>Proston</a:t>
            </a:r>
            <a:r>
              <a:rPr lang="en-US" dirty="0"/>
              <a:t>.</a:t>
            </a:r>
          </a:p>
          <a:p>
            <a:r>
              <a:rPr lang="en-US" dirty="0"/>
              <a:t>Procured and held multiple public screenings of a cultural heritage film of life in and around </a:t>
            </a:r>
            <a:r>
              <a:rPr lang="en-US" dirty="0" err="1"/>
              <a:t>Proston</a:t>
            </a:r>
            <a:r>
              <a:rPr lang="en-US" dirty="0"/>
              <a:t> from the 1950s to the 1970s.</a:t>
            </a:r>
          </a:p>
          <a:p>
            <a:r>
              <a:rPr lang="en-US" dirty="0"/>
              <a:t>Publishing a book recording stories of local heritage as a legacy of the centenary of our community in 2023.</a:t>
            </a:r>
          </a:p>
          <a:p>
            <a:r>
              <a:rPr lang="en-US" dirty="0"/>
              <a:t>Planning and preparation for the </a:t>
            </a:r>
            <a:r>
              <a:rPr lang="en-US" dirty="0" err="1"/>
              <a:t>Proston</a:t>
            </a:r>
            <a:r>
              <a:rPr lang="en-US" dirty="0"/>
              <a:t> &amp; District centenary event on 30 September – 1 October 2023.</a:t>
            </a:r>
          </a:p>
        </p:txBody>
      </p:sp>
    </p:spTree>
    <p:extLst>
      <p:ext uri="{BB962C8B-B14F-4D97-AF65-F5344CB8AC3E}">
        <p14:creationId xmlns:p14="http://schemas.microsoft.com/office/powerpoint/2010/main" val="400309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fficeArt object" descr="Picture 4">
            <a:extLst>
              <a:ext uri="{FF2B5EF4-FFF2-40B4-BE49-F238E27FC236}">
                <a16:creationId xmlns:a16="http://schemas.microsoft.com/office/drawing/2014/main" id="{799C3E05-CA4D-8ADC-B53E-C4760F910A70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77850" y="457200"/>
            <a:ext cx="4700588" cy="3071813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526A1C-A4DF-140C-FB8D-981274B8B7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850" y="3603625"/>
            <a:ext cx="4700588" cy="2797175"/>
          </a:xfrm>
          <a:prstGeom prst="rect">
            <a:avLst/>
          </a:prstGeom>
        </p:spPr>
      </p:pic>
      <p:pic>
        <p:nvPicPr>
          <p:cNvPr id="11" name="Picture 10" descr="A building with a tower&#10;&#10;Description automatically generated with low confidence">
            <a:extLst>
              <a:ext uri="{FF2B5EF4-FFF2-40B4-BE49-F238E27FC236}">
                <a16:creationId xmlns:a16="http://schemas.microsoft.com/office/drawing/2014/main" id="{E3047E9C-A180-1D91-0FC9-06A650B10C0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353050" y="457200"/>
            <a:ext cx="2605088" cy="1398588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7725E8-2987-96BE-2564-4A7D9C0537F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3050" y="1930400"/>
            <a:ext cx="2605088" cy="17875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D2A54D-DB69-4A79-8E01-19A4AD5B02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3050" y="3794125"/>
            <a:ext cx="2605088" cy="2605088"/>
          </a:xfrm>
          <a:prstGeom prst="rect">
            <a:avLst/>
          </a:prstGeom>
        </p:spPr>
      </p:pic>
      <p:pic>
        <p:nvPicPr>
          <p:cNvPr id="5" name="officeArt object" descr="Picture 3">
            <a:extLst>
              <a:ext uri="{FF2B5EF4-FFF2-40B4-BE49-F238E27FC236}">
                <a16:creationId xmlns:a16="http://schemas.microsoft.com/office/drawing/2014/main" id="{EC79DC9C-22A1-F1BB-FF2C-473A55D95944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8034338" y="457200"/>
            <a:ext cx="3579813" cy="18224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A2E6BF-75F4-2CFA-C737-15B171B5B74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4338" y="2354263"/>
            <a:ext cx="3579813" cy="1847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B74BE9-54B4-96F0-1B9D-2132D59DACE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34338" y="4278313"/>
            <a:ext cx="3579813" cy="212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401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5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Text&#10;&#10;Description automatically generated with low confidence">
            <a:extLst>
              <a:ext uri="{FF2B5EF4-FFF2-40B4-BE49-F238E27FC236}">
                <a16:creationId xmlns:a16="http://schemas.microsoft.com/office/drawing/2014/main" id="{3B6A27A7-9605-C088-4F89-43405F9DEA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0150" y="643467"/>
            <a:ext cx="779170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161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94DF-7D87-8180-20C9-5BBE01DB3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Centenary event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72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i="1" dirty="0" err="1"/>
              <a:t>Proston</a:t>
            </a:r>
            <a:r>
              <a:rPr lang="en-US" sz="3600" b="1" i="1" dirty="0"/>
              <a:t> &amp; District – 100 years down the track</a:t>
            </a:r>
          </a:p>
          <a:p>
            <a:endParaRPr lang="en-US" dirty="0"/>
          </a:p>
          <a:p>
            <a:r>
              <a:rPr lang="en-US" dirty="0"/>
              <a:t>It is 100 years since the railway came to </a:t>
            </a:r>
            <a:r>
              <a:rPr lang="en-US" dirty="0" err="1"/>
              <a:t>Proston</a:t>
            </a:r>
            <a:r>
              <a:rPr lang="en-US" dirty="0"/>
              <a:t>, a development that transformed the town and the district.</a:t>
            </a:r>
          </a:p>
          <a:p>
            <a:endParaRPr lang="en-US" dirty="0"/>
          </a:p>
          <a:p>
            <a:r>
              <a:rPr lang="en-US" dirty="0"/>
              <a:t>The centenary event will be held in the </a:t>
            </a:r>
            <a:r>
              <a:rPr lang="en-US" dirty="0" err="1"/>
              <a:t>Proston</a:t>
            </a:r>
            <a:r>
              <a:rPr lang="en-US" dirty="0"/>
              <a:t> Railway Park precinct, with accompanying displays at the </a:t>
            </a:r>
            <a:r>
              <a:rPr lang="en-US" dirty="0" err="1"/>
              <a:t>Proston</a:t>
            </a:r>
            <a:r>
              <a:rPr lang="en-US" dirty="0"/>
              <a:t> Showgrounds.</a:t>
            </a:r>
          </a:p>
          <a:p>
            <a:endParaRPr lang="en-US" dirty="0"/>
          </a:p>
          <a:p>
            <a:r>
              <a:rPr lang="en-US" dirty="0"/>
              <a:t>The centenary is shared with the </a:t>
            </a:r>
            <a:r>
              <a:rPr lang="en-US" dirty="0" err="1"/>
              <a:t>Proston</a:t>
            </a:r>
            <a:r>
              <a:rPr lang="en-US" dirty="0"/>
              <a:t> State School and both centenaries are being celebrated together on the same long weekend.</a:t>
            </a:r>
          </a:p>
        </p:txBody>
      </p:sp>
    </p:spTree>
    <p:extLst>
      <p:ext uri="{BB962C8B-B14F-4D97-AF65-F5344CB8AC3E}">
        <p14:creationId xmlns:p14="http://schemas.microsoft.com/office/powerpoint/2010/main" val="35103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train on the railway tracks&#10;&#10;Description automatically generated with medium confidence">
            <a:extLst>
              <a:ext uri="{FF2B5EF4-FFF2-40B4-BE49-F238E27FC236}">
                <a16:creationId xmlns:a16="http://schemas.microsoft.com/office/drawing/2014/main" id="{71A83317-8B55-3D4B-B354-5AA4ED137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688933"/>
            <a:ext cx="10391752" cy="5766522"/>
          </a:xfrm>
        </p:spPr>
      </p:pic>
    </p:spTree>
    <p:extLst>
      <p:ext uri="{BB962C8B-B14F-4D97-AF65-F5344CB8AC3E}">
        <p14:creationId xmlns:p14="http://schemas.microsoft.com/office/powerpoint/2010/main" val="2924326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94DF-7D87-8180-20C9-5BBE01DB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9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i="1" dirty="0" err="1"/>
              <a:t>Proston</a:t>
            </a:r>
            <a:r>
              <a:rPr lang="en-US" sz="4000" b="1" i="1" dirty="0"/>
              <a:t> &amp; District – 100 years down the track</a:t>
            </a:r>
            <a:br>
              <a:rPr lang="en-US" sz="4000" b="1" i="1" dirty="0"/>
            </a:br>
            <a:br>
              <a:rPr lang="en-US" sz="2000" dirty="0"/>
            </a:br>
            <a:r>
              <a:rPr lang="en-US" sz="3600" b="1" dirty="0"/>
              <a:t>Preliminary Program – Saturday 30 September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518" y="1499949"/>
            <a:ext cx="5487444" cy="47630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Daytime</a:t>
            </a:r>
          </a:p>
          <a:p>
            <a:r>
              <a:rPr lang="en-US" dirty="0"/>
              <a:t>Parkrun and markets</a:t>
            </a:r>
          </a:p>
          <a:p>
            <a:r>
              <a:rPr lang="en-US" dirty="0"/>
              <a:t>Street parade and official opening</a:t>
            </a:r>
          </a:p>
          <a:p>
            <a:r>
              <a:rPr lang="en-US" dirty="0"/>
              <a:t>Book launch – </a:t>
            </a:r>
            <a:r>
              <a:rPr lang="en-US" i="1" dirty="0"/>
              <a:t>100 years down the track</a:t>
            </a:r>
          </a:p>
          <a:p>
            <a:r>
              <a:rPr lang="en-US" dirty="0"/>
              <a:t>Railway Tours with Colin Thomson</a:t>
            </a:r>
          </a:p>
          <a:p>
            <a:r>
              <a:rPr lang="en-US" dirty="0"/>
              <a:t>District Dressmakers Exhibition</a:t>
            </a:r>
          </a:p>
          <a:p>
            <a:r>
              <a:rPr lang="en-US" dirty="0"/>
              <a:t>Vintage machinery demonstration </a:t>
            </a:r>
          </a:p>
          <a:p>
            <a:r>
              <a:rPr lang="en-US" dirty="0"/>
              <a:t>Bus Tours of District Schools</a:t>
            </a:r>
          </a:p>
          <a:p>
            <a:r>
              <a:rPr lang="en-US" dirty="0"/>
              <a:t>Cutting of the Centenary cake</a:t>
            </a:r>
          </a:p>
          <a:p>
            <a:r>
              <a:rPr lang="en-US" dirty="0"/>
              <a:t>Raffles and souvenir stalls</a:t>
            </a:r>
          </a:p>
          <a:p>
            <a:r>
              <a:rPr lang="en-US" dirty="0"/>
              <a:t>Damper and </a:t>
            </a:r>
            <a:r>
              <a:rPr lang="en-US" dirty="0" err="1"/>
              <a:t>billy</a:t>
            </a:r>
            <a:r>
              <a:rPr lang="en-US" dirty="0"/>
              <a:t> tea</a:t>
            </a:r>
          </a:p>
          <a:p>
            <a:r>
              <a:rPr lang="en-US" dirty="0"/>
              <a:t>Class year photos at </a:t>
            </a:r>
            <a:r>
              <a:rPr lang="en-US" dirty="0" err="1"/>
              <a:t>Proston</a:t>
            </a:r>
            <a:r>
              <a:rPr lang="en-US" dirty="0"/>
              <a:t> State School</a:t>
            </a:r>
          </a:p>
          <a:p>
            <a:r>
              <a:rPr lang="en-US" dirty="0"/>
              <a:t>Food vendors / amusements / rides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4B8DCD-BF88-8E97-EC15-B2BB56655D6C}"/>
              </a:ext>
            </a:extLst>
          </p:cNvPr>
          <p:cNvSpPr txBox="1">
            <a:spLocks/>
          </p:cNvSpPr>
          <p:nvPr/>
        </p:nvSpPr>
        <p:spPr>
          <a:xfrm>
            <a:off x="6006230" y="1499949"/>
            <a:ext cx="548744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Evening</a:t>
            </a:r>
          </a:p>
          <a:p>
            <a:r>
              <a:rPr lang="en-US" sz="2200" dirty="0"/>
              <a:t>Centenary Ball – </a:t>
            </a:r>
            <a:r>
              <a:rPr lang="en-US" sz="2200" dirty="0" err="1"/>
              <a:t>Proston</a:t>
            </a:r>
            <a:r>
              <a:rPr lang="en-US" sz="2200" dirty="0"/>
              <a:t> Town Hall </a:t>
            </a:r>
          </a:p>
          <a:p>
            <a:r>
              <a:rPr lang="en-US" sz="2200" dirty="0"/>
              <a:t>Outdoor screening of </a:t>
            </a:r>
            <a:r>
              <a:rPr lang="en-US" sz="2200" dirty="0" err="1"/>
              <a:t>Proston</a:t>
            </a:r>
            <a:r>
              <a:rPr lang="en-US" sz="2200" dirty="0"/>
              <a:t> cultural heritage film with introduction by editor Peter Keys</a:t>
            </a:r>
          </a:p>
          <a:p>
            <a:r>
              <a:rPr lang="en-US" sz="2200" dirty="0"/>
              <a:t>Food vendors at Railway Park and menu options at the bowls club, golf club and pub.</a:t>
            </a:r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84C8BC-04C7-7750-1B69-D1F6E42FEC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0916" y="4257089"/>
            <a:ext cx="3808081" cy="205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2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4A9008F-4C5E-A67D-102B-ADEA1F0D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0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i="1" dirty="0" err="1"/>
              <a:t>Proston</a:t>
            </a:r>
            <a:r>
              <a:rPr lang="en-US" sz="4000" b="1" i="1" dirty="0"/>
              <a:t> &amp; District – 100 years down the track</a:t>
            </a:r>
            <a:br>
              <a:rPr lang="en-US" sz="4000" b="1" i="1" dirty="0"/>
            </a:br>
            <a:br>
              <a:rPr lang="en-US" sz="2000" dirty="0"/>
            </a:br>
            <a:r>
              <a:rPr lang="en-US" sz="3600" b="1" dirty="0"/>
              <a:t>Preliminary Program – Sunday 1 October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A911-296D-EAE5-0C3B-7F3427DB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518" y="1525001"/>
            <a:ext cx="5487444" cy="47630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Daytime</a:t>
            </a:r>
          </a:p>
          <a:p>
            <a:r>
              <a:rPr lang="en-US" sz="2200" dirty="0"/>
              <a:t>Breakfast at showgrounds or railway park</a:t>
            </a:r>
          </a:p>
          <a:p>
            <a:r>
              <a:rPr lang="en-US" sz="2200" dirty="0"/>
              <a:t>Brunch at </a:t>
            </a:r>
            <a:r>
              <a:rPr lang="en-US" sz="2200" dirty="0" err="1"/>
              <a:t>Proston</a:t>
            </a:r>
            <a:r>
              <a:rPr lang="en-US" sz="2200" dirty="0"/>
              <a:t> Golf Club</a:t>
            </a:r>
          </a:p>
          <a:p>
            <a:r>
              <a:rPr lang="en-US" sz="2200" dirty="0"/>
              <a:t>Thanksgiving service – SB Ministries</a:t>
            </a:r>
          </a:p>
          <a:p>
            <a:r>
              <a:rPr lang="en-US" sz="2200" dirty="0"/>
              <a:t>Bus tours of District schools</a:t>
            </a:r>
          </a:p>
          <a:p>
            <a:r>
              <a:rPr lang="en-US" sz="2400" dirty="0"/>
              <a:t>District Dressmakers Exhibition</a:t>
            </a:r>
            <a:endParaRPr lang="en-US" sz="2200" dirty="0"/>
          </a:p>
          <a:p>
            <a:r>
              <a:rPr lang="en-US" sz="2200" dirty="0"/>
              <a:t>Official opening of </a:t>
            </a:r>
            <a:r>
              <a:rPr lang="en-US" sz="2200" dirty="0" err="1"/>
              <a:t>Proston</a:t>
            </a:r>
            <a:r>
              <a:rPr lang="en-US" sz="2200" dirty="0"/>
              <a:t> Village shops &amp; </a:t>
            </a:r>
            <a:r>
              <a:rPr lang="en-US" sz="2200" dirty="0" err="1"/>
              <a:t>Proston</a:t>
            </a:r>
            <a:r>
              <a:rPr lang="en-US" sz="2200" dirty="0"/>
              <a:t> Men’s Shed</a:t>
            </a:r>
          </a:p>
          <a:p>
            <a:r>
              <a:rPr lang="en-US" sz="2200" dirty="0" err="1"/>
              <a:t>Proston</a:t>
            </a:r>
            <a:r>
              <a:rPr lang="en-US" sz="2200" dirty="0"/>
              <a:t> &amp; District inter-school sports re-enacted!</a:t>
            </a:r>
          </a:p>
          <a:p>
            <a:r>
              <a:rPr lang="en-US" sz="2200" i="1" dirty="0"/>
              <a:t>The Platform </a:t>
            </a:r>
            <a:r>
              <a:rPr lang="en-US" sz="2200" dirty="0"/>
              <a:t>– Centenary book story recitals, music, and poetry (open-mic)</a:t>
            </a:r>
          </a:p>
          <a:p>
            <a:r>
              <a:rPr lang="en-US" sz="2200" dirty="0"/>
              <a:t>Food vendors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4B8DCD-BF88-8E97-EC15-B2BB56655D6C}"/>
              </a:ext>
            </a:extLst>
          </p:cNvPr>
          <p:cNvSpPr txBox="1">
            <a:spLocks/>
          </p:cNvSpPr>
          <p:nvPr/>
        </p:nvSpPr>
        <p:spPr>
          <a:xfrm>
            <a:off x="6006230" y="1525001"/>
            <a:ext cx="548744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/>
              <a:t>Evening</a:t>
            </a:r>
          </a:p>
          <a:p>
            <a:r>
              <a:rPr lang="en-US" sz="2200" dirty="0"/>
              <a:t>Food vendors at Railway Park and menu options at the bowls club, golf club and pub</a:t>
            </a:r>
          </a:p>
          <a:p>
            <a:r>
              <a:rPr lang="en-US" sz="2200" b="1" dirty="0"/>
              <a:t>Centenary Fireworks!! </a:t>
            </a:r>
          </a:p>
          <a:p>
            <a:r>
              <a:rPr lang="en-US" sz="2200" dirty="0"/>
              <a:t>Entertainment in Railway Park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86624B-17E9-8F47-5178-E13DB7C2EA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1772" y="4125039"/>
            <a:ext cx="4058903" cy="165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55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3050</TotalTime>
  <Words>1063</Words>
  <Application>Microsoft Macintosh PowerPoint</Application>
  <PresentationFormat>Widescreen</PresentationFormat>
  <Paragraphs>131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About the organisation</vt:lpstr>
      <vt:lpstr>During the past 5 years the Association has:</vt:lpstr>
      <vt:lpstr>PowerPoint Presentation</vt:lpstr>
      <vt:lpstr>PowerPoint Presentation</vt:lpstr>
      <vt:lpstr>Centenary event theme</vt:lpstr>
      <vt:lpstr>PowerPoint Presentation</vt:lpstr>
      <vt:lpstr>Proston &amp; District – 100 years down the track  Preliminary Program – Saturday 30 September</vt:lpstr>
      <vt:lpstr>Proston &amp; District – 100 years down the track  Preliminary Program – Sunday 1 October </vt:lpstr>
      <vt:lpstr>Centenary Sponsorship Invitation</vt:lpstr>
      <vt:lpstr>Sponsorship Opportunities &amp; Recognition</vt:lpstr>
      <vt:lpstr>Sponsorship Opportunities &amp; Recognition</vt:lpstr>
      <vt:lpstr>What sponsor funds will be used for</vt:lpstr>
      <vt:lpstr>Fundraising delegates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Janee Crane</dc:creator>
  <cp:lastModifiedBy>Janee Crane</cp:lastModifiedBy>
  <cp:revision>16</cp:revision>
  <dcterms:created xsi:type="dcterms:W3CDTF">2023-02-28T06:33:02Z</dcterms:created>
  <dcterms:modified xsi:type="dcterms:W3CDTF">2023-03-21T00:08:51Z</dcterms:modified>
</cp:coreProperties>
</file>