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3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76" r:id="rId4"/>
    <p:sldId id="259" r:id="rId5"/>
    <p:sldId id="260" r:id="rId6"/>
    <p:sldId id="261" r:id="rId7"/>
    <p:sldId id="262" r:id="rId8"/>
    <p:sldId id="296" r:id="rId9"/>
    <p:sldId id="278" r:id="rId10"/>
    <p:sldId id="279" r:id="rId11"/>
    <p:sldId id="299" r:id="rId12"/>
    <p:sldId id="264" r:id="rId13"/>
    <p:sldId id="286" r:id="rId14"/>
    <p:sldId id="287" r:id="rId15"/>
    <p:sldId id="288" r:id="rId16"/>
    <p:sldId id="266" r:id="rId17"/>
    <p:sldId id="280" r:id="rId18"/>
    <p:sldId id="281" r:id="rId19"/>
    <p:sldId id="282" r:id="rId20"/>
    <p:sldId id="283" r:id="rId21"/>
    <p:sldId id="289" r:id="rId22"/>
    <p:sldId id="284" r:id="rId23"/>
    <p:sldId id="297" r:id="rId24"/>
    <p:sldId id="298" r:id="rId25"/>
    <p:sldId id="290" r:id="rId26"/>
    <p:sldId id="295" r:id="rId27"/>
    <p:sldId id="292" r:id="rId28"/>
    <p:sldId id="291" r:id="rId29"/>
    <p:sldId id="293" r:id="rId30"/>
    <p:sldId id="294" r:id="rId31"/>
    <p:sldId id="269" r:id="rId32"/>
    <p:sldId id="285" r:id="rId33"/>
    <p:sldId id="270" r:id="rId34"/>
    <p:sldId id="271" r:id="rId35"/>
    <p:sldId id="272" r:id="rId36"/>
    <p:sldId id="273" r:id="rId37"/>
    <p:sldId id="274" r:id="rId38"/>
    <p:sldId id="275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58" autoAdjust="0"/>
    <p:restoredTop sz="94667" autoAdjust="0"/>
  </p:normalViewPr>
  <p:slideViewPr>
    <p:cSldViewPr snapToGrid="0" snapToObjects="1">
      <p:cViewPr varScale="1">
        <p:scale>
          <a:sx n="146" d="100"/>
          <a:sy n="146" d="100"/>
        </p:scale>
        <p:origin x="-5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8" d="100"/>
          <a:sy n="108" d="100"/>
        </p:scale>
        <p:origin x="-29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2B7EC-2A38-7C48-A00D-DBA5DCDAC2BE}" type="datetimeFigureOut">
              <a:rPr lang="en-US" smtClean="0"/>
              <a:t>04/05/2015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0C46D-4052-9D4D-8A0C-912F35C1E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38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0E63D-33E5-BD4B-9D31-E211E4A26E04}" type="datetimeFigureOut">
              <a:rPr lang="en-US" smtClean="0"/>
              <a:t>04/05/2015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44CDC-BA03-4C42-BDF1-63D3EFED6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13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44CDC-BA03-4C42-BDF1-63D3EFED62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70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322943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16182511-A513-8C49-9D30-120D5EF5E22E}" type="datetimeFigureOut">
              <a:rPr lang="en-US" smtClean="0"/>
              <a:pPr/>
              <a:t>04/05/2015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322943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16182511-A513-8C49-9D30-120D5EF5E22E}" type="datetimeFigureOut">
              <a:rPr lang="en-US" smtClean="0"/>
              <a:pPr/>
              <a:t>04/05/2015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CB5E2A69-E825-BB42-AD47-50225B248E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322943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16182511-A513-8C49-9D30-120D5EF5E22E}" type="datetimeFigureOut">
              <a:rPr lang="en-US" smtClean="0"/>
              <a:pPr/>
              <a:t>04/05/2015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CB5E2A69-E825-BB42-AD47-50225B248E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322943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16182511-A513-8C49-9D30-120D5EF5E22E}" type="datetimeFigureOut">
              <a:rPr lang="en-US" smtClean="0"/>
              <a:pPr/>
              <a:t>04/05/2015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CB5E2A69-E825-BB42-AD47-50225B248E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322943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16182511-A513-8C49-9D30-120D5EF5E22E}" type="datetimeFigureOut">
              <a:rPr lang="en-US" smtClean="0"/>
              <a:pPr/>
              <a:t>04/05/2015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CB5E2A69-E825-BB42-AD47-50225B248E5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322943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16182511-A513-8C49-9D30-120D5EF5E22E}" type="datetimeFigureOut">
              <a:rPr lang="en-US" smtClean="0"/>
              <a:pPr/>
              <a:t>04/05/2015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CB5E2A69-E825-BB42-AD47-50225B248E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Cambria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322943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16182511-A513-8C49-9D30-120D5EF5E22E}" type="datetimeFigureOut">
              <a:rPr lang="en-US" smtClean="0"/>
              <a:pPr/>
              <a:t>04/05/2015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CB5E2A69-E825-BB42-AD47-50225B248E5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322943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16182511-A513-8C49-9D30-120D5EF5E22E}" type="datetimeFigureOut">
              <a:rPr lang="en-US" smtClean="0"/>
              <a:pPr/>
              <a:t>04/05/2015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CB5E2A69-E825-BB42-AD47-50225B248E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322943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16182511-A513-8C49-9D30-120D5EF5E22E}" type="datetimeFigureOut">
              <a:rPr lang="en-US" smtClean="0"/>
              <a:pPr/>
              <a:t>04/05/2015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CB5E2A69-E825-BB42-AD47-50225B248E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322943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16182511-A513-8C49-9D30-120D5EF5E22E}" type="datetimeFigureOut">
              <a:rPr lang="en-US" smtClean="0"/>
              <a:pPr/>
              <a:t>04/05/2015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322943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16182511-A513-8C49-9D30-120D5EF5E22E}" type="datetimeFigureOut">
              <a:rPr lang="en-US" smtClean="0"/>
              <a:pPr/>
              <a:t>04/05/2015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</a:defRPr>
            </a:lvl1pPr>
          </a:lstStyle>
          <a:p>
            <a:fld id="{CB5E2A69-E825-BB42-AD47-50225B248E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g"/><Relationship Id="rId1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0570"/>
            <a:ext cx="8229600" cy="4626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5" name="Picture 4" descr="ef_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946" y="5597230"/>
            <a:ext cx="2015872" cy="800505"/>
          </a:xfrm>
          <a:prstGeom prst="rect">
            <a:avLst/>
          </a:prstGeom>
        </p:spPr>
      </p:pic>
      <p:pic>
        <p:nvPicPr>
          <p:cNvPr id="6" name="Picture 5" descr="SYOB-logo(2)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571" y="5446713"/>
            <a:ext cx="2129970" cy="91451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ln>
            <a:solidFill>
              <a:schemeClr val="tx2"/>
            </a:solidFill>
          </a:ln>
          <a:solidFill>
            <a:schemeClr val="tx2"/>
          </a:solidFill>
          <a:latin typeface="Cambria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Cambria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Cambria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Cambria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Cambria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Cambria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Welcome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To the </a:t>
            </a:r>
            <a:r>
              <a:rPr lang="en-GB" b="1" dirty="0" smtClean="0">
                <a:solidFill>
                  <a:schemeClr val="tx1"/>
                </a:solidFill>
              </a:rPr>
              <a:t>Start Your </a:t>
            </a:r>
            <a:r>
              <a:rPr lang="en-GB" b="1" dirty="0">
                <a:solidFill>
                  <a:schemeClr val="tx1"/>
                </a:solidFill>
              </a:rPr>
              <a:t>O</a:t>
            </a:r>
            <a:r>
              <a:rPr lang="en-GB" b="1" dirty="0" smtClean="0">
                <a:solidFill>
                  <a:schemeClr val="tx1"/>
                </a:solidFill>
              </a:rPr>
              <a:t>wn Business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Business Planning workshop</a:t>
            </a:r>
          </a:p>
        </p:txBody>
      </p:sp>
      <p:pic>
        <p:nvPicPr>
          <p:cNvPr id="4" name="Picture 3" descr="SYOB-logo(2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571" y="5446713"/>
            <a:ext cx="2129970" cy="914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034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Business name</a:t>
            </a:r>
          </a:p>
          <a:p>
            <a:r>
              <a:rPr lang="en-US" dirty="0" smtClean="0"/>
              <a:t>Sole trader, Partnership, or Limited Company?</a:t>
            </a:r>
          </a:p>
          <a:p>
            <a:r>
              <a:rPr lang="en-US" dirty="0" smtClean="0"/>
              <a:t>Where will it be based?</a:t>
            </a:r>
          </a:p>
          <a:p>
            <a:r>
              <a:rPr lang="en-US" dirty="0" smtClean="0"/>
              <a:t>Geographic coverage</a:t>
            </a:r>
          </a:p>
          <a:p>
            <a:r>
              <a:rPr lang="en-US" dirty="0" smtClean="0"/>
              <a:t>Who will run the business? Owner &amp; key personnel</a:t>
            </a:r>
          </a:p>
          <a:p>
            <a:r>
              <a:rPr lang="en-US" dirty="0" smtClean="0"/>
              <a:t>What experience/skills do they possess?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14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will the business be based?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Working from home</a:t>
            </a:r>
          </a:p>
          <a:p>
            <a:r>
              <a:rPr lang="en-US" dirty="0" smtClean="0"/>
              <a:t>Virtual offices</a:t>
            </a:r>
          </a:p>
          <a:p>
            <a:r>
              <a:rPr lang="en-US" dirty="0" smtClean="0"/>
              <a:t>Renting</a:t>
            </a:r>
          </a:p>
          <a:p>
            <a:r>
              <a:rPr lang="en-US" dirty="0" smtClean="0"/>
              <a:t>Purchasing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187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Which legal structure is right for your business?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What we will talk about</a:t>
            </a:r>
            <a:br>
              <a:rPr lang="en-GB" b="1" dirty="0"/>
            </a:br>
            <a:endParaRPr lang="en-GB" b="1" dirty="0" smtClean="0"/>
          </a:p>
          <a:p>
            <a:r>
              <a:rPr lang="en-US" dirty="0" smtClean="0"/>
              <a:t>Sole Trader</a:t>
            </a:r>
          </a:p>
          <a:p>
            <a:r>
              <a:rPr lang="en-US" dirty="0" smtClean="0"/>
              <a:t>Partnership</a:t>
            </a:r>
          </a:p>
          <a:p>
            <a:r>
              <a:rPr lang="en-US" dirty="0" smtClean="0"/>
              <a:t>Private Limited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384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Structure - </a:t>
            </a:r>
            <a:r>
              <a:rPr lang="en-US" dirty="0" smtClean="0"/>
              <a:t>Sole trader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Easy and simple to set up</a:t>
            </a:r>
          </a:p>
          <a:p>
            <a:r>
              <a:rPr lang="en-US" dirty="0"/>
              <a:t>Register with HMRC when you begin trading </a:t>
            </a:r>
          </a:p>
          <a:p>
            <a:r>
              <a:rPr lang="en-US" dirty="0"/>
              <a:t>You are responsible for your tax and </a:t>
            </a:r>
            <a:r>
              <a:rPr lang="en-US" dirty="0" smtClean="0"/>
              <a:t>NI</a:t>
            </a:r>
          </a:p>
          <a:p>
            <a:r>
              <a:rPr lang="en-GB" dirty="0"/>
              <a:t>No audited accounts </a:t>
            </a:r>
          </a:p>
          <a:p>
            <a:r>
              <a:rPr lang="en-US" dirty="0" smtClean="0"/>
              <a:t>You </a:t>
            </a:r>
            <a:r>
              <a:rPr lang="en-US" dirty="0"/>
              <a:t>are the </a:t>
            </a:r>
            <a:r>
              <a:rPr lang="en-US" dirty="0" smtClean="0"/>
              <a:t>business, total </a:t>
            </a:r>
            <a:r>
              <a:rPr lang="en-GB" dirty="0" smtClean="0"/>
              <a:t>liability</a:t>
            </a:r>
          </a:p>
          <a:p>
            <a:r>
              <a:rPr lang="en-GB" dirty="0" smtClean="0"/>
              <a:t>You can </a:t>
            </a:r>
            <a:r>
              <a:rPr lang="en-GB" dirty="0"/>
              <a:t>form </a:t>
            </a:r>
            <a:r>
              <a:rPr lang="en-GB" dirty="0" smtClean="0"/>
              <a:t>a Limited Company later</a:t>
            </a:r>
          </a:p>
          <a:p>
            <a:r>
              <a:rPr lang="en-GB" dirty="0" smtClean="0"/>
              <a:t>Harder </a:t>
            </a:r>
            <a:r>
              <a:rPr lang="en-GB" dirty="0"/>
              <a:t>raising money, no shares to </a:t>
            </a:r>
            <a:r>
              <a:rPr lang="en-GB" dirty="0" smtClean="0"/>
              <a:t>sell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0328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Structure - Partnership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or more sole traders working together</a:t>
            </a:r>
          </a:p>
          <a:p>
            <a:r>
              <a:rPr lang="en-US" dirty="0"/>
              <a:t>Partnership agreement</a:t>
            </a:r>
          </a:p>
          <a:p>
            <a:r>
              <a:rPr lang="en-US" dirty="0"/>
              <a:t>Jointly and severally liable for all debts</a:t>
            </a:r>
          </a:p>
        </p:txBody>
      </p:sp>
    </p:spTree>
    <p:extLst>
      <p:ext uri="{BB962C8B-B14F-4D97-AF65-F5344CB8AC3E}">
        <p14:creationId xmlns:p14="http://schemas.microsoft.com/office/powerpoint/2010/main" val="1053819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Structure </a:t>
            </a:r>
            <a:r>
              <a:rPr lang="en-US" dirty="0" smtClean="0"/>
              <a:t>– Limited Company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Limits </a:t>
            </a:r>
            <a:r>
              <a:rPr lang="en-US" dirty="0"/>
              <a:t>liabilities to the company </a:t>
            </a:r>
          </a:p>
          <a:p>
            <a:r>
              <a:rPr lang="en-US" dirty="0"/>
              <a:t>Separate legal entity</a:t>
            </a:r>
          </a:p>
          <a:p>
            <a:r>
              <a:rPr lang="en-US" dirty="0"/>
              <a:t>Protects owners and directors</a:t>
            </a:r>
          </a:p>
          <a:p>
            <a:r>
              <a:rPr lang="en-US" dirty="0"/>
              <a:t>Register with Companies House</a:t>
            </a:r>
          </a:p>
          <a:p>
            <a:r>
              <a:rPr lang="en-US" dirty="0"/>
              <a:t>Information in the public </a:t>
            </a:r>
            <a:r>
              <a:rPr lang="en-US" dirty="0" smtClean="0"/>
              <a:t>domain</a:t>
            </a:r>
          </a:p>
          <a:p>
            <a:r>
              <a:rPr lang="en-GB" dirty="0" smtClean="0"/>
              <a:t>Shares</a:t>
            </a:r>
            <a:r>
              <a:rPr lang="en-GB" dirty="0"/>
              <a:t>, pension, dividends, </a:t>
            </a:r>
            <a:endParaRPr lang="en-GB" dirty="0" smtClean="0"/>
          </a:p>
          <a:p>
            <a:r>
              <a:rPr lang="en-GB" dirty="0" smtClean="0"/>
              <a:t>Credibility</a:t>
            </a:r>
            <a:r>
              <a:rPr lang="en-GB" dirty="0"/>
              <a:t>, tax advantages, </a:t>
            </a:r>
            <a:endParaRPr lang="en-GB" dirty="0" smtClean="0"/>
          </a:p>
          <a:p>
            <a:r>
              <a:rPr lang="en-GB" dirty="0" smtClean="0"/>
              <a:t>You probably need an accountant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978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What we will talk about</a:t>
            </a:r>
            <a:br>
              <a:rPr lang="en-GB" b="1" dirty="0" smtClean="0"/>
            </a:br>
            <a:endParaRPr lang="en-GB" b="1" dirty="0" smtClean="0"/>
          </a:p>
          <a:p>
            <a:r>
              <a:rPr lang="en-GB" dirty="0" smtClean="0"/>
              <a:t>Customers</a:t>
            </a:r>
            <a:endParaRPr lang="en-GB" dirty="0"/>
          </a:p>
          <a:p>
            <a:r>
              <a:rPr lang="en-GB" dirty="0" smtClean="0"/>
              <a:t>Competition</a:t>
            </a:r>
            <a:endParaRPr lang="en-GB" dirty="0"/>
          </a:p>
          <a:p>
            <a:r>
              <a:rPr lang="en-GB" dirty="0" smtClean="0"/>
              <a:t>The Need</a:t>
            </a:r>
            <a:endParaRPr lang="en-GB" dirty="0"/>
          </a:p>
          <a:p>
            <a:r>
              <a:rPr lang="en-GB" dirty="0" smtClean="0"/>
              <a:t>Why customers should buy from YOU?</a:t>
            </a:r>
          </a:p>
          <a:p>
            <a:r>
              <a:rPr lang="en-GB" dirty="0" smtClean="0"/>
              <a:t>Pricing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472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Who are your </a:t>
            </a:r>
            <a:r>
              <a:rPr lang="en-US" dirty="0" smtClean="0"/>
              <a:t>potential customers/clients?</a:t>
            </a:r>
            <a:endParaRPr lang="en-GB" dirty="0"/>
          </a:p>
          <a:p>
            <a:pPr lvl="0"/>
            <a:r>
              <a:rPr lang="en-GB" dirty="0" smtClean="0"/>
              <a:t>What </a:t>
            </a:r>
            <a:r>
              <a:rPr lang="en-GB" dirty="0"/>
              <a:t>age group, income bracket, social demographic, geographic area ? </a:t>
            </a:r>
            <a:r>
              <a:rPr lang="en-GB" dirty="0" smtClean="0"/>
              <a:t> </a:t>
            </a:r>
          </a:p>
          <a:p>
            <a:pPr lvl="0"/>
            <a:r>
              <a:rPr lang="en-GB" dirty="0" smtClean="0"/>
              <a:t>Where will you find them?</a:t>
            </a:r>
          </a:p>
          <a:p>
            <a:r>
              <a:rPr lang="en-US" dirty="0"/>
              <a:t>What do they </a:t>
            </a:r>
            <a:r>
              <a:rPr lang="en-US" b="1" u="sng" dirty="0"/>
              <a:t>need</a:t>
            </a:r>
            <a:r>
              <a:rPr lang="en-US" dirty="0" smtClean="0"/>
              <a:t>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36362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b="1" dirty="0"/>
              <a:t>What do you know about the competition</a:t>
            </a:r>
            <a:r>
              <a:rPr lang="en-GB" b="1" dirty="0" smtClean="0"/>
              <a:t>?</a:t>
            </a:r>
            <a:br>
              <a:rPr lang="en-GB" b="1" dirty="0" smtClean="0"/>
            </a:br>
            <a:endParaRPr lang="en-GB" b="1" dirty="0" smtClean="0"/>
          </a:p>
          <a:p>
            <a:r>
              <a:rPr lang="en-US" dirty="0"/>
              <a:t>Who are your main competitors</a:t>
            </a:r>
            <a:endParaRPr lang="en-GB" dirty="0"/>
          </a:p>
          <a:p>
            <a:pPr lvl="0"/>
            <a:r>
              <a:rPr lang="en-US" dirty="0" smtClean="0"/>
              <a:t>What </a:t>
            </a:r>
            <a:r>
              <a:rPr lang="en-US" dirty="0"/>
              <a:t>do they </a:t>
            </a:r>
            <a:r>
              <a:rPr lang="en-US" dirty="0" smtClean="0"/>
              <a:t>provide and what do they charge?</a:t>
            </a:r>
            <a:endParaRPr lang="en-GB" dirty="0"/>
          </a:p>
          <a:p>
            <a:pPr lvl="0"/>
            <a:r>
              <a:rPr lang="en-US" dirty="0" smtClean="0"/>
              <a:t>What are their strengths</a:t>
            </a:r>
          </a:p>
          <a:p>
            <a:pPr lvl="0"/>
            <a:r>
              <a:rPr lang="en-US" dirty="0" smtClean="0"/>
              <a:t>What are their weaknesses (opportunity!)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514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What is the need (now and future)?</a:t>
            </a:r>
          </a:p>
          <a:p>
            <a:pPr lvl="0"/>
            <a:r>
              <a:rPr lang="en-GB" dirty="0"/>
              <a:t>How will you satisfy the need</a:t>
            </a:r>
            <a:r>
              <a:rPr lang="en-GB" dirty="0" smtClean="0"/>
              <a:t>?</a:t>
            </a:r>
          </a:p>
          <a:p>
            <a:r>
              <a:rPr lang="en-GB" dirty="0"/>
              <a:t>How much are customers prepared to pay</a:t>
            </a:r>
            <a:r>
              <a:rPr lang="en-GB" dirty="0" smtClean="0"/>
              <a:t>?</a:t>
            </a:r>
            <a:endParaRPr lang="en-GB" dirty="0"/>
          </a:p>
          <a:p>
            <a:pPr lvl="0"/>
            <a:r>
              <a:rPr lang="en-GB" dirty="0"/>
              <a:t>What sales levels can you achieve</a:t>
            </a:r>
            <a:r>
              <a:rPr lang="en-GB" dirty="0" smtClean="0"/>
              <a:t>?</a:t>
            </a:r>
          </a:p>
          <a:p>
            <a:pPr lvl="0"/>
            <a:r>
              <a:rPr lang="en-GB" dirty="0" smtClean="0"/>
              <a:t>Is the demand growing or declining</a:t>
            </a:r>
          </a:p>
          <a:p>
            <a:pPr lvl="0"/>
            <a:r>
              <a:rPr lang="en-GB" dirty="0" smtClean="0"/>
              <a:t>Is the demand seasonal?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785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Workshop expectations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you can expect from the workshop</a:t>
            </a:r>
          </a:p>
          <a:p>
            <a:r>
              <a:rPr lang="en-US" dirty="0" smtClean="0"/>
              <a:t>What are you hoping to gain from the workshop?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901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they buy from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Why will customers buy and continue to buy from you?</a:t>
            </a:r>
          </a:p>
          <a:p>
            <a:pPr lvl="0"/>
            <a:r>
              <a:rPr lang="en-US" dirty="0"/>
              <a:t>How will you be different?</a:t>
            </a:r>
            <a:endParaRPr lang="en-GB" dirty="0"/>
          </a:p>
          <a:p>
            <a:pPr lvl="0"/>
            <a:r>
              <a:rPr lang="en-GB" dirty="0"/>
              <a:t>Can you provide a service that the customer will value?</a:t>
            </a:r>
          </a:p>
          <a:p>
            <a:pPr lvl="0"/>
            <a:r>
              <a:rPr lang="en-GB" dirty="0"/>
              <a:t>Can your product/service stand out from the crowd (USP)?</a:t>
            </a:r>
          </a:p>
          <a:p>
            <a:pPr lvl="0"/>
            <a:r>
              <a:rPr lang="en-GB" dirty="0"/>
              <a:t>Why would they stop buying?</a:t>
            </a:r>
          </a:p>
          <a:p>
            <a:pPr lvl="0"/>
            <a:r>
              <a:rPr lang="en-GB" dirty="0"/>
              <a:t>How good are your communication channels to your customer?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37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price you charge can make a big impression</a:t>
            </a:r>
          </a:p>
          <a:p>
            <a:r>
              <a:rPr lang="en-US" dirty="0"/>
              <a:t>Low price = cheap / poor quality</a:t>
            </a:r>
          </a:p>
          <a:p>
            <a:r>
              <a:rPr lang="en-US" dirty="0"/>
              <a:t>High price = luxury / quality image</a:t>
            </a:r>
          </a:p>
          <a:p>
            <a:r>
              <a:rPr lang="en-US" dirty="0"/>
              <a:t>Pricing policy is very important – cheap v. competitive</a:t>
            </a:r>
          </a:p>
          <a:p>
            <a:r>
              <a:rPr lang="en-US" dirty="0"/>
              <a:t>Your market research will tell what your product is worth</a:t>
            </a:r>
          </a:p>
          <a:p>
            <a:r>
              <a:rPr lang="en-US" dirty="0"/>
              <a:t>Add additional benefits to create extra value</a:t>
            </a:r>
          </a:p>
          <a:p>
            <a:r>
              <a:rPr lang="en-US" dirty="0"/>
              <a:t>List all the things that can make a competitive </a:t>
            </a:r>
            <a:r>
              <a:rPr lang="en-US" dirty="0" smtClean="0"/>
              <a:t>difference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655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&amp; Advertising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Naming your business</a:t>
            </a:r>
          </a:p>
          <a:p>
            <a:r>
              <a:rPr lang="en-US" dirty="0" smtClean="0"/>
              <a:t>Branding &amp; customer perception</a:t>
            </a:r>
          </a:p>
          <a:p>
            <a:r>
              <a:rPr lang="en-US" dirty="0" smtClean="0"/>
              <a:t>Marketing options, frequency </a:t>
            </a:r>
            <a:r>
              <a:rPr lang="en-US" dirty="0"/>
              <a:t>and cost</a:t>
            </a:r>
            <a:endParaRPr lang="en-GB" dirty="0"/>
          </a:p>
          <a:p>
            <a:pPr lvl="0"/>
            <a:r>
              <a:rPr lang="en-US" dirty="0" smtClean="0"/>
              <a:t>Features </a:t>
            </a:r>
            <a:r>
              <a:rPr lang="en-US" dirty="0"/>
              <a:t>&amp; benefits</a:t>
            </a:r>
            <a:endParaRPr lang="en-GB" dirty="0"/>
          </a:p>
          <a:p>
            <a:pPr lvl="0"/>
            <a:r>
              <a:rPr lang="en-US" dirty="0"/>
              <a:t>The seven ‘p’s</a:t>
            </a:r>
            <a:endParaRPr lang="en-GB" dirty="0"/>
          </a:p>
          <a:p>
            <a:pPr lvl="0"/>
            <a:r>
              <a:rPr lang="en-US" dirty="0"/>
              <a:t>AIDA</a:t>
            </a:r>
            <a:endParaRPr lang="en-GB" dirty="0"/>
          </a:p>
          <a:p>
            <a:pPr lvl="0"/>
            <a:r>
              <a:rPr lang="en-US" dirty="0"/>
              <a:t>The internet/online </a:t>
            </a:r>
            <a:r>
              <a:rPr lang="en-US" dirty="0" smtClean="0"/>
              <a:t>marketing</a:t>
            </a:r>
          </a:p>
          <a:p>
            <a:pPr lvl="0"/>
            <a:r>
              <a:rPr lang="en-US" dirty="0" smtClean="0"/>
              <a:t>Sales &amp; selling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333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your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makes a good business name?</a:t>
            </a:r>
          </a:p>
          <a:p>
            <a:r>
              <a:rPr lang="en-US" dirty="0" smtClean="0"/>
              <a:t>Limited Company</a:t>
            </a:r>
          </a:p>
          <a:p>
            <a:r>
              <a:rPr lang="en-US" dirty="0" smtClean="0"/>
              <a:t>Website URL (domain name)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864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Branding</a:t>
            </a:r>
          </a:p>
          <a:p>
            <a:r>
              <a:rPr lang="en-US" dirty="0" smtClean="0"/>
              <a:t>Customer perception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423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-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Marketing/advertising options</a:t>
            </a:r>
          </a:p>
          <a:p>
            <a:r>
              <a:rPr lang="en-US" dirty="0" smtClean="0"/>
              <a:t>Frequency</a:t>
            </a:r>
          </a:p>
          <a:p>
            <a:r>
              <a:rPr lang="en-US" dirty="0" smtClean="0"/>
              <a:t>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681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– Features &amp;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Features &amp; Benefits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Customers </a:t>
            </a:r>
            <a:r>
              <a:rPr lang="en-US" dirty="0"/>
              <a:t>buy benefits not the product or service </a:t>
            </a:r>
            <a:r>
              <a:rPr lang="en-US" dirty="0" smtClean="0"/>
              <a:t>itself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Features</a:t>
            </a:r>
            <a:endParaRPr lang="en-US" dirty="0"/>
          </a:p>
          <a:p>
            <a:r>
              <a:rPr lang="en-US" dirty="0" smtClean="0"/>
              <a:t>Benefits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057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– the 7 ‘P’s’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Organisations</a:t>
            </a:r>
            <a:r>
              <a:rPr lang="en-US" b="1" dirty="0"/>
              <a:t> need to create a successful mix of</a:t>
            </a:r>
            <a:r>
              <a:rPr lang="en-US" b="1" dirty="0" smtClean="0"/>
              <a:t>: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right PRODUCT</a:t>
            </a:r>
          </a:p>
          <a:p>
            <a:r>
              <a:rPr lang="en-US" dirty="0" smtClean="0"/>
              <a:t>sold </a:t>
            </a:r>
            <a:r>
              <a:rPr lang="en-US" dirty="0"/>
              <a:t>at the right PRICE</a:t>
            </a:r>
          </a:p>
          <a:p>
            <a:r>
              <a:rPr lang="en-US" dirty="0" smtClean="0"/>
              <a:t>using </a:t>
            </a:r>
            <a:r>
              <a:rPr lang="en-US" dirty="0"/>
              <a:t>the most suitable PROMOTION</a:t>
            </a:r>
          </a:p>
          <a:p>
            <a:r>
              <a:rPr lang="en-US" dirty="0" smtClean="0"/>
              <a:t>in </a:t>
            </a:r>
            <a:r>
              <a:rPr lang="en-US" dirty="0"/>
              <a:t>the right PLACE</a:t>
            </a:r>
          </a:p>
          <a:p>
            <a:r>
              <a:rPr lang="en-US" dirty="0" smtClean="0"/>
              <a:t>with </a:t>
            </a:r>
            <a:r>
              <a:rPr lang="en-US" dirty="0"/>
              <a:t>the right PEOPLE</a:t>
            </a:r>
          </a:p>
          <a:p>
            <a:r>
              <a:rPr lang="en-US" dirty="0" smtClean="0"/>
              <a:t>displaying </a:t>
            </a:r>
            <a:r>
              <a:rPr lang="en-US" dirty="0"/>
              <a:t>the correct PHYSICAL evidence</a:t>
            </a:r>
          </a:p>
          <a:p>
            <a:r>
              <a:rPr lang="en-US" dirty="0" smtClean="0"/>
              <a:t>implementing </a:t>
            </a:r>
            <a:r>
              <a:rPr lang="en-US" dirty="0"/>
              <a:t>a PROCESS  which satisfies customers</a:t>
            </a:r>
          </a:p>
        </p:txBody>
      </p:sp>
    </p:spTree>
    <p:extLst>
      <p:ext uri="{BB962C8B-B14F-4D97-AF65-F5344CB8AC3E}">
        <p14:creationId xmlns:p14="http://schemas.microsoft.com/office/powerpoint/2010/main" val="4038787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- AIDA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AIDA</a:t>
            </a:r>
            <a:r>
              <a:rPr lang="en-US" dirty="0" smtClean="0"/>
              <a:t> </a:t>
            </a:r>
            <a:r>
              <a:rPr lang="en-US" dirty="0"/>
              <a:t>– the process by which people are motivated to </a:t>
            </a:r>
            <a:r>
              <a:rPr lang="en-US" dirty="0" smtClean="0"/>
              <a:t>act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Attention</a:t>
            </a:r>
            <a:endParaRPr lang="en-US" dirty="0"/>
          </a:p>
          <a:p>
            <a:r>
              <a:rPr lang="en-US" dirty="0" smtClean="0"/>
              <a:t>Interest</a:t>
            </a:r>
            <a:endParaRPr lang="en-US" dirty="0"/>
          </a:p>
          <a:p>
            <a:r>
              <a:rPr lang="en-US" dirty="0" smtClean="0"/>
              <a:t>Desire</a:t>
            </a:r>
            <a:endParaRPr lang="en-US" dirty="0"/>
          </a:p>
          <a:p>
            <a:r>
              <a:rPr lang="en-US" dirty="0" smtClean="0"/>
              <a:t>Action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66160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– The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have a website?</a:t>
            </a:r>
          </a:p>
          <a:p>
            <a:r>
              <a:rPr lang="en-US" dirty="0" smtClean="0"/>
              <a:t>What should it contain?</a:t>
            </a:r>
          </a:p>
          <a:p>
            <a:r>
              <a:rPr lang="en-US" dirty="0" smtClean="0"/>
              <a:t>Google &amp; search results</a:t>
            </a:r>
          </a:p>
          <a:p>
            <a:r>
              <a:rPr lang="en-US" dirty="0" smtClean="0"/>
              <a:t>Social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016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Objectives of the workshop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provide </a:t>
            </a:r>
            <a:r>
              <a:rPr lang="en-US" dirty="0"/>
              <a:t>an overview of what you need to address</a:t>
            </a:r>
          </a:p>
          <a:p>
            <a:r>
              <a:rPr lang="en-US" dirty="0" smtClean="0"/>
              <a:t>To explain the need </a:t>
            </a:r>
            <a:r>
              <a:rPr lang="en-US" dirty="0"/>
              <a:t>for </a:t>
            </a:r>
            <a:r>
              <a:rPr lang="en-US" dirty="0" smtClean="0"/>
              <a:t>a comprehensive </a:t>
            </a:r>
            <a:r>
              <a:rPr lang="en-US" dirty="0"/>
              <a:t>business plan and what goes in it</a:t>
            </a:r>
          </a:p>
          <a:p>
            <a:r>
              <a:rPr lang="en-US" dirty="0" smtClean="0"/>
              <a:t>To help you understand </a:t>
            </a:r>
            <a:r>
              <a:rPr lang="en-US" dirty="0"/>
              <a:t>the importance of market research, marketing and selling</a:t>
            </a:r>
          </a:p>
          <a:p>
            <a:r>
              <a:rPr lang="en-US" dirty="0" smtClean="0"/>
              <a:t>To enable </a:t>
            </a:r>
            <a:r>
              <a:rPr lang="en-US" dirty="0"/>
              <a:t>you to make informed </a:t>
            </a:r>
            <a:r>
              <a:rPr lang="en-US" dirty="0" err="1" smtClean="0"/>
              <a:t>judgement</a:t>
            </a:r>
            <a:r>
              <a:rPr lang="en-US" dirty="0" smtClean="0"/>
              <a:t> </a:t>
            </a:r>
            <a:r>
              <a:rPr lang="en-US" dirty="0"/>
              <a:t>about your next steps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495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– Sales &amp;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Planning</a:t>
            </a:r>
          </a:p>
          <a:p>
            <a:r>
              <a:rPr lang="en-GB" dirty="0" smtClean="0"/>
              <a:t>Setting objectives</a:t>
            </a:r>
            <a:endParaRPr lang="en-GB" dirty="0"/>
          </a:p>
          <a:p>
            <a:r>
              <a:rPr lang="en-GB" dirty="0" smtClean="0"/>
              <a:t>Product knowledge</a:t>
            </a:r>
            <a:endParaRPr lang="en-GB" dirty="0"/>
          </a:p>
          <a:p>
            <a:r>
              <a:rPr lang="en-GB" dirty="0" smtClean="0"/>
              <a:t>Ask </a:t>
            </a:r>
            <a:r>
              <a:rPr lang="en-GB" dirty="0"/>
              <a:t>questions, listen, explain benefits, close sale.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644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SWOT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are your </a:t>
            </a:r>
            <a:r>
              <a:rPr lang="en-GB" b="1" dirty="0"/>
              <a:t>Strengths</a:t>
            </a:r>
            <a:r>
              <a:rPr lang="en-GB" dirty="0"/>
              <a:t>? </a:t>
            </a:r>
          </a:p>
          <a:p>
            <a:r>
              <a:rPr lang="en-GB" dirty="0"/>
              <a:t>What are your </a:t>
            </a:r>
            <a:r>
              <a:rPr lang="en-GB" b="1" dirty="0"/>
              <a:t>Weaknesses</a:t>
            </a:r>
            <a:r>
              <a:rPr lang="en-GB" dirty="0"/>
              <a:t>?</a:t>
            </a:r>
          </a:p>
          <a:p>
            <a:r>
              <a:rPr lang="en-GB" dirty="0"/>
              <a:t>What </a:t>
            </a:r>
            <a:r>
              <a:rPr lang="en-GB" b="1" dirty="0"/>
              <a:t>Opportunities</a:t>
            </a:r>
            <a:r>
              <a:rPr lang="en-GB" dirty="0"/>
              <a:t> are there out there?</a:t>
            </a:r>
          </a:p>
          <a:p>
            <a:r>
              <a:rPr lang="en-GB" dirty="0"/>
              <a:t>What </a:t>
            </a:r>
            <a:r>
              <a:rPr lang="en-GB" b="1" dirty="0"/>
              <a:t>Threats </a:t>
            </a:r>
            <a:r>
              <a:rPr lang="en-GB" dirty="0"/>
              <a:t>does the organisation face? </a:t>
            </a:r>
          </a:p>
          <a:p>
            <a:r>
              <a:rPr lang="en-GB" dirty="0"/>
              <a:t>Undertake a SWOT analysis of your organisation</a:t>
            </a:r>
          </a:p>
        </p:txBody>
      </p:sp>
    </p:spTree>
    <p:extLst>
      <p:ext uri="{BB962C8B-B14F-4D97-AF65-F5344CB8AC3E}">
        <p14:creationId xmlns:p14="http://schemas.microsoft.com/office/powerpoint/2010/main" val="279426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Insurance</a:t>
            </a:r>
            <a:endParaRPr lang="en-GB" dirty="0"/>
          </a:p>
          <a:p>
            <a:pPr lvl="0"/>
            <a:r>
              <a:rPr lang="en-US" dirty="0" smtClean="0"/>
              <a:t>Legal </a:t>
            </a:r>
            <a:r>
              <a:rPr lang="en-US" dirty="0"/>
              <a:t>requirements</a:t>
            </a:r>
            <a:endParaRPr lang="en-GB" dirty="0"/>
          </a:p>
          <a:p>
            <a:pPr lvl="0"/>
            <a:r>
              <a:rPr lang="en-US" dirty="0"/>
              <a:t>Data </a:t>
            </a:r>
            <a:r>
              <a:rPr lang="en-US" dirty="0" smtClean="0"/>
              <a:t>protection</a:t>
            </a:r>
          </a:p>
          <a:p>
            <a:pPr lvl="0"/>
            <a:r>
              <a:rPr lang="en-US" dirty="0" smtClean="0"/>
              <a:t>Terms &amp; conditions</a:t>
            </a:r>
          </a:p>
          <a:p>
            <a:r>
              <a:rPr lang="en-GB" dirty="0" smtClean="0"/>
              <a:t>Health </a:t>
            </a:r>
            <a:r>
              <a:rPr lang="en-GB" dirty="0"/>
              <a:t>&amp; </a:t>
            </a:r>
            <a:r>
              <a:rPr lang="en-GB" dirty="0" smtClean="0"/>
              <a:t>safety </a:t>
            </a:r>
          </a:p>
          <a:p>
            <a:r>
              <a:rPr lang="en-GB" dirty="0"/>
              <a:t>Employment </a:t>
            </a:r>
            <a:r>
              <a:rPr lang="en-GB" dirty="0" smtClean="0"/>
              <a:t>law</a:t>
            </a:r>
          </a:p>
          <a:p>
            <a:pPr lvl="0"/>
            <a:r>
              <a:rPr lang="en-US" dirty="0"/>
              <a:t>Intellectual </a:t>
            </a:r>
            <a:r>
              <a:rPr lang="en-US" dirty="0" smtClean="0"/>
              <a:t>property rights </a:t>
            </a:r>
            <a:r>
              <a:rPr lang="en-US" dirty="0"/>
              <a:t>(IP)</a:t>
            </a:r>
          </a:p>
          <a:p>
            <a:endParaRPr lang="en-GB" dirty="0"/>
          </a:p>
          <a:p>
            <a:endParaRPr lang="en-US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5742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Finances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a Cash Flow Forecast?</a:t>
            </a:r>
            <a:endParaRPr lang="en-GB" dirty="0"/>
          </a:p>
          <a:p>
            <a:r>
              <a:rPr lang="en-GB" dirty="0"/>
              <a:t>Profit &amp; loss</a:t>
            </a:r>
            <a:r>
              <a:rPr lang="en-GB" dirty="0" smtClean="0">
                <a:effectLst/>
              </a:rPr>
              <a:t> </a:t>
            </a:r>
          </a:p>
          <a:p>
            <a:r>
              <a:rPr lang="en-GB" dirty="0" smtClean="0"/>
              <a:t>Gross profit/net profit</a:t>
            </a:r>
            <a:endParaRPr lang="en-GB" dirty="0"/>
          </a:p>
          <a:p>
            <a:r>
              <a:rPr lang="en-GB" dirty="0" smtClean="0"/>
              <a:t>Costs – fixed/variable</a:t>
            </a:r>
          </a:p>
          <a:p>
            <a:r>
              <a:rPr lang="en-GB" dirty="0" smtClean="0"/>
              <a:t>Capital</a:t>
            </a:r>
          </a:p>
          <a:p>
            <a:r>
              <a:rPr lang="en-GB" dirty="0"/>
              <a:t>Break </a:t>
            </a:r>
            <a:r>
              <a:rPr lang="en-GB" dirty="0" smtClean="0"/>
              <a:t>even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7511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Expenditure &amp;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Pre-start costs/on-going costs</a:t>
            </a:r>
          </a:p>
          <a:p>
            <a:r>
              <a:rPr lang="en-GB" dirty="0" smtClean="0"/>
              <a:t>Personal budget</a:t>
            </a:r>
          </a:p>
          <a:p>
            <a:r>
              <a:rPr lang="en-GB" dirty="0" smtClean="0"/>
              <a:t>Sales forecast</a:t>
            </a:r>
          </a:p>
          <a:p>
            <a:r>
              <a:rPr lang="en-GB" dirty="0" smtClean="0"/>
              <a:t>Cash flow forecast</a:t>
            </a:r>
          </a:p>
          <a:p>
            <a:r>
              <a:rPr lang="en-GB" dirty="0" smtClean="0"/>
              <a:t>Pricing</a:t>
            </a:r>
          </a:p>
          <a:p>
            <a:r>
              <a:rPr lang="en-GB" dirty="0" smtClean="0"/>
              <a:t>Seasonality</a:t>
            </a:r>
          </a:p>
          <a:p>
            <a:r>
              <a:rPr lang="en-GB" dirty="0" smtClean="0"/>
              <a:t>Sources of finance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31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Income </a:t>
            </a:r>
            <a:r>
              <a:rPr lang="en-GB" dirty="0"/>
              <a:t>tax</a:t>
            </a:r>
          </a:p>
          <a:p>
            <a:r>
              <a:rPr lang="en-GB" dirty="0"/>
              <a:t>Corporation tax/</a:t>
            </a:r>
            <a:r>
              <a:rPr lang="en-GB" dirty="0" smtClean="0"/>
              <a:t>dividends</a:t>
            </a:r>
          </a:p>
          <a:p>
            <a:r>
              <a:rPr lang="en-GB" dirty="0" smtClean="0"/>
              <a:t>National Insurance</a:t>
            </a:r>
            <a:endParaRPr lang="en-GB" dirty="0"/>
          </a:p>
          <a:p>
            <a:r>
              <a:rPr lang="en-GB" dirty="0"/>
              <a:t>VAT</a:t>
            </a:r>
            <a:r>
              <a:rPr lang="en-GB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755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State </a:t>
            </a:r>
            <a:r>
              <a:rPr lang="en-GB" dirty="0"/>
              <a:t>terms on </a:t>
            </a:r>
            <a:r>
              <a:rPr lang="en-GB" dirty="0" smtClean="0"/>
              <a:t>invoice</a:t>
            </a:r>
            <a:endParaRPr lang="en-GB" dirty="0"/>
          </a:p>
          <a:p>
            <a:r>
              <a:rPr lang="en-GB" dirty="0" smtClean="0"/>
              <a:t>Consider </a:t>
            </a:r>
            <a:r>
              <a:rPr lang="en-GB" dirty="0"/>
              <a:t>discount for early </a:t>
            </a:r>
            <a:r>
              <a:rPr lang="en-GB" dirty="0" smtClean="0"/>
              <a:t>payment</a:t>
            </a:r>
            <a:endParaRPr lang="en-GB" dirty="0"/>
          </a:p>
          <a:p>
            <a:r>
              <a:rPr lang="en-GB" dirty="0" smtClean="0"/>
              <a:t>Send </a:t>
            </a:r>
            <a:r>
              <a:rPr lang="en-GB" dirty="0"/>
              <a:t>statements, make it easy for them to </a:t>
            </a:r>
            <a:r>
              <a:rPr lang="en-GB" dirty="0" smtClean="0"/>
              <a:t>pay </a:t>
            </a:r>
          </a:p>
          <a:p>
            <a:r>
              <a:rPr lang="en-GB" dirty="0" smtClean="0"/>
              <a:t>Chase </a:t>
            </a:r>
            <a:r>
              <a:rPr lang="en-GB" dirty="0"/>
              <a:t>immediately if payment not </a:t>
            </a:r>
            <a:r>
              <a:rPr lang="en-GB" dirty="0" smtClean="0"/>
              <a:t>received</a:t>
            </a:r>
            <a:endParaRPr lang="en-GB" dirty="0"/>
          </a:p>
          <a:p>
            <a:r>
              <a:rPr lang="en-GB" dirty="0" smtClean="0"/>
              <a:t>Threaten </a:t>
            </a:r>
            <a:r>
              <a:rPr lang="en-GB" dirty="0"/>
              <a:t>legal action, take legal 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115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keeping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Organise</a:t>
            </a:r>
            <a:r>
              <a:rPr lang="en-US" dirty="0"/>
              <a:t> your financial records</a:t>
            </a:r>
            <a:endParaRPr lang="en-GB" dirty="0"/>
          </a:p>
          <a:p>
            <a:r>
              <a:rPr lang="en-US" dirty="0"/>
              <a:t>Consider employing a book-keeper</a:t>
            </a:r>
            <a:endParaRPr lang="en-GB" dirty="0"/>
          </a:p>
          <a:p>
            <a:r>
              <a:rPr lang="en-US" dirty="0"/>
              <a:t>Open a separate bank account for your business</a:t>
            </a:r>
            <a:endParaRPr lang="en-GB" dirty="0"/>
          </a:p>
          <a:p>
            <a:r>
              <a:rPr lang="en-US" dirty="0"/>
              <a:t>Use a separate business credit card</a:t>
            </a:r>
            <a:endParaRPr lang="en-GB" dirty="0"/>
          </a:p>
          <a:p>
            <a:r>
              <a:rPr lang="en-US" dirty="0"/>
              <a:t>VAT registration requires identification on your invoices</a:t>
            </a:r>
            <a:endParaRPr lang="en-GB" dirty="0"/>
          </a:p>
          <a:p>
            <a:r>
              <a:rPr lang="en-US" dirty="0"/>
              <a:t>Ensure company returns are made on time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27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are the next steps?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the costs of starting up your business</a:t>
            </a:r>
          </a:p>
          <a:p>
            <a:r>
              <a:rPr lang="en-US" dirty="0"/>
              <a:t>Confirm your survival budget</a:t>
            </a:r>
          </a:p>
          <a:p>
            <a:r>
              <a:rPr lang="en-US" dirty="0"/>
              <a:t>Consider how you are going to fund your business</a:t>
            </a:r>
          </a:p>
          <a:p>
            <a:r>
              <a:rPr lang="en-US" dirty="0"/>
              <a:t>Review what you want to earn – is it realistic</a:t>
            </a:r>
          </a:p>
          <a:p>
            <a:r>
              <a:rPr lang="en-US" dirty="0"/>
              <a:t>Refine your forecasted sales turnover</a:t>
            </a:r>
          </a:p>
          <a:p>
            <a:r>
              <a:rPr lang="en-US" dirty="0"/>
              <a:t>Create a profit &amp; loss projection</a:t>
            </a:r>
          </a:p>
          <a:p>
            <a:r>
              <a:rPr lang="en-US" dirty="0"/>
              <a:t>Develop a cash flow forecast</a:t>
            </a:r>
          </a:p>
          <a:p>
            <a:r>
              <a:rPr lang="en-US" dirty="0"/>
              <a:t>Consider how you plan to keep cash flowing</a:t>
            </a:r>
          </a:p>
        </p:txBody>
      </p:sp>
    </p:spTree>
    <p:extLst>
      <p:ext uri="{BB962C8B-B14F-4D97-AF65-F5344CB8AC3E}">
        <p14:creationId xmlns:p14="http://schemas.microsoft.com/office/powerpoint/2010/main" val="1379873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Introduce yourself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Tell us a little bit about yourself</a:t>
            </a:r>
          </a:p>
          <a:p>
            <a:r>
              <a:rPr lang="en-US" dirty="0" smtClean="0"/>
              <a:t>What is your name?</a:t>
            </a:r>
          </a:p>
          <a:p>
            <a:r>
              <a:rPr lang="en-US" dirty="0" smtClean="0"/>
              <a:t>What have you done to date?</a:t>
            </a:r>
          </a:p>
          <a:p>
            <a:r>
              <a:rPr lang="en-US" dirty="0" smtClean="0"/>
              <a:t>What is your business idea?</a:t>
            </a:r>
          </a:p>
          <a:p>
            <a:r>
              <a:rPr lang="en-GB" dirty="0"/>
              <a:t>Are you suited to being your own </a:t>
            </a:r>
            <a:r>
              <a:rPr lang="en-GB" dirty="0" smtClean="0"/>
              <a:t>boss</a:t>
            </a:r>
            <a:r>
              <a:rPr lang="en-GB" dirty="0"/>
              <a:t>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30872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reality of </a:t>
            </a:r>
            <a:r>
              <a:rPr lang="en-GB" dirty="0" smtClean="0"/>
              <a:t> being your own boss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Hobby v business</a:t>
            </a:r>
            <a:r>
              <a:rPr lang="en-GB" dirty="0" smtClean="0">
                <a:effectLst/>
              </a:rPr>
              <a:t> </a:t>
            </a:r>
          </a:p>
          <a:p>
            <a:r>
              <a:rPr lang="en-GB" dirty="0" smtClean="0"/>
              <a:t>Profit/loss v salary</a:t>
            </a:r>
          </a:p>
          <a:p>
            <a:r>
              <a:rPr lang="en-GB" dirty="0" smtClean="0">
                <a:effectLst/>
              </a:rPr>
              <a:t>Decision making</a:t>
            </a:r>
          </a:p>
          <a:p>
            <a:r>
              <a:rPr lang="en-GB" dirty="0"/>
              <a:t>Do you have a support network? </a:t>
            </a:r>
            <a:endParaRPr lang="en-US" dirty="0"/>
          </a:p>
          <a:p>
            <a:r>
              <a:rPr lang="en-GB" dirty="0" smtClean="0"/>
              <a:t>The r</a:t>
            </a:r>
            <a:r>
              <a:rPr lang="en-GB" dirty="0" smtClean="0">
                <a:effectLst/>
              </a:rPr>
              <a:t>easons why businesses fail</a:t>
            </a:r>
          </a:p>
          <a:p>
            <a:pPr marL="0" lvl="0" indent="0">
              <a:buNone/>
            </a:pPr>
            <a:endParaRPr lang="en-GB" b="1" dirty="0"/>
          </a:p>
          <a:p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275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Employment </a:t>
            </a:r>
            <a:r>
              <a:rPr lang="en-GB" dirty="0" err="1" smtClean="0"/>
              <a:t>vs</a:t>
            </a:r>
            <a:r>
              <a:rPr lang="en-GB" dirty="0" smtClean="0"/>
              <a:t> </a:t>
            </a:r>
            <a:r>
              <a:rPr lang="en-GB" dirty="0"/>
              <a:t>being your own boss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0797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F</a:t>
            </a:r>
            <a:r>
              <a:rPr lang="en-GB" dirty="0" smtClean="0"/>
              <a:t>inancial insecurity </a:t>
            </a:r>
          </a:p>
          <a:p>
            <a:r>
              <a:rPr lang="en-GB" dirty="0" smtClean="0"/>
              <a:t>Looking </a:t>
            </a:r>
            <a:r>
              <a:rPr lang="en-GB" dirty="0"/>
              <a:t>after own </a:t>
            </a:r>
            <a:r>
              <a:rPr lang="en-GB" dirty="0" smtClean="0"/>
              <a:t>taxes </a:t>
            </a:r>
          </a:p>
          <a:p>
            <a:r>
              <a:rPr lang="en-GB" dirty="0" smtClean="0"/>
              <a:t>Decision </a:t>
            </a:r>
            <a:r>
              <a:rPr lang="en-GB" dirty="0"/>
              <a:t>making and responsibility, </a:t>
            </a:r>
            <a:endParaRPr lang="en-GB" dirty="0" smtClean="0"/>
          </a:p>
          <a:p>
            <a:r>
              <a:rPr lang="en-GB" dirty="0" smtClean="0"/>
              <a:t>Losing </a:t>
            </a:r>
            <a:r>
              <a:rPr lang="en-GB" dirty="0"/>
              <a:t>company perks, </a:t>
            </a:r>
            <a:endParaRPr lang="en-GB" dirty="0" smtClean="0"/>
          </a:p>
          <a:p>
            <a:r>
              <a:rPr lang="en-GB" dirty="0" smtClean="0"/>
              <a:t>Isolation</a:t>
            </a:r>
            <a:r>
              <a:rPr lang="en-GB" dirty="0"/>
              <a:t>, </a:t>
            </a:r>
            <a:endParaRPr lang="en-GB" dirty="0" smtClean="0"/>
          </a:p>
          <a:p>
            <a:r>
              <a:rPr lang="en-GB" dirty="0" smtClean="0"/>
              <a:t>Dealing </a:t>
            </a:r>
            <a:r>
              <a:rPr lang="en-GB" dirty="0"/>
              <a:t>with </a:t>
            </a:r>
            <a:r>
              <a:rPr lang="en-GB" dirty="0" smtClean="0"/>
              <a:t>the authorities, </a:t>
            </a:r>
          </a:p>
          <a:p>
            <a:r>
              <a:rPr lang="en-GB" dirty="0" smtClean="0"/>
              <a:t>Reward</a:t>
            </a:r>
            <a:r>
              <a:rPr lang="en-GB" dirty="0"/>
              <a:t>, job satisfaction.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770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Your business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type of business are you going to start?</a:t>
            </a:r>
          </a:p>
          <a:p>
            <a:r>
              <a:rPr lang="en-US" dirty="0" smtClean="0"/>
              <a:t>What do you want? Income, Lifestyle, Short term/long term?</a:t>
            </a:r>
          </a:p>
          <a:p>
            <a:r>
              <a:rPr lang="en-US" dirty="0" smtClean="0"/>
              <a:t>What do you bring to the business? Attributes, Skills?</a:t>
            </a:r>
          </a:p>
          <a:p>
            <a:r>
              <a:rPr lang="en-US" dirty="0" smtClean="0"/>
              <a:t>Is there a need?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746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</a:t>
            </a:r>
            <a:r>
              <a:rPr lang="en-US" dirty="0"/>
              <a:t>b</a:t>
            </a:r>
            <a:r>
              <a:rPr lang="en-US" dirty="0" smtClean="0"/>
              <a:t>usiness </a:t>
            </a:r>
            <a:r>
              <a:rPr lang="en-US" dirty="0"/>
              <a:t>s</a:t>
            </a:r>
            <a:r>
              <a:rPr lang="en-US" dirty="0" smtClean="0"/>
              <a:t>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Businesses in the UK: </a:t>
            </a:r>
            <a:r>
              <a:rPr lang="en-US" b="1" dirty="0" smtClean="0"/>
              <a:t>4,800,000</a:t>
            </a:r>
            <a:br>
              <a:rPr lang="en-US" b="1" dirty="0" smtClean="0"/>
            </a:br>
            <a:endParaRPr lang="en-GB" b="1" dirty="0"/>
          </a:p>
          <a:p>
            <a:pPr lvl="0"/>
            <a:r>
              <a:rPr lang="en-US" dirty="0"/>
              <a:t>Small businesses (0 – 49 employees): </a:t>
            </a:r>
            <a:r>
              <a:rPr lang="en-US" b="1" dirty="0"/>
              <a:t>4,765,000  - 99.3</a:t>
            </a:r>
            <a:r>
              <a:rPr lang="en-US" b="1" dirty="0" smtClean="0"/>
              <a:t>%</a:t>
            </a:r>
            <a:br>
              <a:rPr lang="en-US" b="1" dirty="0" smtClean="0"/>
            </a:br>
            <a:endParaRPr lang="en-US" b="1" dirty="0"/>
          </a:p>
          <a:p>
            <a:pPr lvl="0"/>
            <a:r>
              <a:rPr lang="en-US" b="1" dirty="0"/>
              <a:t>Small businesses with NO employees: 3,550,000 - 74% of all enterprises!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414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Bad planning accounts for 70% of business failures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  <a:p>
            <a:r>
              <a:rPr lang="en-US" dirty="0" smtClean="0"/>
              <a:t>What is a business plan?</a:t>
            </a:r>
          </a:p>
          <a:p>
            <a:r>
              <a:rPr lang="en-US" dirty="0" smtClean="0"/>
              <a:t>Why have one?</a:t>
            </a:r>
          </a:p>
          <a:p>
            <a:r>
              <a:rPr lang="en-US" dirty="0" smtClean="0"/>
              <a:t>Who is it for?</a:t>
            </a:r>
          </a:p>
          <a:p>
            <a:r>
              <a:rPr lang="en-US" dirty="0" smtClean="0"/>
              <a:t>What should it contain?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85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3">
      <a:dk1>
        <a:srgbClr val="292934"/>
      </a:dk1>
      <a:lt1>
        <a:srgbClr val="FFFFFF"/>
      </a:lt1>
      <a:dk2>
        <a:srgbClr val="0F096F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</TotalTime>
  <Words>1069</Words>
  <Application>Microsoft Macintosh PowerPoint</Application>
  <PresentationFormat>On-screen Show (4:3)</PresentationFormat>
  <Paragraphs>234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Clarity</vt:lpstr>
      <vt:lpstr>Welcome </vt:lpstr>
      <vt:lpstr>Workshop expectations</vt:lpstr>
      <vt:lpstr>Objectives of the workshop</vt:lpstr>
      <vt:lpstr>Introduce yourself</vt:lpstr>
      <vt:lpstr>The reality of  being your own boss</vt:lpstr>
      <vt:lpstr>Employment vs being your own boss</vt:lpstr>
      <vt:lpstr>Your business</vt:lpstr>
      <vt:lpstr>Small business statistics</vt:lpstr>
      <vt:lpstr>Business planning</vt:lpstr>
      <vt:lpstr>The business</vt:lpstr>
      <vt:lpstr>Where will the business be based?</vt:lpstr>
      <vt:lpstr>Which legal structure is right for your business?</vt:lpstr>
      <vt:lpstr>Legal Structure - Sole trader</vt:lpstr>
      <vt:lpstr>Legal Structure - Partnership</vt:lpstr>
      <vt:lpstr>Legal Structure – Limited Company</vt:lpstr>
      <vt:lpstr>Market Research</vt:lpstr>
      <vt:lpstr>Customers</vt:lpstr>
      <vt:lpstr>Competition</vt:lpstr>
      <vt:lpstr>The Need</vt:lpstr>
      <vt:lpstr>Why should they buy from you?</vt:lpstr>
      <vt:lpstr>Pricing</vt:lpstr>
      <vt:lpstr>Marketing &amp; Advertising</vt:lpstr>
      <vt:lpstr>Naming your business</vt:lpstr>
      <vt:lpstr>Branding</vt:lpstr>
      <vt:lpstr>Marketing - options</vt:lpstr>
      <vt:lpstr>Marketing – Features &amp; Benefits</vt:lpstr>
      <vt:lpstr>Marketing – the 7 ‘P’s’</vt:lpstr>
      <vt:lpstr>Marketing - AIDA</vt:lpstr>
      <vt:lpstr>Marketing – The Internet</vt:lpstr>
      <vt:lpstr>Marketing – Sales &amp; Selling</vt:lpstr>
      <vt:lpstr>SWOT analysis</vt:lpstr>
      <vt:lpstr>Other considerations</vt:lpstr>
      <vt:lpstr>Finances </vt:lpstr>
      <vt:lpstr>Expenditure &amp; income</vt:lpstr>
      <vt:lpstr>Taxes</vt:lpstr>
      <vt:lpstr>Credit control</vt:lpstr>
      <vt:lpstr>Record keeping</vt:lpstr>
      <vt:lpstr>What are the next steps? </vt:lpstr>
    </vt:vector>
  </TitlesOfParts>
  <Manager/>
  <Company>Blue Orchid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Be the Boss business start-up workshop </dc:title>
  <dc:subject/>
  <dc:creator>Andy Pringle</dc:creator>
  <cp:keywords/>
  <dc:description/>
  <cp:lastModifiedBy>Andy Pringle</cp:lastModifiedBy>
  <cp:revision>41</cp:revision>
  <dcterms:created xsi:type="dcterms:W3CDTF">2012-10-05T05:44:51Z</dcterms:created>
  <dcterms:modified xsi:type="dcterms:W3CDTF">2015-05-04T09:24:06Z</dcterms:modified>
  <cp:category/>
</cp:coreProperties>
</file>