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433" r:id="rId2"/>
    <p:sldId id="413" r:id="rId3"/>
    <p:sldId id="412" r:id="rId4"/>
    <p:sldId id="387" r:id="rId5"/>
    <p:sldId id="391" r:id="rId6"/>
    <p:sldId id="448" r:id="rId7"/>
    <p:sldId id="388" r:id="rId8"/>
    <p:sldId id="389" r:id="rId9"/>
    <p:sldId id="390" r:id="rId10"/>
    <p:sldId id="406" r:id="rId11"/>
    <p:sldId id="403" r:id="rId12"/>
    <p:sldId id="396" r:id="rId13"/>
    <p:sldId id="407" r:id="rId14"/>
    <p:sldId id="393" r:id="rId15"/>
    <p:sldId id="392" r:id="rId16"/>
    <p:sldId id="402" r:id="rId17"/>
    <p:sldId id="400" r:id="rId18"/>
    <p:sldId id="401" r:id="rId19"/>
    <p:sldId id="408" r:id="rId20"/>
    <p:sldId id="404" r:id="rId21"/>
    <p:sldId id="398" r:id="rId22"/>
    <p:sldId id="399" r:id="rId23"/>
    <p:sldId id="394" r:id="rId24"/>
    <p:sldId id="405" r:id="rId25"/>
    <p:sldId id="397" r:id="rId26"/>
    <p:sldId id="395" r:id="rId27"/>
    <p:sldId id="409" r:id="rId28"/>
  </p:sldIdLst>
  <p:sldSz cx="13004800" cy="97536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0D6AC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89068" autoAdjust="0"/>
  </p:normalViewPr>
  <p:slideViewPr>
    <p:cSldViewPr snapToGrid="0">
      <p:cViewPr varScale="1">
        <p:scale>
          <a:sx n="57" d="100"/>
          <a:sy n="57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1FC823-6453-4722-A224-8BAD5A0D4C5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6A49053-D55C-4E15-839D-0585F690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742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18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2" y="1079398"/>
            <a:ext cx="10728960" cy="50718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378" spc="-7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87" y="6336883"/>
            <a:ext cx="10728960" cy="1625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 sz="3413"/>
            </a:lvl2pPr>
            <a:lvl3pPr marL="1300460" indent="0" algn="ctr">
              <a:buNone/>
              <a:defRPr sz="3413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89909"/>
            <a:ext cx="2804160" cy="81883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89908"/>
            <a:ext cx="8249920" cy="8188331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1079398"/>
            <a:ext cx="10728960" cy="507187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37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6333338"/>
            <a:ext cx="10728960" cy="1625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413" cap="all" spc="284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88169" y="6177280"/>
            <a:ext cx="105338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2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432" y="2625044"/>
            <a:ext cx="5266944" cy="572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2448" y="2625047"/>
            <a:ext cx="5266944" cy="5722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2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32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448" y="2625496"/>
            <a:ext cx="5266944" cy="104715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44" b="0" cap="all" baseline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3672653"/>
            <a:ext cx="5266944" cy="4674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8" y="9103360"/>
            <a:ext cx="13001414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9008805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320843" cy="975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309409" y="0"/>
            <a:ext cx="68275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845311"/>
            <a:ext cx="3413760" cy="3251200"/>
          </a:xfrm>
        </p:spPr>
        <p:txBody>
          <a:bodyPr anchor="b">
            <a:norm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27" y="1040384"/>
            <a:ext cx="7124470" cy="747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4161536"/>
            <a:ext cx="3413760" cy="480586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6547" y="9187252"/>
            <a:ext cx="2793078" cy="519289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9187252"/>
            <a:ext cx="4958080" cy="51928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044267"/>
            <a:ext cx="13001414" cy="2709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990330"/>
            <a:ext cx="13001414" cy="91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7217664"/>
            <a:ext cx="10793984" cy="1170432"/>
          </a:xfrm>
        </p:spPr>
        <p:txBody>
          <a:bodyPr tIns="0" bIns="0" anchor="b">
            <a:noAutofit/>
          </a:bodyPr>
          <a:lstStyle>
            <a:lvl1pPr>
              <a:defRPr sz="5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3004784" cy="699033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31" y="8401101"/>
            <a:ext cx="10793984" cy="84531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53"/>
              </a:spcAft>
              <a:buNone/>
              <a:defRPr sz="2133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103360"/>
            <a:ext cx="13004801" cy="65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008804"/>
            <a:ext cx="13004801" cy="93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32" y="407615"/>
            <a:ext cx="10728960" cy="206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31" y="2625044"/>
            <a:ext cx="10728961" cy="5722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0434" y="9187252"/>
            <a:ext cx="263708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490" y="9187252"/>
            <a:ext cx="1399494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73101" y="2471602"/>
            <a:ext cx="106314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8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1300460" rtl="0" eaLnBrk="1" latinLnBrk="0" hangingPunct="1">
        <a:lnSpc>
          <a:spcPct val="85000"/>
        </a:lnSpc>
        <a:spcBef>
          <a:spcPct val="0"/>
        </a:spcBef>
        <a:buNone/>
        <a:defRPr sz="6827" kern="1200" spc="-7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0046" indent="-130046" algn="l" defTabSz="1300460" rtl="0" eaLnBrk="1" latinLnBrk="0" hangingPunct="1">
        <a:lnSpc>
          <a:spcPct val="90000"/>
        </a:lnSpc>
        <a:spcBef>
          <a:spcPts val="1707"/>
        </a:spcBef>
        <a:spcAft>
          <a:spcPts val="284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6193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6285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66377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6469" indent="-260092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6442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4886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3330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17740" indent="-325115" algn="l" defTabSz="1300460" rtl="0" eaLnBrk="1" latinLnBrk="0" hangingPunct="1">
        <a:lnSpc>
          <a:spcPct val="90000"/>
        </a:lnSpc>
        <a:spcBef>
          <a:spcPts val="284"/>
        </a:spcBef>
        <a:spcAft>
          <a:spcPts val="569"/>
        </a:spcAft>
        <a:buClr>
          <a:schemeClr val="accent1"/>
        </a:buClr>
        <a:buFont typeface="Calibri" pitchFamily="34" charset="0"/>
        <a:buChar char="◦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6CBD-626F-42E7-BB29-36C5A5E0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4116-2444-47A6-9F6B-C7DB8EFAC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97332-0C79-4994-8030-50B34AE69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0" t="24603" r="32292" b="46331"/>
          <a:stretch/>
        </p:blipFill>
        <p:spPr>
          <a:xfrm>
            <a:off x="0" y="2235507"/>
            <a:ext cx="13190927" cy="43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8984" y="307466"/>
            <a:ext cx="10728960" cy="2063299"/>
          </a:xfrm>
        </p:spPr>
        <p:txBody>
          <a:bodyPr/>
          <a:lstStyle/>
          <a:p>
            <a:r>
              <a:rPr lang="en-US" dirty="0"/>
              <a:t>                              ( el actor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6" y="1339116"/>
            <a:ext cx="3409245" cy="25569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70" y="4427622"/>
            <a:ext cx="5475705" cy="4106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80" y="3021531"/>
            <a:ext cx="5738082" cy="430356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" y="1219201"/>
            <a:ext cx="3902510" cy="13658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2" y="2312201"/>
            <a:ext cx="2992119" cy="2992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04" y="4219834"/>
            <a:ext cx="5309147" cy="431456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43705" y="1605235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                              ( el </a:t>
            </a:r>
            <a:r>
              <a:rPr lang="en-US" sz="4693" dirty="0" err="1"/>
              <a:t>instrumento</a:t>
            </a:r>
            <a:r>
              <a:rPr lang="en-US" sz="4693" dirty="0"/>
              <a:t> )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4053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324" y="1201149"/>
            <a:ext cx="11216640" cy="1413934"/>
          </a:xfrm>
        </p:spPr>
        <p:txBody>
          <a:bodyPr>
            <a:normAutofit/>
          </a:bodyPr>
          <a:lstStyle/>
          <a:p>
            <a:r>
              <a:rPr lang="en-US" sz="8534" b="1" dirty="0"/>
              <a:t>( el </a:t>
            </a:r>
            <a:r>
              <a:rPr lang="en-US" sz="8534" b="1" dirty="0" err="1"/>
              <a:t>carro</a:t>
            </a:r>
            <a:r>
              <a:rPr lang="en-US" sz="8534" b="1" dirty="0"/>
              <a:t> 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66" y="2908192"/>
            <a:ext cx="3899427" cy="29245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9200"/>
            <a:ext cx="2522975" cy="1688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93" y="4659322"/>
            <a:ext cx="5166771" cy="38750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0426" y="432278"/>
            <a:ext cx="11216640" cy="1413934"/>
          </a:xfrm>
        </p:spPr>
        <p:txBody>
          <a:bodyPr/>
          <a:lstStyle/>
          <a:p>
            <a:r>
              <a:rPr lang="en-US" dirty="0"/>
              <a:t>                            (  la </a:t>
            </a:r>
            <a:r>
              <a:rPr lang="en-US" dirty="0" err="1"/>
              <a:t>película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40" y="2913379"/>
            <a:ext cx="2661920" cy="39183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18" y="1496062"/>
            <a:ext cx="2060802" cy="3053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6" y="4276721"/>
            <a:ext cx="3178476" cy="425767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(  el sombrero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478193" cy="24781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74" y="3467490"/>
            <a:ext cx="3187546" cy="4999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r="19022" b="12264"/>
          <a:stretch/>
        </p:blipFill>
        <p:spPr>
          <a:xfrm>
            <a:off x="2803737" y="2798200"/>
            <a:ext cx="2809973" cy="339386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1325457"/>
            <a:ext cx="2086779" cy="19803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51" y="3296040"/>
            <a:ext cx="5372677" cy="5238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56" y="2315633"/>
            <a:ext cx="2892205" cy="333715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894320" y="-606213"/>
            <a:ext cx="3291840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( las </a:t>
            </a:r>
            <a:r>
              <a:rPr lang="en-US" sz="4693" dirty="0" err="1"/>
              <a:t>botas</a:t>
            </a:r>
            <a:r>
              <a:rPr lang="en-US" sz="4693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66967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495" y="170632"/>
            <a:ext cx="10728960" cy="2063299"/>
          </a:xfrm>
        </p:spPr>
        <p:txBody>
          <a:bodyPr/>
          <a:lstStyle/>
          <a:p>
            <a:r>
              <a:rPr lang="en-US" dirty="0"/>
              <a:t>                              (  el </a:t>
            </a:r>
            <a:r>
              <a:rPr lang="en-US" dirty="0" err="1"/>
              <a:t>edificio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76" y="1608667"/>
            <a:ext cx="2198999" cy="2829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33" y="2676812"/>
            <a:ext cx="3206121" cy="4272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8" b="11659"/>
          <a:stretch/>
        </p:blipFill>
        <p:spPr>
          <a:xfrm>
            <a:off x="3188595" y="3022601"/>
            <a:ext cx="3041583" cy="539424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63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4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ubs"/>
          <p:cNvSpPr>
            <a:spLocks noChangeAspect="1" noChangeArrowheads="1"/>
          </p:cNvSpPr>
          <p:nvPr/>
        </p:nvSpPr>
        <p:spPr bwMode="auto">
          <a:xfrm>
            <a:off x="165947" y="-714587"/>
            <a:ext cx="404368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sz="448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6" y="4452331"/>
            <a:ext cx="5034085" cy="464142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09" y="1219200"/>
            <a:ext cx="1825591" cy="1825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0" y="3044792"/>
            <a:ext cx="3058694" cy="30586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89985" y="1662854"/>
            <a:ext cx="11216640" cy="1413934"/>
          </a:xfrm>
        </p:spPr>
        <p:txBody>
          <a:bodyPr>
            <a:normAutofit/>
          </a:bodyPr>
          <a:lstStyle/>
          <a:p>
            <a:r>
              <a:rPr lang="en-US" sz="8534" b="1" dirty="0"/>
              <a:t>( el </a:t>
            </a:r>
            <a:r>
              <a:rPr lang="en-US" sz="8534" b="1" dirty="0" err="1"/>
              <a:t>equipo</a:t>
            </a:r>
            <a:r>
              <a:rPr lang="en-US" sz="8534" b="1" dirty="0"/>
              <a:t> )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312891"/>
            <a:ext cx="11216640" cy="1413934"/>
          </a:xfrm>
        </p:spPr>
        <p:txBody>
          <a:bodyPr/>
          <a:lstStyle/>
          <a:p>
            <a:r>
              <a:rPr lang="en-US" dirty="0"/>
              <a:t>                                 ( las medias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57" y="3892973"/>
            <a:ext cx="4641427" cy="46414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219200"/>
            <a:ext cx="2397760" cy="239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98" y="2315633"/>
            <a:ext cx="4020109" cy="40201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( la </a:t>
            </a:r>
            <a:r>
              <a:rPr lang="en-US" dirty="0" err="1"/>
              <a:t>actividad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425440"/>
            <a:ext cx="4064000" cy="31089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6" y="1608667"/>
            <a:ext cx="3747436" cy="210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29" y="2597883"/>
            <a:ext cx="3811030" cy="1512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30" y="3981116"/>
            <a:ext cx="3793919" cy="228802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3247" y="4572000"/>
            <a:ext cx="276155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260" y="4137787"/>
            <a:ext cx="10728961" cy="5722112"/>
          </a:xfrm>
        </p:spPr>
        <p:txBody>
          <a:bodyPr>
            <a:normAutofit/>
          </a:bodyPr>
          <a:lstStyle/>
          <a:p>
            <a:r>
              <a:rPr lang="en-US" sz="3200" b="1" dirty="0"/>
              <a:t>“This car is nice”  </a:t>
            </a:r>
            <a:r>
              <a:rPr lang="en-US" sz="3200" b="1" dirty="0">
                <a:sym typeface="Wingdings" panose="05000000000000000000" pitchFamily="2" charset="2"/>
              </a:rPr>
              <a:t> “This” is an adjective. (before a noun)</a:t>
            </a:r>
            <a:endParaRPr lang="en-US" sz="3200" b="1" dirty="0"/>
          </a:p>
          <a:p>
            <a:r>
              <a:rPr lang="en-US" sz="3200" b="1" dirty="0"/>
              <a:t>“This is nice”  </a:t>
            </a:r>
            <a:r>
              <a:rPr lang="en-US" sz="3200" b="1" dirty="0">
                <a:sym typeface="Wingdings" panose="05000000000000000000" pitchFamily="2" charset="2"/>
              </a:rPr>
              <a:t> “This” is a pronoun. (no noun next to it)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80" t="24603" r="32292" b="46331"/>
          <a:stretch/>
        </p:blipFill>
        <p:spPr>
          <a:xfrm>
            <a:off x="1170431" y="188685"/>
            <a:ext cx="11185989" cy="3730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810" t="35044" r="23254" b="29965"/>
          <a:stretch/>
        </p:blipFill>
        <p:spPr>
          <a:xfrm>
            <a:off x="1436591" y="5486100"/>
            <a:ext cx="10653667" cy="3961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75716" y="7563159"/>
            <a:ext cx="515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¡¡¡ACENTOS!!!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72114" y="7453694"/>
            <a:ext cx="406399" cy="296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72114" y="7900078"/>
            <a:ext cx="528681" cy="694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50852" y="8042807"/>
            <a:ext cx="632462" cy="506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45" y="2396067"/>
            <a:ext cx="2945154" cy="4280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695787" cy="404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3112" y="405581"/>
            <a:ext cx="14417911" cy="2063299"/>
          </a:xfrm>
        </p:spPr>
        <p:txBody>
          <a:bodyPr/>
          <a:lstStyle/>
          <a:p>
            <a:r>
              <a:rPr lang="en-US" dirty="0"/>
              <a:t>                                       (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pantalones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99" y="3057314"/>
            <a:ext cx="5477087" cy="5477087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5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68" y="1258754"/>
            <a:ext cx="3395732" cy="1782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53" y="3041513"/>
            <a:ext cx="3589046" cy="3532614"/>
          </a:xfrm>
          <a:prstGeom prst="rect">
            <a:avLst/>
          </a:prstGeom>
        </p:spPr>
      </p:pic>
      <p:sp>
        <p:nvSpPr>
          <p:cNvPr id="6" name="AutoShape 2" descr="Image result for hiphop album"/>
          <p:cNvSpPr>
            <a:spLocks noChangeAspect="1" noChangeArrowheads="1"/>
          </p:cNvSpPr>
          <p:nvPr/>
        </p:nvSpPr>
        <p:spPr bwMode="auto">
          <a:xfrm>
            <a:off x="165947" y="-714587"/>
            <a:ext cx="404368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sz="448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1" y="4555959"/>
            <a:ext cx="3978442" cy="39784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0880" y="1325661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34" b="1" dirty="0"/>
              <a:t>( el </a:t>
            </a:r>
            <a:r>
              <a:rPr lang="en-US" sz="8534" b="1" dirty="0" err="1"/>
              <a:t>álbum</a:t>
            </a:r>
            <a:r>
              <a:rPr lang="en-US" sz="8534" b="1" dirty="0"/>
              <a:t> )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88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( la </a:t>
            </a:r>
            <a:r>
              <a:rPr lang="en-US" dirty="0" err="1"/>
              <a:t>bebida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0" y="2556933"/>
            <a:ext cx="3873421" cy="46414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20" y="1329355"/>
            <a:ext cx="5222240" cy="392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05" y="3755904"/>
            <a:ext cx="4868244" cy="486824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65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06" y="3653542"/>
            <a:ext cx="3873754" cy="20713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347902"/>
            <a:ext cx="5061226" cy="2845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222"/>
            <a:ext cx="3817389" cy="21472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56640" y="1771227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                              ( la </a:t>
            </a:r>
            <a:r>
              <a:rPr lang="en-US" sz="4693" dirty="0" err="1"/>
              <a:t>computadora</a:t>
            </a:r>
            <a:r>
              <a:rPr lang="en-US" sz="4693" dirty="0"/>
              <a:t>)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6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84" y="5539562"/>
            <a:ext cx="5324157" cy="2994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14" y="3018141"/>
            <a:ext cx="4053130" cy="2699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9200"/>
            <a:ext cx="2825330" cy="17989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0880" y="1325661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34" b="1" dirty="0"/>
              <a:t>( la comida )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9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5017" y="395191"/>
            <a:ext cx="13536446" cy="2063299"/>
          </a:xfrm>
        </p:spPr>
        <p:txBody>
          <a:bodyPr/>
          <a:lstStyle/>
          <a:p>
            <a:r>
              <a:rPr lang="en-US" dirty="0"/>
              <a:t>                                     (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zapatos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96" y="5463124"/>
            <a:ext cx="4653078" cy="2991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7" y="2890345"/>
            <a:ext cx="4271786" cy="2417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56" y="1105122"/>
            <a:ext cx="2345615" cy="195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/>
          <a:stretch/>
        </p:blipFill>
        <p:spPr>
          <a:xfrm flipH="1">
            <a:off x="115790" y="2783875"/>
            <a:ext cx="4299091" cy="263005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9908" y="5369042"/>
            <a:ext cx="4742476" cy="3048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3" y="1024200"/>
            <a:ext cx="2422933" cy="201502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0485" y="4389120"/>
            <a:ext cx="275142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7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3168" y="-198741"/>
            <a:ext cx="10728960" cy="2063299"/>
          </a:xfrm>
        </p:spPr>
        <p:txBody>
          <a:bodyPr/>
          <a:lstStyle/>
          <a:p>
            <a:r>
              <a:rPr lang="en-US" dirty="0"/>
              <a:t>            ( la </a:t>
            </a:r>
            <a:r>
              <a:rPr lang="en-US" dirty="0" err="1"/>
              <a:t>corbata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0" y="2509917"/>
            <a:ext cx="2905760" cy="2905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10" y="1513391"/>
            <a:ext cx="1753461" cy="160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1" r="36686" b="3550"/>
          <a:stretch/>
        </p:blipFill>
        <p:spPr>
          <a:xfrm>
            <a:off x="5689600" y="2052320"/>
            <a:ext cx="1849120" cy="66243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9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920" y="1608666"/>
            <a:ext cx="11216640" cy="141393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( el </a:t>
            </a:r>
            <a:r>
              <a:rPr lang="en-US" dirty="0" err="1"/>
              <a:t>profesor</a:t>
            </a:r>
            <a:r>
              <a:rPr lang="en-US" dirty="0"/>
              <a:t>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1" r="44062"/>
          <a:stretch/>
        </p:blipFill>
        <p:spPr>
          <a:xfrm>
            <a:off x="5253702" y="3144450"/>
            <a:ext cx="5007898" cy="53899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1" r="44062"/>
          <a:stretch/>
        </p:blipFill>
        <p:spPr>
          <a:xfrm>
            <a:off x="-312" y="1219200"/>
            <a:ext cx="1788784" cy="19252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1" r="44062"/>
          <a:stretch/>
        </p:blipFill>
        <p:spPr>
          <a:xfrm>
            <a:off x="1961033" y="2315633"/>
            <a:ext cx="3270902" cy="352043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3247" y="4572000"/>
            <a:ext cx="2761553" cy="3962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61591" r="59719" b="20039"/>
          <a:stretch/>
        </p:blipFill>
        <p:spPr>
          <a:xfrm>
            <a:off x="11450321" y="4609071"/>
            <a:ext cx="1249680" cy="14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actividad 2p.212.tif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1592" b="-11591"/>
          <a:stretch/>
        </p:blipFill>
        <p:spPr>
          <a:xfrm>
            <a:off x="254419" y="2847222"/>
            <a:ext cx="12557934" cy="690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7436373" y="3335434"/>
            <a:ext cx="1735154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éstos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099228" y="3881425"/>
            <a:ext cx="1699742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046851" y="4406697"/>
            <a:ext cx="1912208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507198" y="4763557"/>
            <a:ext cx="1983031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ésas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967543" y="5193917"/>
            <a:ext cx="1983031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aquéllos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709703" y="5629609"/>
            <a:ext cx="1274806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éstas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798971" y="6154882"/>
            <a:ext cx="1628919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aquélla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967543" y="6559797"/>
            <a:ext cx="1522687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aquéllas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559574" y="6965312"/>
            <a:ext cx="1947624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ésos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436374" y="7490584"/>
            <a:ext cx="1522687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347108" y="7799723"/>
            <a:ext cx="1699742" cy="525272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aquél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9561052" y="8255611"/>
            <a:ext cx="1983030" cy="531290"/>
          </a:xfrm>
          <a:prstGeom prst="rect">
            <a:avLst/>
          </a:prstGeom>
          <a:noFill/>
          <a:ln>
            <a:noFill/>
          </a:ln>
        </p:spPr>
        <p:txBody>
          <a:bodyPr wrap="square"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256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88" y="3557918"/>
            <a:ext cx="2632464" cy="2632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213" y="2948094"/>
            <a:ext cx="3291840" cy="4995333"/>
          </a:xfrm>
        </p:spPr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suéter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714373" y="1519044"/>
            <a:ext cx="3291840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Ese </a:t>
            </a:r>
            <a:r>
              <a:rPr lang="en-US" sz="4693" dirty="0" err="1"/>
              <a:t>suéter</a:t>
            </a:r>
            <a:endParaRPr lang="en-US" sz="4693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07866" y="25824"/>
            <a:ext cx="3832293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Aquel</a:t>
            </a:r>
            <a:r>
              <a:rPr lang="en-US" sz="4693" dirty="0"/>
              <a:t> </a:t>
            </a:r>
            <a:r>
              <a:rPr lang="en-US" sz="4693" dirty="0" err="1"/>
              <a:t>suéter</a:t>
            </a:r>
            <a:endParaRPr lang="en-US" sz="4693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27387" y="-587164"/>
            <a:ext cx="3291840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( el </a:t>
            </a:r>
            <a:r>
              <a:rPr lang="en-US" sz="4693" dirty="0" err="1"/>
              <a:t>suéter</a:t>
            </a:r>
            <a:r>
              <a:rPr lang="en-US" sz="4693" dirty="0"/>
              <a:t> 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79" y="5085326"/>
            <a:ext cx="3386150" cy="3379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68" y="1519044"/>
            <a:ext cx="1552876" cy="155287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556638" y="3375307"/>
            <a:ext cx="3010256" cy="31390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</p:spTree>
    <p:extLst>
      <p:ext uri="{BB962C8B-B14F-4D97-AF65-F5344CB8AC3E}">
        <p14:creationId xmlns:p14="http://schemas.microsoft.com/office/powerpoint/2010/main" val="41156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407616"/>
            <a:ext cx="11195740" cy="1253234"/>
          </a:xfrm>
        </p:spPr>
        <p:txBody>
          <a:bodyPr/>
          <a:lstStyle/>
          <a:p>
            <a:r>
              <a:rPr lang="en-US" dirty="0"/>
              <a:t>DIÁLOGO CON TU COMPAÑERO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CAFCBE-91B9-4F32-8D50-E35C2774866A}"/>
              </a:ext>
            </a:extLst>
          </p:cNvPr>
          <p:cNvSpPr txBox="1">
            <a:spLocks/>
          </p:cNvSpPr>
          <p:nvPr/>
        </p:nvSpPr>
        <p:spPr>
          <a:xfrm>
            <a:off x="592971" y="3247053"/>
            <a:ext cx="12350662" cy="5038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13004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827" kern="1200" spc="-7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A: “</a:t>
            </a:r>
            <a:r>
              <a:rPr lang="en-US" sz="6000" dirty="0" err="1"/>
              <a:t>Yo</a:t>
            </a:r>
            <a:r>
              <a:rPr lang="en-US" sz="6000" dirty="0"/>
              <a:t> </a:t>
            </a:r>
            <a:r>
              <a:rPr lang="en-US" sz="6000" dirty="0" err="1"/>
              <a:t>adoro</a:t>
            </a:r>
            <a:r>
              <a:rPr lang="en-US" sz="6000" dirty="0"/>
              <a:t>  </a:t>
            </a:r>
            <a:r>
              <a:rPr lang="en-US" sz="6000" i="1" dirty="0" err="1"/>
              <a:t>este</a:t>
            </a:r>
            <a:r>
              <a:rPr lang="en-US" sz="6000" i="1" dirty="0"/>
              <a:t>/</a:t>
            </a:r>
            <a:r>
              <a:rPr lang="en-US" sz="6000" i="1" dirty="0" err="1"/>
              <a:t>esta</a:t>
            </a:r>
            <a:r>
              <a:rPr lang="en-US" sz="6000" i="1" dirty="0"/>
              <a:t>/</a:t>
            </a:r>
            <a:r>
              <a:rPr lang="en-US" sz="6000" i="1" dirty="0" err="1"/>
              <a:t>estos</a:t>
            </a:r>
            <a:r>
              <a:rPr lang="en-US" sz="6000" i="1" dirty="0"/>
              <a:t>   ____.”</a:t>
            </a:r>
          </a:p>
          <a:p>
            <a:endParaRPr lang="en-US" sz="6000" i="1" dirty="0"/>
          </a:p>
          <a:p>
            <a:endParaRPr lang="en-US" sz="6000" i="1" dirty="0"/>
          </a:p>
          <a:p>
            <a:r>
              <a:rPr lang="en-US" sz="6000" dirty="0"/>
              <a:t>B: “</a:t>
            </a:r>
            <a:r>
              <a:rPr lang="en-US" sz="6000" dirty="0" err="1"/>
              <a:t>Yo</a:t>
            </a:r>
            <a:r>
              <a:rPr lang="en-US" sz="6000" dirty="0"/>
              <a:t> </a:t>
            </a:r>
            <a:r>
              <a:rPr lang="en-US" sz="6000" dirty="0" err="1"/>
              <a:t>también</a:t>
            </a:r>
            <a:r>
              <a:rPr lang="en-US" sz="6000" dirty="0"/>
              <a:t> </a:t>
            </a:r>
            <a:r>
              <a:rPr lang="en-US" sz="6000" dirty="0" err="1"/>
              <a:t>adoro</a:t>
            </a:r>
            <a:r>
              <a:rPr lang="en-US" sz="6000" dirty="0"/>
              <a:t> </a:t>
            </a:r>
            <a:r>
              <a:rPr lang="en-US" sz="6000" dirty="0" err="1"/>
              <a:t>este</a:t>
            </a:r>
            <a:r>
              <a:rPr lang="en-US" sz="6000" dirty="0"/>
              <a:t>/</a:t>
            </a:r>
            <a:r>
              <a:rPr lang="en-US" sz="6000" dirty="0" err="1"/>
              <a:t>esta</a:t>
            </a:r>
            <a:r>
              <a:rPr lang="en-US" sz="6000" dirty="0"/>
              <a:t>/</a:t>
            </a:r>
            <a:r>
              <a:rPr lang="en-US" sz="6000" dirty="0" err="1"/>
              <a:t>estos</a:t>
            </a:r>
            <a:r>
              <a:rPr lang="en-US" sz="6000" dirty="0"/>
              <a:t> ____”</a:t>
            </a:r>
          </a:p>
          <a:p>
            <a:endParaRPr lang="en-US" sz="6000" dirty="0"/>
          </a:p>
          <a:p>
            <a:r>
              <a:rPr lang="en-US" sz="6000" dirty="0"/>
              <a:t>                                      ~ o ~</a:t>
            </a:r>
          </a:p>
          <a:p>
            <a:endParaRPr lang="en-US" sz="6000" dirty="0"/>
          </a:p>
          <a:p>
            <a:r>
              <a:rPr lang="en-US" sz="6000" dirty="0"/>
              <a:t>B: “</a:t>
            </a:r>
            <a:r>
              <a:rPr lang="en-US" sz="6000" dirty="0" err="1"/>
              <a:t>Yo</a:t>
            </a:r>
            <a:r>
              <a:rPr lang="en-US" sz="6000" dirty="0"/>
              <a:t> no. </a:t>
            </a:r>
            <a:r>
              <a:rPr lang="en-US" sz="6000" dirty="0" err="1"/>
              <a:t>Yo</a:t>
            </a:r>
            <a:r>
              <a:rPr lang="en-US" sz="6000" dirty="0"/>
              <a:t> </a:t>
            </a:r>
            <a:r>
              <a:rPr lang="en-US" sz="6000" dirty="0" err="1"/>
              <a:t>adoro</a:t>
            </a:r>
            <a:r>
              <a:rPr lang="en-US" sz="6000" dirty="0"/>
              <a:t> </a:t>
            </a:r>
            <a:r>
              <a:rPr lang="en-US" sz="6000" dirty="0" err="1"/>
              <a:t>este</a:t>
            </a:r>
            <a:r>
              <a:rPr lang="en-US" sz="6000" dirty="0"/>
              <a:t>/</a:t>
            </a:r>
            <a:r>
              <a:rPr lang="en-US" sz="6000" dirty="0" err="1"/>
              <a:t>esta</a:t>
            </a:r>
            <a:r>
              <a:rPr lang="en-US" sz="6000" dirty="0"/>
              <a:t>/</a:t>
            </a:r>
            <a:r>
              <a:rPr lang="en-US" sz="6000" dirty="0" err="1"/>
              <a:t>estos</a:t>
            </a:r>
            <a:r>
              <a:rPr lang="en-US" sz="6000" dirty="0"/>
              <a:t> ______”</a:t>
            </a:r>
          </a:p>
          <a:p>
            <a:endParaRPr lang="en-US" sz="6000" i="1" dirty="0"/>
          </a:p>
          <a:p>
            <a:endParaRPr lang="en-US" sz="6000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796502-2D7D-4F52-8219-53B3BB74DEC7}"/>
              </a:ext>
            </a:extLst>
          </p:cNvPr>
          <p:cNvCxnSpPr/>
          <p:nvPr/>
        </p:nvCxnSpPr>
        <p:spPr>
          <a:xfrm flipV="1">
            <a:off x="3620278" y="4963886"/>
            <a:ext cx="0" cy="503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C0AB09-46CB-4C5B-944A-8B7C57FFA2F1}"/>
              </a:ext>
            </a:extLst>
          </p:cNvPr>
          <p:cNvCxnSpPr/>
          <p:nvPr/>
        </p:nvCxnSpPr>
        <p:spPr>
          <a:xfrm flipV="1">
            <a:off x="2708988" y="7206343"/>
            <a:ext cx="0" cy="503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8DAA9B4-6041-428C-924F-BAB10754F4AF}"/>
              </a:ext>
            </a:extLst>
          </p:cNvPr>
          <p:cNvSpPr txBox="1">
            <a:spLocks/>
          </p:cNvSpPr>
          <p:nvPr/>
        </p:nvSpPr>
        <p:spPr>
          <a:xfrm>
            <a:off x="967427" y="3290251"/>
            <a:ext cx="5305701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b="1" dirty="0">
                <a:solidFill>
                  <a:srgbClr val="FF0000"/>
                </a:solidFill>
              </a:rPr>
              <a:t>( </a:t>
            </a:r>
            <a:r>
              <a:rPr lang="en-US" sz="4693" b="1" i="1" dirty="0">
                <a:solidFill>
                  <a:srgbClr val="FF0000"/>
                </a:solidFill>
              </a:rPr>
              <a:t>also / too / as well </a:t>
            </a:r>
            <a:r>
              <a:rPr lang="en-US" sz="4693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7989FA-E834-41D4-98E6-23B18D9105E3}"/>
              </a:ext>
            </a:extLst>
          </p:cNvPr>
          <p:cNvSpPr txBox="1">
            <a:spLocks/>
          </p:cNvSpPr>
          <p:nvPr/>
        </p:nvSpPr>
        <p:spPr>
          <a:xfrm>
            <a:off x="1170432" y="5467739"/>
            <a:ext cx="5305701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b="1" dirty="0">
                <a:solidFill>
                  <a:srgbClr val="FF0000"/>
                </a:solidFill>
              </a:rPr>
              <a:t>( </a:t>
            </a:r>
            <a:r>
              <a:rPr lang="en-US" sz="4693" b="1" i="1" dirty="0">
                <a:solidFill>
                  <a:srgbClr val="FF0000"/>
                </a:solidFill>
              </a:rPr>
              <a:t>“Not me” </a:t>
            </a:r>
            <a:r>
              <a:rPr lang="en-US" sz="4693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1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88" y="3557918"/>
            <a:ext cx="2632464" cy="2632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213" y="2948094"/>
            <a:ext cx="3291840" cy="4995333"/>
          </a:xfrm>
        </p:spPr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suéter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714373" y="1519044"/>
            <a:ext cx="3291840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Ese </a:t>
            </a:r>
            <a:r>
              <a:rPr lang="en-US" sz="4693" dirty="0" err="1"/>
              <a:t>suéter</a:t>
            </a:r>
            <a:endParaRPr lang="en-US" sz="4693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07866" y="25824"/>
            <a:ext cx="3832293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Aquel</a:t>
            </a:r>
            <a:r>
              <a:rPr lang="en-US" sz="4693" dirty="0"/>
              <a:t> </a:t>
            </a:r>
            <a:r>
              <a:rPr lang="en-US" sz="4693" dirty="0" err="1"/>
              <a:t>suéter</a:t>
            </a:r>
            <a:endParaRPr lang="en-US" sz="4693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27387" y="-587164"/>
            <a:ext cx="3291840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( el </a:t>
            </a:r>
            <a:r>
              <a:rPr lang="en-US" sz="4693" dirty="0" err="1"/>
              <a:t>suéter</a:t>
            </a:r>
            <a:r>
              <a:rPr lang="en-US" sz="4693" dirty="0"/>
              <a:t> 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79" y="5085326"/>
            <a:ext cx="3386150" cy="3379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68" y="1519044"/>
            <a:ext cx="1552876" cy="155287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556638" y="3375307"/>
            <a:ext cx="3010256" cy="31390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</p:spTree>
    <p:extLst>
      <p:ext uri="{BB962C8B-B14F-4D97-AF65-F5344CB8AC3E}">
        <p14:creationId xmlns:p14="http://schemas.microsoft.com/office/powerpoint/2010/main" val="39920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11" y="4223148"/>
            <a:ext cx="3291840" cy="4995333"/>
          </a:xfrm>
        </p:spPr>
        <p:txBody>
          <a:bodyPr/>
          <a:lstStyle/>
          <a:p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camiseta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51680" y="1395306"/>
            <a:ext cx="4763067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Esa</a:t>
            </a:r>
            <a:r>
              <a:rPr lang="en-US" sz="4693" dirty="0"/>
              <a:t> </a:t>
            </a:r>
            <a:r>
              <a:rPr lang="en-US" sz="4693" dirty="0" err="1"/>
              <a:t>camiseta</a:t>
            </a:r>
            <a:endParaRPr lang="en-US" sz="4693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07866" y="25824"/>
            <a:ext cx="3832293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Aquella</a:t>
            </a:r>
            <a:r>
              <a:rPr lang="en-US" sz="4693" dirty="0"/>
              <a:t> </a:t>
            </a:r>
            <a:r>
              <a:rPr lang="en-US" sz="4693" dirty="0" err="1"/>
              <a:t>camiseta</a:t>
            </a:r>
            <a:endParaRPr lang="en-US" sz="469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28" y="5530452"/>
            <a:ext cx="2481251" cy="277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58" y="3465726"/>
            <a:ext cx="2832413" cy="2747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71" y="1404581"/>
            <a:ext cx="1266268" cy="17372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34759" y="-587164"/>
            <a:ext cx="3884468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/>
              <a:t>( la </a:t>
            </a:r>
            <a:r>
              <a:rPr lang="en-US" sz="4693" dirty="0" err="1"/>
              <a:t>camiseta</a:t>
            </a:r>
            <a:r>
              <a:rPr lang="en-US" sz="4693" dirty="0"/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5480524" y="5208630"/>
            <a:ext cx="3010256" cy="31390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</p:spTree>
    <p:extLst>
      <p:ext uri="{BB962C8B-B14F-4D97-AF65-F5344CB8AC3E}">
        <p14:creationId xmlns:p14="http://schemas.microsoft.com/office/powerpoint/2010/main" val="33699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213" y="2948094"/>
            <a:ext cx="3291840" cy="4995333"/>
          </a:xfrm>
        </p:spPr>
        <p:txBody>
          <a:bodyPr/>
          <a:lstStyle/>
          <a:p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suéteres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64480" y="1395306"/>
            <a:ext cx="3291840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Esos</a:t>
            </a:r>
            <a:r>
              <a:rPr lang="en-US" sz="4693" dirty="0"/>
              <a:t> </a:t>
            </a:r>
            <a:r>
              <a:rPr lang="en-US" sz="4693" dirty="0" err="1"/>
              <a:t>suéteres</a:t>
            </a:r>
            <a:endParaRPr lang="en-US" sz="4693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00054" y="-194311"/>
            <a:ext cx="4287372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Aquellos</a:t>
            </a:r>
            <a:r>
              <a:rPr lang="en-US" sz="4693" dirty="0"/>
              <a:t> </a:t>
            </a:r>
            <a:r>
              <a:rPr lang="en-US" sz="4693" dirty="0" err="1"/>
              <a:t>suéteres</a:t>
            </a:r>
            <a:endParaRPr lang="en-US" sz="4693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04" y="5154863"/>
            <a:ext cx="3386150" cy="3379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65" y="5871421"/>
            <a:ext cx="3386150" cy="33795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06" y="6213686"/>
            <a:ext cx="3386150" cy="33795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26" y="3701270"/>
            <a:ext cx="2632464" cy="2632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64" y="3491335"/>
            <a:ext cx="2632464" cy="2632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65" y="3122073"/>
            <a:ext cx="2632464" cy="2632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68" y="1519044"/>
            <a:ext cx="1552876" cy="15528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41" y="1963763"/>
            <a:ext cx="1552876" cy="15528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71" y="1403259"/>
            <a:ext cx="1552876" cy="155287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04675" y="5154862"/>
            <a:ext cx="9036147" cy="40960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</p:spTree>
    <p:extLst>
      <p:ext uri="{BB962C8B-B14F-4D97-AF65-F5344CB8AC3E}">
        <p14:creationId xmlns:p14="http://schemas.microsoft.com/office/powerpoint/2010/main" val="31414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660" y="4310380"/>
            <a:ext cx="4918066" cy="4995333"/>
          </a:xfrm>
        </p:spPr>
        <p:txBody>
          <a:bodyPr/>
          <a:lstStyle/>
          <a:p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camisetas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7" y="3892973"/>
            <a:ext cx="3080747" cy="4641427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51680" y="1395306"/>
            <a:ext cx="4763067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Esas</a:t>
            </a:r>
            <a:r>
              <a:rPr lang="en-US" sz="4693" dirty="0"/>
              <a:t> </a:t>
            </a:r>
            <a:r>
              <a:rPr lang="en-US" sz="4693" dirty="0" err="1"/>
              <a:t>camisetas</a:t>
            </a:r>
            <a:endParaRPr lang="en-US" sz="4693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07866" y="25824"/>
            <a:ext cx="3832293" cy="4995333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93" dirty="0" err="1"/>
              <a:t>Aquellas</a:t>
            </a:r>
            <a:r>
              <a:rPr lang="en-US" sz="4693" dirty="0"/>
              <a:t> </a:t>
            </a:r>
            <a:r>
              <a:rPr lang="en-US" sz="4693" dirty="0" err="1"/>
              <a:t>camisetas</a:t>
            </a:r>
            <a:endParaRPr lang="en-US" sz="469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28" y="5530452"/>
            <a:ext cx="2481251" cy="277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79" y="3291788"/>
            <a:ext cx="2832413" cy="2747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532" y="1523908"/>
            <a:ext cx="1266268" cy="1737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76" y="6039748"/>
            <a:ext cx="2481251" cy="277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08" y="6537602"/>
            <a:ext cx="2481251" cy="2779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62" y="4145030"/>
            <a:ext cx="2832413" cy="2747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0" y="1389208"/>
            <a:ext cx="1266268" cy="173723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flipV="1">
            <a:off x="10347467" y="1326285"/>
            <a:ext cx="2782131" cy="1863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</p:spTree>
    <p:extLst>
      <p:ext uri="{BB962C8B-B14F-4D97-AF65-F5344CB8AC3E}">
        <p14:creationId xmlns:p14="http://schemas.microsoft.com/office/powerpoint/2010/main" val="8167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6" grpId="0" animBg="1"/>
      <p:bldP spid="16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1B1B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0D6AC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241</Words>
  <Application>Microsoft Office PowerPoint</Application>
  <PresentationFormat>Custom</PresentationFormat>
  <Paragraphs>63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Gill Sans</vt:lpstr>
      <vt:lpstr>Lucida Grande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Este suéter</vt:lpstr>
      <vt:lpstr>DIÁLOGO CON TU COMPAÑERO</vt:lpstr>
      <vt:lpstr>Este suéter</vt:lpstr>
      <vt:lpstr>Esta camiseta</vt:lpstr>
      <vt:lpstr>Estos suéteres</vt:lpstr>
      <vt:lpstr>Estas camisetas</vt:lpstr>
      <vt:lpstr>                              ( el actor )</vt:lpstr>
      <vt:lpstr>                                            </vt:lpstr>
      <vt:lpstr>( el carro )</vt:lpstr>
      <vt:lpstr>                            (  la película )</vt:lpstr>
      <vt:lpstr>                           (  el sombrero )</vt:lpstr>
      <vt:lpstr>PowerPoint Presentation</vt:lpstr>
      <vt:lpstr>                              (  el edificio )</vt:lpstr>
      <vt:lpstr>( el equipo )</vt:lpstr>
      <vt:lpstr>                                 ( las medias )</vt:lpstr>
      <vt:lpstr>                             ( la actividad )</vt:lpstr>
      <vt:lpstr>                                       ( los pantalones )</vt:lpstr>
      <vt:lpstr>PowerPoint Presentation</vt:lpstr>
      <vt:lpstr>                                 ( la bebida )</vt:lpstr>
      <vt:lpstr>PowerPoint Presentation</vt:lpstr>
      <vt:lpstr>PowerPoint Presentation</vt:lpstr>
      <vt:lpstr>                                     ( los zapatos )</vt:lpstr>
      <vt:lpstr>            ( la corbata)</vt:lpstr>
      <vt:lpstr>                                   ( el profesor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Abugaber-Bowman, David</dc:creator>
  <cp:lastModifiedBy>David</cp:lastModifiedBy>
  <cp:revision>93</cp:revision>
  <cp:lastPrinted>2017-08-27T21:39:07Z</cp:lastPrinted>
  <dcterms:modified xsi:type="dcterms:W3CDTF">2019-02-04T23:09:22Z</dcterms:modified>
</cp:coreProperties>
</file>