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</p:sldMasterIdLst>
  <p:notesMasterIdLst>
    <p:notesMasterId r:id="rId9"/>
  </p:notesMasterIdLst>
  <p:handoutMasterIdLst>
    <p:handoutMasterId r:id="rId10"/>
  </p:handoutMasterIdLst>
  <p:sldIdLst>
    <p:sldId id="461" r:id="rId2"/>
    <p:sldId id="449" r:id="rId3"/>
    <p:sldId id="462" r:id="rId4"/>
    <p:sldId id="463" r:id="rId5"/>
    <p:sldId id="464" r:id="rId6"/>
    <p:sldId id="466" r:id="rId7"/>
    <p:sldId id="467" r:id="rId8"/>
  </p:sldIdLst>
  <p:sldSz cx="13004800" cy="9753600"/>
  <p:notesSz cx="6950075" cy="92360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0D6AC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5C554F"/>
        </a:fontRef>
        <a:srgbClr val="5C554F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C554F">
              <a:alpha val="12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7" autoAdjust="0"/>
    <p:restoredTop sz="89068" autoAdjust="0"/>
  </p:normalViewPr>
  <p:slideViewPr>
    <p:cSldViewPr snapToGrid="0">
      <p:cViewPr varScale="1">
        <p:scale>
          <a:sx n="57" d="100"/>
          <a:sy n="57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E1FC823-6453-4722-A224-8BAD5A0D4C5C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6A49053-D55C-4E15-839D-0585F690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80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</p:spPr>
        <p:txBody>
          <a:bodyPr lIns="92492" tIns="46246" rIns="92492" bIns="46246"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926677" y="4387136"/>
            <a:ext cx="5096722" cy="4156234"/>
          </a:xfrm>
          <a:prstGeom prst="rect">
            <a:avLst/>
          </a:prstGeom>
        </p:spPr>
        <p:txBody>
          <a:bodyPr lIns="92492" tIns="46246" rIns="92492" bIns="46246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7742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2" y="1079398"/>
            <a:ext cx="10728960" cy="507187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11378" spc="-7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3387" y="6336883"/>
            <a:ext cx="10728960" cy="16256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413" cap="all" spc="284" baseline="0">
                <a:solidFill>
                  <a:schemeClr val="tx2"/>
                </a:solidFill>
                <a:latin typeface="+mj-lt"/>
              </a:defRPr>
            </a:lvl1pPr>
            <a:lvl2pPr marL="650230" indent="0" algn="ctr">
              <a:buNone/>
              <a:defRPr sz="3413"/>
            </a:lvl2pPr>
            <a:lvl3pPr marL="1300460" indent="0" algn="ctr">
              <a:buNone/>
              <a:defRPr sz="3413"/>
            </a:lvl3pPr>
            <a:lvl4pPr marL="1950690" indent="0" algn="ctr">
              <a:buNone/>
              <a:defRPr sz="2844"/>
            </a:lvl4pPr>
            <a:lvl5pPr marL="2600919" indent="0" algn="ctr">
              <a:buNone/>
              <a:defRPr sz="2844"/>
            </a:lvl5pPr>
            <a:lvl6pPr marL="3251149" indent="0" algn="ctr">
              <a:buNone/>
              <a:defRPr sz="2844"/>
            </a:lvl6pPr>
            <a:lvl7pPr marL="3901379" indent="0" algn="ctr">
              <a:buNone/>
              <a:defRPr sz="2844"/>
            </a:lvl7pPr>
            <a:lvl8pPr marL="4551609" indent="0" algn="ctr">
              <a:buNone/>
              <a:defRPr sz="2844"/>
            </a:lvl8pPr>
            <a:lvl9pPr marL="5201839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88169" y="6177280"/>
            <a:ext cx="1053388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35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1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89909"/>
            <a:ext cx="2804160" cy="81883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89908"/>
            <a:ext cx="8249920" cy="8188331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4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1079398"/>
            <a:ext cx="10728960" cy="507187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1137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6333338"/>
            <a:ext cx="10728960" cy="16256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3413" cap="all" spc="284" baseline="0">
                <a:solidFill>
                  <a:schemeClr val="tx2"/>
                </a:solidFill>
                <a:latin typeface="+mj-lt"/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88169" y="6177280"/>
            <a:ext cx="1053388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62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20632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432" y="2625044"/>
            <a:ext cx="5266944" cy="5722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2448" y="2625047"/>
            <a:ext cx="5266944" cy="57221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5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20632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2625496"/>
            <a:ext cx="5266944" cy="104715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844" b="0" cap="all" baseline="0">
                <a:solidFill>
                  <a:schemeClr val="tx2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0432" y="3672653"/>
            <a:ext cx="5266944" cy="4674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2448" y="2625496"/>
            <a:ext cx="5266944" cy="104715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844" b="0" cap="all" baseline="0">
                <a:solidFill>
                  <a:schemeClr val="tx2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448" y="3672653"/>
            <a:ext cx="5266944" cy="4674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4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9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4320843" cy="975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09409" y="0"/>
            <a:ext cx="68275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845311"/>
            <a:ext cx="3413760" cy="3251200"/>
          </a:xfrm>
        </p:spPr>
        <p:txBody>
          <a:bodyPr anchor="b">
            <a:normAutofit/>
          </a:bodyPr>
          <a:lstStyle>
            <a:lvl1pPr>
              <a:defRPr sz="512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227" y="1040384"/>
            <a:ext cx="7124470" cy="747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" y="4161536"/>
            <a:ext cx="3413760" cy="480586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133">
                <a:solidFill>
                  <a:srgbClr val="FFFFFF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6547" y="9187252"/>
            <a:ext cx="2793078" cy="519289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20640" y="9187252"/>
            <a:ext cx="4958080" cy="519289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5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044267"/>
            <a:ext cx="13001414" cy="2709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6990330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7217664"/>
            <a:ext cx="10793984" cy="1170432"/>
          </a:xfrm>
        </p:spPr>
        <p:txBody>
          <a:bodyPr tIns="0" bIns="0" anchor="b">
            <a:noAutofit/>
          </a:bodyPr>
          <a:lstStyle>
            <a:lvl1pPr>
              <a:defRPr sz="512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3004784" cy="6990330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4551">
                <a:solidFill>
                  <a:schemeClr val="bg1"/>
                </a:solidFill>
              </a:defRPr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431" y="8401101"/>
            <a:ext cx="10793984" cy="84531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853"/>
              </a:spcAft>
              <a:buNone/>
              <a:defRPr sz="2133">
                <a:solidFill>
                  <a:srgbClr val="FFFFFF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9103360"/>
            <a:ext cx="13004801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9008804"/>
            <a:ext cx="13004801" cy="938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20632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1" y="2625044"/>
            <a:ext cx="10728961" cy="57221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0434" y="9187252"/>
            <a:ext cx="263708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1932" y="9187252"/>
            <a:ext cx="514432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0490" y="9187252"/>
            <a:ext cx="139949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93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73101" y="2471602"/>
            <a:ext cx="106314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38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1300460" rtl="0" eaLnBrk="1" latinLnBrk="0" hangingPunct="1">
        <a:lnSpc>
          <a:spcPct val="85000"/>
        </a:lnSpc>
        <a:spcBef>
          <a:spcPct val="0"/>
        </a:spcBef>
        <a:buNone/>
        <a:defRPr sz="6827" kern="1200" spc="-7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30046" indent="-130046" algn="l" defTabSz="1300460" rtl="0" eaLnBrk="1" latinLnBrk="0" hangingPunct="1">
        <a:lnSpc>
          <a:spcPct val="90000"/>
        </a:lnSpc>
        <a:spcBef>
          <a:spcPts val="1707"/>
        </a:spcBef>
        <a:spcAft>
          <a:spcPts val="284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6193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6285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66377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26469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6442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84886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3330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1774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88" t="18374" r="30954" b="13478"/>
          <a:stretch/>
        </p:blipFill>
        <p:spPr>
          <a:xfrm>
            <a:off x="202692" y="1336755"/>
            <a:ext cx="11696700" cy="701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29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1055425"/>
          </a:xfrm>
        </p:spPr>
        <p:txBody>
          <a:bodyPr/>
          <a:lstStyle/>
          <a:p>
            <a:r>
              <a:rPr lang="en-US" dirty="0"/>
              <a:t>2 truths and a lie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94" y="1606141"/>
            <a:ext cx="10728961" cy="5722112"/>
          </a:xfrm>
        </p:spPr>
        <p:txBody>
          <a:bodyPr>
            <a:noAutofit/>
          </a:bodyPr>
          <a:lstStyle/>
          <a:p>
            <a:r>
              <a:rPr lang="en-US" sz="4000" dirty="0"/>
              <a:t>Escribe 2 </a:t>
            </a:r>
            <a:r>
              <a:rPr lang="en-US" sz="4000" dirty="0" err="1"/>
              <a:t>cosas</a:t>
            </a:r>
            <a:r>
              <a:rPr lang="en-US" sz="4000" dirty="0"/>
              <a:t> </a:t>
            </a:r>
            <a:r>
              <a:rPr lang="en-US" sz="4000" dirty="0" err="1"/>
              <a:t>verdaderas</a:t>
            </a:r>
            <a:r>
              <a:rPr lang="en-US" sz="4000" dirty="0"/>
              <a:t> ( </a:t>
            </a:r>
            <a:r>
              <a:rPr lang="en-US" sz="4000" i="1" dirty="0"/>
              <a:t>true </a:t>
            </a:r>
            <a:r>
              <a:rPr lang="en-US" sz="4000" dirty="0"/>
              <a:t>) y 1 </a:t>
            </a:r>
            <a:r>
              <a:rPr lang="en-US" sz="4000" dirty="0" err="1"/>
              <a:t>mentira</a:t>
            </a:r>
            <a:r>
              <a:rPr lang="en-US" sz="4000" dirty="0"/>
              <a:t> ( </a:t>
            </a:r>
            <a:r>
              <a:rPr lang="en-US" sz="4000" i="1" dirty="0"/>
              <a:t>lie </a:t>
            </a:r>
            <a:r>
              <a:rPr lang="en-US" sz="4000" dirty="0"/>
              <a:t>) </a:t>
            </a:r>
            <a:r>
              <a:rPr lang="en-US" sz="4000" dirty="0" err="1"/>
              <a:t>usando</a:t>
            </a:r>
            <a:r>
              <a:rPr lang="en-US" sz="4000" dirty="0"/>
              <a:t> el </a:t>
            </a:r>
            <a:r>
              <a:rPr lang="en-US" sz="4000" dirty="0" err="1"/>
              <a:t>pretérito</a:t>
            </a:r>
            <a:endParaRPr lang="en-US" sz="4000" dirty="0"/>
          </a:p>
          <a:p>
            <a:pPr lvl="1"/>
            <a:r>
              <a:rPr lang="en-US" sz="3600" dirty="0"/>
              <a:t>EJEMPLO: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 err="1"/>
              <a:t>comí</a:t>
            </a:r>
            <a:r>
              <a:rPr lang="en-US" sz="2800" dirty="0"/>
              <a:t> tacos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/>
              <a:t>vi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película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 err="1"/>
              <a:t>bailé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un club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1"/>
            <a:r>
              <a:rPr lang="en-US" sz="3600" dirty="0"/>
              <a:t>VERBOS ÚTILES:</a:t>
            </a:r>
          </a:p>
          <a:p>
            <a:pPr lvl="2"/>
            <a:r>
              <a:rPr lang="es-ES" sz="3200" dirty="0">
                <a:solidFill>
                  <a:srgbClr val="000000"/>
                </a:solidFill>
                <a:ea typeface="Calibri" pitchFamily="34"/>
                <a:cs typeface="Mangal" pitchFamily="18"/>
              </a:rPr>
              <a:t>Comer, llegar, salir, beber, ver, escuchar, trabajar, escribir, comprar, hablar, correr, andar, nadar, bailar, jugar, quedar</a:t>
            </a:r>
            <a:endParaRPr lang="es-ES" sz="3200" dirty="0">
              <a:solidFill>
                <a:srgbClr val="000000"/>
              </a:solidFill>
              <a:cs typeface="Mangal" pitchFamily="18"/>
            </a:endParaRPr>
          </a:p>
        </p:txBody>
      </p:sp>
      <p:sp>
        <p:nvSpPr>
          <p:cNvPr id="4" name="CuadroTexto 4"/>
          <p:cNvSpPr txBox="1"/>
          <p:nvPr/>
        </p:nvSpPr>
        <p:spPr>
          <a:xfrm>
            <a:off x="6534912" y="3533098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00B050"/>
                </a:solidFill>
              </a:rPr>
              <a:t>verdad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738715" y="3980910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00B050"/>
                </a:solidFill>
              </a:rPr>
              <a:t>verdad</a:t>
            </a:r>
          </a:p>
        </p:txBody>
      </p:sp>
      <p:sp>
        <p:nvSpPr>
          <p:cNvPr id="6" name="CuadroTexto 4"/>
          <p:cNvSpPr txBox="1"/>
          <p:nvPr/>
        </p:nvSpPr>
        <p:spPr>
          <a:xfrm>
            <a:off x="6847684" y="4428722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FF0000"/>
                </a:solidFill>
              </a:rPr>
              <a:t>mentira</a:t>
            </a:r>
          </a:p>
        </p:txBody>
      </p:sp>
    </p:spTree>
    <p:extLst>
      <p:ext uri="{BB962C8B-B14F-4D97-AF65-F5344CB8AC3E}">
        <p14:creationId xmlns:p14="http://schemas.microsoft.com/office/powerpoint/2010/main" val="397185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88" t="18374" r="30954" b="13478"/>
          <a:stretch/>
        </p:blipFill>
        <p:spPr>
          <a:xfrm>
            <a:off x="202692" y="1336755"/>
            <a:ext cx="11696700" cy="7010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23771" y="357051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Yo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comí</a:t>
            </a:r>
            <a:r>
              <a:rPr lang="en-US" sz="2400" dirty="0">
                <a:solidFill>
                  <a:srgbClr val="FF0000"/>
                </a:solidFill>
              </a:rPr>
              <a:t> tacos </a:t>
            </a:r>
            <a:r>
              <a:rPr lang="en-US" sz="2400" dirty="0" err="1">
                <a:solidFill>
                  <a:srgbClr val="FF0000"/>
                </a:solidFill>
              </a:rPr>
              <a:t>este</a:t>
            </a:r>
            <a:r>
              <a:rPr lang="en-US" sz="2400" dirty="0">
                <a:solidFill>
                  <a:srgbClr val="FF0000"/>
                </a:solidFill>
              </a:rPr>
              <a:t> fin de </a:t>
            </a:r>
            <a:r>
              <a:rPr lang="en-US" sz="2400" dirty="0" err="1">
                <a:solidFill>
                  <a:srgbClr val="FF0000"/>
                </a:solidFill>
              </a:rPr>
              <a:t>semana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0856" y="514017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Yo vi una película este fin de semana.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0856" y="6709834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Yo bailé en un club este fin de semana.</a:t>
            </a:r>
          </a:p>
        </p:txBody>
      </p:sp>
    </p:spTree>
    <p:extLst>
      <p:ext uri="{BB962C8B-B14F-4D97-AF65-F5344CB8AC3E}">
        <p14:creationId xmlns:p14="http://schemas.microsoft.com/office/powerpoint/2010/main" val="82974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1055425"/>
          </a:xfrm>
        </p:spPr>
        <p:txBody>
          <a:bodyPr/>
          <a:lstStyle/>
          <a:p>
            <a:r>
              <a:rPr lang="en-US" dirty="0"/>
              <a:t>2 truths and a lie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94" y="1606141"/>
            <a:ext cx="10728961" cy="5722112"/>
          </a:xfrm>
        </p:spPr>
        <p:txBody>
          <a:bodyPr>
            <a:noAutofit/>
          </a:bodyPr>
          <a:lstStyle/>
          <a:p>
            <a:r>
              <a:rPr lang="en-US" sz="4000" dirty="0"/>
              <a:t>Escribe 2 </a:t>
            </a:r>
            <a:r>
              <a:rPr lang="en-US" sz="4000" dirty="0" err="1"/>
              <a:t>cosas</a:t>
            </a:r>
            <a:r>
              <a:rPr lang="en-US" sz="4000" dirty="0"/>
              <a:t> </a:t>
            </a:r>
            <a:r>
              <a:rPr lang="en-US" sz="4000" dirty="0" err="1"/>
              <a:t>verdaderas</a:t>
            </a:r>
            <a:r>
              <a:rPr lang="en-US" sz="4000" dirty="0"/>
              <a:t> ( </a:t>
            </a:r>
            <a:r>
              <a:rPr lang="en-US" sz="4000" i="1" dirty="0"/>
              <a:t>true </a:t>
            </a:r>
            <a:r>
              <a:rPr lang="en-US" sz="4000" dirty="0"/>
              <a:t>) y 1 </a:t>
            </a:r>
            <a:r>
              <a:rPr lang="en-US" sz="4000" dirty="0" err="1"/>
              <a:t>mentira</a:t>
            </a:r>
            <a:r>
              <a:rPr lang="en-US" sz="4000" dirty="0"/>
              <a:t> ( </a:t>
            </a:r>
            <a:r>
              <a:rPr lang="en-US" sz="4000" i="1" dirty="0"/>
              <a:t>lie </a:t>
            </a:r>
            <a:r>
              <a:rPr lang="en-US" sz="4000" dirty="0"/>
              <a:t>) </a:t>
            </a:r>
            <a:r>
              <a:rPr lang="en-US" sz="4000" dirty="0" err="1"/>
              <a:t>usando</a:t>
            </a:r>
            <a:r>
              <a:rPr lang="en-US" sz="4000" dirty="0"/>
              <a:t> el </a:t>
            </a:r>
            <a:r>
              <a:rPr lang="en-US" sz="4000" dirty="0" err="1"/>
              <a:t>pretérito</a:t>
            </a:r>
            <a:endParaRPr lang="en-US" sz="4000" dirty="0"/>
          </a:p>
          <a:p>
            <a:pPr lvl="1"/>
            <a:r>
              <a:rPr lang="en-US" sz="3600" dirty="0"/>
              <a:t>EJEMPLO: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 err="1"/>
              <a:t>comí</a:t>
            </a:r>
            <a:r>
              <a:rPr lang="en-US" sz="2800" dirty="0"/>
              <a:t> tacos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/>
              <a:t>vi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película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 err="1"/>
              <a:t>bailé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un club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1"/>
            <a:r>
              <a:rPr lang="en-US" sz="3600" dirty="0"/>
              <a:t>VERBOS ÚTILES:</a:t>
            </a:r>
          </a:p>
          <a:p>
            <a:pPr lvl="2"/>
            <a:r>
              <a:rPr lang="es-ES" sz="3200" dirty="0">
                <a:solidFill>
                  <a:srgbClr val="000000"/>
                </a:solidFill>
                <a:ea typeface="Calibri" pitchFamily="34"/>
                <a:cs typeface="Mangal" pitchFamily="18"/>
              </a:rPr>
              <a:t>Comer, llegar, salir, beber, ver, escuchar, trabajar, escribir, comprar, hablar, correr, andar, nadar, bailar, jugar, quedar</a:t>
            </a:r>
          </a:p>
          <a:p>
            <a:pPr lvl="2"/>
            <a:endParaRPr lang="en-US" sz="2800" dirty="0"/>
          </a:p>
          <a:p>
            <a:pPr lvl="1"/>
            <a:r>
              <a:rPr lang="en-US" sz="4000" dirty="0" err="1">
                <a:solidFill>
                  <a:srgbClr val="000000"/>
                </a:solidFill>
                <a:cs typeface="Mangal" pitchFamily="18"/>
              </a:rPr>
              <a:t>Comparte</a:t>
            </a:r>
            <a:r>
              <a:rPr lang="en-US" sz="4000" dirty="0">
                <a:solidFill>
                  <a:srgbClr val="000000"/>
                </a:solidFill>
                <a:cs typeface="Mangal" pitchFamily="18"/>
              </a:rPr>
              <a:t> (share ) con </a:t>
            </a:r>
            <a:r>
              <a:rPr lang="en-US" sz="4000" dirty="0" err="1">
                <a:solidFill>
                  <a:srgbClr val="000000"/>
                </a:solidFill>
                <a:cs typeface="Mangal" pitchFamily="18"/>
              </a:rPr>
              <a:t>tus</a:t>
            </a:r>
            <a:r>
              <a:rPr lang="en-US" sz="4000" dirty="0">
                <a:solidFill>
                  <a:srgbClr val="000000"/>
                </a:solidFill>
                <a:cs typeface="Mangal" pitchFamily="18"/>
              </a:rPr>
              <a:t> </a:t>
            </a:r>
            <a:r>
              <a:rPr lang="en-US" sz="4000" dirty="0" err="1">
                <a:solidFill>
                  <a:srgbClr val="000000"/>
                </a:solidFill>
                <a:cs typeface="Mangal" pitchFamily="18"/>
              </a:rPr>
              <a:t>compañeros</a:t>
            </a:r>
            <a:r>
              <a:rPr lang="en-US" sz="4000" dirty="0">
                <a:solidFill>
                  <a:srgbClr val="000000"/>
                </a:solidFill>
                <a:cs typeface="Mangal" pitchFamily="18"/>
              </a:rPr>
              <a:t>…</a:t>
            </a:r>
          </a:p>
        </p:txBody>
      </p:sp>
      <p:sp>
        <p:nvSpPr>
          <p:cNvPr id="4" name="CuadroTexto 4"/>
          <p:cNvSpPr txBox="1"/>
          <p:nvPr/>
        </p:nvSpPr>
        <p:spPr>
          <a:xfrm>
            <a:off x="6534912" y="3533098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00B050"/>
                </a:solidFill>
              </a:rPr>
              <a:t>verdad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738715" y="3980910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00B050"/>
                </a:solidFill>
              </a:rPr>
              <a:t>verdad</a:t>
            </a:r>
          </a:p>
        </p:txBody>
      </p:sp>
      <p:sp>
        <p:nvSpPr>
          <p:cNvPr id="6" name="CuadroTexto 4"/>
          <p:cNvSpPr txBox="1"/>
          <p:nvPr/>
        </p:nvSpPr>
        <p:spPr>
          <a:xfrm>
            <a:off x="6847684" y="4428722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FF0000"/>
                </a:solidFill>
              </a:rPr>
              <a:t>mentira</a:t>
            </a:r>
          </a:p>
        </p:txBody>
      </p:sp>
    </p:spTree>
    <p:extLst>
      <p:ext uri="{BB962C8B-B14F-4D97-AF65-F5344CB8AC3E}">
        <p14:creationId xmlns:p14="http://schemas.microsoft.com/office/powerpoint/2010/main" val="26354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88" t="18374" r="30954" b="13478"/>
          <a:stretch/>
        </p:blipFill>
        <p:spPr>
          <a:xfrm>
            <a:off x="202692" y="1336755"/>
            <a:ext cx="11696700" cy="7010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23771" y="357051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Yo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comí</a:t>
            </a:r>
            <a:r>
              <a:rPr lang="en-US" sz="2400" dirty="0">
                <a:solidFill>
                  <a:srgbClr val="FF0000"/>
                </a:solidFill>
              </a:rPr>
              <a:t> tacos </a:t>
            </a:r>
            <a:r>
              <a:rPr lang="en-US" sz="2400" dirty="0" err="1">
                <a:solidFill>
                  <a:srgbClr val="FF0000"/>
                </a:solidFill>
              </a:rPr>
              <a:t>este</a:t>
            </a:r>
            <a:r>
              <a:rPr lang="en-US" sz="2400" dirty="0">
                <a:solidFill>
                  <a:srgbClr val="FF0000"/>
                </a:solidFill>
              </a:rPr>
              <a:t> fin de </a:t>
            </a:r>
            <a:r>
              <a:rPr lang="en-US" sz="2400" dirty="0" err="1">
                <a:solidFill>
                  <a:srgbClr val="FF0000"/>
                </a:solidFill>
              </a:rPr>
              <a:t>semana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0856" y="514017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Yo </a:t>
            </a:r>
            <a:r>
              <a:rPr lang="es-ES" sz="2400" b="1" u="sng" dirty="0">
                <a:solidFill>
                  <a:srgbClr val="FF0000"/>
                </a:solidFill>
              </a:rPr>
              <a:t>vi</a:t>
            </a:r>
            <a:r>
              <a:rPr lang="es-ES" sz="2400" dirty="0">
                <a:solidFill>
                  <a:srgbClr val="FF0000"/>
                </a:solidFill>
              </a:rPr>
              <a:t> una película este fin de semana.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0856" y="6709834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Yo </a:t>
            </a:r>
            <a:r>
              <a:rPr lang="es-ES" sz="2400" b="1" u="sng" dirty="0">
                <a:solidFill>
                  <a:srgbClr val="FF0000"/>
                </a:solidFill>
              </a:rPr>
              <a:t>bailé</a:t>
            </a:r>
            <a:r>
              <a:rPr lang="es-ES" sz="2400" dirty="0">
                <a:solidFill>
                  <a:srgbClr val="FF0000"/>
                </a:solidFill>
              </a:rPr>
              <a:t> en un club este fin de semana.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1314" y="357051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Neel </a:t>
            </a:r>
            <a:r>
              <a:rPr lang="en-US" sz="2400" b="1" u="sng" dirty="0" err="1">
                <a:solidFill>
                  <a:srgbClr val="FF0000"/>
                </a:solidFill>
              </a:rPr>
              <a:t>corrió</a:t>
            </a:r>
            <a:r>
              <a:rPr lang="en-US" sz="2400" dirty="0">
                <a:solidFill>
                  <a:srgbClr val="FF0000"/>
                </a:solidFill>
              </a:rPr>
              <a:t> 10 </a:t>
            </a:r>
            <a:r>
              <a:rPr lang="en-US" sz="2400" dirty="0" err="1">
                <a:solidFill>
                  <a:srgbClr val="FF0000"/>
                </a:solidFill>
              </a:rPr>
              <a:t>kilómetros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ayer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1042" y="5284484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Neel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b="1" u="sng" dirty="0">
                <a:solidFill>
                  <a:srgbClr val="FF0000"/>
                </a:solidFill>
              </a:rPr>
              <a:t>trabajó</a:t>
            </a:r>
            <a:r>
              <a:rPr lang="es-ES" sz="2400" dirty="0">
                <a:solidFill>
                  <a:srgbClr val="FF0000"/>
                </a:solidFill>
              </a:rPr>
              <a:t> 3 horas el lunes.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3885" y="6713235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Neel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b="1" u="sng" dirty="0">
                <a:solidFill>
                  <a:srgbClr val="FF0000"/>
                </a:solidFill>
              </a:rPr>
              <a:t>durmió</a:t>
            </a:r>
            <a:r>
              <a:rPr lang="es-ES" sz="2400" dirty="0">
                <a:solidFill>
                  <a:srgbClr val="FF0000"/>
                </a:solidFill>
              </a:rPr>
              <a:t> 10 horas el sábado.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3510" y="2833606"/>
            <a:ext cx="203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Neel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1055425"/>
          </a:xfrm>
        </p:spPr>
        <p:txBody>
          <a:bodyPr/>
          <a:lstStyle/>
          <a:p>
            <a:r>
              <a:rPr lang="en-US" dirty="0"/>
              <a:t>2 truths and a lie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94" y="1606141"/>
            <a:ext cx="10728961" cy="5722112"/>
          </a:xfrm>
        </p:spPr>
        <p:txBody>
          <a:bodyPr>
            <a:noAutofit/>
          </a:bodyPr>
          <a:lstStyle/>
          <a:p>
            <a:r>
              <a:rPr lang="en-US" sz="4000" dirty="0"/>
              <a:t>Escribe 2 </a:t>
            </a:r>
            <a:r>
              <a:rPr lang="en-US" sz="4000" dirty="0" err="1"/>
              <a:t>cosas</a:t>
            </a:r>
            <a:r>
              <a:rPr lang="en-US" sz="4000" dirty="0"/>
              <a:t> </a:t>
            </a:r>
            <a:r>
              <a:rPr lang="en-US" sz="4000" dirty="0" err="1"/>
              <a:t>verdaderas</a:t>
            </a:r>
            <a:r>
              <a:rPr lang="en-US" sz="4000" dirty="0"/>
              <a:t> ( </a:t>
            </a:r>
            <a:r>
              <a:rPr lang="en-US" sz="4000" i="1" dirty="0"/>
              <a:t>true </a:t>
            </a:r>
            <a:r>
              <a:rPr lang="en-US" sz="4000" dirty="0"/>
              <a:t>) y 1 </a:t>
            </a:r>
            <a:r>
              <a:rPr lang="en-US" sz="4000" dirty="0" err="1"/>
              <a:t>mentira</a:t>
            </a:r>
            <a:r>
              <a:rPr lang="en-US" sz="4000" dirty="0"/>
              <a:t> ( </a:t>
            </a:r>
            <a:r>
              <a:rPr lang="en-US" sz="4000" i="1" dirty="0"/>
              <a:t>lie </a:t>
            </a:r>
            <a:r>
              <a:rPr lang="en-US" sz="4000" dirty="0"/>
              <a:t>) </a:t>
            </a:r>
            <a:r>
              <a:rPr lang="en-US" sz="4000" dirty="0" err="1"/>
              <a:t>usando</a:t>
            </a:r>
            <a:r>
              <a:rPr lang="en-US" sz="4000" dirty="0"/>
              <a:t> el </a:t>
            </a:r>
            <a:r>
              <a:rPr lang="en-US" sz="4000" dirty="0" err="1"/>
              <a:t>pretérito</a:t>
            </a:r>
            <a:endParaRPr lang="en-US" sz="4000" dirty="0"/>
          </a:p>
          <a:p>
            <a:pPr lvl="1"/>
            <a:r>
              <a:rPr lang="en-US" sz="3600" dirty="0"/>
              <a:t>EJEMPLO: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 err="1"/>
              <a:t>comí</a:t>
            </a:r>
            <a:r>
              <a:rPr lang="en-US" sz="2800" dirty="0"/>
              <a:t> tacos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/>
              <a:t>vi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película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2"/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b="1" u="sng" dirty="0" err="1"/>
              <a:t>bailé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un club </a:t>
            </a:r>
            <a:r>
              <a:rPr lang="en-US" sz="2800" dirty="0" err="1"/>
              <a:t>este</a:t>
            </a:r>
            <a:r>
              <a:rPr lang="en-US" sz="2800" dirty="0"/>
              <a:t> fin de </a:t>
            </a:r>
            <a:r>
              <a:rPr lang="en-US" sz="2800" dirty="0" err="1"/>
              <a:t>semana</a:t>
            </a:r>
            <a:r>
              <a:rPr lang="en-US" sz="2800" dirty="0"/>
              <a:t>.</a:t>
            </a:r>
          </a:p>
          <a:p>
            <a:pPr lvl="1"/>
            <a:r>
              <a:rPr lang="en-US" sz="3600" dirty="0"/>
              <a:t>VERBOS ÚTILES:</a:t>
            </a:r>
          </a:p>
          <a:p>
            <a:pPr lvl="2"/>
            <a:r>
              <a:rPr lang="es-ES" sz="3200" dirty="0">
                <a:solidFill>
                  <a:srgbClr val="000000"/>
                </a:solidFill>
                <a:ea typeface="Calibri" pitchFamily="34"/>
                <a:cs typeface="Mangal" pitchFamily="18"/>
              </a:rPr>
              <a:t>Comer, llegar, salir, beber, ver, escuchar, trabajar, escribir, comprar, hablar, correr, andar, nadar, bailar, jugar, quedar</a:t>
            </a:r>
          </a:p>
          <a:p>
            <a:pPr lvl="2"/>
            <a:endParaRPr lang="en-US" sz="2800" dirty="0"/>
          </a:p>
          <a:p>
            <a:pPr lvl="1"/>
            <a:r>
              <a:rPr lang="en-US" sz="4000" dirty="0" err="1">
                <a:solidFill>
                  <a:srgbClr val="000000"/>
                </a:solidFill>
                <a:cs typeface="Mangal" pitchFamily="18"/>
              </a:rPr>
              <a:t>Comparte</a:t>
            </a:r>
            <a:r>
              <a:rPr lang="en-US" sz="4000" dirty="0">
                <a:solidFill>
                  <a:srgbClr val="000000"/>
                </a:solidFill>
                <a:cs typeface="Mangal" pitchFamily="18"/>
              </a:rPr>
              <a:t> (share ) con </a:t>
            </a:r>
            <a:r>
              <a:rPr lang="en-US" sz="4000" dirty="0" err="1">
                <a:solidFill>
                  <a:srgbClr val="000000"/>
                </a:solidFill>
                <a:cs typeface="Mangal" pitchFamily="18"/>
              </a:rPr>
              <a:t>tus</a:t>
            </a:r>
            <a:r>
              <a:rPr lang="en-US" sz="4000" dirty="0">
                <a:solidFill>
                  <a:srgbClr val="000000"/>
                </a:solidFill>
                <a:cs typeface="Mangal" pitchFamily="18"/>
              </a:rPr>
              <a:t> </a:t>
            </a:r>
            <a:r>
              <a:rPr lang="en-US" sz="4000" dirty="0" err="1">
                <a:solidFill>
                  <a:srgbClr val="000000"/>
                </a:solidFill>
                <a:cs typeface="Mangal" pitchFamily="18"/>
              </a:rPr>
              <a:t>compañeros</a:t>
            </a:r>
            <a:r>
              <a:rPr lang="en-US" sz="4000" dirty="0">
                <a:solidFill>
                  <a:srgbClr val="000000"/>
                </a:solidFill>
                <a:cs typeface="Mangal" pitchFamily="18"/>
              </a:rPr>
              <a:t>…</a:t>
            </a:r>
          </a:p>
          <a:p>
            <a:pPr lvl="1"/>
            <a:r>
              <a:rPr lang="en-US" sz="3769" dirty="0">
                <a:solidFill>
                  <a:srgbClr val="000000"/>
                </a:solidFill>
                <a:cs typeface="Mangal" pitchFamily="18"/>
              </a:rPr>
              <a:t>¡</a:t>
            </a:r>
            <a:r>
              <a:rPr lang="en-US" sz="3769" dirty="0" err="1">
                <a:solidFill>
                  <a:srgbClr val="000000"/>
                </a:solidFill>
                <a:cs typeface="Mangal" pitchFamily="18"/>
              </a:rPr>
              <a:t>Adivina</a:t>
            </a:r>
            <a:r>
              <a:rPr lang="en-US" sz="3769" dirty="0">
                <a:solidFill>
                  <a:srgbClr val="000000"/>
                </a:solidFill>
                <a:cs typeface="Mangal" pitchFamily="18"/>
              </a:rPr>
              <a:t> (guess) </a:t>
            </a:r>
            <a:r>
              <a:rPr lang="en-US" sz="3769" dirty="0" err="1">
                <a:solidFill>
                  <a:srgbClr val="000000"/>
                </a:solidFill>
                <a:cs typeface="Mangal" pitchFamily="18"/>
              </a:rPr>
              <a:t>cuál</a:t>
            </a:r>
            <a:r>
              <a:rPr lang="en-US" sz="3769" dirty="0">
                <a:solidFill>
                  <a:srgbClr val="000000"/>
                </a:solidFill>
                <a:cs typeface="Mangal" pitchFamily="18"/>
              </a:rPr>
              <a:t> </a:t>
            </a:r>
            <a:r>
              <a:rPr lang="en-US" sz="3769" dirty="0" err="1">
                <a:solidFill>
                  <a:srgbClr val="000000"/>
                </a:solidFill>
                <a:cs typeface="Mangal" pitchFamily="18"/>
              </a:rPr>
              <a:t>es</a:t>
            </a:r>
            <a:r>
              <a:rPr lang="en-US" sz="3769" dirty="0">
                <a:solidFill>
                  <a:srgbClr val="000000"/>
                </a:solidFill>
                <a:cs typeface="Mangal" pitchFamily="18"/>
              </a:rPr>
              <a:t> la </a:t>
            </a:r>
            <a:r>
              <a:rPr lang="en-US" sz="3769" dirty="0" err="1">
                <a:solidFill>
                  <a:srgbClr val="000000"/>
                </a:solidFill>
                <a:cs typeface="Mangal" pitchFamily="18"/>
              </a:rPr>
              <a:t>mentira</a:t>
            </a:r>
            <a:r>
              <a:rPr lang="en-US" sz="3769" dirty="0">
                <a:solidFill>
                  <a:srgbClr val="000000"/>
                </a:solidFill>
                <a:cs typeface="Mangal" pitchFamily="18"/>
              </a:rPr>
              <a:t>!</a:t>
            </a:r>
            <a:endParaRPr lang="es-ES" sz="3769" dirty="0">
              <a:solidFill>
                <a:srgbClr val="000000"/>
              </a:solidFill>
              <a:cs typeface="Mangal" pitchFamily="18"/>
            </a:endParaRPr>
          </a:p>
        </p:txBody>
      </p:sp>
      <p:sp>
        <p:nvSpPr>
          <p:cNvPr id="4" name="CuadroTexto 4"/>
          <p:cNvSpPr txBox="1"/>
          <p:nvPr/>
        </p:nvSpPr>
        <p:spPr>
          <a:xfrm>
            <a:off x="6534912" y="3533098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00B050"/>
                </a:solidFill>
              </a:rPr>
              <a:t>verdad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738715" y="3980910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00B050"/>
                </a:solidFill>
              </a:rPr>
              <a:t>verdad</a:t>
            </a:r>
          </a:p>
        </p:txBody>
      </p:sp>
      <p:sp>
        <p:nvSpPr>
          <p:cNvPr id="6" name="CuadroTexto 4"/>
          <p:cNvSpPr txBox="1"/>
          <p:nvPr/>
        </p:nvSpPr>
        <p:spPr>
          <a:xfrm>
            <a:off x="6847684" y="4428722"/>
            <a:ext cx="2205814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60" dirty="0">
                <a:solidFill>
                  <a:srgbClr val="FF0000"/>
                </a:solidFill>
              </a:rPr>
              <a:t>mentira</a:t>
            </a:r>
          </a:p>
        </p:txBody>
      </p:sp>
    </p:spTree>
    <p:extLst>
      <p:ext uri="{BB962C8B-B14F-4D97-AF65-F5344CB8AC3E}">
        <p14:creationId xmlns:p14="http://schemas.microsoft.com/office/powerpoint/2010/main" val="5109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88" t="18374" r="30954" b="13478"/>
          <a:stretch/>
        </p:blipFill>
        <p:spPr>
          <a:xfrm>
            <a:off x="202692" y="1336755"/>
            <a:ext cx="11696700" cy="7010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23771" y="357051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Yo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comí</a:t>
            </a:r>
            <a:r>
              <a:rPr lang="en-US" sz="2400" dirty="0">
                <a:solidFill>
                  <a:srgbClr val="FF0000"/>
                </a:solidFill>
              </a:rPr>
              <a:t> tacos </a:t>
            </a:r>
            <a:r>
              <a:rPr lang="en-US" sz="2400" dirty="0" err="1">
                <a:solidFill>
                  <a:srgbClr val="FF0000"/>
                </a:solidFill>
              </a:rPr>
              <a:t>este</a:t>
            </a:r>
            <a:r>
              <a:rPr lang="en-US" sz="2400" dirty="0">
                <a:solidFill>
                  <a:srgbClr val="FF0000"/>
                </a:solidFill>
              </a:rPr>
              <a:t> fin de </a:t>
            </a:r>
            <a:r>
              <a:rPr lang="en-US" sz="2400" dirty="0" err="1">
                <a:solidFill>
                  <a:srgbClr val="FF0000"/>
                </a:solidFill>
              </a:rPr>
              <a:t>semana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0856" y="514017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Yo </a:t>
            </a:r>
            <a:r>
              <a:rPr lang="es-ES" sz="2400" b="1" u="sng" dirty="0">
                <a:solidFill>
                  <a:srgbClr val="FF0000"/>
                </a:solidFill>
              </a:rPr>
              <a:t>vi</a:t>
            </a:r>
            <a:r>
              <a:rPr lang="es-ES" sz="2400" dirty="0">
                <a:solidFill>
                  <a:srgbClr val="FF0000"/>
                </a:solidFill>
              </a:rPr>
              <a:t> una película este fin de semana.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0856" y="6709834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</a:rPr>
              <a:t>Yo </a:t>
            </a:r>
            <a:r>
              <a:rPr lang="es-ES" sz="2400" b="1" u="sng" dirty="0">
                <a:solidFill>
                  <a:srgbClr val="FF0000"/>
                </a:solidFill>
              </a:rPr>
              <a:t>bailé</a:t>
            </a:r>
            <a:r>
              <a:rPr lang="es-ES" sz="2400" dirty="0">
                <a:solidFill>
                  <a:srgbClr val="FF0000"/>
                </a:solidFill>
              </a:rPr>
              <a:t> en un club este fin de semana.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1314" y="3570514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Neel </a:t>
            </a:r>
            <a:r>
              <a:rPr lang="en-US" sz="2400" b="1" u="sng" dirty="0" err="1">
                <a:solidFill>
                  <a:srgbClr val="FF0000"/>
                </a:solidFill>
              </a:rPr>
              <a:t>corrió</a:t>
            </a:r>
            <a:r>
              <a:rPr lang="en-US" sz="2400" dirty="0">
                <a:solidFill>
                  <a:srgbClr val="FF0000"/>
                </a:solidFill>
              </a:rPr>
              <a:t> 10 </a:t>
            </a:r>
            <a:r>
              <a:rPr lang="en-US" sz="2400" dirty="0" err="1">
                <a:solidFill>
                  <a:srgbClr val="FF0000"/>
                </a:solidFill>
              </a:rPr>
              <a:t>kilómetros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ayer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1042" y="5284484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Neel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b="1" u="sng" dirty="0">
                <a:solidFill>
                  <a:srgbClr val="FF0000"/>
                </a:solidFill>
              </a:rPr>
              <a:t>trabajó</a:t>
            </a:r>
            <a:r>
              <a:rPr lang="es-ES" sz="2400" dirty="0">
                <a:solidFill>
                  <a:srgbClr val="FF0000"/>
                </a:solidFill>
              </a:rPr>
              <a:t> 3 horas el lunes.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3885" y="6713235"/>
            <a:ext cx="20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FF0000"/>
                </a:solidFill>
              </a:rPr>
              <a:t>Neel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b="1" u="sng" dirty="0">
                <a:solidFill>
                  <a:srgbClr val="FF0000"/>
                </a:solidFill>
              </a:rPr>
              <a:t>durmió</a:t>
            </a:r>
            <a:r>
              <a:rPr lang="es-ES" sz="2400" dirty="0">
                <a:solidFill>
                  <a:srgbClr val="FF0000"/>
                </a:solidFill>
              </a:rPr>
              <a:t> 10 horas el sábado.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3510" y="2833606"/>
            <a:ext cx="203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Neel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049227" y="6709834"/>
            <a:ext cx="2390838" cy="140546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2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1B1B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0D6AC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Words>410</Words>
  <Application>Microsoft Office PowerPoint</Application>
  <PresentationFormat>Custom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Gill Sans</vt:lpstr>
      <vt:lpstr>Lucida Grande</vt:lpstr>
      <vt:lpstr>Calibri</vt:lpstr>
      <vt:lpstr>Calibri Light</vt:lpstr>
      <vt:lpstr>Mangal</vt:lpstr>
      <vt:lpstr>Retrospect</vt:lpstr>
      <vt:lpstr>PowerPoint Presentation</vt:lpstr>
      <vt:lpstr>2 truths and a lie</vt:lpstr>
      <vt:lpstr>PowerPoint Presentation</vt:lpstr>
      <vt:lpstr>2 truths and a lie</vt:lpstr>
      <vt:lpstr>PowerPoint Presentation</vt:lpstr>
      <vt:lpstr>2 truths and a lie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¡Bienvenidos!</dc:title>
  <dc:creator>Abugaber-Bowman, David</dc:creator>
  <cp:lastModifiedBy>David</cp:lastModifiedBy>
  <cp:revision>109</cp:revision>
  <cp:lastPrinted>2017-08-27T21:39:07Z</cp:lastPrinted>
  <dcterms:modified xsi:type="dcterms:W3CDTF">2019-02-04T23:06:04Z</dcterms:modified>
</cp:coreProperties>
</file>