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6" r:id="rId1"/>
  </p:sldMasterIdLst>
  <p:notesMasterIdLst>
    <p:notesMasterId r:id="rId9"/>
  </p:notesMasterIdLst>
  <p:handoutMasterIdLst>
    <p:handoutMasterId r:id="rId10"/>
  </p:handoutMasterIdLst>
  <p:sldIdLst>
    <p:sldId id="461" r:id="rId2"/>
    <p:sldId id="449" r:id="rId3"/>
    <p:sldId id="462" r:id="rId4"/>
    <p:sldId id="463" r:id="rId5"/>
    <p:sldId id="464" r:id="rId6"/>
    <p:sldId id="466" r:id="rId7"/>
    <p:sldId id="467" r:id="rId8"/>
  </p:sldIdLst>
  <p:sldSz cx="13004800" cy="9753600"/>
  <p:notesSz cx="6950075" cy="9236075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0D6AC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0D6AC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0D6AC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0D6AC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0D6AC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0D6AC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0D6AC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0D6AC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F0D6AC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8F44A2F1-9E1F-4B54-A3A2-5F16C0AD49E2}" styleName="">
    <a:tblBg/>
    <a:wholeTbl>
      <a:tcTxStyle b="off" i="off">
        <a:fontRef idx="minor">
          <a:srgbClr val="5C554F"/>
        </a:fontRef>
        <a:srgbClr val="5C554F"/>
      </a:tcTxStyle>
      <a:tcStyle>
        <a:tcBdr>
          <a:left>
            <a:ln w="12700" cap="flat">
              <a:solidFill>
                <a:srgbClr val="A7A7A7"/>
              </a:solidFill>
              <a:prstDash val="solid"/>
              <a:miter lim="400000"/>
            </a:ln>
          </a:left>
          <a:right>
            <a:ln w="127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A7A7A7"/>
              </a:solidFill>
              <a:prstDash val="solid"/>
              <a:miter lim="400000"/>
            </a:ln>
          </a:top>
          <a:bottom>
            <a:ln w="12700" cap="flat">
              <a:solidFill>
                <a:srgbClr val="A7A7A7"/>
              </a:solidFill>
              <a:prstDash val="solid"/>
              <a:miter lim="400000"/>
            </a:ln>
          </a:bottom>
          <a:insideH>
            <a:ln w="12700" cap="flat">
              <a:solidFill>
                <a:srgbClr val="A7A7A7"/>
              </a:solidFill>
              <a:prstDash val="solid"/>
              <a:miter lim="400000"/>
            </a:ln>
          </a:insideH>
          <a:insideV>
            <a:ln w="12700" cap="flat">
              <a:solidFill>
                <a:srgbClr val="A7A7A7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5C554F">
              <a:alpha val="12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7A7A7"/>
              </a:solidFill>
              <a:prstDash val="solid"/>
              <a:miter lim="400000"/>
            </a:ln>
          </a:left>
          <a:right>
            <a:ln w="127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A7A7A7"/>
              </a:solidFill>
              <a:prstDash val="solid"/>
              <a:miter lim="400000"/>
            </a:ln>
          </a:top>
          <a:bottom>
            <a:ln w="12700" cap="flat">
              <a:solidFill>
                <a:srgbClr val="A7A7A7"/>
              </a:solidFill>
              <a:prstDash val="solid"/>
              <a:miter lim="400000"/>
            </a:ln>
          </a:bottom>
          <a:insideH>
            <a:ln w="12700" cap="flat">
              <a:solidFill>
                <a:srgbClr val="A7A7A7"/>
              </a:solidFill>
              <a:prstDash val="solid"/>
              <a:miter lim="400000"/>
            </a:ln>
          </a:insideH>
          <a:insideV>
            <a:ln w="12700" cap="flat">
              <a:solidFill>
                <a:srgbClr val="A7A7A7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7A7A7"/>
              </a:solidFill>
              <a:prstDash val="solid"/>
              <a:miter lim="400000"/>
            </a:ln>
          </a:left>
          <a:right>
            <a:ln w="127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A7A7A7"/>
              </a:solidFill>
              <a:prstDash val="solid"/>
              <a:miter lim="400000"/>
            </a:ln>
          </a:top>
          <a:bottom>
            <a:ln w="12700" cap="flat">
              <a:solidFill>
                <a:srgbClr val="A7A7A7"/>
              </a:solidFill>
              <a:prstDash val="solid"/>
              <a:miter lim="400000"/>
            </a:ln>
          </a:bottom>
          <a:insideH>
            <a:ln w="12700" cap="flat">
              <a:solidFill>
                <a:srgbClr val="A7A7A7"/>
              </a:solidFill>
              <a:prstDash val="solid"/>
              <a:miter lim="400000"/>
            </a:ln>
          </a:insideH>
          <a:insideV>
            <a:ln w="12700" cap="flat">
              <a:solidFill>
                <a:srgbClr val="A7A7A7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7A7A7"/>
              </a:solidFill>
              <a:prstDash val="solid"/>
              <a:miter lim="400000"/>
            </a:ln>
          </a:left>
          <a:right>
            <a:ln w="12700" cap="flat">
              <a:solidFill>
                <a:srgbClr val="A7A7A7"/>
              </a:solidFill>
              <a:prstDash val="solid"/>
              <a:miter lim="400000"/>
            </a:ln>
          </a:right>
          <a:top>
            <a:ln w="12700" cap="flat">
              <a:solidFill>
                <a:srgbClr val="A7A7A7"/>
              </a:solidFill>
              <a:prstDash val="solid"/>
              <a:miter lim="400000"/>
            </a:ln>
          </a:top>
          <a:bottom>
            <a:ln w="12700" cap="flat">
              <a:solidFill>
                <a:srgbClr val="A7A7A7"/>
              </a:solidFill>
              <a:prstDash val="solid"/>
              <a:miter lim="400000"/>
            </a:ln>
          </a:bottom>
          <a:insideH>
            <a:ln w="12700" cap="flat">
              <a:solidFill>
                <a:srgbClr val="A7A7A7"/>
              </a:solidFill>
              <a:prstDash val="solid"/>
              <a:miter lim="400000"/>
            </a:ln>
          </a:insideH>
          <a:insideV>
            <a:ln w="12700" cap="flat">
              <a:solidFill>
                <a:srgbClr val="A7A7A7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67" autoAdjust="0"/>
    <p:restoredTop sz="89068" autoAdjust="0"/>
  </p:normalViewPr>
  <p:slideViewPr>
    <p:cSldViewPr snapToGrid="0">
      <p:cViewPr varScale="1">
        <p:scale>
          <a:sx n="57" d="100"/>
          <a:sy n="57" d="100"/>
        </p:scale>
        <p:origin x="14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8E1FC823-6453-4722-A224-8BAD5A0D4C5C}" type="datetimeFigureOut">
              <a:rPr lang="en-US" smtClean="0"/>
              <a:t>2/4/2019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46A49053-D55C-4E15-839D-0585F690B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4809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>
            <a:spLocks noGrp="1" noRot="1" noChangeAspect="1"/>
          </p:cNvSpPr>
          <p:nvPr>
            <p:ph type="sldImg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</p:spPr>
        <p:txBody>
          <a:bodyPr lIns="92492" tIns="46246" rIns="92492" bIns="46246"/>
          <a:lstStyle/>
          <a:p>
            <a:endParaRPr/>
          </a:p>
        </p:txBody>
      </p:sp>
      <p:sp>
        <p:nvSpPr>
          <p:cNvPr id="133" name="Shape 133"/>
          <p:cNvSpPr>
            <a:spLocks noGrp="1"/>
          </p:cNvSpPr>
          <p:nvPr>
            <p:ph type="body" sz="quarter" idx="1"/>
          </p:nvPr>
        </p:nvSpPr>
        <p:spPr>
          <a:xfrm>
            <a:off x="926677" y="4387136"/>
            <a:ext cx="5096722" cy="4156234"/>
          </a:xfrm>
          <a:prstGeom prst="rect">
            <a:avLst/>
          </a:prstGeom>
        </p:spPr>
        <p:txBody>
          <a:bodyPr lIns="92492" tIns="46246" rIns="92492" bIns="46246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67742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8" y="9103360"/>
            <a:ext cx="13001414" cy="65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9008805"/>
            <a:ext cx="13001414" cy="91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0432" y="1079398"/>
            <a:ext cx="10728960" cy="507187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11378" spc="-7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3387" y="6336883"/>
            <a:ext cx="10728960" cy="16256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413" cap="all" spc="284" baseline="0">
                <a:solidFill>
                  <a:schemeClr val="tx2"/>
                </a:solidFill>
                <a:latin typeface="+mj-lt"/>
              </a:defRPr>
            </a:lvl1pPr>
            <a:lvl2pPr marL="650230" indent="0" algn="ctr">
              <a:buNone/>
              <a:defRPr sz="3413"/>
            </a:lvl2pPr>
            <a:lvl3pPr marL="1300460" indent="0" algn="ctr">
              <a:buNone/>
              <a:defRPr sz="3413"/>
            </a:lvl3pPr>
            <a:lvl4pPr marL="1950690" indent="0" algn="ctr">
              <a:buNone/>
              <a:defRPr sz="2844"/>
            </a:lvl4pPr>
            <a:lvl5pPr marL="2600919" indent="0" algn="ctr">
              <a:buNone/>
              <a:defRPr sz="2844"/>
            </a:lvl5pPr>
            <a:lvl6pPr marL="3251149" indent="0" algn="ctr">
              <a:buNone/>
              <a:defRPr sz="2844"/>
            </a:lvl6pPr>
            <a:lvl7pPr marL="3901379" indent="0" algn="ctr">
              <a:buNone/>
              <a:defRPr sz="2844"/>
            </a:lvl7pPr>
            <a:lvl8pPr marL="4551609" indent="0" algn="ctr">
              <a:buNone/>
              <a:defRPr sz="2844"/>
            </a:lvl8pPr>
            <a:lvl9pPr marL="5201839" indent="0" algn="ctr">
              <a:buNone/>
              <a:defRPr sz="28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88169" y="6177280"/>
            <a:ext cx="1053388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635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17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8" y="9103360"/>
            <a:ext cx="13001414" cy="65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9008805"/>
            <a:ext cx="13001414" cy="91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06561" y="589909"/>
            <a:ext cx="2804160" cy="81883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94081" y="589908"/>
            <a:ext cx="8249920" cy="8188331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35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28D29-1ECB-41DF-951B-2A23F95AD026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41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388" y="9103360"/>
            <a:ext cx="13001414" cy="65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8" y="9008805"/>
            <a:ext cx="13001414" cy="91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432" y="1079398"/>
            <a:ext cx="10728960" cy="5071872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11378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432" y="6333338"/>
            <a:ext cx="10728960" cy="16256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3413" cap="all" spc="284" baseline="0">
                <a:solidFill>
                  <a:schemeClr val="tx2"/>
                </a:solidFill>
                <a:latin typeface="+mj-lt"/>
              </a:defRPr>
            </a:lvl1pPr>
            <a:lvl2pPr marL="650230" indent="0">
              <a:buNone/>
              <a:defRPr sz="2560">
                <a:solidFill>
                  <a:schemeClr val="tx1">
                    <a:tint val="75000"/>
                  </a:schemeClr>
                </a:solidFill>
              </a:defRPr>
            </a:lvl2pPr>
            <a:lvl3pPr marL="1300460" indent="0">
              <a:buNone/>
              <a:defRPr sz="2276">
                <a:solidFill>
                  <a:schemeClr val="tx1">
                    <a:tint val="75000"/>
                  </a:schemeClr>
                </a:solidFill>
              </a:defRPr>
            </a:lvl3pPr>
            <a:lvl4pPr marL="1950690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4pPr>
            <a:lvl5pPr marL="260091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5pPr>
            <a:lvl6pPr marL="325114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6pPr>
            <a:lvl7pPr marL="390137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7pPr>
            <a:lvl8pPr marL="455160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8pPr>
            <a:lvl9pPr marL="5201839" indent="0">
              <a:buNone/>
              <a:defRPr sz="19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88169" y="6177280"/>
            <a:ext cx="1053388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62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170432" y="407615"/>
            <a:ext cx="10728960" cy="20632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0432" y="2625044"/>
            <a:ext cx="5266944" cy="57221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2448" y="2625047"/>
            <a:ext cx="5266944" cy="57221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50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170432" y="407615"/>
            <a:ext cx="10728960" cy="20632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432" y="2625496"/>
            <a:ext cx="5266944" cy="104715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844" b="0" cap="all" baseline="0">
                <a:solidFill>
                  <a:schemeClr val="tx2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0432" y="3672653"/>
            <a:ext cx="5266944" cy="4674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2448" y="2625496"/>
            <a:ext cx="5266944" cy="104715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844" b="0" cap="all" baseline="0">
                <a:solidFill>
                  <a:schemeClr val="tx2"/>
                </a:solidFill>
              </a:defRPr>
            </a:lvl1pPr>
            <a:lvl2pPr marL="650230" indent="0">
              <a:buNone/>
              <a:defRPr sz="2844" b="1"/>
            </a:lvl2pPr>
            <a:lvl3pPr marL="1300460" indent="0">
              <a:buNone/>
              <a:defRPr sz="2560" b="1"/>
            </a:lvl3pPr>
            <a:lvl4pPr marL="1950690" indent="0">
              <a:buNone/>
              <a:defRPr sz="2276" b="1"/>
            </a:lvl4pPr>
            <a:lvl5pPr marL="2600919" indent="0">
              <a:buNone/>
              <a:defRPr sz="2276" b="1"/>
            </a:lvl5pPr>
            <a:lvl6pPr marL="3251149" indent="0">
              <a:buNone/>
              <a:defRPr sz="2276" b="1"/>
            </a:lvl6pPr>
            <a:lvl7pPr marL="3901379" indent="0">
              <a:buNone/>
              <a:defRPr sz="2276" b="1"/>
            </a:lvl7pPr>
            <a:lvl8pPr marL="4551609" indent="0">
              <a:buNone/>
              <a:defRPr sz="2276" b="1"/>
            </a:lvl8pPr>
            <a:lvl9pPr marL="5201839" indent="0">
              <a:buNone/>
              <a:defRPr sz="22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2448" y="3672653"/>
            <a:ext cx="5266944" cy="46745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47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916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88" y="9103360"/>
            <a:ext cx="13001414" cy="65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8" y="9008805"/>
            <a:ext cx="13001414" cy="91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9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9" y="0"/>
            <a:ext cx="4320843" cy="9753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309409" y="0"/>
            <a:ext cx="68275" cy="975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845311"/>
            <a:ext cx="3413760" cy="3251200"/>
          </a:xfrm>
        </p:spPr>
        <p:txBody>
          <a:bodyPr anchor="b">
            <a:normAutofit/>
          </a:bodyPr>
          <a:lstStyle>
            <a:lvl1pPr>
              <a:defRPr sz="512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1227" y="1040384"/>
            <a:ext cx="7124470" cy="747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" y="4161536"/>
            <a:ext cx="3413760" cy="480586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133">
                <a:solidFill>
                  <a:srgbClr val="FFFFFF"/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6547" y="9187252"/>
            <a:ext cx="2793078" cy="519289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smtClean="0"/>
              <a:pPr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20640" y="9187252"/>
            <a:ext cx="4958080" cy="519289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058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7044267"/>
            <a:ext cx="13001414" cy="270933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8" y="6990330"/>
            <a:ext cx="13001414" cy="91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432" y="7217664"/>
            <a:ext cx="10793984" cy="1170432"/>
          </a:xfrm>
        </p:spPr>
        <p:txBody>
          <a:bodyPr tIns="0" bIns="0" anchor="b">
            <a:noAutofit/>
          </a:bodyPr>
          <a:lstStyle>
            <a:lvl1pPr>
              <a:defRPr sz="512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" y="0"/>
            <a:ext cx="13004784" cy="6990330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4551">
                <a:solidFill>
                  <a:schemeClr val="bg1"/>
                </a:solidFill>
              </a:defRPr>
            </a:lvl1pPr>
            <a:lvl2pPr marL="650230" indent="0">
              <a:buNone/>
              <a:defRPr sz="3982"/>
            </a:lvl2pPr>
            <a:lvl3pPr marL="1300460" indent="0">
              <a:buNone/>
              <a:defRPr sz="3413"/>
            </a:lvl3pPr>
            <a:lvl4pPr marL="1950690" indent="0">
              <a:buNone/>
              <a:defRPr sz="2844"/>
            </a:lvl4pPr>
            <a:lvl5pPr marL="2600919" indent="0">
              <a:buNone/>
              <a:defRPr sz="2844"/>
            </a:lvl5pPr>
            <a:lvl6pPr marL="3251149" indent="0">
              <a:buNone/>
              <a:defRPr sz="2844"/>
            </a:lvl6pPr>
            <a:lvl7pPr marL="3901379" indent="0">
              <a:buNone/>
              <a:defRPr sz="2844"/>
            </a:lvl7pPr>
            <a:lvl8pPr marL="4551609" indent="0">
              <a:buNone/>
              <a:defRPr sz="2844"/>
            </a:lvl8pPr>
            <a:lvl9pPr marL="5201839" indent="0">
              <a:buNone/>
              <a:defRPr sz="28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431" y="8401101"/>
            <a:ext cx="10793984" cy="845312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853"/>
              </a:spcAft>
              <a:buNone/>
              <a:defRPr sz="2133">
                <a:solidFill>
                  <a:srgbClr val="FFFFFF"/>
                </a:solidFill>
              </a:defRPr>
            </a:lvl1pPr>
            <a:lvl2pPr marL="650230" indent="0">
              <a:buNone/>
              <a:defRPr sz="1707"/>
            </a:lvl2pPr>
            <a:lvl3pPr marL="1300460" indent="0">
              <a:buNone/>
              <a:defRPr sz="1422"/>
            </a:lvl3pPr>
            <a:lvl4pPr marL="1950690" indent="0">
              <a:buNone/>
              <a:defRPr sz="1280"/>
            </a:lvl4pPr>
            <a:lvl5pPr marL="2600919" indent="0">
              <a:buNone/>
              <a:defRPr sz="1280"/>
            </a:lvl5pPr>
            <a:lvl6pPr marL="3251149" indent="0">
              <a:buNone/>
              <a:defRPr sz="1280"/>
            </a:lvl6pPr>
            <a:lvl7pPr marL="3901379" indent="0">
              <a:buNone/>
              <a:defRPr sz="1280"/>
            </a:lvl7pPr>
            <a:lvl8pPr marL="4551609" indent="0">
              <a:buNone/>
              <a:defRPr sz="1280"/>
            </a:lvl8pPr>
            <a:lvl9pPr marL="5201839" indent="0">
              <a:buNone/>
              <a:defRPr sz="128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3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9103360"/>
            <a:ext cx="13004801" cy="6502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9008804"/>
            <a:ext cx="13004801" cy="9386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0432" y="407615"/>
            <a:ext cx="10728960" cy="20632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0431" y="2625044"/>
            <a:ext cx="10728961" cy="572211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70434" y="9187252"/>
            <a:ext cx="2637089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8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1932" y="9187252"/>
            <a:ext cx="5144324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8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0490" y="9187252"/>
            <a:ext cx="1399494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93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273101" y="2471602"/>
            <a:ext cx="1063142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381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1300460" rtl="0" eaLnBrk="1" latinLnBrk="0" hangingPunct="1">
        <a:lnSpc>
          <a:spcPct val="85000"/>
        </a:lnSpc>
        <a:spcBef>
          <a:spcPct val="0"/>
        </a:spcBef>
        <a:buNone/>
        <a:defRPr sz="6827" kern="1200" spc="-71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130046" indent="-130046" algn="l" defTabSz="1300460" rtl="0" eaLnBrk="1" latinLnBrk="0" hangingPunct="1">
        <a:lnSpc>
          <a:spcPct val="90000"/>
        </a:lnSpc>
        <a:spcBef>
          <a:spcPts val="1707"/>
        </a:spcBef>
        <a:spcAft>
          <a:spcPts val="284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84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6193" indent="-260092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25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6285" indent="-260092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66377" indent="-260092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26469" indent="-260092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564420" indent="-325115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848860" indent="-325115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33300" indent="-325115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17740" indent="-325115" algn="l" defTabSz="1300460" rtl="0" eaLnBrk="1" latinLnBrk="0" hangingPunct="1">
        <a:lnSpc>
          <a:spcPct val="90000"/>
        </a:lnSpc>
        <a:spcBef>
          <a:spcPts val="284"/>
        </a:spcBef>
        <a:spcAft>
          <a:spcPts val="569"/>
        </a:spcAft>
        <a:buClr>
          <a:schemeClr val="accent1"/>
        </a:buClr>
        <a:buFont typeface="Calibri" pitchFamily="34" charset="0"/>
        <a:buChar char="◦"/>
        <a:defRPr sz="199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23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46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690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91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114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37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60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839" algn="l" defTabSz="1300460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088" t="18374" r="30954" b="13478"/>
          <a:stretch/>
        </p:blipFill>
        <p:spPr>
          <a:xfrm>
            <a:off x="202692" y="1336755"/>
            <a:ext cx="11696700" cy="701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292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432" y="407615"/>
            <a:ext cx="10728960" cy="1055425"/>
          </a:xfrm>
        </p:spPr>
        <p:txBody>
          <a:bodyPr/>
          <a:lstStyle/>
          <a:p>
            <a:r>
              <a:rPr lang="en-US" dirty="0"/>
              <a:t>2 truths and a lie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294" y="1606141"/>
            <a:ext cx="10728961" cy="5722112"/>
          </a:xfrm>
        </p:spPr>
        <p:txBody>
          <a:bodyPr>
            <a:noAutofit/>
          </a:bodyPr>
          <a:lstStyle/>
          <a:p>
            <a:r>
              <a:rPr lang="en-US" sz="4000" dirty="0"/>
              <a:t>Escribe 2 </a:t>
            </a:r>
            <a:r>
              <a:rPr lang="en-US" sz="4000" dirty="0" err="1"/>
              <a:t>cosas</a:t>
            </a:r>
            <a:r>
              <a:rPr lang="en-US" sz="4000" dirty="0"/>
              <a:t> </a:t>
            </a:r>
            <a:r>
              <a:rPr lang="en-US" sz="4000" dirty="0" err="1"/>
              <a:t>verdaderas</a:t>
            </a:r>
            <a:r>
              <a:rPr lang="en-US" sz="4000" dirty="0"/>
              <a:t> ( </a:t>
            </a:r>
            <a:r>
              <a:rPr lang="en-US" sz="4000" i="1" dirty="0"/>
              <a:t>true </a:t>
            </a:r>
            <a:r>
              <a:rPr lang="en-US" sz="4000" dirty="0"/>
              <a:t>) y 1 </a:t>
            </a:r>
            <a:r>
              <a:rPr lang="en-US" sz="4000" dirty="0" err="1"/>
              <a:t>mentira</a:t>
            </a:r>
            <a:r>
              <a:rPr lang="en-US" sz="4000" dirty="0"/>
              <a:t> ( </a:t>
            </a:r>
            <a:r>
              <a:rPr lang="en-US" sz="4000" i="1" dirty="0"/>
              <a:t>lie </a:t>
            </a:r>
            <a:r>
              <a:rPr lang="en-US" sz="4000" dirty="0"/>
              <a:t>) </a:t>
            </a:r>
            <a:r>
              <a:rPr lang="en-US" sz="4000" dirty="0" err="1"/>
              <a:t>usando</a:t>
            </a:r>
            <a:r>
              <a:rPr lang="en-US" sz="4000" dirty="0"/>
              <a:t> el </a:t>
            </a:r>
            <a:r>
              <a:rPr lang="en-US" sz="4000" dirty="0" err="1"/>
              <a:t>pretérito</a:t>
            </a:r>
            <a:endParaRPr lang="en-US" sz="4000" dirty="0"/>
          </a:p>
          <a:p>
            <a:pPr lvl="1"/>
            <a:r>
              <a:rPr lang="en-US" sz="3600" dirty="0"/>
              <a:t>EJEMPLO:</a:t>
            </a:r>
          </a:p>
          <a:p>
            <a:pPr lvl="2"/>
            <a:r>
              <a:rPr lang="en-US" sz="2800" dirty="0" err="1"/>
              <a:t>Yo</a:t>
            </a:r>
            <a:r>
              <a:rPr lang="en-US" sz="2800" dirty="0"/>
              <a:t> </a:t>
            </a:r>
            <a:r>
              <a:rPr lang="en-US" sz="2800" b="1" u="sng" dirty="0" err="1"/>
              <a:t>comí</a:t>
            </a:r>
            <a:r>
              <a:rPr lang="en-US" sz="2800" dirty="0"/>
              <a:t> tacos </a:t>
            </a:r>
            <a:r>
              <a:rPr lang="en-US" sz="2800" dirty="0" err="1"/>
              <a:t>este</a:t>
            </a:r>
            <a:r>
              <a:rPr lang="en-US" sz="2800" dirty="0"/>
              <a:t> fin de </a:t>
            </a:r>
            <a:r>
              <a:rPr lang="en-US" sz="2800" dirty="0" err="1"/>
              <a:t>semana</a:t>
            </a:r>
            <a:r>
              <a:rPr lang="en-US" sz="2800" dirty="0"/>
              <a:t>.</a:t>
            </a:r>
          </a:p>
          <a:p>
            <a:pPr lvl="2"/>
            <a:r>
              <a:rPr lang="en-US" sz="2800" dirty="0" err="1"/>
              <a:t>Yo</a:t>
            </a:r>
            <a:r>
              <a:rPr lang="en-US" sz="2800" dirty="0"/>
              <a:t> </a:t>
            </a:r>
            <a:r>
              <a:rPr lang="en-US" sz="2800" b="1" u="sng" dirty="0"/>
              <a:t>vi</a:t>
            </a:r>
            <a:r>
              <a:rPr lang="en-US" sz="2800" dirty="0"/>
              <a:t>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película</a:t>
            </a:r>
            <a:r>
              <a:rPr lang="en-US" sz="2800" dirty="0"/>
              <a:t> </a:t>
            </a:r>
            <a:r>
              <a:rPr lang="en-US" sz="2800" dirty="0" err="1"/>
              <a:t>este</a:t>
            </a:r>
            <a:r>
              <a:rPr lang="en-US" sz="2800" dirty="0"/>
              <a:t> fin de </a:t>
            </a:r>
            <a:r>
              <a:rPr lang="en-US" sz="2800" dirty="0" err="1"/>
              <a:t>semana</a:t>
            </a:r>
            <a:r>
              <a:rPr lang="en-US" sz="2800" dirty="0"/>
              <a:t>.</a:t>
            </a:r>
          </a:p>
          <a:p>
            <a:pPr lvl="2"/>
            <a:r>
              <a:rPr lang="en-US" sz="2800" dirty="0" err="1"/>
              <a:t>Yo</a:t>
            </a:r>
            <a:r>
              <a:rPr lang="en-US" sz="2800" dirty="0"/>
              <a:t> </a:t>
            </a:r>
            <a:r>
              <a:rPr lang="en-US" sz="2800" b="1" u="sng" dirty="0" err="1"/>
              <a:t>bailé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un club </a:t>
            </a:r>
            <a:r>
              <a:rPr lang="en-US" sz="2800" dirty="0" err="1"/>
              <a:t>este</a:t>
            </a:r>
            <a:r>
              <a:rPr lang="en-US" sz="2800" dirty="0"/>
              <a:t> fin de </a:t>
            </a:r>
            <a:r>
              <a:rPr lang="en-US" sz="2800" dirty="0" err="1"/>
              <a:t>semana</a:t>
            </a:r>
            <a:r>
              <a:rPr lang="en-US" sz="2800" dirty="0"/>
              <a:t>.</a:t>
            </a:r>
          </a:p>
          <a:p>
            <a:pPr lvl="1"/>
            <a:r>
              <a:rPr lang="en-US" sz="3600" dirty="0"/>
              <a:t>VERBOS ÚTILES:</a:t>
            </a:r>
          </a:p>
          <a:p>
            <a:pPr lvl="2"/>
            <a:r>
              <a:rPr lang="es-ES" sz="3200" dirty="0">
                <a:solidFill>
                  <a:srgbClr val="000000"/>
                </a:solidFill>
                <a:ea typeface="Calibri" pitchFamily="34"/>
                <a:cs typeface="Mangal" pitchFamily="18"/>
              </a:rPr>
              <a:t>Comer, llegar, salir, beber, ver, escuchar, trabajar, escribir, comprar, hablar, correr, andar, nadar, bailar, jugar, quedar</a:t>
            </a:r>
            <a:endParaRPr lang="es-ES" sz="3200" dirty="0">
              <a:solidFill>
                <a:srgbClr val="000000"/>
              </a:solidFill>
              <a:cs typeface="Mangal" pitchFamily="18"/>
            </a:endParaRPr>
          </a:p>
        </p:txBody>
      </p:sp>
      <p:sp>
        <p:nvSpPr>
          <p:cNvPr id="4" name="CuadroTexto 4"/>
          <p:cNvSpPr txBox="1"/>
          <p:nvPr/>
        </p:nvSpPr>
        <p:spPr>
          <a:xfrm>
            <a:off x="6534912" y="3533098"/>
            <a:ext cx="2205814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60" dirty="0">
                <a:solidFill>
                  <a:srgbClr val="00B050"/>
                </a:solidFill>
              </a:rPr>
              <a:t>verdad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738715" y="3980910"/>
            <a:ext cx="2205814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60" dirty="0">
                <a:solidFill>
                  <a:srgbClr val="00B050"/>
                </a:solidFill>
              </a:rPr>
              <a:t>verdad</a:t>
            </a:r>
          </a:p>
        </p:txBody>
      </p:sp>
      <p:sp>
        <p:nvSpPr>
          <p:cNvPr id="6" name="CuadroTexto 4"/>
          <p:cNvSpPr txBox="1"/>
          <p:nvPr/>
        </p:nvSpPr>
        <p:spPr>
          <a:xfrm>
            <a:off x="6847684" y="4428722"/>
            <a:ext cx="2205814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60" dirty="0">
                <a:solidFill>
                  <a:srgbClr val="FF0000"/>
                </a:solidFill>
              </a:rPr>
              <a:t>mentira</a:t>
            </a:r>
          </a:p>
        </p:txBody>
      </p:sp>
    </p:spTree>
    <p:extLst>
      <p:ext uri="{BB962C8B-B14F-4D97-AF65-F5344CB8AC3E}">
        <p14:creationId xmlns:p14="http://schemas.microsoft.com/office/powerpoint/2010/main" val="397185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088" t="18374" r="30954" b="13478"/>
          <a:stretch/>
        </p:blipFill>
        <p:spPr>
          <a:xfrm>
            <a:off x="202692" y="1336755"/>
            <a:ext cx="11696700" cy="7010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23771" y="3570514"/>
            <a:ext cx="203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Yo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</a:rPr>
              <a:t>comí</a:t>
            </a:r>
            <a:r>
              <a:rPr lang="en-US" sz="2400" dirty="0">
                <a:solidFill>
                  <a:srgbClr val="FF0000"/>
                </a:solidFill>
              </a:rPr>
              <a:t> tacos </a:t>
            </a:r>
            <a:r>
              <a:rPr lang="en-US" sz="2400" dirty="0" err="1">
                <a:solidFill>
                  <a:srgbClr val="FF0000"/>
                </a:solidFill>
              </a:rPr>
              <a:t>este</a:t>
            </a:r>
            <a:r>
              <a:rPr lang="en-US" sz="2400" dirty="0">
                <a:solidFill>
                  <a:srgbClr val="FF0000"/>
                </a:solidFill>
              </a:rPr>
              <a:t> fin de </a:t>
            </a:r>
            <a:r>
              <a:rPr lang="en-US" sz="2400" dirty="0" err="1">
                <a:solidFill>
                  <a:srgbClr val="FF0000"/>
                </a:solidFill>
              </a:rPr>
              <a:t>semana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0856" y="5140174"/>
            <a:ext cx="203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Yo vi una película este fin de semana.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0856" y="6709834"/>
            <a:ext cx="203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Yo bailé en un club este fin de semana.</a:t>
            </a:r>
          </a:p>
        </p:txBody>
      </p:sp>
    </p:spTree>
    <p:extLst>
      <p:ext uri="{BB962C8B-B14F-4D97-AF65-F5344CB8AC3E}">
        <p14:creationId xmlns:p14="http://schemas.microsoft.com/office/powerpoint/2010/main" val="82974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432" y="407615"/>
            <a:ext cx="10728960" cy="1055425"/>
          </a:xfrm>
        </p:spPr>
        <p:txBody>
          <a:bodyPr/>
          <a:lstStyle/>
          <a:p>
            <a:r>
              <a:rPr lang="en-US" dirty="0"/>
              <a:t>2 truths and a lie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294" y="1606141"/>
            <a:ext cx="10728961" cy="5722112"/>
          </a:xfrm>
        </p:spPr>
        <p:txBody>
          <a:bodyPr>
            <a:noAutofit/>
          </a:bodyPr>
          <a:lstStyle/>
          <a:p>
            <a:r>
              <a:rPr lang="en-US" sz="4000" dirty="0"/>
              <a:t>Escribe 2 </a:t>
            </a:r>
            <a:r>
              <a:rPr lang="en-US" sz="4000" dirty="0" err="1"/>
              <a:t>cosas</a:t>
            </a:r>
            <a:r>
              <a:rPr lang="en-US" sz="4000" dirty="0"/>
              <a:t> </a:t>
            </a:r>
            <a:r>
              <a:rPr lang="en-US" sz="4000" dirty="0" err="1"/>
              <a:t>verdaderas</a:t>
            </a:r>
            <a:r>
              <a:rPr lang="en-US" sz="4000" dirty="0"/>
              <a:t> ( </a:t>
            </a:r>
            <a:r>
              <a:rPr lang="en-US" sz="4000" i="1" dirty="0"/>
              <a:t>true </a:t>
            </a:r>
            <a:r>
              <a:rPr lang="en-US" sz="4000" dirty="0"/>
              <a:t>) y 1 </a:t>
            </a:r>
            <a:r>
              <a:rPr lang="en-US" sz="4000" dirty="0" err="1"/>
              <a:t>mentira</a:t>
            </a:r>
            <a:r>
              <a:rPr lang="en-US" sz="4000" dirty="0"/>
              <a:t> ( </a:t>
            </a:r>
            <a:r>
              <a:rPr lang="en-US" sz="4000" i="1" dirty="0"/>
              <a:t>lie </a:t>
            </a:r>
            <a:r>
              <a:rPr lang="en-US" sz="4000" dirty="0"/>
              <a:t>) </a:t>
            </a:r>
            <a:r>
              <a:rPr lang="en-US" sz="4000" dirty="0" err="1"/>
              <a:t>usando</a:t>
            </a:r>
            <a:r>
              <a:rPr lang="en-US" sz="4000" dirty="0"/>
              <a:t> el </a:t>
            </a:r>
            <a:r>
              <a:rPr lang="en-US" sz="4000" dirty="0" err="1"/>
              <a:t>pretérito</a:t>
            </a:r>
            <a:endParaRPr lang="en-US" sz="4000" dirty="0"/>
          </a:p>
          <a:p>
            <a:pPr lvl="1"/>
            <a:r>
              <a:rPr lang="en-US" sz="3600" dirty="0"/>
              <a:t>EJEMPLO:</a:t>
            </a:r>
          </a:p>
          <a:p>
            <a:pPr lvl="2"/>
            <a:r>
              <a:rPr lang="en-US" sz="2800" dirty="0" err="1"/>
              <a:t>Yo</a:t>
            </a:r>
            <a:r>
              <a:rPr lang="en-US" sz="2800" dirty="0"/>
              <a:t> </a:t>
            </a:r>
            <a:r>
              <a:rPr lang="en-US" sz="2800" b="1" u="sng" dirty="0" err="1"/>
              <a:t>comí</a:t>
            </a:r>
            <a:r>
              <a:rPr lang="en-US" sz="2800" dirty="0"/>
              <a:t> tacos </a:t>
            </a:r>
            <a:r>
              <a:rPr lang="en-US" sz="2800" dirty="0" err="1"/>
              <a:t>este</a:t>
            </a:r>
            <a:r>
              <a:rPr lang="en-US" sz="2800" dirty="0"/>
              <a:t> fin de </a:t>
            </a:r>
            <a:r>
              <a:rPr lang="en-US" sz="2800" dirty="0" err="1"/>
              <a:t>semana</a:t>
            </a:r>
            <a:r>
              <a:rPr lang="en-US" sz="2800" dirty="0"/>
              <a:t>.</a:t>
            </a:r>
          </a:p>
          <a:p>
            <a:pPr lvl="2"/>
            <a:r>
              <a:rPr lang="en-US" sz="2800" dirty="0" err="1"/>
              <a:t>Yo</a:t>
            </a:r>
            <a:r>
              <a:rPr lang="en-US" sz="2800" dirty="0"/>
              <a:t> </a:t>
            </a:r>
            <a:r>
              <a:rPr lang="en-US" sz="2800" b="1" u="sng" dirty="0"/>
              <a:t>vi</a:t>
            </a:r>
            <a:r>
              <a:rPr lang="en-US" sz="2800" dirty="0"/>
              <a:t>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película</a:t>
            </a:r>
            <a:r>
              <a:rPr lang="en-US" sz="2800" dirty="0"/>
              <a:t> </a:t>
            </a:r>
            <a:r>
              <a:rPr lang="en-US" sz="2800" dirty="0" err="1"/>
              <a:t>este</a:t>
            </a:r>
            <a:r>
              <a:rPr lang="en-US" sz="2800" dirty="0"/>
              <a:t> fin de </a:t>
            </a:r>
            <a:r>
              <a:rPr lang="en-US" sz="2800" dirty="0" err="1"/>
              <a:t>semana</a:t>
            </a:r>
            <a:r>
              <a:rPr lang="en-US" sz="2800" dirty="0"/>
              <a:t>.</a:t>
            </a:r>
          </a:p>
          <a:p>
            <a:pPr lvl="2"/>
            <a:r>
              <a:rPr lang="en-US" sz="2800" dirty="0" err="1"/>
              <a:t>Yo</a:t>
            </a:r>
            <a:r>
              <a:rPr lang="en-US" sz="2800" dirty="0"/>
              <a:t> </a:t>
            </a:r>
            <a:r>
              <a:rPr lang="en-US" sz="2800" b="1" u="sng" dirty="0" err="1"/>
              <a:t>bailé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un club </a:t>
            </a:r>
            <a:r>
              <a:rPr lang="en-US" sz="2800" dirty="0" err="1"/>
              <a:t>este</a:t>
            </a:r>
            <a:r>
              <a:rPr lang="en-US" sz="2800" dirty="0"/>
              <a:t> fin de </a:t>
            </a:r>
            <a:r>
              <a:rPr lang="en-US" sz="2800" dirty="0" err="1"/>
              <a:t>semana</a:t>
            </a:r>
            <a:r>
              <a:rPr lang="en-US" sz="2800" dirty="0"/>
              <a:t>.</a:t>
            </a:r>
          </a:p>
          <a:p>
            <a:pPr lvl="1"/>
            <a:r>
              <a:rPr lang="en-US" sz="3600" dirty="0"/>
              <a:t>VERBOS ÚTILES:</a:t>
            </a:r>
          </a:p>
          <a:p>
            <a:pPr lvl="2"/>
            <a:r>
              <a:rPr lang="es-ES" sz="3200" dirty="0">
                <a:solidFill>
                  <a:srgbClr val="000000"/>
                </a:solidFill>
                <a:ea typeface="Calibri" pitchFamily="34"/>
                <a:cs typeface="Mangal" pitchFamily="18"/>
              </a:rPr>
              <a:t>Comer, llegar, salir, beber, ver, escuchar, trabajar, escribir, comprar, hablar, correr, andar, nadar, bailar, jugar, quedar</a:t>
            </a:r>
          </a:p>
          <a:p>
            <a:pPr lvl="2"/>
            <a:endParaRPr lang="en-US" sz="2800" dirty="0"/>
          </a:p>
          <a:p>
            <a:pPr lvl="1"/>
            <a:r>
              <a:rPr lang="en-US" sz="4000" dirty="0" err="1">
                <a:solidFill>
                  <a:srgbClr val="000000"/>
                </a:solidFill>
                <a:cs typeface="Mangal" pitchFamily="18"/>
              </a:rPr>
              <a:t>Comparte</a:t>
            </a:r>
            <a:r>
              <a:rPr lang="en-US" sz="4000" dirty="0">
                <a:solidFill>
                  <a:srgbClr val="000000"/>
                </a:solidFill>
                <a:cs typeface="Mangal" pitchFamily="18"/>
              </a:rPr>
              <a:t> (share ) con </a:t>
            </a:r>
            <a:r>
              <a:rPr lang="en-US" sz="4000" dirty="0" err="1">
                <a:solidFill>
                  <a:srgbClr val="000000"/>
                </a:solidFill>
                <a:cs typeface="Mangal" pitchFamily="18"/>
              </a:rPr>
              <a:t>tus</a:t>
            </a:r>
            <a:r>
              <a:rPr lang="en-US" sz="4000" dirty="0">
                <a:solidFill>
                  <a:srgbClr val="000000"/>
                </a:solidFill>
                <a:cs typeface="Mangal" pitchFamily="18"/>
              </a:rPr>
              <a:t> </a:t>
            </a:r>
            <a:r>
              <a:rPr lang="en-US" sz="4000" dirty="0" err="1">
                <a:solidFill>
                  <a:srgbClr val="000000"/>
                </a:solidFill>
                <a:cs typeface="Mangal" pitchFamily="18"/>
              </a:rPr>
              <a:t>compañeros</a:t>
            </a:r>
            <a:r>
              <a:rPr lang="en-US" sz="4000" dirty="0">
                <a:solidFill>
                  <a:srgbClr val="000000"/>
                </a:solidFill>
                <a:cs typeface="Mangal" pitchFamily="18"/>
              </a:rPr>
              <a:t>…</a:t>
            </a:r>
          </a:p>
        </p:txBody>
      </p:sp>
      <p:sp>
        <p:nvSpPr>
          <p:cNvPr id="4" name="CuadroTexto 4"/>
          <p:cNvSpPr txBox="1"/>
          <p:nvPr/>
        </p:nvSpPr>
        <p:spPr>
          <a:xfrm>
            <a:off x="6534912" y="3533098"/>
            <a:ext cx="2205814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60" dirty="0">
                <a:solidFill>
                  <a:srgbClr val="00B050"/>
                </a:solidFill>
              </a:rPr>
              <a:t>verdad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738715" y="3980910"/>
            <a:ext cx="2205814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60" dirty="0">
                <a:solidFill>
                  <a:srgbClr val="00B050"/>
                </a:solidFill>
              </a:rPr>
              <a:t>verdad</a:t>
            </a:r>
          </a:p>
        </p:txBody>
      </p:sp>
      <p:sp>
        <p:nvSpPr>
          <p:cNvPr id="6" name="CuadroTexto 4"/>
          <p:cNvSpPr txBox="1"/>
          <p:nvPr/>
        </p:nvSpPr>
        <p:spPr>
          <a:xfrm>
            <a:off x="6847684" y="4428722"/>
            <a:ext cx="2205814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60" dirty="0">
                <a:solidFill>
                  <a:srgbClr val="FF0000"/>
                </a:solidFill>
              </a:rPr>
              <a:t>mentira</a:t>
            </a:r>
          </a:p>
        </p:txBody>
      </p:sp>
    </p:spTree>
    <p:extLst>
      <p:ext uri="{BB962C8B-B14F-4D97-AF65-F5344CB8AC3E}">
        <p14:creationId xmlns:p14="http://schemas.microsoft.com/office/powerpoint/2010/main" val="263547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088" t="18374" r="30954" b="13478"/>
          <a:stretch/>
        </p:blipFill>
        <p:spPr>
          <a:xfrm>
            <a:off x="202692" y="1336755"/>
            <a:ext cx="11696700" cy="7010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23771" y="3570514"/>
            <a:ext cx="203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Yo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</a:rPr>
              <a:t>comí</a:t>
            </a:r>
            <a:r>
              <a:rPr lang="en-US" sz="2400" dirty="0">
                <a:solidFill>
                  <a:srgbClr val="FF0000"/>
                </a:solidFill>
              </a:rPr>
              <a:t> tacos </a:t>
            </a:r>
            <a:r>
              <a:rPr lang="en-US" sz="2400" dirty="0" err="1">
                <a:solidFill>
                  <a:srgbClr val="FF0000"/>
                </a:solidFill>
              </a:rPr>
              <a:t>este</a:t>
            </a:r>
            <a:r>
              <a:rPr lang="en-US" sz="2400" dirty="0">
                <a:solidFill>
                  <a:srgbClr val="FF0000"/>
                </a:solidFill>
              </a:rPr>
              <a:t> fin de </a:t>
            </a:r>
            <a:r>
              <a:rPr lang="en-US" sz="2400" dirty="0" err="1">
                <a:solidFill>
                  <a:srgbClr val="FF0000"/>
                </a:solidFill>
              </a:rPr>
              <a:t>semana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0856" y="5140174"/>
            <a:ext cx="203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Yo </a:t>
            </a:r>
            <a:r>
              <a:rPr lang="es-ES" sz="2400" b="1" u="sng" dirty="0">
                <a:solidFill>
                  <a:srgbClr val="FF0000"/>
                </a:solidFill>
              </a:rPr>
              <a:t>vi</a:t>
            </a:r>
            <a:r>
              <a:rPr lang="es-ES" sz="2400" dirty="0">
                <a:solidFill>
                  <a:srgbClr val="FF0000"/>
                </a:solidFill>
              </a:rPr>
              <a:t> una película este fin de semana.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0856" y="6709834"/>
            <a:ext cx="203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Yo </a:t>
            </a:r>
            <a:r>
              <a:rPr lang="es-ES" sz="2400" b="1" u="sng" dirty="0">
                <a:solidFill>
                  <a:srgbClr val="FF0000"/>
                </a:solidFill>
              </a:rPr>
              <a:t>bailé</a:t>
            </a:r>
            <a:r>
              <a:rPr lang="es-ES" sz="2400" dirty="0">
                <a:solidFill>
                  <a:srgbClr val="FF0000"/>
                </a:solidFill>
              </a:rPr>
              <a:t> en un club este fin de semana.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61314" y="3570514"/>
            <a:ext cx="203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Neel </a:t>
            </a:r>
            <a:r>
              <a:rPr lang="en-US" sz="2400" b="1" u="sng" dirty="0" err="1">
                <a:solidFill>
                  <a:srgbClr val="FF0000"/>
                </a:solidFill>
              </a:rPr>
              <a:t>corrió</a:t>
            </a:r>
            <a:r>
              <a:rPr lang="en-US" sz="2400" dirty="0">
                <a:solidFill>
                  <a:srgbClr val="FF0000"/>
                </a:solidFill>
              </a:rPr>
              <a:t> 10 </a:t>
            </a:r>
            <a:r>
              <a:rPr lang="en-US" sz="2400" dirty="0" err="1">
                <a:solidFill>
                  <a:srgbClr val="FF0000"/>
                </a:solidFill>
              </a:rPr>
              <a:t>kilómetros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ayer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1042" y="5284484"/>
            <a:ext cx="203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>
                <a:solidFill>
                  <a:srgbClr val="FF0000"/>
                </a:solidFill>
              </a:rPr>
              <a:t>Neel</a:t>
            </a:r>
            <a:r>
              <a:rPr lang="es-ES" sz="2400" dirty="0">
                <a:solidFill>
                  <a:srgbClr val="FF0000"/>
                </a:solidFill>
              </a:rPr>
              <a:t> </a:t>
            </a:r>
            <a:r>
              <a:rPr lang="es-ES" sz="2400" b="1" u="sng" dirty="0">
                <a:solidFill>
                  <a:srgbClr val="FF0000"/>
                </a:solidFill>
              </a:rPr>
              <a:t>trabajó</a:t>
            </a:r>
            <a:r>
              <a:rPr lang="es-ES" sz="2400" dirty="0">
                <a:solidFill>
                  <a:srgbClr val="FF0000"/>
                </a:solidFill>
              </a:rPr>
              <a:t> 3 horas el lunes.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33885" y="6713235"/>
            <a:ext cx="203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>
                <a:solidFill>
                  <a:srgbClr val="FF0000"/>
                </a:solidFill>
              </a:rPr>
              <a:t>Neel</a:t>
            </a:r>
            <a:r>
              <a:rPr lang="es-ES" sz="2400" dirty="0">
                <a:solidFill>
                  <a:srgbClr val="FF0000"/>
                </a:solidFill>
              </a:rPr>
              <a:t> </a:t>
            </a:r>
            <a:r>
              <a:rPr lang="es-ES" sz="2400" b="1" u="sng" dirty="0">
                <a:solidFill>
                  <a:srgbClr val="FF0000"/>
                </a:solidFill>
              </a:rPr>
              <a:t>durmió</a:t>
            </a:r>
            <a:r>
              <a:rPr lang="es-ES" sz="2400" dirty="0">
                <a:solidFill>
                  <a:srgbClr val="FF0000"/>
                </a:solidFill>
              </a:rPr>
              <a:t> 10 horas el sábado.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23510" y="2833606"/>
            <a:ext cx="203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Neel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910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432" y="407615"/>
            <a:ext cx="10728960" cy="1055425"/>
          </a:xfrm>
        </p:spPr>
        <p:txBody>
          <a:bodyPr/>
          <a:lstStyle/>
          <a:p>
            <a:r>
              <a:rPr lang="en-US" dirty="0"/>
              <a:t>2 truths and a lie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6294" y="1606141"/>
            <a:ext cx="10728961" cy="5722112"/>
          </a:xfrm>
        </p:spPr>
        <p:txBody>
          <a:bodyPr>
            <a:noAutofit/>
          </a:bodyPr>
          <a:lstStyle/>
          <a:p>
            <a:r>
              <a:rPr lang="en-US" sz="4000" dirty="0"/>
              <a:t>Escribe 2 </a:t>
            </a:r>
            <a:r>
              <a:rPr lang="en-US" sz="4000" dirty="0" err="1"/>
              <a:t>cosas</a:t>
            </a:r>
            <a:r>
              <a:rPr lang="en-US" sz="4000" dirty="0"/>
              <a:t> </a:t>
            </a:r>
            <a:r>
              <a:rPr lang="en-US" sz="4000" dirty="0" err="1"/>
              <a:t>verdaderas</a:t>
            </a:r>
            <a:r>
              <a:rPr lang="en-US" sz="4000" dirty="0"/>
              <a:t> ( </a:t>
            </a:r>
            <a:r>
              <a:rPr lang="en-US" sz="4000" i="1" dirty="0"/>
              <a:t>true </a:t>
            </a:r>
            <a:r>
              <a:rPr lang="en-US" sz="4000" dirty="0"/>
              <a:t>) y 1 </a:t>
            </a:r>
            <a:r>
              <a:rPr lang="en-US" sz="4000" dirty="0" err="1"/>
              <a:t>mentira</a:t>
            </a:r>
            <a:r>
              <a:rPr lang="en-US" sz="4000" dirty="0"/>
              <a:t> ( </a:t>
            </a:r>
            <a:r>
              <a:rPr lang="en-US" sz="4000" i="1" dirty="0"/>
              <a:t>lie </a:t>
            </a:r>
            <a:r>
              <a:rPr lang="en-US" sz="4000" dirty="0"/>
              <a:t>) </a:t>
            </a:r>
            <a:r>
              <a:rPr lang="en-US" sz="4000" dirty="0" err="1"/>
              <a:t>usando</a:t>
            </a:r>
            <a:r>
              <a:rPr lang="en-US" sz="4000" dirty="0"/>
              <a:t> el </a:t>
            </a:r>
            <a:r>
              <a:rPr lang="en-US" sz="4000" dirty="0" err="1"/>
              <a:t>pretérito</a:t>
            </a:r>
            <a:endParaRPr lang="en-US" sz="4000" dirty="0"/>
          </a:p>
          <a:p>
            <a:pPr lvl="1"/>
            <a:r>
              <a:rPr lang="en-US" sz="3600" dirty="0"/>
              <a:t>EJEMPLO:</a:t>
            </a:r>
          </a:p>
          <a:p>
            <a:pPr lvl="2"/>
            <a:r>
              <a:rPr lang="en-US" sz="2800" dirty="0" err="1"/>
              <a:t>Yo</a:t>
            </a:r>
            <a:r>
              <a:rPr lang="en-US" sz="2800" dirty="0"/>
              <a:t> </a:t>
            </a:r>
            <a:r>
              <a:rPr lang="en-US" sz="2800" b="1" u="sng" dirty="0" err="1"/>
              <a:t>comí</a:t>
            </a:r>
            <a:r>
              <a:rPr lang="en-US" sz="2800" dirty="0"/>
              <a:t> tacos </a:t>
            </a:r>
            <a:r>
              <a:rPr lang="en-US" sz="2800" dirty="0" err="1"/>
              <a:t>este</a:t>
            </a:r>
            <a:r>
              <a:rPr lang="en-US" sz="2800" dirty="0"/>
              <a:t> fin de </a:t>
            </a:r>
            <a:r>
              <a:rPr lang="en-US" sz="2800" dirty="0" err="1"/>
              <a:t>semana</a:t>
            </a:r>
            <a:r>
              <a:rPr lang="en-US" sz="2800" dirty="0"/>
              <a:t>.</a:t>
            </a:r>
          </a:p>
          <a:p>
            <a:pPr lvl="2"/>
            <a:r>
              <a:rPr lang="en-US" sz="2800" dirty="0" err="1"/>
              <a:t>Yo</a:t>
            </a:r>
            <a:r>
              <a:rPr lang="en-US" sz="2800" dirty="0"/>
              <a:t> </a:t>
            </a:r>
            <a:r>
              <a:rPr lang="en-US" sz="2800" b="1" u="sng" dirty="0"/>
              <a:t>vi</a:t>
            </a:r>
            <a:r>
              <a:rPr lang="en-US" sz="2800" dirty="0"/>
              <a:t> </a:t>
            </a:r>
            <a:r>
              <a:rPr lang="en-US" sz="2800" dirty="0" err="1"/>
              <a:t>una</a:t>
            </a:r>
            <a:r>
              <a:rPr lang="en-US" sz="2800" dirty="0"/>
              <a:t> </a:t>
            </a:r>
            <a:r>
              <a:rPr lang="en-US" sz="2800" dirty="0" err="1"/>
              <a:t>película</a:t>
            </a:r>
            <a:r>
              <a:rPr lang="en-US" sz="2800" dirty="0"/>
              <a:t> </a:t>
            </a:r>
            <a:r>
              <a:rPr lang="en-US" sz="2800" dirty="0" err="1"/>
              <a:t>este</a:t>
            </a:r>
            <a:r>
              <a:rPr lang="en-US" sz="2800" dirty="0"/>
              <a:t> fin de </a:t>
            </a:r>
            <a:r>
              <a:rPr lang="en-US" sz="2800" dirty="0" err="1"/>
              <a:t>semana</a:t>
            </a:r>
            <a:r>
              <a:rPr lang="en-US" sz="2800" dirty="0"/>
              <a:t>.</a:t>
            </a:r>
          </a:p>
          <a:p>
            <a:pPr lvl="2"/>
            <a:r>
              <a:rPr lang="en-US" sz="2800" dirty="0" err="1"/>
              <a:t>Yo</a:t>
            </a:r>
            <a:r>
              <a:rPr lang="en-US" sz="2800" dirty="0"/>
              <a:t> </a:t>
            </a:r>
            <a:r>
              <a:rPr lang="en-US" sz="2800" b="1" u="sng" dirty="0" err="1"/>
              <a:t>bailé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un club </a:t>
            </a:r>
            <a:r>
              <a:rPr lang="en-US" sz="2800" dirty="0" err="1"/>
              <a:t>este</a:t>
            </a:r>
            <a:r>
              <a:rPr lang="en-US" sz="2800" dirty="0"/>
              <a:t> fin de </a:t>
            </a:r>
            <a:r>
              <a:rPr lang="en-US" sz="2800" dirty="0" err="1"/>
              <a:t>semana</a:t>
            </a:r>
            <a:r>
              <a:rPr lang="en-US" sz="2800" dirty="0"/>
              <a:t>.</a:t>
            </a:r>
          </a:p>
          <a:p>
            <a:pPr lvl="1"/>
            <a:r>
              <a:rPr lang="en-US" sz="3600" dirty="0"/>
              <a:t>VERBOS ÚTILES:</a:t>
            </a:r>
          </a:p>
          <a:p>
            <a:pPr lvl="2"/>
            <a:r>
              <a:rPr lang="es-ES" sz="3200" dirty="0">
                <a:solidFill>
                  <a:srgbClr val="000000"/>
                </a:solidFill>
                <a:ea typeface="Calibri" pitchFamily="34"/>
                <a:cs typeface="Mangal" pitchFamily="18"/>
              </a:rPr>
              <a:t>Comer, llegar, salir, beber, ver, escuchar, trabajar, escribir, comprar, hablar, correr, andar, nadar, bailar, jugar, quedar</a:t>
            </a:r>
          </a:p>
          <a:p>
            <a:pPr lvl="2"/>
            <a:endParaRPr lang="en-US" sz="2800" dirty="0"/>
          </a:p>
          <a:p>
            <a:pPr lvl="1"/>
            <a:r>
              <a:rPr lang="en-US" sz="4000" dirty="0" err="1">
                <a:solidFill>
                  <a:srgbClr val="000000"/>
                </a:solidFill>
                <a:cs typeface="Mangal" pitchFamily="18"/>
              </a:rPr>
              <a:t>Comparte</a:t>
            </a:r>
            <a:r>
              <a:rPr lang="en-US" sz="4000" dirty="0">
                <a:solidFill>
                  <a:srgbClr val="000000"/>
                </a:solidFill>
                <a:cs typeface="Mangal" pitchFamily="18"/>
              </a:rPr>
              <a:t> (share ) con </a:t>
            </a:r>
            <a:r>
              <a:rPr lang="en-US" sz="4000" dirty="0" err="1">
                <a:solidFill>
                  <a:srgbClr val="000000"/>
                </a:solidFill>
                <a:cs typeface="Mangal" pitchFamily="18"/>
              </a:rPr>
              <a:t>tus</a:t>
            </a:r>
            <a:r>
              <a:rPr lang="en-US" sz="4000" dirty="0">
                <a:solidFill>
                  <a:srgbClr val="000000"/>
                </a:solidFill>
                <a:cs typeface="Mangal" pitchFamily="18"/>
              </a:rPr>
              <a:t> </a:t>
            </a:r>
            <a:r>
              <a:rPr lang="en-US" sz="4000" dirty="0" err="1">
                <a:solidFill>
                  <a:srgbClr val="000000"/>
                </a:solidFill>
                <a:cs typeface="Mangal" pitchFamily="18"/>
              </a:rPr>
              <a:t>compañeros</a:t>
            </a:r>
            <a:r>
              <a:rPr lang="en-US" sz="4000" dirty="0">
                <a:solidFill>
                  <a:srgbClr val="000000"/>
                </a:solidFill>
                <a:cs typeface="Mangal" pitchFamily="18"/>
              </a:rPr>
              <a:t>…</a:t>
            </a:r>
          </a:p>
          <a:p>
            <a:pPr lvl="1"/>
            <a:r>
              <a:rPr lang="en-US" sz="3769" dirty="0">
                <a:solidFill>
                  <a:srgbClr val="000000"/>
                </a:solidFill>
                <a:cs typeface="Mangal" pitchFamily="18"/>
              </a:rPr>
              <a:t>¡</a:t>
            </a:r>
            <a:r>
              <a:rPr lang="en-US" sz="3769" dirty="0" err="1">
                <a:solidFill>
                  <a:srgbClr val="000000"/>
                </a:solidFill>
                <a:cs typeface="Mangal" pitchFamily="18"/>
              </a:rPr>
              <a:t>Adivina</a:t>
            </a:r>
            <a:r>
              <a:rPr lang="en-US" sz="3769" dirty="0">
                <a:solidFill>
                  <a:srgbClr val="000000"/>
                </a:solidFill>
                <a:cs typeface="Mangal" pitchFamily="18"/>
              </a:rPr>
              <a:t> (guess) </a:t>
            </a:r>
            <a:r>
              <a:rPr lang="en-US" sz="3769" dirty="0" err="1">
                <a:solidFill>
                  <a:srgbClr val="000000"/>
                </a:solidFill>
                <a:cs typeface="Mangal" pitchFamily="18"/>
              </a:rPr>
              <a:t>cuál</a:t>
            </a:r>
            <a:r>
              <a:rPr lang="en-US" sz="3769" dirty="0">
                <a:solidFill>
                  <a:srgbClr val="000000"/>
                </a:solidFill>
                <a:cs typeface="Mangal" pitchFamily="18"/>
              </a:rPr>
              <a:t> </a:t>
            </a:r>
            <a:r>
              <a:rPr lang="en-US" sz="3769" dirty="0" err="1">
                <a:solidFill>
                  <a:srgbClr val="000000"/>
                </a:solidFill>
                <a:cs typeface="Mangal" pitchFamily="18"/>
              </a:rPr>
              <a:t>es</a:t>
            </a:r>
            <a:r>
              <a:rPr lang="en-US" sz="3769" dirty="0">
                <a:solidFill>
                  <a:srgbClr val="000000"/>
                </a:solidFill>
                <a:cs typeface="Mangal" pitchFamily="18"/>
              </a:rPr>
              <a:t> la </a:t>
            </a:r>
            <a:r>
              <a:rPr lang="en-US" sz="3769" dirty="0" err="1">
                <a:solidFill>
                  <a:srgbClr val="000000"/>
                </a:solidFill>
                <a:cs typeface="Mangal" pitchFamily="18"/>
              </a:rPr>
              <a:t>mentira</a:t>
            </a:r>
            <a:r>
              <a:rPr lang="en-US" sz="3769" dirty="0">
                <a:solidFill>
                  <a:srgbClr val="000000"/>
                </a:solidFill>
                <a:cs typeface="Mangal" pitchFamily="18"/>
              </a:rPr>
              <a:t>!</a:t>
            </a:r>
            <a:endParaRPr lang="es-ES" sz="3769" dirty="0">
              <a:solidFill>
                <a:srgbClr val="000000"/>
              </a:solidFill>
              <a:cs typeface="Mangal" pitchFamily="18"/>
            </a:endParaRPr>
          </a:p>
        </p:txBody>
      </p:sp>
      <p:sp>
        <p:nvSpPr>
          <p:cNvPr id="4" name="CuadroTexto 4"/>
          <p:cNvSpPr txBox="1"/>
          <p:nvPr/>
        </p:nvSpPr>
        <p:spPr>
          <a:xfrm>
            <a:off x="6534912" y="3533098"/>
            <a:ext cx="2205814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60" dirty="0">
                <a:solidFill>
                  <a:srgbClr val="00B050"/>
                </a:solidFill>
              </a:rPr>
              <a:t>verdad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738715" y="3980910"/>
            <a:ext cx="2205814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60" dirty="0">
                <a:solidFill>
                  <a:srgbClr val="00B050"/>
                </a:solidFill>
              </a:rPr>
              <a:t>verdad</a:t>
            </a:r>
          </a:p>
        </p:txBody>
      </p:sp>
      <p:sp>
        <p:nvSpPr>
          <p:cNvPr id="6" name="CuadroTexto 4"/>
          <p:cNvSpPr txBox="1"/>
          <p:nvPr/>
        </p:nvSpPr>
        <p:spPr>
          <a:xfrm>
            <a:off x="6847684" y="4428722"/>
            <a:ext cx="2205814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560" dirty="0">
                <a:solidFill>
                  <a:srgbClr val="FF0000"/>
                </a:solidFill>
              </a:rPr>
              <a:t>mentira</a:t>
            </a:r>
          </a:p>
        </p:txBody>
      </p:sp>
    </p:spTree>
    <p:extLst>
      <p:ext uri="{BB962C8B-B14F-4D97-AF65-F5344CB8AC3E}">
        <p14:creationId xmlns:p14="http://schemas.microsoft.com/office/powerpoint/2010/main" val="5109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5088" t="18374" r="30954" b="13478"/>
          <a:stretch/>
        </p:blipFill>
        <p:spPr>
          <a:xfrm>
            <a:off x="202692" y="1336755"/>
            <a:ext cx="11696700" cy="70104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23771" y="3570514"/>
            <a:ext cx="203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FF0000"/>
                </a:solidFill>
              </a:rPr>
              <a:t>Yo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b="1" u="sng" dirty="0" err="1">
                <a:solidFill>
                  <a:srgbClr val="FF0000"/>
                </a:solidFill>
              </a:rPr>
              <a:t>comí</a:t>
            </a:r>
            <a:r>
              <a:rPr lang="en-US" sz="2400" dirty="0">
                <a:solidFill>
                  <a:srgbClr val="FF0000"/>
                </a:solidFill>
              </a:rPr>
              <a:t> tacos </a:t>
            </a:r>
            <a:r>
              <a:rPr lang="en-US" sz="2400" dirty="0" err="1">
                <a:solidFill>
                  <a:srgbClr val="FF0000"/>
                </a:solidFill>
              </a:rPr>
              <a:t>este</a:t>
            </a:r>
            <a:r>
              <a:rPr lang="en-US" sz="2400" dirty="0">
                <a:solidFill>
                  <a:srgbClr val="FF0000"/>
                </a:solidFill>
              </a:rPr>
              <a:t> fin de </a:t>
            </a:r>
            <a:r>
              <a:rPr lang="en-US" sz="2400" dirty="0" err="1">
                <a:solidFill>
                  <a:srgbClr val="FF0000"/>
                </a:solidFill>
              </a:rPr>
              <a:t>semana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0856" y="5140174"/>
            <a:ext cx="203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Yo </a:t>
            </a:r>
            <a:r>
              <a:rPr lang="es-ES" sz="2400" b="1" u="sng" dirty="0">
                <a:solidFill>
                  <a:srgbClr val="FF0000"/>
                </a:solidFill>
              </a:rPr>
              <a:t>vi</a:t>
            </a:r>
            <a:r>
              <a:rPr lang="es-ES" sz="2400" dirty="0">
                <a:solidFill>
                  <a:srgbClr val="FF0000"/>
                </a:solidFill>
              </a:rPr>
              <a:t> una película este fin de semana.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0856" y="6709834"/>
            <a:ext cx="203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rgbClr val="FF0000"/>
                </a:solidFill>
              </a:rPr>
              <a:t>Yo </a:t>
            </a:r>
            <a:r>
              <a:rPr lang="es-ES" sz="2400" b="1" u="sng" dirty="0">
                <a:solidFill>
                  <a:srgbClr val="FF0000"/>
                </a:solidFill>
              </a:rPr>
              <a:t>bailé</a:t>
            </a:r>
            <a:r>
              <a:rPr lang="es-ES" sz="2400" dirty="0">
                <a:solidFill>
                  <a:srgbClr val="FF0000"/>
                </a:solidFill>
              </a:rPr>
              <a:t> en un club este fin de semana.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61314" y="3570514"/>
            <a:ext cx="203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Neel </a:t>
            </a:r>
            <a:r>
              <a:rPr lang="en-US" sz="2400" b="1" u="sng" dirty="0" err="1">
                <a:solidFill>
                  <a:srgbClr val="FF0000"/>
                </a:solidFill>
              </a:rPr>
              <a:t>corrió</a:t>
            </a:r>
            <a:r>
              <a:rPr lang="en-US" sz="2400" dirty="0">
                <a:solidFill>
                  <a:srgbClr val="FF0000"/>
                </a:solidFill>
              </a:rPr>
              <a:t> 10 </a:t>
            </a:r>
            <a:r>
              <a:rPr lang="en-US" sz="2400" dirty="0" err="1">
                <a:solidFill>
                  <a:srgbClr val="FF0000"/>
                </a:solidFill>
              </a:rPr>
              <a:t>kilómetros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>
                <a:solidFill>
                  <a:srgbClr val="FF0000"/>
                </a:solidFill>
              </a:rPr>
              <a:t>ayer</a:t>
            </a:r>
            <a:r>
              <a:rPr lang="en-US" sz="2400" dirty="0">
                <a:solidFill>
                  <a:srgbClr val="FF0000"/>
                </a:solidFill>
              </a:rPr>
              <a:t>.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51042" y="5284484"/>
            <a:ext cx="203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>
                <a:solidFill>
                  <a:srgbClr val="FF0000"/>
                </a:solidFill>
              </a:rPr>
              <a:t>Neel</a:t>
            </a:r>
            <a:r>
              <a:rPr lang="es-ES" sz="2400" dirty="0">
                <a:solidFill>
                  <a:srgbClr val="FF0000"/>
                </a:solidFill>
              </a:rPr>
              <a:t> </a:t>
            </a:r>
            <a:r>
              <a:rPr lang="es-ES" sz="2400" b="1" u="sng" dirty="0">
                <a:solidFill>
                  <a:srgbClr val="FF0000"/>
                </a:solidFill>
              </a:rPr>
              <a:t>trabajó</a:t>
            </a:r>
            <a:r>
              <a:rPr lang="es-ES" sz="2400" dirty="0">
                <a:solidFill>
                  <a:srgbClr val="FF0000"/>
                </a:solidFill>
              </a:rPr>
              <a:t> 3 horas el lunes.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33885" y="6713235"/>
            <a:ext cx="203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>
                <a:solidFill>
                  <a:srgbClr val="FF0000"/>
                </a:solidFill>
              </a:rPr>
              <a:t>Neel</a:t>
            </a:r>
            <a:r>
              <a:rPr lang="es-ES" sz="2400" dirty="0">
                <a:solidFill>
                  <a:srgbClr val="FF0000"/>
                </a:solidFill>
              </a:rPr>
              <a:t> </a:t>
            </a:r>
            <a:r>
              <a:rPr lang="es-ES" sz="2400" b="1" u="sng" dirty="0">
                <a:solidFill>
                  <a:srgbClr val="FF0000"/>
                </a:solidFill>
              </a:rPr>
              <a:t>durmió</a:t>
            </a:r>
            <a:r>
              <a:rPr lang="es-ES" sz="2400" dirty="0">
                <a:solidFill>
                  <a:srgbClr val="FF0000"/>
                </a:solidFill>
              </a:rPr>
              <a:t> 10 horas el sábado.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323510" y="2833606"/>
            <a:ext cx="203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Neel</a:t>
            </a:r>
          </a:p>
          <a:p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49227" y="6709834"/>
            <a:ext cx="2390838" cy="1405466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821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23998" dir="2700000" rotWithShape="0">
                <a:srgbClr val="000000">
                  <a:alpha val="31034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1B1B1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F0D6AC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1553</TotalTime>
  <Words>410</Words>
  <Application>Microsoft Office PowerPoint</Application>
  <PresentationFormat>Custom</PresentationFormat>
  <Paragraphs>55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Gill Sans</vt:lpstr>
      <vt:lpstr>Lucida Grande</vt:lpstr>
      <vt:lpstr>Calibri</vt:lpstr>
      <vt:lpstr>Calibri Light</vt:lpstr>
      <vt:lpstr>Mangal</vt:lpstr>
      <vt:lpstr>Retrospect</vt:lpstr>
      <vt:lpstr>PowerPoint Presentation</vt:lpstr>
      <vt:lpstr>2 truths and a lie</vt:lpstr>
      <vt:lpstr>PowerPoint Presentation</vt:lpstr>
      <vt:lpstr>2 truths and a lie</vt:lpstr>
      <vt:lpstr>PowerPoint Presentation</vt:lpstr>
      <vt:lpstr>2 truths and a lie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¡Bienvenidos!</dc:title>
  <dc:creator>Abugaber-Bowman, David</dc:creator>
  <cp:lastModifiedBy>David</cp:lastModifiedBy>
  <cp:revision>109</cp:revision>
  <cp:lastPrinted>2017-08-27T21:39:07Z</cp:lastPrinted>
  <dcterms:modified xsi:type="dcterms:W3CDTF">2019-02-04T23:06:04Z</dcterms:modified>
</cp:coreProperties>
</file>