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8" r:id="rId11"/>
    <p:sldId id="337" r:id="rId12"/>
    <p:sldId id="313" r:id="rId13"/>
    <p:sldId id="314" r:id="rId14"/>
    <p:sldId id="316" r:id="rId15"/>
    <p:sldId id="315" r:id="rId16"/>
    <p:sldId id="317" r:id="rId17"/>
    <p:sldId id="319" r:id="rId18"/>
    <p:sldId id="318" r:id="rId19"/>
    <p:sldId id="300" r:id="rId20"/>
    <p:sldId id="325" r:id="rId21"/>
  </p:sldIdLst>
  <p:sldSz cx="13004800" cy="9753600"/>
  <p:notesSz cx="6950075" cy="92360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5C554F"/>
        </a:fontRef>
        <a:srgbClr val="5C554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C554F">
              <a:alpha val="12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5" autoAdjust="0"/>
    <p:restoredTop sz="89068" autoAdjust="0"/>
  </p:normalViewPr>
  <p:slideViewPr>
    <p:cSldViewPr snapToGrid="0">
      <p:cViewPr varScale="1">
        <p:scale>
          <a:sx n="57" d="100"/>
          <a:sy n="57" d="100"/>
        </p:scale>
        <p:origin x="9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E1FC823-6453-4722-A224-8BAD5A0D4C5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6A49053-D55C-4E15-839D-0585F690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0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</p:spPr>
        <p:txBody>
          <a:bodyPr lIns="92492" tIns="46246" rIns="92492" bIns="46246"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26677" y="4387136"/>
            <a:ext cx="5096722" cy="4156234"/>
          </a:xfrm>
          <a:prstGeom prst="rect">
            <a:avLst/>
          </a:prstGeom>
        </p:spPr>
        <p:txBody>
          <a:bodyPr lIns="92492" tIns="46246" rIns="92492" bIns="4624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742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Prefieres el vestido azul o el vestido rosado? (Pregunta a un estudiante y por que)</a:t>
            </a:r>
          </a:p>
        </p:txBody>
      </p:sp>
    </p:spTree>
    <p:extLst>
      <p:ext uri="{BB962C8B-B14F-4D97-AF65-F5344CB8AC3E}">
        <p14:creationId xmlns:p14="http://schemas.microsoft.com/office/powerpoint/2010/main" val="173050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Prefieres el vestido azul o el vestido rosado? (Pregunta a un estudiante y por que)</a:t>
            </a:r>
          </a:p>
        </p:txBody>
      </p:sp>
    </p:spTree>
    <p:extLst>
      <p:ext uri="{BB962C8B-B14F-4D97-AF65-F5344CB8AC3E}">
        <p14:creationId xmlns:p14="http://schemas.microsoft.com/office/powerpoint/2010/main" val="276986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432" y="1079398"/>
            <a:ext cx="10728960" cy="507187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1378" spc="-7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387" y="6336883"/>
            <a:ext cx="10728960" cy="16256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413" cap="all" spc="284" baseline="0">
                <a:solidFill>
                  <a:schemeClr val="tx2"/>
                </a:solidFill>
                <a:latin typeface="+mj-lt"/>
              </a:defRPr>
            </a:lvl1pPr>
            <a:lvl2pPr marL="650230" indent="0" algn="ctr">
              <a:buNone/>
              <a:defRPr sz="3413"/>
            </a:lvl2pPr>
            <a:lvl3pPr marL="1300460" indent="0" algn="ctr">
              <a:buNone/>
              <a:defRPr sz="3413"/>
            </a:lvl3pPr>
            <a:lvl4pPr marL="1950690" indent="0" algn="ctr">
              <a:buNone/>
              <a:defRPr sz="2844"/>
            </a:lvl4pPr>
            <a:lvl5pPr marL="2600919" indent="0" algn="ctr">
              <a:buNone/>
              <a:defRPr sz="2844"/>
            </a:lvl5pPr>
            <a:lvl6pPr marL="3251149" indent="0" algn="ctr">
              <a:buNone/>
              <a:defRPr sz="2844"/>
            </a:lvl6pPr>
            <a:lvl7pPr marL="3901379" indent="0" algn="ctr">
              <a:buNone/>
              <a:defRPr sz="2844"/>
            </a:lvl7pPr>
            <a:lvl8pPr marL="4551609" indent="0" algn="ctr">
              <a:buNone/>
              <a:defRPr sz="2844"/>
            </a:lvl8pPr>
            <a:lvl9pPr marL="5201839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88169" y="6177280"/>
            <a:ext cx="105338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35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1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89909"/>
            <a:ext cx="2804160" cy="81883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89908"/>
            <a:ext cx="8249920" cy="8188331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35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2641600" y="787400"/>
            <a:ext cx="7620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965200" y="6477000"/>
            <a:ext cx="11074400" cy="18288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965200" y="8293100"/>
            <a:ext cx="11074400" cy="1003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cap="all"/>
            </a:lvl1pPr>
            <a:lvl2pPr marL="0" indent="0" algn="ctr">
              <a:spcBef>
                <a:spcPts val="0"/>
              </a:spcBef>
              <a:buSzTx/>
              <a:buNone/>
              <a:defRPr sz="3200" cap="all"/>
            </a:lvl2pPr>
            <a:lvl3pPr marL="0" indent="0" algn="ctr">
              <a:spcBef>
                <a:spcPts val="0"/>
              </a:spcBef>
              <a:buSzTx/>
              <a:buNone/>
              <a:defRPr sz="3200" cap="all"/>
            </a:lvl3pPr>
            <a:lvl4pPr marL="0" indent="0" algn="ctr">
              <a:spcBef>
                <a:spcPts val="0"/>
              </a:spcBef>
              <a:buSzTx/>
              <a:buNone/>
              <a:defRPr sz="3200" cap="all"/>
            </a:lvl4pPr>
            <a:lvl5pPr marL="0" indent="0" algn="ctr">
              <a:spcBef>
                <a:spcPts val="0"/>
              </a:spcBef>
              <a:buSzTx/>
              <a:buNone/>
              <a:defRPr sz="3200" cap="al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77119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965200" y="3098800"/>
            <a:ext cx="11074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3"/>
              </a:buBlip>
              <a:defRPr>
                <a:solidFill>
                  <a:srgbClr val="BE3F2B"/>
                </a:solidFill>
              </a:defRPr>
            </a:lvl1pPr>
            <a:lvl2pPr>
              <a:spcBef>
                <a:spcPts val="3200"/>
              </a:spcBef>
              <a:buBlip>
                <a:blip r:embed="rId3"/>
              </a:buBlip>
              <a:defRPr>
                <a:solidFill>
                  <a:srgbClr val="BE3F2B"/>
                </a:solidFill>
              </a:defRPr>
            </a:lvl2pPr>
            <a:lvl3pPr>
              <a:spcBef>
                <a:spcPts val="3200"/>
              </a:spcBef>
              <a:buBlip>
                <a:blip r:embed="rId3"/>
              </a:buBlip>
              <a:defRPr>
                <a:solidFill>
                  <a:srgbClr val="BE3F2B"/>
                </a:solidFill>
              </a:defRPr>
            </a:lvl3pPr>
            <a:lvl4pPr>
              <a:spcBef>
                <a:spcPts val="3200"/>
              </a:spcBef>
              <a:buBlip>
                <a:blip r:embed="rId3"/>
              </a:buBlip>
              <a:defRPr>
                <a:solidFill>
                  <a:srgbClr val="BE3F2B"/>
                </a:solidFill>
              </a:defRPr>
            </a:lvl4pPr>
            <a:lvl5pPr>
              <a:spcBef>
                <a:spcPts val="3200"/>
              </a:spcBef>
              <a:buBlip>
                <a:blip r:embed="rId3"/>
              </a:buBlip>
              <a:defRPr>
                <a:solidFill>
                  <a:srgbClr val="BE3F2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14070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4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1079398"/>
            <a:ext cx="10728960" cy="507187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137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2" y="6333338"/>
            <a:ext cx="10728960" cy="16256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413" cap="all" spc="284" baseline="0">
                <a:solidFill>
                  <a:schemeClr val="tx2"/>
                </a:solidFill>
                <a:latin typeface="+mj-lt"/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88169" y="6177280"/>
            <a:ext cx="105338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62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206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432" y="2625044"/>
            <a:ext cx="5266944" cy="572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2448" y="2625047"/>
            <a:ext cx="5266944" cy="57221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5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206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2" y="2625496"/>
            <a:ext cx="5266944" cy="104715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44" b="0" cap="all" baseline="0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432" y="3672653"/>
            <a:ext cx="5266944" cy="4674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2448" y="2625496"/>
            <a:ext cx="5266944" cy="104715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44" b="0" cap="all" baseline="0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2448" y="3672653"/>
            <a:ext cx="5266944" cy="4674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4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1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9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320843" cy="975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309409" y="0"/>
            <a:ext cx="68275" cy="975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845311"/>
            <a:ext cx="3413760" cy="3251200"/>
          </a:xfrm>
        </p:spPr>
        <p:txBody>
          <a:bodyPr anchor="b">
            <a:normAutofit/>
          </a:bodyPr>
          <a:lstStyle>
            <a:lvl1pPr>
              <a:defRPr sz="512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27" y="1040384"/>
            <a:ext cx="7124470" cy="747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" y="4161536"/>
            <a:ext cx="3413760" cy="480586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133">
                <a:solidFill>
                  <a:srgbClr val="FFFFFF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547" y="9187252"/>
            <a:ext cx="2793078" cy="519289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20640" y="9187252"/>
            <a:ext cx="4958080" cy="519289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5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044267"/>
            <a:ext cx="13001414" cy="27093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6990330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7217664"/>
            <a:ext cx="10793984" cy="1170432"/>
          </a:xfrm>
        </p:spPr>
        <p:txBody>
          <a:bodyPr tIns="0" bIns="0" anchor="b">
            <a:noAutofit/>
          </a:bodyPr>
          <a:lstStyle>
            <a:lvl1pPr>
              <a:defRPr sz="512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3004784" cy="6990330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4551">
                <a:solidFill>
                  <a:schemeClr val="bg1"/>
                </a:solidFill>
              </a:defRPr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431" y="8401101"/>
            <a:ext cx="10793984" cy="84531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853"/>
              </a:spcAft>
              <a:buNone/>
              <a:defRPr sz="2133">
                <a:solidFill>
                  <a:srgbClr val="FFFFFF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3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9103360"/>
            <a:ext cx="13004801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9008804"/>
            <a:ext cx="13004801" cy="938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2063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1" y="2625044"/>
            <a:ext cx="10728961" cy="57221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4" y="9187252"/>
            <a:ext cx="263708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1932" y="9187252"/>
            <a:ext cx="5144324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0490" y="9187252"/>
            <a:ext cx="1399494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273101" y="2471602"/>
            <a:ext cx="106314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38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1300460" rtl="0" eaLnBrk="1" latinLnBrk="0" hangingPunct="1">
        <a:lnSpc>
          <a:spcPct val="85000"/>
        </a:lnSpc>
        <a:spcBef>
          <a:spcPct val="0"/>
        </a:spcBef>
        <a:buNone/>
        <a:defRPr sz="6827" kern="1200" spc="-7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30046" indent="-130046" algn="l" defTabSz="1300460" rtl="0" eaLnBrk="1" latinLnBrk="0" hangingPunct="1">
        <a:lnSpc>
          <a:spcPct val="90000"/>
        </a:lnSpc>
        <a:spcBef>
          <a:spcPts val="1707"/>
        </a:spcBef>
        <a:spcAft>
          <a:spcPts val="284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6193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6285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66377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26469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56442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84886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3330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1774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mailto:aluque2@uic.edu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25400" y="6191250"/>
            <a:ext cx="12598400" cy="1270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0000" spc="50"/>
            </a:lvl1pPr>
          </a:lstStyle>
          <a:p>
            <a:pPr algn="ctr"/>
            <a:r>
              <a:rPr dirty="0"/>
              <a:t>¡</a:t>
            </a:r>
            <a:r>
              <a:rPr dirty="0" err="1"/>
              <a:t>Bienvenidos</a:t>
            </a:r>
            <a:r>
              <a:rPr dirty="0"/>
              <a:t>!</a:t>
            </a:r>
            <a:br>
              <a:rPr lang="en-US" dirty="0"/>
            </a:br>
            <a:r>
              <a:rPr lang="en-US" dirty="0"/>
              <a:t>SPA 102</a:t>
            </a:r>
            <a:br>
              <a:rPr lang="en-US" dirty="0"/>
            </a:br>
            <a:r>
              <a:rPr lang="en-US" dirty="0"/>
              <a:t>18 de </a:t>
            </a:r>
            <a:r>
              <a:rPr lang="en-US" dirty="0" err="1"/>
              <a:t>enero</a:t>
            </a:r>
            <a:r>
              <a:rPr lang="en-US" dirty="0"/>
              <a:t>, 2018</a:t>
            </a:r>
            <a:endParaRPr dirty="0"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609600" y="8712200"/>
            <a:ext cx="11430000" cy="774700"/>
          </a:xfrm>
          <a:prstGeom prst="rect">
            <a:avLst/>
          </a:prstGeom>
        </p:spPr>
        <p:txBody>
          <a:bodyPr/>
          <a:lstStyle/>
          <a:p>
            <a:pPr>
              <a:defRPr sz="27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en-US" dirty="0"/>
              <a:t>David </a:t>
            </a:r>
            <a:r>
              <a:rPr lang="en-US" dirty="0" err="1"/>
              <a:t>abugaber</a:t>
            </a:r>
            <a:r>
              <a:rPr lang="en-US" dirty="0"/>
              <a:t> - </a:t>
            </a:r>
            <a:r>
              <a:rPr lang="en-US" u="sng" dirty="0">
                <a:hlinkClick r:id="rId2"/>
              </a:rPr>
              <a:t>dabuga</a:t>
            </a:r>
            <a:r>
              <a:rPr u="sng" dirty="0">
                <a:hlinkClick r:id="rId2"/>
              </a:rPr>
              <a:t>2@uic.edu</a:t>
            </a:r>
          </a:p>
        </p:txBody>
      </p:sp>
      <p:pic>
        <p:nvPicPr>
          <p:cNvPr id="137" name="SpanishClubHeader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22300" y="330200"/>
            <a:ext cx="13614400" cy="340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609600" y="8191500"/>
            <a:ext cx="114300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>
              <a:defRPr sz="2700" cap="all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dirty="0" err="1"/>
              <a:t>español</a:t>
            </a:r>
            <a:r>
              <a:rPr dirty="0"/>
              <a:t> 102 - fall 201</a:t>
            </a:r>
            <a:r>
              <a:rPr lang="en-US" dirty="0"/>
              <a:t>7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32" y="237067"/>
            <a:ext cx="10227733" cy="91488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71333" y="1185333"/>
            <a:ext cx="174413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10446" y="1134464"/>
            <a:ext cx="174413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82238" y="1134464"/>
            <a:ext cx="174413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35438" y="3928464"/>
            <a:ext cx="174413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71333" y="3914446"/>
            <a:ext cx="174413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0333" y="3928464"/>
            <a:ext cx="174413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66228" y="3931379"/>
            <a:ext cx="174413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522375" y="3928464"/>
            <a:ext cx="174413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71333" y="6776179"/>
            <a:ext cx="174413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00193" y="6691443"/>
            <a:ext cx="174413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582238" y="6711222"/>
            <a:ext cx="174413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57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32" y="0"/>
            <a:ext cx="10728960" cy="1099314"/>
          </a:xfrm>
        </p:spPr>
        <p:txBody>
          <a:bodyPr/>
          <a:lstStyle/>
          <a:p>
            <a:r>
              <a:rPr lang="en-US" dirty="0" err="1"/>
              <a:t>Encuesta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092" y="1403350"/>
            <a:ext cx="6814058" cy="72834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Cada</a:t>
            </a:r>
            <a:r>
              <a:rPr lang="en-US" sz="4000" dirty="0">
                <a:solidFill>
                  <a:schemeClr val="tx1"/>
                </a:solidFill>
              </a:rPr>
              <a:t> (</a:t>
            </a:r>
            <a:r>
              <a:rPr lang="en-US" sz="4000" i="1" dirty="0">
                <a:solidFill>
                  <a:schemeClr val="tx1"/>
                </a:solidFill>
              </a:rPr>
              <a:t>Each)</a:t>
            </a:r>
            <a:r>
              <a:rPr lang="en-US" sz="4000" dirty="0">
                <a:solidFill>
                  <a:schemeClr val="tx1"/>
                </a:solidFill>
              </a:rPr>
              <a:t> persona </a:t>
            </a:r>
            <a:r>
              <a:rPr lang="en-US" sz="4000" dirty="0" err="1">
                <a:solidFill>
                  <a:schemeClr val="tx1"/>
                </a:solidFill>
              </a:rPr>
              <a:t>tiene</a:t>
            </a:r>
            <a:r>
              <a:rPr lang="en-US" sz="4000" dirty="0">
                <a:solidFill>
                  <a:schemeClr val="tx1"/>
                </a:solidFill>
              </a:rPr>
              <a:t> UNA </a:t>
            </a:r>
            <a:r>
              <a:rPr lang="en-US" sz="4000" dirty="0" err="1">
                <a:solidFill>
                  <a:schemeClr val="tx1"/>
                </a:solidFill>
              </a:rPr>
              <a:t>pregunta</a:t>
            </a:r>
            <a:r>
              <a:rPr lang="en-US" sz="4000" dirty="0">
                <a:solidFill>
                  <a:schemeClr val="tx1"/>
                </a:solidFill>
              </a:rPr>
              <a:t> (</a:t>
            </a:r>
            <a:r>
              <a:rPr lang="en-US" sz="4000" i="1" dirty="0">
                <a:solidFill>
                  <a:schemeClr val="tx1"/>
                </a:solidFill>
              </a:rPr>
              <a:t>question</a:t>
            </a:r>
            <a:r>
              <a:rPr lang="en-US" sz="4000" dirty="0">
                <a:solidFill>
                  <a:schemeClr val="tx1"/>
                </a:solidFill>
              </a:rPr>
              <a:t>)</a:t>
            </a:r>
          </a:p>
          <a:p>
            <a:r>
              <a:rPr lang="en-US" sz="4000" dirty="0">
                <a:solidFill>
                  <a:schemeClr val="tx1"/>
                </a:solidFill>
              </a:rPr>
              <a:t>“</a:t>
            </a:r>
            <a:r>
              <a:rPr lang="en-US" sz="4000" dirty="0" err="1">
                <a:solidFill>
                  <a:schemeClr val="tx1"/>
                </a:solidFill>
              </a:rPr>
              <a:t>Hola</a:t>
            </a:r>
            <a:r>
              <a:rPr lang="en-US" sz="4000" dirty="0">
                <a:solidFill>
                  <a:schemeClr val="tx1"/>
                </a:solidFill>
              </a:rPr>
              <a:t>  _______, ¿de </a:t>
            </a:r>
            <a:r>
              <a:rPr lang="en-US" sz="4000" dirty="0" err="1">
                <a:solidFill>
                  <a:schemeClr val="tx1"/>
                </a:solidFill>
              </a:rPr>
              <a:t>qué</a:t>
            </a:r>
            <a:r>
              <a:rPr lang="en-US" sz="4000" dirty="0">
                <a:solidFill>
                  <a:schemeClr val="tx1"/>
                </a:solidFill>
              </a:rPr>
              <a:t> color </a:t>
            </a:r>
            <a:r>
              <a:rPr lang="en-US" sz="4000" dirty="0" err="1">
                <a:solidFill>
                  <a:schemeClr val="tx1"/>
                </a:solidFill>
              </a:rPr>
              <a:t>es</a:t>
            </a:r>
            <a:r>
              <a:rPr lang="en-US" sz="4000" dirty="0">
                <a:solidFill>
                  <a:schemeClr val="tx1"/>
                </a:solidFill>
              </a:rPr>
              <a:t> el </a:t>
            </a:r>
            <a:r>
              <a:rPr lang="en-US" sz="4000" dirty="0" err="1">
                <a:solidFill>
                  <a:schemeClr val="tx1"/>
                </a:solidFill>
              </a:rPr>
              <a:t>cabello</a:t>
            </a:r>
            <a:r>
              <a:rPr lang="en-US" sz="4000" dirty="0">
                <a:solidFill>
                  <a:schemeClr val="tx1"/>
                </a:solidFill>
              </a:rPr>
              <a:t> de Lady Gaga?”</a:t>
            </a:r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“Amarillo”   </a:t>
            </a:r>
            <a:r>
              <a:rPr lang="en-US" sz="3600" dirty="0">
                <a:solidFill>
                  <a:schemeClr val="tx1"/>
                </a:solidFill>
                <a:sym typeface="Wingdings" panose="05000000000000000000" pitchFamily="2" charset="2"/>
              </a:rPr>
              <a:t>  </a:t>
            </a:r>
            <a:r>
              <a:rPr lang="en-US" sz="4400" b="1" dirty="0">
                <a:solidFill>
                  <a:schemeClr val="tx1"/>
                </a:solidFill>
                <a:sym typeface="Wingdings" panose="05000000000000000000" pitchFamily="2" charset="2"/>
              </a:rPr>
              <a:t>√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sym typeface="Wingdings" panose="05000000000000000000" pitchFamily="2" charset="2"/>
              </a:rPr>
              <a:t>Correcto</a:t>
            </a:r>
            <a:endParaRPr lang="en-US" sz="3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r>
              <a:rPr lang="en-US" sz="3600" dirty="0">
                <a:solidFill>
                  <a:schemeClr val="tx1"/>
                </a:solidFill>
                <a:sym typeface="Wingdings" panose="05000000000000000000" pitchFamily="2" charset="2"/>
              </a:rPr>
              <a:t>“Negro”  </a:t>
            </a:r>
            <a:r>
              <a:rPr lang="en-US" sz="5400" b="1" dirty="0">
                <a:solidFill>
                  <a:schemeClr val="tx1"/>
                </a:solidFill>
                <a:sym typeface="Wingdings" panose="05000000000000000000" pitchFamily="2" charset="2"/>
              </a:rPr>
              <a:t>X</a:t>
            </a:r>
            <a:r>
              <a:rPr lang="en-US" sz="1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sym typeface="Wingdings" panose="05000000000000000000" pitchFamily="2" charset="2"/>
              </a:rPr>
              <a:t>Incorrecto</a:t>
            </a:r>
            <a:endParaRPr lang="en-US" sz="3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r>
              <a:rPr lang="en-US" sz="3600" dirty="0" err="1">
                <a:solidFill>
                  <a:schemeClr val="tx1"/>
                </a:solidFill>
                <a:sym typeface="Wingdings" panose="05000000000000000000" pitchFamily="2" charset="2"/>
              </a:rPr>
              <a:t>Contar</a:t>
            </a:r>
            <a:r>
              <a:rPr lang="en-US" sz="3600" dirty="0">
                <a:solidFill>
                  <a:schemeClr val="tx1"/>
                </a:solidFill>
                <a:sym typeface="Wingdings" panose="05000000000000000000" pitchFamily="2" charset="2"/>
              </a:rPr>
              <a:t> el TOTAL:</a:t>
            </a:r>
          </a:p>
          <a:p>
            <a:pPr lvl="2"/>
            <a:r>
              <a:rPr lang="en-US" sz="4400" dirty="0">
                <a:solidFill>
                  <a:schemeClr val="tx1"/>
                </a:solidFill>
                <a:sym typeface="Wingdings" panose="05000000000000000000" pitchFamily="2" charset="2"/>
              </a:rPr>
              <a:t>“17 </a:t>
            </a:r>
            <a:r>
              <a:rPr lang="en-US" sz="4400" dirty="0" err="1">
                <a:solidFill>
                  <a:schemeClr val="tx1"/>
                </a:solidFill>
                <a:sym typeface="Wingdings" panose="05000000000000000000" pitchFamily="2" charset="2"/>
              </a:rPr>
              <a:t>correcto</a:t>
            </a:r>
            <a:r>
              <a:rPr lang="en-US" sz="4400" dirty="0">
                <a:solidFill>
                  <a:schemeClr val="tx1"/>
                </a:solidFill>
                <a:sym typeface="Wingdings" panose="05000000000000000000" pitchFamily="2" charset="2"/>
              </a:rPr>
              <a:t>, 5 </a:t>
            </a:r>
            <a:r>
              <a:rPr lang="en-US" sz="4400" dirty="0" err="1">
                <a:solidFill>
                  <a:schemeClr val="tx1"/>
                </a:solidFill>
                <a:sym typeface="Wingdings" panose="05000000000000000000" pitchFamily="2" charset="2"/>
              </a:rPr>
              <a:t>incorrecto</a:t>
            </a:r>
            <a:r>
              <a:rPr lang="en-US" sz="4400" dirty="0">
                <a:solidFill>
                  <a:schemeClr val="tx1"/>
                </a:solidFill>
                <a:sym typeface="Wingdings" panose="05000000000000000000" pitchFamily="2" charset="2"/>
              </a:rPr>
              <a:t>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E676A0-6F43-497F-94D8-152695AB006B}"/>
              </a:ext>
            </a:extLst>
          </p:cNvPr>
          <p:cNvGrpSpPr/>
          <p:nvPr/>
        </p:nvGrpSpPr>
        <p:grpSpPr>
          <a:xfrm>
            <a:off x="7575042" y="1099314"/>
            <a:ext cx="5150358" cy="8055062"/>
            <a:chOff x="7575042" y="1099314"/>
            <a:chExt cx="5150358" cy="80550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69653" t="21111" r="8368" b="17778"/>
            <a:stretch/>
          </p:blipFill>
          <p:spPr>
            <a:xfrm>
              <a:off x="7575042" y="1099314"/>
              <a:ext cx="5150358" cy="805506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58FAA2-094A-4625-B283-906026E91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7344" y="1712371"/>
              <a:ext cx="4691868" cy="7139799"/>
            </a:xfrm>
            <a:prstGeom prst="rect">
              <a:avLst/>
            </a:prstGeom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3449574" y="168263"/>
            <a:ext cx="10728960" cy="1099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30046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827" kern="1200" spc="-7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	[ Survey 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0" y="2057400"/>
            <a:ext cx="417195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X		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			X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			X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			X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			X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			X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X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     17	        5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228566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76" y="4638906"/>
            <a:ext cx="6440724" cy="51146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4" y="3631300"/>
            <a:ext cx="6133468" cy="5765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76" y="0"/>
            <a:ext cx="4271900" cy="42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4471" y="566290"/>
            <a:ext cx="50674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La </a:t>
            </a:r>
            <a:r>
              <a:rPr lang="en-US" sz="8000" dirty="0" err="1">
                <a:solidFill>
                  <a:schemeClr val="tx1"/>
                </a:solidFill>
              </a:rPr>
              <a:t>camiseta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7451" y="407615"/>
            <a:ext cx="10211934" cy="87100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A: “</a:t>
            </a:r>
            <a:r>
              <a:rPr lang="en-US" sz="8000" i="1" dirty="0">
                <a:solidFill>
                  <a:schemeClr val="tx1"/>
                </a:solidFill>
              </a:rPr>
              <a:t>Me </a:t>
            </a:r>
            <a:r>
              <a:rPr lang="en-US" sz="8000" i="1" dirty="0" err="1">
                <a:solidFill>
                  <a:schemeClr val="tx1"/>
                </a:solidFill>
              </a:rPr>
              <a:t>gusta</a:t>
            </a:r>
            <a:r>
              <a:rPr lang="en-US" sz="8000" i="1" dirty="0">
                <a:solidFill>
                  <a:schemeClr val="tx1"/>
                </a:solidFill>
              </a:rPr>
              <a:t> la </a:t>
            </a:r>
            <a:r>
              <a:rPr lang="en-US" sz="8000" i="1" dirty="0" err="1">
                <a:solidFill>
                  <a:schemeClr val="tx1"/>
                </a:solidFill>
              </a:rPr>
              <a:t>camiseta</a:t>
            </a:r>
            <a:r>
              <a:rPr lang="en-US" sz="8000" i="1" dirty="0">
                <a:solidFill>
                  <a:schemeClr val="tx1"/>
                </a:solidFill>
              </a:rPr>
              <a:t> </a:t>
            </a:r>
            <a:r>
              <a:rPr lang="en-US" sz="8000" i="1" u="sng" dirty="0" err="1">
                <a:solidFill>
                  <a:schemeClr val="tx1"/>
                </a:solidFill>
              </a:rPr>
              <a:t>verde</a:t>
            </a:r>
            <a:r>
              <a:rPr lang="en-US" sz="8000" i="1" dirty="0">
                <a:solidFill>
                  <a:schemeClr val="tx1"/>
                </a:solidFill>
              </a:rPr>
              <a:t>”</a:t>
            </a:r>
          </a:p>
          <a:p>
            <a:endParaRPr lang="en-US" sz="8000" i="1" dirty="0">
              <a:solidFill>
                <a:schemeClr val="tx1"/>
              </a:solidFill>
            </a:endParaRPr>
          </a:p>
          <a:p>
            <a:r>
              <a:rPr lang="en-US" sz="8000" i="1" dirty="0">
                <a:solidFill>
                  <a:schemeClr val="tx1"/>
                </a:solidFill>
              </a:rPr>
              <a:t>B: “A </a:t>
            </a:r>
            <a:r>
              <a:rPr lang="en-US" sz="8000" i="1" dirty="0" err="1">
                <a:solidFill>
                  <a:schemeClr val="tx1"/>
                </a:solidFill>
              </a:rPr>
              <a:t>mí</a:t>
            </a:r>
            <a:r>
              <a:rPr lang="en-US" sz="8000" i="1" dirty="0">
                <a:solidFill>
                  <a:schemeClr val="tx1"/>
                </a:solidFill>
              </a:rPr>
              <a:t> </a:t>
            </a:r>
            <a:r>
              <a:rPr lang="en-US" sz="8000" i="1" dirty="0" err="1">
                <a:solidFill>
                  <a:schemeClr val="tx1"/>
                </a:solidFill>
              </a:rPr>
              <a:t>también</a:t>
            </a:r>
            <a:r>
              <a:rPr lang="en-US" sz="8000" i="1" dirty="0">
                <a:solidFill>
                  <a:schemeClr val="tx1"/>
                </a:solidFill>
              </a:rPr>
              <a:t>”</a:t>
            </a:r>
          </a:p>
          <a:p>
            <a:r>
              <a:rPr lang="en-US" sz="8000" i="1" dirty="0">
                <a:solidFill>
                  <a:schemeClr val="tx1"/>
                </a:solidFill>
              </a:rPr>
              <a:t>~ o ~</a:t>
            </a:r>
          </a:p>
          <a:p>
            <a:r>
              <a:rPr lang="en-US" sz="8000" i="1" dirty="0">
                <a:solidFill>
                  <a:schemeClr val="tx1"/>
                </a:solidFill>
              </a:rPr>
              <a:t>B: ”A </a:t>
            </a:r>
            <a:r>
              <a:rPr lang="en-US" sz="8000" i="1" dirty="0" err="1">
                <a:solidFill>
                  <a:schemeClr val="tx1"/>
                </a:solidFill>
              </a:rPr>
              <a:t>mí</a:t>
            </a:r>
            <a:r>
              <a:rPr lang="en-US" sz="8000" i="1" dirty="0">
                <a:solidFill>
                  <a:schemeClr val="tx1"/>
                </a:solidFill>
              </a:rPr>
              <a:t> me </a:t>
            </a:r>
            <a:r>
              <a:rPr lang="en-US" sz="8000" i="1" dirty="0" err="1">
                <a:solidFill>
                  <a:schemeClr val="tx1"/>
                </a:solidFill>
              </a:rPr>
              <a:t>gusta</a:t>
            </a:r>
            <a:r>
              <a:rPr lang="en-US" sz="8000" i="1" dirty="0">
                <a:solidFill>
                  <a:schemeClr val="tx1"/>
                </a:solidFill>
              </a:rPr>
              <a:t> la </a:t>
            </a:r>
            <a:r>
              <a:rPr lang="en-US" sz="8000" i="1" dirty="0" err="1">
                <a:solidFill>
                  <a:schemeClr val="tx1"/>
                </a:solidFill>
              </a:rPr>
              <a:t>camiseta</a:t>
            </a:r>
            <a:r>
              <a:rPr lang="en-US" sz="8000" i="1" dirty="0">
                <a:solidFill>
                  <a:schemeClr val="tx1"/>
                </a:solidFill>
              </a:rPr>
              <a:t> </a:t>
            </a:r>
            <a:r>
              <a:rPr lang="en-US" sz="8000" i="1" u="sng" dirty="0">
                <a:solidFill>
                  <a:schemeClr val="tx1"/>
                </a:solidFill>
              </a:rPr>
              <a:t>_</a:t>
            </a:r>
            <a:r>
              <a:rPr lang="en-US" sz="8000" i="1" u="sng" dirty="0" err="1">
                <a:solidFill>
                  <a:schemeClr val="tx1"/>
                </a:solidFill>
              </a:rPr>
              <a:t>rosada</a:t>
            </a:r>
            <a:r>
              <a:rPr lang="en-US" sz="8000" i="1" u="sng" dirty="0">
                <a:solidFill>
                  <a:schemeClr val="tx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55834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95"/>
          <a:stretch/>
        </p:blipFill>
        <p:spPr>
          <a:xfrm>
            <a:off x="6952727" y="5397190"/>
            <a:ext cx="5721350" cy="35074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0" y="4215161"/>
            <a:ext cx="6311616" cy="4428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00" y="-88649"/>
            <a:ext cx="5485839" cy="5485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4" y="44605"/>
            <a:ext cx="5820627" cy="38804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7619" y="4363889"/>
            <a:ext cx="5004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Los </a:t>
            </a:r>
            <a:r>
              <a:rPr lang="en-US" sz="8000" dirty="0" err="1">
                <a:solidFill>
                  <a:schemeClr val="tx1"/>
                </a:solidFill>
              </a:rPr>
              <a:t>zapatos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0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70"/>
          <a:stretch/>
        </p:blipFill>
        <p:spPr>
          <a:xfrm>
            <a:off x="521143" y="4623188"/>
            <a:ext cx="4817978" cy="41096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3" y="175748"/>
            <a:ext cx="4398859" cy="4215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98" y="2901794"/>
            <a:ext cx="5999357" cy="5999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2" y="0"/>
            <a:ext cx="4220117" cy="42201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2142" y="7903251"/>
            <a:ext cx="52213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El sombrero</a:t>
            </a:r>
          </a:p>
        </p:txBody>
      </p:sp>
    </p:spTree>
    <p:extLst>
      <p:ext uri="{BB962C8B-B14F-4D97-AF65-F5344CB8AC3E}">
        <p14:creationId xmlns:p14="http://schemas.microsoft.com/office/powerpoint/2010/main" val="248987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949" y="3055433"/>
            <a:ext cx="4932556" cy="36994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r="2701" b="23449"/>
          <a:stretch/>
        </p:blipFill>
        <p:spPr>
          <a:xfrm>
            <a:off x="289931" y="407615"/>
            <a:ext cx="7033941" cy="3428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5" y="4527395"/>
            <a:ext cx="6089924" cy="4384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88694" y="7588701"/>
            <a:ext cx="33377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El </a:t>
            </a:r>
            <a:r>
              <a:rPr lang="en-US" sz="8000" dirty="0" err="1">
                <a:solidFill>
                  <a:schemeClr val="tx1"/>
                </a:solidFill>
              </a:rPr>
              <a:t>carro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0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02" y="2274848"/>
            <a:ext cx="6451369" cy="64513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7"/>
          <a:stretch/>
        </p:blipFill>
        <p:spPr>
          <a:xfrm>
            <a:off x="5205124" y="2274848"/>
            <a:ext cx="3634213" cy="600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8" y="2274848"/>
            <a:ext cx="4034692" cy="6000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7114" y="566290"/>
            <a:ext cx="31021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El </a:t>
            </a:r>
            <a:r>
              <a:rPr lang="en-US" sz="8000" dirty="0" err="1">
                <a:solidFill>
                  <a:schemeClr val="tx1"/>
                </a:solidFill>
              </a:rPr>
              <a:t>traje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6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71" y="5032336"/>
            <a:ext cx="5419725" cy="36290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7" y="3102518"/>
            <a:ext cx="6128020" cy="6128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38" y="325808"/>
            <a:ext cx="3738369" cy="4921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8167" y="566290"/>
            <a:ext cx="45400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La </a:t>
            </a:r>
            <a:r>
              <a:rPr lang="en-US" sz="8000" dirty="0" err="1">
                <a:solidFill>
                  <a:schemeClr val="tx1"/>
                </a:solidFill>
              </a:rPr>
              <a:t>corbata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1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60" y="2543355"/>
            <a:ext cx="5132039" cy="68427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44" y="407615"/>
            <a:ext cx="3934415" cy="3934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" y="4342030"/>
            <a:ext cx="5044044" cy="5044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99728" y="521976"/>
            <a:ext cx="52277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La </a:t>
            </a:r>
            <a:r>
              <a:rPr lang="en-US" sz="8000" dirty="0" err="1">
                <a:solidFill>
                  <a:schemeClr val="tx1"/>
                </a:solidFill>
              </a:rPr>
              <a:t>chaqueta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4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888"/>
            <a:ext cx="8572775" cy="6913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0" r="19322"/>
          <a:stretch/>
        </p:blipFill>
        <p:spPr>
          <a:xfrm>
            <a:off x="8572776" y="802887"/>
            <a:ext cx="2687512" cy="6913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5390" y="7716642"/>
            <a:ext cx="4187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El </a:t>
            </a:r>
            <a:r>
              <a:rPr lang="en-US" sz="8000" dirty="0" err="1">
                <a:solidFill>
                  <a:schemeClr val="tx1"/>
                </a:solidFill>
              </a:rPr>
              <a:t>vestido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89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76" y="4638906"/>
            <a:ext cx="6440724" cy="51146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4" y="3631300"/>
            <a:ext cx="6133468" cy="5765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76" y="0"/>
            <a:ext cx="4271900" cy="42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4471" y="566290"/>
            <a:ext cx="50674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La </a:t>
            </a:r>
            <a:r>
              <a:rPr lang="en-US" sz="8000" dirty="0" err="1">
                <a:solidFill>
                  <a:schemeClr val="tx1"/>
                </a:solidFill>
              </a:rPr>
              <a:t>camiseta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0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03" t="48703" r="51805" b="24074"/>
          <a:stretch/>
        </p:blipFill>
        <p:spPr>
          <a:xfrm>
            <a:off x="-62026" y="2198314"/>
            <a:ext cx="13128851" cy="44882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543300"/>
            <a:ext cx="130048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025" y="4038600"/>
            <a:ext cx="130048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025" y="4483100"/>
            <a:ext cx="130048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6076" y="4978400"/>
            <a:ext cx="130048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025" y="5434386"/>
            <a:ext cx="130048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78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95"/>
          <a:stretch/>
        </p:blipFill>
        <p:spPr>
          <a:xfrm>
            <a:off x="6952727" y="5397190"/>
            <a:ext cx="5721350" cy="35074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0" y="4215161"/>
            <a:ext cx="6311616" cy="4428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00" y="-88649"/>
            <a:ext cx="5485839" cy="5485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4" y="44605"/>
            <a:ext cx="5820627" cy="38804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7619" y="4363889"/>
            <a:ext cx="5004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Los </a:t>
            </a:r>
            <a:r>
              <a:rPr lang="en-US" sz="8000" dirty="0" err="1">
                <a:solidFill>
                  <a:schemeClr val="tx1"/>
                </a:solidFill>
              </a:rPr>
              <a:t>zapatos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3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70"/>
          <a:stretch/>
        </p:blipFill>
        <p:spPr>
          <a:xfrm>
            <a:off x="521143" y="4623188"/>
            <a:ext cx="4817978" cy="41096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3" y="175748"/>
            <a:ext cx="4398859" cy="4215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98" y="2901794"/>
            <a:ext cx="5999357" cy="5999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2" y="0"/>
            <a:ext cx="4220117" cy="42201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2142" y="7903251"/>
            <a:ext cx="52213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El sombrero</a:t>
            </a:r>
          </a:p>
        </p:txBody>
      </p:sp>
    </p:spTree>
    <p:extLst>
      <p:ext uri="{BB962C8B-B14F-4D97-AF65-F5344CB8AC3E}">
        <p14:creationId xmlns:p14="http://schemas.microsoft.com/office/powerpoint/2010/main" val="160201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949" y="3055433"/>
            <a:ext cx="4932556" cy="36994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r="2701" b="23449"/>
          <a:stretch/>
        </p:blipFill>
        <p:spPr>
          <a:xfrm>
            <a:off x="289931" y="407615"/>
            <a:ext cx="7033941" cy="3428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5" y="4527395"/>
            <a:ext cx="6089924" cy="4384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88694" y="7588701"/>
            <a:ext cx="33377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El </a:t>
            </a:r>
            <a:r>
              <a:rPr lang="en-US" sz="8000" dirty="0" err="1">
                <a:solidFill>
                  <a:schemeClr val="tx1"/>
                </a:solidFill>
              </a:rPr>
              <a:t>carro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02" y="2274848"/>
            <a:ext cx="6451369" cy="64513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7"/>
          <a:stretch/>
        </p:blipFill>
        <p:spPr>
          <a:xfrm>
            <a:off x="5205124" y="2274848"/>
            <a:ext cx="3634213" cy="600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8" y="2274848"/>
            <a:ext cx="4034692" cy="6000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7114" y="566290"/>
            <a:ext cx="31021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El </a:t>
            </a:r>
            <a:r>
              <a:rPr lang="en-US" sz="8000" dirty="0" err="1">
                <a:solidFill>
                  <a:schemeClr val="tx1"/>
                </a:solidFill>
              </a:rPr>
              <a:t>traje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5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71" y="5032336"/>
            <a:ext cx="5419725" cy="36290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7" y="3102518"/>
            <a:ext cx="6128020" cy="6128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38" y="325808"/>
            <a:ext cx="3738369" cy="4921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8167" y="566290"/>
            <a:ext cx="45400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La </a:t>
            </a:r>
            <a:r>
              <a:rPr lang="en-US" sz="8000" dirty="0" err="1">
                <a:solidFill>
                  <a:schemeClr val="tx1"/>
                </a:solidFill>
              </a:rPr>
              <a:t>corbata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9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60" y="2543355"/>
            <a:ext cx="5132039" cy="68427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44" y="407615"/>
            <a:ext cx="3934415" cy="3934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" y="4342030"/>
            <a:ext cx="5044044" cy="5044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99728" y="521976"/>
            <a:ext cx="52277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La </a:t>
            </a:r>
            <a:r>
              <a:rPr lang="en-US" sz="8000" dirty="0" err="1">
                <a:solidFill>
                  <a:schemeClr val="tx1"/>
                </a:solidFill>
              </a:rPr>
              <a:t>chaqueta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888"/>
            <a:ext cx="8572775" cy="6913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0" r="19322"/>
          <a:stretch/>
        </p:blipFill>
        <p:spPr>
          <a:xfrm>
            <a:off x="8572776" y="802887"/>
            <a:ext cx="2687512" cy="6913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5390" y="7716642"/>
            <a:ext cx="4187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El </a:t>
            </a:r>
            <a:r>
              <a:rPr lang="en-US" sz="8000" dirty="0" err="1">
                <a:solidFill>
                  <a:schemeClr val="tx1"/>
                </a:solidFill>
              </a:rPr>
              <a:t>vestido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70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1B1B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0D6AC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168</Words>
  <Application>Microsoft Office PowerPoint</Application>
  <PresentationFormat>Custom</PresentationFormat>
  <Paragraphs>62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Gill Sans</vt:lpstr>
      <vt:lpstr>Gill Sans Light</vt:lpstr>
      <vt:lpstr>Lucida Grande</vt:lpstr>
      <vt:lpstr>Calibri</vt:lpstr>
      <vt:lpstr>Calibri Light</vt:lpstr>
      <vt:lpstr>Wingdings</vt:lpstr>
      <vt:lpstr>Retrospect</vt:lpstr>
      <vt:lpstr>¡Bienvenidos! SPA 102 18 de enero,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Encuesta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¡Bienvenidos!</dc:title>
  <dc:creator>Abugaber-Bowman, David</dc:creator>
  <cp:lastModifiedBy>David</cp:lastModifiedBy>
  <cp:revision>36</cp:revision>
  <cp:lastPrinted>2017-08-27T21:39:07Z</cp:lastPrinted>
  <dcterms:modified xsi:type="dcterms:W3CDTF">2019-02-04T23:02:59Z</dcterms:modified>
</cp:coreProperties>
</file>