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05" r:id="rId3"/>
    <p:sldId id="306" r:id="rId4"/>
    <p:sldId id="307" r:id="rId5"/>
    <p:sldId id="308" r:id="rId6"/>
    <p:sldId id="309" r:id="rId7"/>
    <p:sldId id="327" r:id="rId8"/>
    <p:sldId id="328" r:id="rId9"/>
    <p:sldId id="323" r:id="rId10"/>
    <p:sldId id="324" r:id="rId11"/>
    <p:sldId id="310" r:id="rId12"/>
    <p:sldId id="311" r:id="rId13"/>
    <p:sldId id="32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1" d="100"/>
          <a:sy n="71" d="100"/>
        </p:scale>
        <p:origin x="90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CF6F7-FCDF-4123-921A-BF773BD5D7D8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C44AE-A0CD-4C2B-84FF-9FC5DC581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93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Transition to saber y conocer</a:t>
            </a:r>
          </a:p>
        </p:txBody>
      </p:sp>
    </p:spTree>
    <p:extLst>
      <p:ext uri="{BB962C8B-B14F-4D97-AF65-F5344CB8AC3E}">
        <p14:creationId xmlns:p14="http://schemas.microsoft.com/office/powerpoint/2010/main" val="21470349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51024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5085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Estas tres oraciones describen una persona famosa. Primero, en parejas, terminen estas oraciones. Luego van a pensar quien estoy describiendo. La primera pareja que adivine primero gana!</a:t>
            </a:r>
          </a:p>
        </p:txBody>
      </p:sp>
    </p:spTree>
    <p:extLst>
      <p:ext uri="{BB962C8B-B14F-4D97-AF65-F5344CB8AC3E}">
        <p14:creationId xmlns:p14="http://schemas.microsoft.com/office/powerpoint/2010/main" val="426601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3026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2491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5767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8904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7249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7039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7533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2DD49-BFE2-46E1-ADFD-83EC48D2AF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D24B46-EF1D-4623-840B-2BECDED339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3BD652-0998-4E2F-9F10-95C4C7087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31BF-4612-4909-9C40-1C7BDF419C13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B5E906-D4E5-427B-A0AC-1F23C2B94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ADB20-A0F9-4912-95B6-1A541F221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DA6E-E236-49C4-8113-D4900275E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ABF67-871E-46C3-8037-663281864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8764A0-7075-4C1D-89E5-F85B3E0B01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985647-C808-45D3-A30B-46B8C6C41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31BF-4612-4909-9C40-1C7BDF419C13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B4654-ED76-43DF-91FB-F22C655D0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09434-8561-4D91-8E2B-081686CEB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DA6E-E236-49C4-8113-D4900275E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10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39F6FE-254C-450F-B682-984D481DAD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9C38B4-1BE8-47F0-9BCE-D428421F36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8B1C67-3525-4E3E-AAB1-27FE3FF07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31BF-4612-4909-9C40-1C7BDF419C13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5486C-7638-4127-A78A-65BB1BC8E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6F91C-641C-4501-AE7B-764A62AFC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DA6E-E236-49C4-8113-D4900275E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232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A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904875" y="2178844"/>
            <a:ext cx="10382250" cy="4018359"/>
          </a:xfrm>
          <a:prstGeom prst="rect">
            <a:avLst/>
          </a:prstGeom>
        </p:spPr>
        <p:txBody>
          <a:bodyPr/>
          <a:lstStyle>
            <a:lvl1pPr>
              <a:spcBef>
                <a:spcPts val="2250"/>
              </a:spcBef>
              <a:buBlip>
                <a:blip r:embed="rId3"/>
              </a:buBlip>
              <a:defRPr>
                <a:solidFill>
                  <a:srgbClr val="BE3F2B"/>
                </a:solidFill>
              </a:defRPr>
            </a:lvl1pPr>
            <a:lvl2pPr>
              <a:spcBef>
                <a:spcPts val="2250"/>
              </a:spcBef>
              <a:buBlip>
                <a:blip r:embed="rId3"/>
              </a:buBlip>
              <a:defRPr>
                <a:solidFill>
                  <a:srgbClr val="BE3F2B"/>
                </a:solidFill>
              </a:defRPr>
            </a:lvl2pPr>
            <a:lvl3pPr>
              <a:spcBef>
                <a:spcPts val="2250"/>
              </a:spcBef>
              <a:buBlip>
                <a:blip r:embed="rId3"/>
              </a:buBlip>
              <a:defRPr>
                <a:solidFill>
                  <a:srgbClr val="BE3F2B"/>
                </a:solidFill>
              </a:defRPr>
            </a:lvl3pPr>
            <a:lvl4pPr>
              <a:spcBef>
                <a:spcPts val="2250"/>
              </a:spcBef>
              <a:buBlip>
                <a:blip r:embed="rId3"/>
              </a:buBlip>
              <a:defRPr>
                <a:solidFill>
                  <a:srgbClr val="BE3F2B"/>
                </a:solidFill>
              </a:defRPr>
            </a:lvl4pPr>
            <a:lvl5pPr>
              <a:spcBef>
                <a:spcPts val="2250"/>
              </a:spcBef>
              <a:buBlip>
                <a:blip r:embed="rId3"/>
              </a:buBlip>
              <a:defRPr>
                <a:solidFill>
                  <a:srgbClr val="BE3F2B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490311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2476500" y="553641"/>
            <a:ext cx="7143750" cy="4018359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904875" y="4554141"/>
            <a:ext cx="10382250" cy="1285875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904875" y="5831086"/>
            <a:ext cx="10382250" cy="70544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50" cap="all"/>
            </a:lvl1pPr>
            <a:lvl2pPr marL="0" indent="0" algn="ctr">
              <a:spcBef>
                <a:spcPts val="0"/>
              </a:spcBef>
              <a:buSzTx/>
              <a:buNone/>
              <a:defRPr sz="2250" cap="all"/>
            </a:lvl2pPr>
            <a:lvl3pPr marL="0" indent="0" algn="ctr">
              <a:spcBef>
                <a:spcPts val="0"/>
              </a:spcBef>
              <a:buSzTx/>
              <a:buNone/>
              <a:defRPr sz="2250" cap="all"/>
            </a:lvl3pPr>
            <a:lvl4pPr marL="0" indent="0" algn="ctr">
              <a:spcBef>
                <a:spcPts val="0"/>
              </a:spcBef>
              <a:buSzTx/>
              <a:buNone/>
              <a:defRPr sz="2250" cap="all"/>
            </a:lvl4pPr>
            <a:lvl5pPr marL="0" indent="0" algn="ctr">
              <a:spcBef>
                <a:spcPts val="0"/>
              </a:spcBef>
              <a:buSzTx/>
              <a:buNone/>
              <a:defRPr sz="2250" cap="all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196993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74E00-C4F0-443A-B3BC-A0D596178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A18B0-B8A1-4FFB-9C64-B56B4C52C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65B10-C4D5-4EA6-9F11-D27380379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31BF-4612-4909-9C40-1C7BDF419C13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4AB1A8-5B0C-43BA-89C4-656D1CD78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2C33A-E179-4AD1-960F-8B459092E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DA6E-E236-49C4-8113-D4900275E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56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8A3FC-61AB-4442-8F60-76387867E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B10C59-F135-4FE7-8E41-1F832C926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9E7733-09A9-4E4F-8AC3-98A08FE75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31BF-4612-4909-9C40-1C7BDF419C13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02B3D-CAFA-47B6-B791-4D0FC2F0A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48DADE-81B4-48F6-8AC7-159B9EF86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DA6E-E236-49C4-8113-D4900275E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301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B418B-3541-4E75-99F2-330690AA2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537F8-B7A4-40EF-B22A-AE7A2580AE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0D5A7F-ED16-4E8F-87BA-A69BD1B748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2427CA-CEBC-4A3D-98B8-D6B4651E4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31BF-4612-4909-9C40-1C7BDF419C13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E2590F-D100-416D-88AA-C5D2BF5A2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6585C6-F678-4E9D-9746-4A9943DA8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DA6E-E236-49C4-8113-D4900275E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32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17CFE-F642-470C-B9CD-546A427FD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B06B6-7B03-423E-9CFF-338830EC0C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4C0B7E-2C64-49D9-8E30-3B8C57CF4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569C44-1D48-4C39-AFD8-0CA45F8157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28CFD7-6745-484B-81C9-346246F6B6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41A978-B4B5-405F-8A63-9B4D78D0A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31BF-4612-4909-9C40-1C7BDF419C13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D9417A-72FC-4E88-857A-352883EA5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C6EBD7-8431-40F3-9C09-82A5AFA1D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DA6E-E236-49C4-8113-D4900275E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623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9A46B-7FB8-4CF1-BA12-47972803E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274430-0E96-4F05-8D16-4FAA5D93C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31BF-4612-4909-9C40-1C7BDF419C13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7B3B66-A338-4EF3-BF7E-3FE8D15CF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CFDAE3-02EC-4D49-88B6-86611188B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DA6E-E236-49C4-8113-D4900275E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50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4FD112-3E2F-4738-BDEF-6670C0FFC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31BF-4612-4909-9C40-1C7BDF419C13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FAF2BD-D9A7-4332-B180-8DBD319A6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0D51BA-F817-44C0-877F-DC54F7F25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DA6E-E236-49C4-8113-D4900275E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028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04C42-97B8-4FEF-8357-79FACCE03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C39E4-E636-4488-BA0B-3854CDBB5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BBB8BB-303B-4190-9439-B66D35E695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9ADF3-08F7-4014-8FB9-C37271618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31BF-4612-4909-9C40-1C7BDF419C13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83D0E2-A0C9-4A68-B644-CBE208071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7E060-120F-4DEF-BD93-8B275F590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DA6E-E236-49C4-8113-D4900275E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21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692C5-7EED-4323-8A9F-A1CF2E4BD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FBFC9D-D9BA-4C20-BC0D-188EE39CC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A2E0EE-7FD2-42B2-9CF0-E313A1A2DB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E87F64-DA4E-4270-908A-E41796B53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31BF-4612-4909-9C40-1C7BDF419C13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2CB3EF-7827-423E-8FD7-BCDA5D008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301097-BB0B-4731-95E0-F56025F68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DA6E-E236-49C4-8113-D4900275E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44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1FA7C7-18C9-493B-BB1D-67F8D458C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4506F8-F835-40E2-92EB-6C05589FA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55E09-EA16-45AC-8B41-E306196C1B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E31BF-4612-4909-9C40-1C7BDF419C13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E3888-DBAB-4240-B493-0DD8F53F61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E5963-8229-4CB9-B7C9-B9EE85C832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2DA6E-E236-49C4-8113-D4900275E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70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4E32-8533-45BF-8BE1-3ABED662BB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Saber vs. </a:t>
            </a:r>
            <a:r>
              <a:rPr lang="en-US" dirty="0" err="1"/>
              <a:t>Conocer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841F27-E863-4A50-ACCC-A757FFD489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932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1981200" y="1063229"/>
            <a:ext cx="8229600" cy="85740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1981200" y="2057400"/>
            <a:ext cx="8229600" cy="37257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2777" t="10556" r="32535" b="7963"/>
          <a:stretch/>
        </p:blipFill>
        <p:spPr>
          <a:xfrm>
            <a:off x="3439418" y="147340"/>
            <a:ext cx="4701480" cy="621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9028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1981200" y="1063229"/>
            <a:ext cx="8229600" cy="85740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Saber/Conocer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1981200" y="2057400"/>
            <a:ext cx="8229600" cy="37257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94" dirty="0"/>
              <a:t>Yo ____ a un profesor que se llama David.</a:t>
            </a:r>
            <a:br>
              <a:rPr lang="en" sz="3094" dirty="0"/>
            </a:br>
            <a:endParaRPr lang="en" sz="3094" dirty="0"/>
          </a:p>
          <a:p>
            <a:pPr>
              <a:spcBef>
                <a:spcPts val="0"/>
              </a:spcBef>
              <a:buNone/>
            </a:pPr>
            <a:r>
              <a:rPr lang="en" sz="3094" dirty="0"/>
              <a:t>Yo ____ Chicago.</a:t>
            </a:r>
          </a:p>
          <a:p>
            <a:pPr>
              <a:spcBef>
                <a:spcPts val="0"/>
              </a:spcBef>
              <a:buNone/>
            </a:pPr>
            <a:endParaRPr sz="3094" dirty="0"/>
          </a:p>
          <a:p>
            <a:pPr>
              <a:spcBef>
                <a:spcPts val="0"/>
              </a:spcBef>
              <a:buNone/>
            </a:pPr>
            <a:r>
              <a:rPr lang="en" sz="3094" dirty="0"/>
              <a:t>Yo ____ hablar </a:t>
            </a:r>
            <a:r>
              <a:rPr lang="en" sz="3094" dirty="0">
                <a:solidFill>
                  <a:srgbClr val="000000"/>
                </a:solidFill>
              </a:rPr>
              <a:t>espa</a:t>
            </a:r>
            <a:r>
              <a:rPr lang="en" sz="3094" dirty="0">
                <a:solidFill>
                  <a:srgbClr val="000000"/>
                </a:solidFill>
                <a:highlight>
                  <a:srgbClr val="FFFFFF"/>
                </a:highlight>
              </a:rPr>
              <a:t>ñol.</a:t>
            </a:r>
          </a:p>
          <a:p>
            <a:pPr>
              <a:spcBef>
                <a:spcPts val="0"/>
              </a:spcBef>
              <a:buNone/>
            </a:pPr>
            <a:endParaRPr sz="3094" dirty="0"/>
          </a:p>
          <a:p>
            <a:pPr>
              <a:spcBef>
                <a:spcPts val="0"/>
              </a:spcBef>
              <a:buClr>
                <a:schemeClr val="dk1"/>
              </a:buClr>
              <a:buSzPct val="36666"/>
              <a:buNone/>
            </a:pPr>
            <a:r>
              <a:rPr lang="en" sz="3094" b="1" dirty="0">
                <a:solidFill>
                  <a:srgbClr val="0000FF"/>
                </a:solidFill>
                <a:highlight>
                  <a:srgbClr val="FFFFFF"/>
                </a:highlight>
              </a:rPr>
              <a:t>¿Quién soy?</a:t>
            </a:r>
          </a:p>
        </p:txBody>
      </p:sp>
    </p:spTree>
    <p:extLst>
      <p:ext uri="{BB962C8B-B14F-4D97-AF65-F5344CB8AC3E}">
        <p14:creationId xmlns:p14="http://schemas.microsoft.com/office/powerpoint/2010/main" val="5355487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1981200" y="1063229"/>
            <a:ext cx="8229600" cy="85740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1981200" y="2057400"/>
            <a:ext cx="8229600" cy="37257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047" y="287908"/>
            <a:ext cx="6259446" cy="596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7252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half" idx="13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66937" y="455414"/>
            <a:ext cx="7786688" cy="2933402"/>
          </a:xfrm>
        </p:spPr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Prepara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pregunta</a:t>
            </a:r>
            <a:r>
              <a:rPr lang="en-US" dirty="0"/>
              <a:t> (</a:t>
            </a:r>
            <a:r>
              <a:rPr lang="en-US" i="1" dirty="0"/>
              <a:t>question</a:t>
            </a:r>
            <a:r>
              <a:rPr lang="en-US" dirty="0"/>
              <a:t>) con SABER y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pregunta</a:t>
            </a:r>
            <a:r>
              <a:rPr lang="en-US" dirty="0"/>
              <a:t> con CONOCER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2274094" y="455414"/>
            <a:ext cx="7786688" cy="5156895"/>
          </a:xfrm>
          <a:prstGeom prst="rect">
            <a:avLst/>
          </a:prstGeom>
        </p:spPr>
        <p:txBody>
          <a:bodyPr vert="horz" lIns="64294" tIns="32147" rIns="64294" bIns="32147" rtlCol="0" anchor="b">
            <a:normAutofit/>
          </a:bodyPr>
          <a:lstStyle>
            <a:lvl1pPr algn="l" defTabSz="130046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6827" kern="1200" spc="-7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4800" dirty="0"/>
            </a:br>
            <a:br>
              <a:rPr lang="en-US" sz="4800" dirty="0"/>
            </a:br>
            <a:r>
              <a:rPr lang="en-US" sz="4800" dirty="0"/>
              <a:t>2. </a:t>
            </a:r>
            <a:r>
              <a:rPr lang="en-US" sz="4800" dirty="0" err="1"/>
              <a:t>Pregúntale</a:t>
            </a:r>
            <a:r>
              <a:rPr lang="en-US" sz="4800" dirty="0"/>
              <a:t> a un/a </a:t>
            </a:r>
            <a:r>
              <a:rPr lang="en-US" sz="4800" dirty="0" err="1"/>
              <a:t>compañero</a:t>
            </a:r>
            <a:r>
              <a:rPr lang="en-US" sz="4800" dirty="0"/>
              <a:t>/a</a:t>
            </a:r>
          </a:p>
        </p:txBody>
      </p:sp>
    </p:spTree>
    <p:extLst>
      <p:ext uri="{BB962C8B-B14F-4D97-AF65-F5344CB8AC3E}">
        <p14:creationId xmlns:p14="http://schemas.microsoft.com/office/powerpoint/2010/main" val="19359687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1807071" y="69491"/>
            <a:ext cx="8229600" cy="372569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36666"/>
              <a:buNone/>
            </a:pPr>
            <a:r>
              <a:rPr lang="en" sz="2812" dirty="0">
                <a:solidFill>
                  <a:schemeClr val="tx1"/>
                </a:solidFill>
              </a:rPr>
              <a:t>¿Conoces a esta persona?</a:t>
            </a:r>
          </a:p>
          <a:p>
            <a:pPr>
              <a:spcBef>
                <a:spcPts val="0"/>
              </a:spcBef>
              <a:buClr>
                <a:schemeClr val="dk1"/>
              </a:buClr>
              <a:buSzPct val="36666"/>
              <a:buNone/>
            </a:pPr>
            <a:r>
              <a:rPr lang="en" sz="2812" dirty="0">
                <a:solidFill>
                  <a:schemeClr val="tx1"/>
                </a:solidFill>
              </a:rPr>
              <a:t>¿Sabes el nombre de su esposa?</a:t>
            </a:r>
          </a:p>
          <a:p>
            <a:pPr>
              <a:spcBef>
                <a:spcPts val="0"/>
              </a:spcBef>
              <a:buClr>
                <a:schemeClr val="dk1"/>
              </a:buClr>
              <a:buSzPct val="36666"/>
              <a:buNone/>
            </a:pPr>
            <a:r>
              <a:rPr lang="en" sz="2812" dirty="0">
                <a:solidFill>
                  <a:schemeClr val="tx1"/>
                </a:solidFill>
              </a:rPr>
              <a:t>¿Sabes dónde naci</a:t>
            </a:r>
            <a:r>
              <a:rPr lang="en-US" sz="2812" dirty="0">
                <a:solidFill>
                  <a:schemeClr val="tx1"/>
                </a:solidFill>
              </a:rPr>
              <a:t>ó</a:t>
            </a:r>
            <a:r>
              <a:rPr lang="en" sz="2812" dirty="0">
                <a:solidFill>
                  <a:schemeClr val="tx1"/>
                </a:solidFill>
              </a:rPr>
              <a:t> Barack?</a:t>
            </a:r>
          </a:p>
          <a:p>
            <a:pPr>
              <a:spcBef>
                <a:spcPts val="0"/>
              </a:spcBef>
              <a:buNone/>
            </a:pPr>
            <a:r>
              <a:rPr lang="en" sz="2812" dirty="0">
                <a:solidFill>
                  <a:schemeClr val="tx1"/>
                </a:solidFill>
              </a:rPr>
              <a:t>¿Conoces Hawaii?</a:t>
            </a:r>
          </a:p>
          <a:p>
            <a:pPr>
              <a:spcBef>
                <a:spcPts val="0"/>
              </a:spcBef>
              <a:buNone/>
            </a:pPr>
            <a:r>
              <a:rPr lang="en" sz="2812" dirty="0">
                <a:solidFill>
                  <a:schemeClr val="tx1"/>
                </a:solidFill>
              </a:rPr>
              <a:t>¿Sabes cuál es su comida favorita?</a:t>
            </a:r>
          </a:p>
          <a:p>
            <a:pPr>
              <a:spcBef>
                <a:spcPts val="0"/>
              </a:spcBef>
              <a:buClr>
                <a:schemeClr val="dk1"/>
              </a:buClr>
              <a:buSzPct val="36666"/>
              <a:buNone/>
            </a:pPr>
            <a:endParaRPr dirty="0"/>
          </a:p>
          <a:p>
            <a:pPr>
              <a:spcBef>
                <a:spcPts val="0"/>
              </a:spcBef>
              <a:buNone/>
            </a:pPr>
            <a:endParaRPr dirty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4" r="37056" b="40169"/>
          <a:stretch/>
        </p:blipFill>
        <p:spPr>
          <a:xfrm>
            <a:off x="7283648" y="141983"/>
            <a:ext cx="2920008" cy="40867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160" y="2352281"/>
            <a:ext cx="2638723" cy="18764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55329" y="1932341"/>
            <a:ext cx="12312253" cy="359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531" dirty="0">
                <a:solidFill>
                  <a:srgbClr val="666666"/>
                </a:solidFill>
                <a:latin typeface="Source Code Pro"/>
              </a:rPr>
              <a:t>              </a:t>
            </a:r>
            <a:endParaRPr lang="en-US" sz="2531" dirty="0"/>
          </a:p>
          <a:p>
            <a:pPr algn="l"/>
            <a:br>
              <a:rPr lang="en-US" sz="2531" dirty="0"/>
            </a:br>
            <a:r>
              <a:rPr lang="en-US" sz="2531" dirty="0"/>
              <a:t>	</a:t>
            </a:r>
            <a:endParaRPr lang="en-US" sz="2531" u="sng" dirty="0">
              <a:solidFill>
                <a:srgbClr val="666666"/>
              </a:solidFill>
              <a:latin typeface="Source Code Pro"/>
            </a:endParaRPr>
          </a:p>
          <a:p>
            <a:pPr algn="l"/>
            <a:r>
              <a:rPr lang="en-US" sz="2531" u="sng" dirty="0">
                <a:solidFill>
                  <a:srgbClr val="666666"/>
                </a:solidFill>
                <a:latin typeface="Source Code Pro"/>
              </a:rPr>
              <a:t>SABER</a:t>
            </a:r>
            <a:r>
              <a:rPr lang="en-US" sz="2531" dirty="0">
                <a:solidFill>
                  <a:srgbClr val="666666"/>
                </a:solidFill>
                <a:latin typeface="Source Code Pro"/>
              </a:rPr>
              <a:t>       </a:t>
            </a:r>
            <a:r>
              <a:rPr lang="en-US" sz="2531" u="sng" dirty="0">
                <a:solidFill>
                  <a:srgbClr val="666666"/>
                </a:solidFill>
                <a:latin typeface="Source Code Pro"/>
              </a:rPr>
              <a:t>CONOCER</a:t>
            </a:r>
            <a:endParaRPr lang="en-US" sz="2531" dirty="0"/>
          </a:p>
          <a:p>
            <a:pPr algn="l"/>
            <a:r>
              <a:rPr lang="en-US" sz="2531" dirty="0" err="1">
                <a:solidFill>
                  <a:srgbClr val="666666"/>
                </a:solidFill>
                <a:latin typeface="Source Code Pro"/>
              </a:rPr>
              <a:t>sé</a:t>
            </a:r>
            <a:r>
              <a:rPr lang="en-US" sz="2531" dirty="0">
                <a:solidFill>
                  <a:srgbClr val="666666"/>
                </a:solidFill>
                <a:latin typeface="Source Code Pro"/>
              </a:rPr>
              <a:t>          </a:t>
            </a:r>
            <a:r>
              <a:rPr lang="en-US" sz="2531" dirty="0" err="1">
                <a:solidFill>
                  <a:srgbClr val="666666"/>
                </a:solidFill>
                <a:latin typeface="Source Code Pro"/>
              </a:rPr>
              <a:t>conozco</a:t>
            </a:r>
            <a:r>
              <a:rPr lang="en-US" sz="2531" dirty="0">
                <a:solidFill>
                  <a:srgbClr val="666666"/>
                </a:solidFill>
                <a:latin typeface="Source Code Pro"/>
              </a:rPr>
              <a:t>   </a:t>
            </a:r>
            <a:r>
              <a:rPr lang="en-US" sz="2531" dirty="0">
                <a:solidFill>
                  <a:srgbClr val="DB4437"/>
                </a:solidFill>
                <a:latin typeface="Source Code Pro"/>
              </a:rPr>
              <a:t>Both SABER and</a:t>
            </a:r>
            <a:endParaRPr lang="en-US" sz="2531" dirty="0"/>
          </a:p>
          <a:p>
            <a:pPr algn="l"/>
            <a:r>
              <a:rPr lang="en-US" sz="2531" dirty="0" err="1">
                <a:solidFill>
                  <a:srgbClr val="666666"/>
                </a:solidFill>
                <a:latin typeface="Source Code Pro"/>
              </a:rPr>
              <a:t>sabes</a:t>
            </a:r>
            <a:r>
              <a:rPr lang="en-US" sz="2531" dirty="0">
                <a:solidFill>
                  <a:srgbClr val="666666"/>
                </a:solidFill>
                <a:latin typeface="Source Code Pro"/>
              </a:rPr>
              <a:t>       </a:t>
            </a:r>
            <a:r>
              <a:rPr lang="en-US" sz="2531" dirty="0" err="1">
                <a:solidFill>
                  <a:srgbClr val="666666"/>
                </a:solidFill>
                <a:latin typeface="Source Code Pro"/>
              </a:rPr>
              <a:t>conoces</a:t>
            </a:r>
            <a:r>
              <a:rPr lang="en-US" sz="2531" dirty="0">
                <a:solidFill>
                  <a:srgbClr val="666666"/>
                </a:solidFill>
                <a:latin typeface="Source Code Pro"/>
              </a:rPr>
              <a:t>   </a:t>
            </a:r>
            <a:r>
              <a:rPr lang="en-US" sz="2531" dirty="0">
                <a:solidFill>
                  <a:srgbClr val="DB4437"/>
                </a:solidFill>
                <a:latin typeface="Source Code Pro"/>
              </a:rPr>
              <a:t>CONOCER mean</a:t>
            </a:r>
            <a:endParaRPr lang="en-US" sz="2531" dirty="0"/>
          </a:p>
          <a:p>
            <a:pPr algn="l"/>
            <a:r>
              <a:rPr lang="en-US" sz="2531" dirty="0" err="1">
                <a:solidFill>
                  <a:srgbClr val="666666"/>
                </a:solidFill>
                <a:latin typeface="Source Code Pro"/>
              </a:rPr>
              <a:t>sabe</a:t>
            </a:r>
            <a:r>
              <a:rPr lang="en-US" sz="2531" dirty="0">
                <a:solidFill>
                  <a:srgbClr val="666666"/>
                </a:solidFill>
                <a:latin typeface="Source Code Pro"/>
              </a:rPr>
              <a:t>        </a:t>
            </a:r>
            <a:r>
              <a:rPr lang="en-US" sz="2531" dirty="0" err="1">
                <a:solidFill>
                  <a:srgbClr val="666666"/>
                </a:solidFill>
                <a:latin typeface="Source Code Pro"/>
              </a:rPr>
              <a:t>conoce</a:t>
            </a:r>
            <a:r>
              <a:rPr lang="en-US" sz="2531" dirty="0">
                <a:solidFill>
                  <a:srgbClr val="666666"/>
                </a:solidFill>
                <a:latin typeface="Source Code Pro"/>
              </a:rPr>
              <a:t>        </a:t>
            </a:r>
            <a:r>
              <a:rPr lang="en-US" sz="2531" dirty="0">
                <a:solidFill>
                  <a:srgbClr val="DB4437"/>
                </a:solidFill>
                <a:latin typeface="Source Code Pro"/>
              </a:rPr>
              <a:t>TO KNOW.</a:t>
            </a:r>
            <a:endParaRPr lang="en-US" sz="2531" dirty="0"/>
          </a:p>
          <a:p>
            <a:pPr algn="l"/>
            <a:r>
              <a:rPr lang="en-US" sz="2531" dirty="0" err="1">
                <a:solidFill>
                  <a:srgbClr val="666666"/>
                </a:solidFill>
                <a:latin typeface="Source Code Pro"/>
              </a:rPr>
              <a:t>sabemos</a:t>
            </a:r>
            <a:r>
              <a:rPr lang="en-US" sz="2531" dirty="0">
                <a:solidFill>
                  <a:srgbClr val="666666"/>
                </a:solidFill>
                <a:latin typeface="Source Code Pro"/>
              </a:rPr>
              <a:t>     </a:t>
            </a:r>
            <a:r>
              <a:rPr lang="en-US" sz="2531" dirty="0" err="1">
                <a:solidFill>
                  <a:srgbClr val="666666"/>
                </a:solidFill>
                <a:latin typeface="Source Code Pro"/>
              </a:rPr>
              <a:t>conocemos</a:t>
            </a:r>
            <a:endParaRPr lang="en-US" sz="2531" dirty="0"/>
          </a:p>
          <a:p>
            <a:pPr algn="l"/>
            <a:r>
              <a:rPr lang="en-US" sz="2531" dirty="0" err="1">
                <a:solidFill>
                  <a:srgbClr val="666666"/>
                </a:solidFill>
                <a:latin typeface="Source Code Pro"/>
              </a:rPr>
              <a:t>sabéis</a:t>
            </a:r>
            <a:r>
              <a:rPr lang="en-US" sz="2531" dirty="0">
                <a:solidFill>
                  <a:srgbClr val="666666"/>
                </a:solidFill>
                <a:latin typeface="Source Code Pro"/>
              </a:rPr>
              <a:t>*     </a:t>
            </a:r>
            <a:r>
              <a:rPr lang="en-US" sz="2531" dirty="0" err="1">
                <a:solidFill>
                  <a:srgbClr val="666666"/>
                </a:solidFill>
                <a:latin typeface="Source Code Pro"/>
              </a:rPr>
              <a:t>conocéis</a:t>
            </a:r>
            <a:r>
              <a:rPr lang="en-US" sz="2531" dirty="0">
                <a:solidFill>
                  <a:srgbClr val="666666"/>
                </a:solidFill>
                <a:latin typeface="Source Code Pro"/>
              </a:rPr>
              <a:t>* </a:t>
            </a:r>
          </a:p>
        </p:txBody>
      </p:sp>
      <p:sp>
        <p:nvSpPr>
          <p:cNvPr id="5" name="Oval 4"/>
          <p:cNvSpPr/>
          <p:nvPr/>
        </p:nvSpPr>
        <p:spPr>
          <a:xfrm>
            <a:off x="1807071" y="0"/>
            <a:ext cx="4338042" cy="69651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8" name="Oval 7"/>
          <p:cNvSpPr/>
          <p:nvPr/>
        </p:nvSpPr>
        <p:spPr>
          <a:xfrm>
            <a:off x="1640086" y="1183288"/>
            <a:ext cx="3221831" cy="69651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9" name="Oval 8"/>
          <p:cNvSpPr/>
          <p:nvPr/>
        </p:nvSpPr>
        <p:spPr>
          <a:xfrm>
            <a:off x="1807071" y="401515"/>
            <a:ext cx="5061347" cy="69651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10" name="Oval 9"/>
          <p:cNvSpPr/>
          <p:nvPr/>
        </p:nvSpPr>
        <p:spPr>
          <a:xfrm>
            <a:off x="1524000" y="827148"/>
            <a:ext cx="5061347" cy="69651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11" name="Oval 10"/>
          <p:cNvSpPr/>
          <p:nvPr/>
        </p:nvSpPr>
        <p:spPr>
          <a:xfrm>
            <a:off x="1653034" y="1686295"/>
            <a:ext cx="5463629" cy="69651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6"/>
          </a:p>
        </p:txBody>
      </p:sp>
      <p:sp>
        <p:nvSpPr>
          <p:cNvPr id="12" name="Rectangle 11"/>
          <p:cNvSpPr/>
          <p:nvPr/>
        </p:nvSpPr>
        <p:spPr>
          <a:xfrm>
            <a:off x="1988344" y="2761162"/>
            <a:ext cx="7433071" cy="3901581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3094" dirty="0">
                <a:solidFill>
                  <a:srgbClr val="666666"/>
                </a:solidFill>
                <a:latin typeface="Source Code Pro"/>
              </a:rPr>
              <a:t>           </a:t>
            </a:r>
            <a:endParaRPr lang="en-US" sz="3094" u="sng" dirty="0">
              <a:solidFill>
                <a:srgbClr val="666666"/>
              </a:solidFill>
              <a:latin typeface="Source Code Pro"/>
            </a:endParaRPr>
          </a:p>
          <a:p>
            <a:pPr algn="l"/>
            <a:r>
              <a:rPr lang="en-US" sz="3094" u="sng" dirty="0">
                <a:solidFill>
                  <a:srgbClr val="666666"/>
                </a:solidFill>
                <a:latin typeface="Source Code Pro"/>
              </a:rPr>
              <a:t>SABER</a:t>
            </a:r>
            <a:r>
              <a:rPr lang="en-US" sz="3094" dirty="0">
                <a:solidFill>
                  <a:srgbClr val="DB4437"/>
                </a:solidFill>
                <a:latin typeface="Source Code Pro"/>
              </a:rPr>
              <a:t>  1) To know information     </a:t>
            </a:r>
          </a:p>
          <a:p>
            <a:pPr algn="l"/>
            <a:r>
              <a:rPr lang="en-US" sz="3094" dirty="0">
                <a:solidFill>
                  <a:srgbClr val="DB4437"/>
                </a:solidFill>
                <a:latin typeface="Source Code Pro"/>
              </a:rPr>
              <a:t>			 2) To know how to do </a:t>
            </a:r>
            <a:r>
              <a:rPr lang="en-US" sz="3094" dirty="0" err="1">
                <a:solidFill>
                  <a:srgbClr val="DB4437"/>
                </a:solidFill>
                <a:latin typeface="Source Code Pro"/>
              </a:rPr>
              <a:t>sth</a:t>
            </a:r>
            <a:r>
              <a:rPr lang="en-US" sz="3094" dirty="0">
                <a:solidFill>
                  <a:srgbClr val="DB4437"/>
                </a:solidFill>
                <a:latin typeface="Source Code Pro"/>
              </a:rPr>
              <a:t>.</a:t>
            </a:r>
            <a:endParaRPr lang="en-US" sz="3094" dirty="0"/>
          </a:p>
          <a:p>
            <a:pPr algn="l"/>
            <a:endParaRPr lang="en-US" sz="3094" dirty="0"/>
          </a:p>
          <a:p>
            <a:pPr algn="l"/>
            <a:r>
              <a:rPr lang="en-US" sz="3094" u="sng" dirty="0">
                <a:solidFill>
                  <a:srgbClr val="666666"/>
                </a:solidFill>
                <a:latin typeface="Source Code Pro"/>
              </a:rPr>
              <a:t>CONOCER</a:t>
            </a:r>
            <a:r>
              <a:rPr lang="en-US" sz="3094" dirty="0">
                <a:solidFill>
                  <a:srgbClr val="DB4437"/>
                </a:solidFill>
                <a:latin typeface="Source Code Pro"/>
              </a:rPr>
              <a:t> 1) To be familiar with… </a:t>
            </a:r>
          </a:p>
          <a:p>
            <a:pPr algn="l"/>
            <a:r>
              <a:rPr lang="en-US" sz="3094" dirty="0">
                <a:solidFill>
                  <a:srgbClr val="DB4437"/>
                </a:solidFill>
                <a:latin typeface="Source Code Pro"/>
              </a:rPr>
              <a:t>        (person, place, or thing)</a:t>
            </a:r>
          </a:p>
          <a:p>
            <a:pPr algn="l"/>
            <a:endParaRPr lang="en-US" sz="3094" dirty="0"/>
          </a:p>
        </p:txBody>
      </p:sp>
    </p:spTree>
    <p:extLst>
      <p:ext uri="{BB962C8B-B14F-4D97-AF65-F5344CB8AC3E}">
        <p14:creationId xmlns:p14="http://schemas.microsoft.com/office/powerpoint/2010/main" val="27471251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  <p:bldP spid="1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981200" y="1063229"/>
            <a:ext cx="8229600" cy="85740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Saber/Conocer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1981200" y="2057401"/>
            <a:ext cx="8229600" cy="372569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94" dirty="0"/>
              <a:t>Yo _____ a Beyoncé.</a:t>
            </a:r>
            <a:br>
              <a:rPr lang="en" sz="3094" dirty="0"/>
            </a:br>
            <a:endParaRPr lang="en" sz="3094" dirty="0"/>
          </a:p>
          <a:p>
            <a:pPr>
              <a:spcBef>
                <a:spcPts val="0"/>
              </a:spcBef>
              <a:buNone/>
            </a:pPr>
            <a:r>
              <a:rPr lang="en" sz="3094" dirty="0"/>
              <a:t>Yo _____ cantar.</a:t>
            </a:r>
            <a:br>
              <a:rPr lang="en" sz="3094" dirty="0"/>
            </a:br>
            <a:endParaRPr lang="en" sz="3094" dirty="0"/>
          </a:p>
          <a:p>
            <a:pPr>
              <a:spcBef>
                <a:spcPts val="0"/>
              </a:spcBef>
              <a:buNone/>
            </a:pPr>
            <a:r>
              <a:rPr lang="en" sz="3094" dirty="0"/>
              <a:t>Yo _____ Brooklyn.</a:t>
            </a:r>
            <a:br>
              <a:rPr lang="en" sz="3094" dirty="0"/>
            </a:br>
            <a:br>
              <a:rPr lang="en" sz="3094" dirty="0"/>
            </a:br>
            <a:endParaRPr lang="en" sz="3094" dirty="0"/>
          </a:p>
          <a:p>
            <a:pPr>
              <a:spcBef>
                <a:spcPts val="0"/>
              </a:spcBef>
              <a:buNone/>
            </a:pPr>
            <a:r>
              <a:rPr lang="en" sz="3094" b="1" dirty="0">
                <a:solidFill>
                  <a:srgbClr val="0000FF"/>
                </a:solidFill>
                <a:highlight>
                  <a:srgbClr val="FFFFFF"/>
                </a:highlight>
              </a:rPr>
              <a:t>¿Quién soy?</a:t>
            </a:r>
            <a:br>
              <a:rPr lang="en" sz="3094" dirty="0"/>
            </a:br>
            <a:br>
              <a:rPr lang="en" dirty="0"/>
            </a:br>
            <a:br>
              <a:rPr lang="en" dirty="0"/>
            </a:br>
            <a:br>
              <a:rPr lang="en" dirty="0"/>
            </a:br>
            <a:br>
              <a:rPr lang="en" dirty="0"/>
            </a:br>
            <a:endParaRPr lang="en" dirty="0"/>
          </a:p>
        </p:txBody>
      </p:sp>
      <p:sp>
        <p:nvSpPr>
          <p:cNvPr id="2" name="TextBox 1"/>
          <p:cNvSpPr txBox="1"/>
          <p:nvPr/>
        </p:nvSpPr>
        <p:spPr>
          <a:xfrm>
            <a:off x="6386636" y="900805"/>
            <a:ext cx="362991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2368" indent="-522368">
              <a:buAutoNum type="arabicPeriod"/>
            </a:pPr>
            <a:r>
              <a:rPr lang="en-US" sz="4000" dirty="0" err="1"/>
              <a:t>En</a:t>
            </a:r>
            <a:r>
              <a:rPr lang="en-US" sz="4000" dirty="0"/>
              <a:t> </a:t>
            </a:r>
            <a:r>
              <a:rPr lang="en-US" sz="4000" dirty="0" err="1"/>
              <a:t>parejas</a:t>
            </a:r>
            <a:r>
              <a:rPr lang="en-US" sz="4000" dirty="0"/>
              <a:t>, </a:t>
            </a:r>
            <a:r>
              <a:rPr lang="en-US" sz="4000" dirty="0" err="1"/>
              <a:t>termina</a:t>
            </a:r>
            <a:r>
              <a:rPr lang="en-US" sz="4000" dirty="0"/>
              <a:t> la </a:t>
            </a:r>
            <a:r>
              <a:rPr lang="en-US" sz="4000" dirty="0" err="1"/>
              <a:t>frase</a:t>
            </a:r>
            <a:r>
              <a:rPr lang="en-US" sz="4000" dirty="0"/>
              <a:t> con </a:t>
            </a:r>
            <a:r>
              <a:rPr lang="en-US" sz="4000" b="1" dirty="0"/>
              <a:t>CONOZCO </a:t>
            </a:r>
            <a:r>
              <a:rPr lang="en-US" sz="4000" dirty="0"/>
              <a:t>o</a:t>
            </a:r>
            <a:r>
              <a:rPr lang="en-US" sz="4000" b="1" dirty="0"/>
              <a:t> SÉ</a:t>
            </a:r>
          </a:p>
          <a:p>
            <a:pPr marL="522368" indent="-522368">
              <a:buAutoNum type="arabicPeriod"/>
            </a:pPr>
            <a:endParaRPr lang="en-US" sz="4000" b="1" dirty="0"/>
          </a:p>
          <a:p>
            <a:pPr marL="522368" indent="-522368">
              <a:buAutoNum type="arabicPeriod"/>
            </a:pPr>
            <a:r>
              <a:rPr lang="en-US" sz="4000" dirty="0"/>
              <a:t>¡</a:t>
            </a:r>
            <a:r>
              <a:rPr lang="en-US" sz="4000" dirty="0" err="1"/>
              <a:t>Adivina</a:t>
            </a:r>
            <a:r>
              <a:rPr lang="en-US" sz="4000" dirty="0"/>
              <a:t> (guess) </a:t>
            </a:r>
            <a:r>
              <a:rPr lang="en-US" sz="4000" dirty="0" err="1"/>
              <a:t>quién</a:t>
            </a:r>
            <a:r>
              <a:rPr lang="en-US" sz="4000" dirty="0"/>
              <a:t> </a:t>
            </a:r>
            <a:r>
              <a:rPr lang="en-US" sz="4000" dirty="0" err="1"/>
              <a:t>es</a:t>
            </a:r>
            <a:r>
              <a:rPr lang="en-US" sz="4000" dirty="0"/>
              <a:t> la persona!</a:t>
            </a:r>
          </a:p>
        </p:txBody>
      </p:sp>
    </p:spTree>
    <p:extLst>
      <p:ext uri="{BB962C8B-B14F-4D97-AF65-F5344CB8AC3E}">
        <p14:creationId xmlns:p14="http://schemas.microsoft.com/office/powerpoint/2010/main" val="26348550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1981200" y="1063229"/>
            <a:ext cx="8229600" cy="85740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1981200" y="2057401"/>
            <a:ext cx="8229600" cy="372569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4626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1981200" y="1063229"/>
            <a:ext cx="8229600" cy="85740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30555"/>
            </a:pPr>
            <a:r>
              <a:rPr lang="en"/>
              <a:t>Saber/Conocer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1981200" y="2057400"/>
            <a:ext cx="8229600" cy="37257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812" dirty="0"/>
              <a:t>Yo _____ jugar futbol ( </a:t>
            </a:r>
            <a:r>
              <a:rPr lang="en" sz="2812" i="1" dirty="0"/>
              <a:t>soccer </a:t>
            </a:r>
            <a:r>
              <a:rPr lang="en" sz="2812" dirty="0"/>
              <a:t>).</a:t>
            </a:r>
          </a:p>
          <a:p>
            <a:pPr>
              <a:spcBef>
                <a:spcPts val="0"/>
              </a:spcBef>
              <a:buNone/>
            </a:pPr>
            <a:endParaRPr lang="en" sz="2812" dirty="0"/>
          </a:p>
          <a:p>
            <a:pPr>
              <a:spcBef>
                <a:spcPts val="0"/>
              </a:spcBef>
              <a:buNone/>
            </a:pPr>
            <a:r>
              <a:rPr lang="en" sz="2812" dirty="0"/>
              <a:t>Yo _____ Inglaterra  ( </a:t>
            </a:r>
            <a:r>
              <a:rPr lang="en" sz="2812" i="1" dirty="0"/>
              <a:t>England </a:t>
            </a:r>
            <a:r>
              <a:rPr lang="en" sz="2812" dirty="0"/>
              <a:t>).</a:t>
            </a:r>
          </a:p>
          <a:p>
            <a:pPr>
              <a:spcBef>
                <a:spcPts val="0"/>
              </a:spcBef>
              <a:buNone/>
            </a:pPr>
            <a:endParaRPr lang="en" sz="2812" dirty="0"/>
          </a:p>
          <a:p>
            <a:pPr>
              <a:spcBef>
                <a:spcPts val="0"/>
              </a:spcBef>
              <a:buNone/>
            </a:pPr>
            <a:r>
              <a:rPr lang="en" sz="2812" dirty="0"/>
              <a:t>Yo _____ a una supermodelo que se llama Victoria.</a:t>
            </a:r>
            <a:br>
              <a:rPr lang="en" sz="2812" dirty="0"/>
            </a:br>
            <a:br>
              <a:rPr lang="en" sz="2812" dirty="0"/>
            </a:br>
            <a:r>
              <a:rPr lang="en" sz="2812" b="1" dirty="0">
                <a:solidFill>
                  <a:srgbClr val="0000FF"/>
                </a:solidFill>
                <a:highlight>
                  <a:srgbClr val="FFFFFF"/>
                </a:highlight>
              </a:rPr>
              <a:t>¿Quién soy?</a:t>
            </a:r>
          </a:p>
        </p:txBody>
      </p:sp>
    </p:spTree>
    <p:extLst>
      <p:ext uri="{BB962C8B-B14F-4D97-AF65-F5344CB8AC3E}">
        <p14:creationId xmlns:p14="http://schemas.microsoft.com/office/powerpoint/2010/main" val="2501331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1981200" y="1063229"/>
            <a:ext cx="8229600" cy="85740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1981200" y="2057400"/>
            <a:ext cx="8229600" cy="37257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291" y="606102"/>
            <a:ext cx="8354751" cy="469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39448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1981200" y="1063229"/>
            <a:ext cx="8229600" cy="85740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30555"/>
            </a:pPr>
            <a:r>
              <a:rPr lang="en"/>
              <a:t>Saber/Conocer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1981200" y="2057400"/>
            <a:ext cx="8229600" cy="37257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812" dirty="0"/>
              <a:t>Yo _____ actuar ( </a:t>
            </a:r>
            <a:r>
              <a:rPr lang="en" sz="2812" i="1" dirty="0"/>
              <a:t>to act </a:t>
            </a:r>
            <a:r>
              <a:rPr lang="en" sz="2812" dirty="0"/>
              <a:t>) en películas de acción.</a:t>
            </a:r>
          </a:p>
          <a:p>
            <a:pPr>
              <a:spcBef>
                <a:spcPts val="0"/>
              </a:spcBef>
              <a:buNone/>
            </a:pPr>
            <a:endParaRPr lang="en" sz="2812" dirty="0"/>
          </a:p>
          <a:p>
            <a:pPr>
              <a:spcBef>
                <a:spcPts val="0"/>
              </a:spcBef>
              <a:buNone/>
            </a:pPr>
            <a:r>
              <a:rPr lang="en" sz="2812" dirty="0"/>
              <a:t>Yo _____ Hollywood.</a:t>
            </a:r>
          </a:p>
          <a:p>
            <a:pPr>
              <a:spcBef>
                <a:spcPts val="0"/>
              </a:spcBef>
              <a:buNone/>
            </a:pPr>
            <a:endParaRPr lang="en" sz="2812" dirty="0"/>
          </a:p>
          <a:p>
            <a:pPr>
              <a:spcBef>
                <a:spcPts val="0"/>
              </a:spcBef>
              <a:buNone/>
            </a:pPr>
            <a:r>
              <a:rPr lang="en" sz="2812" dirty="0"/>
              <a:t>Yo _____ a una actriz que se llama Katie Holmes.</a:t>
            </a:r>
            <a:br>
              <a:rPr lang="en" sz="2812" dirty="0"/>
            </a:br>
            <a:br>
              <a:rPr lang="en" sz="2812" dirty="0"/>
            </a:br>
            <a:r>
              <a:rPr lang="en" sz="2812" b="1" dirty="0">
                <a:solidFill>
                  <a:srgbClr val="0000FF"/>
                </a:solidFill>
                <a:highlight>
                  <a:srgbClr val="FFFFFF"/>
                </a:highlight>
              </a:rPr>
              <a:t>¿Quién soy?</a:t>
            </a:r>
          </a:p>
        </p:txBody>
      </p:sp>
    </p:spTree>
    <p:extLst>
      <p:ext uri="{BB962C8B-B14F-4D97-AF65-F5344CB8AC3E}">
        <p14:creationId xmlns:p14="http://schemas.microsoft.com/office/powerpoint/2010/main" val="37969307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1981200" y="1063229"/>
            <a:ext cx="8229600" cy="85740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1981200" y="2057400"/>
            <a:ext cx="8229600" cy="37257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73689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1981200" y="1063229"/>
            <a:ext cx="8229600" cy="85740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Saber/Conocer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1981200" y="2057400"/>
            <a:ext cx="8229600" cy="37257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94" dirty="0"/>
              <a:t>Yo ____ el nombre de mis estudiantes.</a:t>
            </a:r>
            <a:br>
              <a:rPr lang="en" sz="3094" dirty="0"/>
            </a:br>
            <a:endParaRPr lang="en" sz="3094" dirty="0"/>
          </a:p>
          <a:p>
            <a:pPr>
              <a:spcBef>
                <a:spcPts val="0"/>
              </a:spcBef>
              <a:buNone/>
            </a:pPr>
            <a:r>
              <a:rPr lang="en" sz="3094" dirty="0"/>
              <a:t>Yo ____ España.</a:t>
            </a:r>
          </a:p>
          <a:p>
            <a:pPr>
              <a:spcBef>
                <a:spcPts val="0"/>
              </a:spcBef>
              <a:buNone/>
            </a:pPr>
            <a:endParaRPr sz="3094" dirty="0"/>
          </a:p>
          <a:p>
            <a:pPr>
              <a:spcBef>
                <a:spcPts val="0"/>
              </a:spcBef>
              <a:buNone/>
            </a:pPr>
            <a:r>
              <a:rPr lang="en" sz="3094" dirty="0"/>
              <a:t>Yo ____ cocinar pollo y frijoles.</a:t>
            </a:r>
            <a:endParaRPr lang="en" sz="3094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>
              <a:spcBef>
                <a:spcPts val="0"/>
              </a:spcBef>
              <a:buNone/>
            </a:pPr>
            <a:endParaRPr sz="3094" dirty="0"/>
          </a:p>
          <a:p>
            <a:pPr>
              <a:spcBef>
                <a:spcPts val="0"/>
              </a:spcBef>
              <a:buClr>
                <a:schemeClr val="dk1"/>
              </a:buClr>
              <a:buSzPct val="36666"/>
              <a:buNone/>
            </a:pPr>
            <a:r>
              <a:rPr lang="en" sz="3094" b="1" dirty="0">
                <a:solidFill>
                  <a:srgbClr val="0000FF"/>
                </a:solidFill>
                <a:highlight>
                  <a:srgbClr val="FFFFFF"/>
                </a:highlight>
              </a:rPr>
              <a:t>¿Quién soy?</a:t>
            </a:r>
          </a:p>
        </p:txBody>
      </p:sp>
    </p:spTree>
    <p:extLst>
      <p:ext uri="{BB962C8B-B14F-4D97-AF65-F5344CB8AC3E}">
        <p14:creationId xmlns:p14="http://schemas.microsoft.com/office/powerpoint/2010/main" val="29981898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198</Words>
  <Application>Microsoft Office PowerPoint</Application>
  <PresentationFormat>Widescreen</PresentationFormat>
  <Paragraphs>59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Source Code Pro</vt:lpstr>
      <vt:lpstr>Arial</vt:lpstr>
      <vt:lpstr>Calibri</vt:lpstr>
      <vt:lpstr>Calibri Light</vt:lpstr>
      <vt:lpstr>Office Theme</vt:lpstr>
      <vt:lpstr>Saber vs. Conocer</vt:lpstr>
      <vt:lpstr>PowerPoint Presentation</vt:lpstr>
      <vt:lpstr>Saber/Conocer</vt:lpstr>
      <vt:lpstr>PowerPoint Presentation</vt:lpstr>
      <vt:lpstr>Saber/Conocer</vt:lpstr>
      <vt:lpstr>PowerPoint Presentation</vt:lpstr>
      <vt:lpstr>Saber/Conocer</vt:lpstr>
      <vt:lpstr>PowerPoint Presentation</vt:lpstr>
      <vt:lpstr>Saber/Conocer</vt:lpstr>
      <vt:lpstr>PowerPoint Presentation</vt:lpstr>
      <vt:lpstr>Saber/Conocer</vt:lpstr>
      <vt:lpstr>PowerPoint Presentation</vt:lpstr>
      <vt:lpstr>1. Prepara una pregunta (question) con SABER y una pregunta con CONOCER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Saber vs. Conocer</dc:title>
  <dc:creator>David</dc:creator>
  <cp:lastModifiedBy>David</cp:lastModifiedBy>
  <cp:revision>1</cp:revision>
  <dcterms:created xsi:type="dcterms:W3CDTF">2019-02-04T23:01:16Z</dcterms:created>
  <dcterms:modified xsi:type="dcterms:W3CDTF">2019-02-04T23:02:41Z</dcterms:modified>
</cp:coreProperties>
</file>