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59"/>
  </p:notesMasterIdLst>
  <p:sldIdLst>
    <p:sldId id="256" r:id="rId2"/>
    <p:sldId id="328" r:id="rId3"/>
    <p:sldId id="329" r:id="rId4"/>
    <p:sldId id="330" r:id="rId5"/>
    <p:sldId id="331" r:id="rId6"/>
    <p:sldId id="364" r:id="rId7"/>
    <p:sldId id="407" r:id="rId8"/>
    <p:sldId id="332" r:id="rId9"/>
    <p:sldId id="371" r:id="rId10"/>
    <p:sldId id="334" r:id="rId11"/>
    <p:sldId id="335" r:id="rId12"/>
    <p:sldId id="363" r:id="rId13"/>
    <p:sldId id="373" r:id="rId14"/>
    <p:sldId id="374" r:id="rId15"/>
    <p:sldId id="375" r:id="rId16"/>
    <p:sldId id="377" r:id="rId17"/>
    <p:sldId id="378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79" r:id="rId29"/>
    <p:sldId id="380" r:id="rId30"/>
    <p:sldId id="384" r:id="rId31"/>
    <p:sldId id="385" r:id="rId32"/>
    <p:sldId id="430" r:id="rId33"/>
    <p:sldId id="386" r:id="rId34"/>
    <p:sldId id="427" r:id="rId35"/>
    <p:sldId id="434" r:id="rId36"/>
    <p:sldId id="426" r:id="rId37"/>
    <p:sldId id="406" r:id="rId38"/>
    <p:sldId id="414" r:id="rId39"/>
    <p:sldId id="415" r:id="rId40"/>
    <p:sldId id="417" r:id="rId41"/>
    <p:sldId id="435" r:id="rId42"/>
    <p:sldId id="436" r:id="rId43"/>
    <p:sldId id="383" r:id="rId44"/>
    <p:sldId id="376" r:id="rId45"/>
    <p:sldId id="429" r:id="rId46"/>
    <p:sldId id="410" r:id="rId47"/>
    <p:sldId id="411" r:id="rId48"/>
    <p:sldId id="413" r:id="rId49"/>
    <p:sldId id="403" r:id="rId50"/>
    <p:sldId id="404" r:id="rId51"/>
    <p:sldId id="405" r:id="rId52"/>
    <p:sldId id="418" r:id="rId53"/>
    <p:sldId id="420" r:id="rId54"/>
    <p:sldId id="421" r:id="rId55"/>
    <p:sldId id="400" r:id="rId56"/>
    <p:sldId id="401" r:id="rId57"/>
    <p:sldId id="425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D7"/>
    <a:srgbClr val="D7D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6" autoAdjust="0"/>
    <p:restoredTop sz="95407" autoAdjust="0"/>
  </p:normalViewPr>
  <p:slideViewPr>
    <p:cSldViewPr snapToGrid="0">
      <p:cViewPr varScale="1">
        <p:scale>
          <a:sx n="85" d="100"/>
          <a:sy n="85" d="100"/>
        </p:scale>
        <p:origin x="12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33" d="100"/>
          <a:sy n="33" d="100"/>
        </p:scale>
        <p:origin x="1804" y="3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6-03T22:34:24.80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1171 0,'-66'52,"-2"-3,-42 21,-155 77,-65 41,275-152,2 2,1 2,3 3,-32 35,73-59,1 0,1 0,0 0,2 1,0 0,1 0,1 0,1 0,1 0,1 0,0 0,3 8,8 33,2-1,3-1,11 23,-10-35,-2 1,-2 1,-2 0,-3 1,-2-1,0 26,68 504,34 40,-39-227,-39-314,3 0,3-2,22 29,-9-15,-4 2,1 13,-45-101,-1-1,0 1,1 0,-1-1,-1 1,1 0,0 0,-1-1,0 1,0 0,0 0,0 0,-1-1,0 1,1 0,-1 0,-1-1,1 1,-2 3,1-5,0 1,-1-1,1 0,-1 0,1 0,-1 0,0 0,1 0,-1-1,0 0,0 1,0-1,-1 0,1 0,0-1,0 1,0-1,-4 1,-22-1,0-1,0-1,1-1,-1-2,-12-4,-40-5,-2 9,-45 5,221 43,-37-18,0 2,-2 3,9 8,-47-27,-1 0,0 2,-1-1,0 2,-1 0,0 1,-2 0,1 0,-2 1,0 1,-1 0,2 6,41 101,156 387,-124-278,6 58,-54-153,-6 2,8 118,-30-155,-4 0,-4 0,-5-1,-8 37,-2 1,7 1,10 138,43 280,0 11,-41-434,-6 1,-7-1,-8 25,7-129,-2-1,-1-1,-1 0,-14 22,-80 114,63-103,4 2,-16 37,47-81,0 0,2 1,1 0,0 0,2 1,0-1,2 1,0 0,2 1,1 7,78 224,103 224,-147-446,4 3,-1 2,-1 1,22 34,-48-59,-1 1,0 0,-2 0,1 1,-2 0,0 0,-1 1,0-1,-2 1,0 0,-1 0,0 1,-2 14,1-19,0 0,0 1,1-1,3 7,1 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30F65-A8FA-409F-8D1D-931D2E601FF1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6D7D4-1984-4209-8B81-E115AF022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6D7D4-1984-4209-8B81-E115AF0226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1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6D7D4-1984-4209-8B81-E115AF02269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9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6D7D4-1984-4209-8B81-E115AF02269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6D7D4-1984-4209-8B81-E115AF02269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8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583C-0F36-4ED9-8C10-4B4C7BB35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554F4-89AB-4D77-8CE1-7DA201C79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3F7D1-46AF-408E-921F-E5A004FC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EF82-04C2-4EFB-87B2-2E1A2771091D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9363C-932C-43DF-B50F-81B86A02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8ECC5-1F39-42CA-9681-F11BD84E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9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6A0-F3EF-47F4-A12C-1035BD4A5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E2271-C086-450D-B3F6-0A7EA1FD8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7A0D0-AC8F-4F8E-A849-5EBD1676C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4720D-6A24-4FD4-914F-58A57645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759-DF22-474F-9BED-1D15BCB0B7B6}" type="datetime1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35D62-F404-4806-A317-3D2856C0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EA0FA-64A3-439D-B495-EF817C1C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1741-374A-47CF-BC4A-7AC8B0C6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75D92-7BD0-4C0A-82A0-A31E79E47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A934B-23E2-400C-AE45-EB43C6CF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936A-A4C1-4B96-AE09-6072AB71F062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CDF6D-932E-415E-9667-1FA6DD72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370AC-B96D-4B86-A142-E075E7A2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74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734BAA-95A9-49EA-8341-5CDB9520B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C3F67-B0A0-4CA8-9E41-2742308F3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57558-447D-4BC0-B58B-744523FA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1778-AEA4-4B43-B8EC-78C9408AAAF8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F90F7-2D4A-41BF-BED5-1399A211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D4ECA-4C5E-4D8D-8467-7EB4BD55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3541-BC53-4916-B2B4-35DDFDE5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FC401-85DB-4A8C-B0A5-D6C52C9C3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78509-EF9D-48FB-AB4C-3A9D9B2D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4DD0-DD7D-42DC-A9E9-62A91D59EFA3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64682-BB54-483B-9A21-48A032BD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C286-4F0C-497E-A84A-8779073C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3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E35E-3511-4D47-9B4C-E01E744E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EDD2D-1071-4DBD-A012-7F4E665E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4948-4FB5-4659-A0C4-26FCC4E77712}" type="datetime1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CAC4C-8A1B-46BA-B8DC-9FE55850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EAA1C-B697-43FF-A984-FC23FB18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F5308B4F-F944-475E-8384-9B0CDE56DE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F0F19-DCE7-4236-AAFB-E86D901FA5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37" y="6016950"/>
            <a:ext cx="704525" cy="70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2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92293-C9DB-4CF9-90FE-5EAD27C4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8EF85-7001-47BF-B303-302B8AE85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B4025-4279-4541-9AC2-6F75B755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86B0-F305-4663-84F4-A6E43CBD2F54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0EA73-6742-4B9C-8B8A-76791EA9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76E51-AD87-43B5-A6DB-CBD37412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8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2E7E-D1F1-4DEE-9936-103592F4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6D54-68DB-4864-A852-2B9FFC010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726C7-28DB-4263-B647-445795284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554A6-52F2-49CA-B515-BD355DBF7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BC51-D3F5-4703-BF19-5F6A464421DE}" type="datetime1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BD644-BA68-475E-B78A-05FC79105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3EA6-D417-4275-AD5D-688A8ED6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F413-F293-46CD-9F90-2A3658A3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91F5-D955-4F58-963A-35B88C0EB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DD716-EBA5-4E1E-AFDB-630AD9E2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1B0E3C-B958-4E9D-8604-C3267B694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DA313-2E8B-4B26-8620-2E515FFD4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C3EC45-4959-42D3-9FDC-4C9C4AEB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E88-805F-4F61-A482-2CCE9935CDFE}" type="datetime1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58C3F7-A2C0-494C-B0CA-A97D9873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A57D8-0306-4D8E-8C36-D9B45DC4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9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88E9-8EFC-4305-8870-A6E5B6D7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F400A-E9E3-445D-8E98-50FDC690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6E73-25EE-4DE4-BAE3-898265A02E45}" type="datetime1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D27F3-F629-4D5B-8DA9-A917F87C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34731-B218-48D3-A27C-9EFD60F3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48942-6D57-47BE-9837-001422B0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C8AA-E833-402E-9B65-F6099F2715F3}" type="datetime1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BBA49-BEF4-4A03-A32E-660268F6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EDAD4-60FE-4373-A58D-57BE238C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3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AE9A-DFD2-4EE9-9BF9-9318F3F8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B83E3-BFA1-4805-A593-A9DF13B0D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DAC75-9F85-41D8-A63A-4113F0277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135AB-7A36-4695-9AFE-E5A168C2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3A3D-2181-4333-A338-AEF32A728F99}" type="datetime1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728BA-8932-4BBB-A985-35D3D578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6C04C-B4D7-4877-8DF0-9563C11B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2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44CA2F-4B59-4435-9D60-FD8F476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501E7-C7E7-4434-8DC7-50F637AE2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4605F-984E-4B1A-9BE1-F6DC23E03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1B0B-0B52-4DD1-8B72-93EECDCF4BF7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70E7C-3815-4BD8-A71A-D87E40818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6F596-0C55-4290-8AF1-0A6E19FD7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8B4F-F944-475E-8384-9B0CDE56D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2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gif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3A57-7EAB-4895-B13A-EFAF83FB7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26" y="383254"/>
            <a:ext cx="11486332" cy="2387600"/>
          </a:xfrm>
        </p:spPr>
        <p:txBody>
          <a:bodyPr>
            <a:normAutofit/>
          </a:bodyPr>
          <a:lstStyle/>
          <a:p>
            <a:pPr algn="r"/>
            <a:r>
              <a:rPr lang="en-US" sz="5300" dirty="0"/>
              <a:t>Implicit learning in an artificial language: </a:t>
            </a:r>
            <a:br>
              <a:rPr lang="en-US" sz="5300" dirty="0"/>
            </a:br>
            <a:r>
              <a:rPr lang="en-US" sz="4400" dirty="0"/>
              <a:t>A replication and extension of </a:t>
            </a:r>
            <a:r>
              <a:rPr lang="en-US" sz="4400" dirty="0" err="1"/>
              <a:t>Batterink</a:t>
            </a:r>
            <a:r>
              <a:rPr lang="en-US" sz="4400" dirty="0"/>
              <a:t> et al. (2014)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022D9-95AE-4583-B7C9-95D449C3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20" y="3002976"/>
            <a:ext cx="10597838" cy="117233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b="1" dirty="0"/>
              <a:t>David </a:t>
            </a:r>
            <a:r>
              <a:rPr lang="en-US" b="1" dirty="0" err="1"/>
              <a:t>Abugaber</a:t>
            </a:r>
            <a:r>
              <a:rPr lang="en-US" b="1" dirty="0"/>
              <a:t>, Laura </a:t>
            </a:r>
            <a:r>
              <a:rPr lang="en-US" b="1" dirty="0" err="1"/>
              <a:t>Batterink</a:t>
            </a:r>
            <a:r>
              <a:rPr lang="en-US" b="1" dirty="0"/>
              <a:t>, &amp; Kara Morgan-Short</a:t>
            </a:r>
          </a:p>
          <a:p>
            <a:pPr algn="r"/>
            <a:r>
              <a:rPr lang="en-US" b="1" dirty="0"/>
              <a:t>Second Language Research Forum</a:t>
            </a:r>
          </a:p>
          <a:p>
            <a:pPr algn="r"/>
            <a:r>
              <a:rPr lang="en-US" b="1" dirty="0"/>
              <a:t>September 20</a:t>
            </a:r>
            <a:r>
              <a:rPr lang="en-US" b="1" baseline="30000" dirty="0"/>
              <a:t>st</a:t>
            </a:r>
            <a:r>
              <a:rPr lang="en-US" b="1" dirty="0"/>
              <a:t>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825F6-3805-4F35-B742-CEC96CFB6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6" y="2834640"/>
            <a:ext cx="1776988" cy="2310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487" y="4960878"/>
            <a:ext cx="4246148" cy="15529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0" name="Picture 2" descr="Image result for university of illinois chicago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39" y="3494738"/>
            <a:ext cx="2967861" cy="330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803425-A80A-4115-A713-E8528E4AB0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57" y="4592577"/>
            <a:ext cx="3734317" cy="1921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9D095B-FBF0-46CF-AB89-91EC45D93D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212" t="22351" r="38831" b="17660"/>
          <a:stretch/>
        </p:blipFill>
        <p:spPr>
          <a:xfrm>
            <a:off x="5762806" y="3494738"/>
            <a:ext cx="2053795" cy="324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learn without awareness?</a:t>
            </a: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dirty="0"/>
              <a:t>Is it possible to learn second language grammar without awareness?</a:t>
            </a:r>
          </a:p>
          <a:p>
            <a:pPr lvl="1"/>
            <a:r>
              <a:rPr lang="en-US" dirty="0"/>
              <a:t>Schmidt (1990) and Robinson (1995): No!</a:t>
            </a:r>
          </a:p>
          <a:p>
            <a:pPr lvl="1"/>
            <a:r>
              <a:rPr lang="en-US" dirty="0"/>
              <a:t>Tomlin and Villa (1994) and </a:t>
            </a:r>
            <a:r>
              <a:rPr lang="en-US" dirty="0" err="1"/>
              <a:t>Leow</a:t>
            </a:r>
            <a:r>
              <a:rPr lang="en-US" dirty="0"/>
              <a:t> (2015): Yes!</a:t>
            </a:r>
          </a:p>
          <a:p>
            <a:pPr lvl="1"/>
            <a:r>
              <a:rPr lang="en-US" b="1" dirty="0" err="1"/>
              <a:t>Batterink</a:t>
            </a:r>
            <a:r>
              <a:rPr lang="en-US" b="1" dirty="0"/>
              <a:t> et al. (2014): ____________________________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8A8F3-7E3D-456D-B9A9-7404A2D2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learn without awareness?</a:t>
            </a: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dirty="0"/>
              <a:t>Is it possible to learn second language grammar without awareness?</a:t>
            </a:r>
          </a:p>
          <a:p>
            <a:pPr lvl="1"/>
            <a:r>
              <a:rPr lang="en-US" dirty="0"/>
              <a:t>Schmidt (1990) and Robinson (1995): No!</a:t>
            </a:r>
          </a:p>
          <a:p>
            <a:pPr lvl="1"/>
            <a:r>
              <a:rPr lang="en-US" dirty="0"/>
              <a:t>Tomlin and Villa (1994) and </a:t>
            </a:r>
            <a:r>
              <a:rPr lang="en-US" dirty="0" err="1"/>
              <a:t>Leow</a:t>
            </a:r>
            <a:r>
              <a:rPr lang="en-US" dirty="0"/>
              <a:t> (2015): Yes!</a:t>
            </a:r>
          </a:p>
          <a:p>
            <a:pPr lvl="1"/>
            <a:r>
              <a:rPr lang="en-US" b="1" dirty="0" err="1"/>
              <a:t>Batterink</a:t>
            </a:r>
            <a:r>
              <a:rPr lang="en-US" b="1" dirty="0"/>
              <a:t> et al. (2014): __</a:t>
            </a:r>
            <a:r>
              <a:rPr lang="en-US" b="1" u="sng" dirty="0"/>
              <a:t>suggests YES________________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418-F7A6-47EE-9385-A0F16C7F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5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/>
              <a:t>Growing movement for more replication studies in psychology </a:t>
            </a:r>
            <a:r>
              <a:rPr lang="en-US" sz="1800" dirty="0"/>
              <a:t>(</a:t>
            </a:r>
            <a:r>
              <a:rPr lang="en-US" sz="1800" dirty="0" err="1"/>
              <a:t>Lamal</a:t>
            </a:r>
            <a:r>
              <a:rPr lang="en-US" sz="1800" dirty="0"/>
              <a:t>, 1990; Francis, 2012)</a:t>
            </a:r>
            <a:r>
              <a:rPr lang="en-US" dirty="0"/>
              <a:t> and second language acquisition </a:t>
            </a:r>
            <a:r>
              <a:rPr lang="en-US" sz="1800" dirty="0"/>
              <a:t>(Marsden, Morgan-Short, Thompson, &amp; </a:t>
            </a:r>
            <a:r>
              <a:rPr lang="en-US" sz="1800" dirty="0" err="1"/>
              <a:t>Abugaber</a:t>
            </a:r>
            <a:r>
              <a:rPr lang="en-US" sz="1800" dirty="0"/>
              <a:t>, 2018). </a:t>
            </a:r>
            <a:endParaRPr lang="es-419" sz="1800" dirty="0"/>
          </a:p>
          <a:p>
            <a:endParaRPr lang="en-US" dirty="0"/>
          </a:p>
          <a:p>
            <a:r>
              <a:rPr lang="en-US" dirty="0"/>
              <a:t>Research Question:</a:t>
            </a:r>
          </a:p>
          <a:p>
            <a:pPr lvl="1"/>
            <a:r>
              <a:rPr lang="en-US" dirty="0"/>
              <a:t>Can L2 morphosyntax learning occur in the absence of rule awareness, as indexed by reaction time and accuracy measures in an artificial language learning experiment?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NOTE:</a:t>
            </a:r>
          </a:p>
          <a:p>
            <a:pPr lvl="1"/>
            <a:r>
              <a:rPr lang="en-US" dirty="0"/>
              <a:t>[ Preliminary piloting for a full EEG study for my dissertation 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43FA-D9F9-4480-B2D4-90DFB0961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Methods</a:t>
            </a:r>
            <a:endParaRPr lang="es-MX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FCF5A-C7AC-4EE4-B4D7-E9A0A57EE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254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1455-EB4A-41F0-905A-A50558EB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4D943-D888-4A58-B8B9-92E464954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83" y="169972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Follow inclusion criteria in </a:t>
            </a:r>
            <a:r>
              <a:rPr lang="en-US" dirty="0" err="1"/>
              <a:t>Batterink</a:t>
            </a:r>
            <a:r>
              <a:rPr lang="en-US" dirty="0"/>
              <a:t> et al. (2014)</a:t>
            </a:r>
          </a:p>
          <a:p>
            <a:r>
              <a:rPr lang="en-US" dirty="0"/>
              <a:t>26 participants (18 female, mean age = 19.76, S.D. = 1.88)</a:t>
            </a:r>
          </a:p>
          <a:p>
            <a:r>
              <a:rPr lang="en-US" dirty="0"/>
              <a:t>Native speakers of English</a:t>
            </a:r>
          </a:p>
          <a:p>
            <a:pPr lvl="1"/>
            <a:r>
              <a:rPr lang="en-US" dirty="0"/>
              <a:t>(Additional language experience OK)</a:t>
            </a:r>
          </a:p>
          <a:p>
            <a:r>
              <a:rPr lang="en-US" dirty="0"/>
              <a:t>Undergraduate students at a large university recruited through introductory psychology courses.</a:t>
            </a:r>
            <a:endParaRPr lang="es-MX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436EB-171A-4A25-BB28-3143778B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9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1455-EB4A-41F0-905A-A50558EB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4D943-D888-4A58-B8B9-92E464954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1571625"/>
            <a:ext cx="10769600" cy="4351338"/>
          </a:xfrm>
        </p:spPr>
        <p:txBody>
          <a:bodyPr/>
          <a:lstStyle/>
          <a:p>
            <a:r>
              <a:rPr lang="en-US" dirty="0"/>
              <a:t>Follows </a:t>
            </a:r>
            <a:r>
              <a:rPr lang="en-US" dirty="0" err="1"/>
              <a:t>Batterink</a:t>
            </a:r>
            <a:r>
              <a:rPr lang="en-US" dirty="0"/>
              <a:t> et al. (2014) except for two changes:</a:t>
            </a:r>
          </a:p>
          <a:p>
            <a:pPr lvl="1"/>
            <a:r>
              <a:rPr lang="en-US" dirty="0"/>
              <a:t>Artificial language articles are presented separately, before the nouns</a:t>
            </a:r>
          </a:p>
          <a:p>
            <a:pPr lvl="2"/>
            <a:r>
              <a:rPr lang="en-US" dirty="0"/>
              <a:t>... to allow for analysis of linguistic prediction (feel free to ask in Q&amp;A!) </a:t>
            </a:r>
          </a:p>
          <a:p>
            <a:pPr lvl="1"/>
            <a:r>
              <a:rPr lang="en-US" dirty="0"/>
              <a:t>No nap between Blocks 1 and 2</a:t>
            </a:r>
          </a:p>
          <a:p>
            <a:pPr lvl="2"/>
            <a:r>
              <a:rPr lang="en-US" dirty="0"/>
              <a:t>... replaced by five-minute break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s-MX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1A4DA-6A83-405E-9A19-A7CF0DF3BB6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91"/>
          <a:stretch/>
        </p:blipFill>
        <p:spPr bwMode="auto">
          <a:xfrm>
            <a:off x="1573486" y="3634719"/>
            <a:ext cx="8661400" cy="28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97500" y="4800600"/>
            <a:ext cx="6350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Rectangle 5"/>
          <p:cNvSpPr/>
          <p:nvPr/>
        </p:nvSpPr>
        <p:spPr>
          <a:xfrm>
            <a:off x="7023100" y="4838700"/>
            <a:ext cx="6350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5C3F2-7BBC-441E-B376-BA346363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1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30FD-4AC1-4921-83BF-BFF0BE99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pre-training details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451A-B874-44EA-A3F2-94D13F7DD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917"/>
            <a:ext cx="10515600" cy="4821129"/>
          </a:xfrm>
        </p:spPr>
        <p:txBody>
          <a:bodyPr>
            <a:normAutofit/>
          </a:bodyPr>
          <a:lstStyle/>
          <a:p>
            <a:r>
              <a:rPr lang="en-US" dirty="0"/>
              <a:t>Follow procedure in </a:t>
            </a:r>
            <a:r>
              <a:rPr lang="en-US" dirty="0" err="1"/>
              <a:t>Batterink</a:t>
            </a:r>
            <a:r>
              <a:rPr lang="en-US" dirty="0"/>
              <a:t> et al. (2014)</a:t>
            </a:r>
          </a:p>
          <a:p>
            <a:endParaRPr lang="en-US" dirty="0"/>
          </a:p>
          <a:p>
            <a:r>
              <a:rPr lang="en-US" dirty="0"/>
              <a:t>Flashcard study</a:t>
            </a:r>
          </a:p>
          <a:p>
            <a:pPr lvl="1"/>
            <a:r>
              <a:rPr lang="en-US" i="1" dirty="0"/>
              <a:t>Gi, </a:t>
            </a:r>
            <a:r>
              <a:rPr lang="en-US" i="1" dirty="0" err="1"/>
              <a:t>ro</a:t>
            </a:r>
            <a:r>
              <a:rPr lang="en-US" i="1" dirty="0"/>
              <a:t>, ul ne</a:t>
            </a:r>
            <a:r>
              <a:rPr lang="en-US" dirty="0"/>
              <a:t> printed on one side, </a:t>
            </a:r>
            <a:r>
              <a:rPr lang="en-US" i="1" dirty="0"/>
              <a:t>near </a:t>
            </a:r>
            <a:r>
              <a:rPr lang="en-US" dirty="0"/>
              <a:t>or </a:t>
            </a:r>
            <a:r>
              <a:rPr lang="en-US" i="1" dirty="0"/>
              <a:t>far</a:t>
            </a:r>
            <a:r>
              <a:rPr lang="en-US" dirty="0"/>
              <a:t> printed on the other side; as much time as desired</a:t>
            </a:r>
          </a:p>
          <a:p>
            <a:r>
              <a:rPr lang="en-US" dirty="0"/>
              <a:t>Forward translation </a:t>
            </a:r>
          </a:p>
          <a:p>
            <a:pPr lvl="1"/>
            <a:r>
              <a:rPr lang="en-US" dirty="0"/>
              <a:t>Read </a:t>
            </a:r>
            <a:r>
              <a:rPr lang="en-US" i="1" dirty="0"/>
              <a:t>near</a:t>
            </a:r>
            <a:r>
              <a:rPr lang="en-US" dirty="0"/>
              <a:t> or </a:t>
            </a:r>
            <a:r>
              <a:rPr lang="en-US" i="1" dirty="0"/>
              <a:t>far</a:t>
            </a:r>
            <a:r>
              <a:rPr lang="en-US" dirty="0"/>
              <a:t>, press buttons corresponding to </a:t>
            </a:r>
            <a:r>
              <a:rPr lang="en-US" i="1" dirty="0" err="1"/>
              <a:t>gi</a:t>
            </a:r>
            <a:r>
              <a:rPr lang="en-US" i="1" dirty="0"/>
              <a:t>, </a:t>
            </a:r>
            <a:r>
              <a:rPr lang="en-US" i="1" dirty="0" err="1"/>
              <a:t>ro</a:t>
            </a:r>
            <a:r>
              <a:rPr lang="en-US" i="1" dirty="0"/>
              <a:t>, ul, ne</a:t>
            </a:r>
          </a:p>
          <a:p>
            <a:r>
              <a:rPr lang="en-US" dirty="0"/>
              <a:t>Backward translation</a:t>
            </a:r>
          </a:p>
          <a:p>
            <a:pPr lvl="1"/>
            <a:r>
              <a:rPr lang="en-US" dirty="0"/>
              <a:t>Hear </a:t>
            </a:r>
            <a:r>
              <a:rPr lang="en-US" i="1" dirty="0" err="1"/>
              <a:t>gi</a:t>
            </a:r>
            <a:r>
              <a:rPr lang="en-US" i="1" dirty="0"/>
              <a:t>, </a:t>
            </a:r>
            <a:r>
              <a:rPr lang="en-US" i="1" dirty="0" err="1"/>
              <a:t>ro</a:t>
            </a:r>
            <a:r>
              <a:rPr lang="en-US" i="1" dirty="0"/>
              <a:t>, ul, ne, p</a:t>
            </a:r>
            <a:r>
              <a:rPr lang="en-US" dirty="0"/>
              <a:t>ress button corresponding to </a:t>
            </a:r>
            <a:r>
              <a:rPr lang="en-US" i="1" dirty="0"/>
              <a:t>near </a:t>
            </a:r>
            <a:r>
              <a:rPr lang="en-US" dirty="0"/>
              <a:t>or </a:t>
            </a:r>
            <a:r>
              <a:rPr lang="en-US" i="1" dirty="0"/>
              <a:t>far</a:t>
            </a:r>
            <a:endParaRPr lang="en-US" dirty="0"/>
          </a:p>
          <a:p>
            <a:pPr lvl="1"/>
            <a:endParaRPr lang="es-MX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36714-E245-460C-9878-F7CB5294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9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F95E-BEB3-4DEE-8B6E-87AE560F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experimental task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9A618-CC8D-4254-B493-9C524D72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603376"/>
            <a:ext cx="65532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Trial structure</a:t>
            </a:r>
          </a:p>
          <a:p>
            <a:pPr lvl="1"/>
            <a:r>
              <a:rPr lang="en-US" dirty="0"/>
              <a:t>Fixation cross (1000ms)</a:t>
            </a:r>
          </a:p>
          <a:p>
            <a:pPr lvl="1"/>
            <a:r>
              <a:rPr lang="en-US" dirty="0"/>
              <a:t>Artificial language article (1000ms)</a:t>
            </a:r>
          </a:p>
          <a:p>
            <a:pPr lvl="1"/>
            <a:r>
              <a:rPr lang="en-US" dirty="0"/>
              <a:t>Noun (500ms, replaced by blank screen until living/nonliving response) </a:t>
            </a:r>
          </a:p>
          <a:p>
            <a:pPr lvl="1"/>
            <a:r>
              <a:rPr lang="en-US" dirty="0"/>
              <a:t>Near/Far? prompt (shown until response)</a:t>
            </a:r>
          </a:p>
          <a:p>
            <a:pPr lvl="1"/>
            <a:endParaRPr lang="en-US" dirty="0"/>
          </a:p>
          <a:p>
            <a:r>
              <a:rPr lang="en-US" dirty="0"/>
              <a:t>Two blocks of 308 experimental trials each</a:t>
            </a:r>
          </a:p>
          <a:p>
            <a:pPr lvl="1"/>
            <a:r>
              <a:rPr lang="en-US" dirty="0"/>
              <a:t>1 of every 7 experimental trials violates animacy rule</a:t>
            </a:r>
          </a:p>
          <a:p>
            <a:pPr lvl="2"/>
            <a:r>
              <a:rPr lang="en-US" dirty="0"/>
              <a:t>(assigned randomly)</a:t>
            </a:r>
          </a:p>
          <a:p>
            <a:pPr lvl="1"/>
            <a:r>
              <a:rPr lang="en-US" dirty="0"/>
              <a:t>Canonical/violation nouns matched for word length and frequency</a:t>
            </a:r>
          </a:p>
          <a:p>
            <a:pPr lvl="2"/>
            <a:r>
              <a:rPr lang="en-US" dirty="0"/>
              <a:t>Assignment to Block 1 or Block 2 counterbalanced</a:t>
            </a:r>
          </a:p>
          <a:p>
            <a:pPr lvl="2"/>
            <a:r>
              <a:rPr lang="en-US" dirty="0"/>
              <a:t>Assignment to canonical/violation counterbalanced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0EE91-B969-4D2A-AD6F-1C4D5ACCF33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t="3819" r="9026" b="56182"/>
          <a:stretch/>
        </p:blipFill>
        <p:spPr bwMode="auto">
          <a:xfrm>
            <a:off x="6762749" y="1603375"/>
            <a:ext cx="5203963" cy="3207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A2578-B6EA-4262-BCAF-8F171910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2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+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B7402A-2591-4D68-B7A0-2FE219E7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88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795318-F36B-4308-96B3-AEAD4EC7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5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learn second language grammar without any awareness of learning?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Replication and extension of </a:t>
            </a:r>
            <a:r>
              <a:rPr lang="en-US" dirty="0" err="1"/>
              <a:t>Batterink</a:t>
            </a:r>
            <a:r>
              <a:rPr lang="en-US" dirty="0"/>
              <a:t> et al. (2014): </a:t>
            </a:r>
          </a:p>
          <a:p>
            <a:pPr lvl="1"/>
            <a:r>
              <a:rPr lang="en-US" dirty="0"/>
              <a:t>Behavioral reaction-time experiment using an artificial language paradigm</a:t>
            </a:r>
          </a:p>
          <a:p>
            <a:pPr lvl="1"/>
            <a:endParaRPr lang="en-US" dirty="0"/>
          </a:p>
          <a:p>
            <a:r>
              <a:rPr lang="en-US" dirty="0"/>
              <a:t>[ Preliminary piloting for a full EEG study for my dissertation 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AF3DC-B8F2-42D3-A98C-63C81228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7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5B09EE-48B8-406D-8DB0-3BFF3820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38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3040459"/>
            <a:ext cx="4724400" cy="777082"/>
          </a:xfrm>
        </p:spPr>
        <p:txBody>
          <a:bodyPr>
            <a:normAutofit fontScale="90000"/>
          </a:bodyPr>
          <a:lstStyle/>
          <a:p>
            <a:pPr algn="ctr"/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75ED1-5A99-4D47-86E5-423B7FB8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6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3040459"/>
            <a:ext cx="47244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Near/Far?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EF53D6-E642-45BB-BFDA-836EDF68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65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+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F5AF6-3D52-4B77-93DB-DA2A1AAD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61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/>
              <a:t>gi</a:t>
            </a:r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6B7D3F-AB67-4CC1-BB26-72C3733F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52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octopus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C7075-D70F-4A51-B26F-98F6DA51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27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3040459"/>
            <a:ext cx="4724400" cy="777082"/>
          </a:xfrm>
        </p:spPr>
        <p:txBody>
          <a:bodyPr>
            <a:normAutofit fontScale="90000"/>
          </a:bodyPr>
          <a:lstStyle/>
          <a:p>
            <a:pPr algn="ctr"/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3EC2F-DE35-4F83-9DEE-269EF56F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16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3040459"/>
            <a:ext cx="47244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Near/Far?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90CB3-ED35-4DCF-945F-75280B8C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90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30FD-4AC1-4921-83BF-BFF0BE99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Rule-awareness debriefing questionnaire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451A-B874-44EA-A3F2-94D13F7DD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707"/>
            <a:ext cx="10515600" cy="465725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Did you notice any specific patterns in the use of the new words you learned (other than the near/far rule that we taught you)? If so, what?</a:t>
            </a:r>
            <a:endParaRPr lang="es-MX" dirty="0"/>
          </a:p>
          <a:p>
            <a:pPr lvl="1"/>
            <a:r>
              <a:rPr lang="en-US" dirty="0"/>
              <a:t>(If participant correctly identifies pattern): </a:t>
            </a:r>
          </a:p>
          <a:p>
            <a:pPr lvl="2"/>
            <a:r>
              <a:rPr lang="en-US" dirty="0"/>
              <a:t>When did you become aware that this pattern was relevant (i.e., during the first block, during the second block, or during this interview)?</a:t>
            </a:r>
            <a:endParaRPr lang="es-MX" dirty="0"/>
          </a:p>
          <a:p>
            <a:pPr lvl="1"/>
            <a:r>
              <a:rPr lang="en-US" dirty="0"/>
              <a:t>(If participant does not identify pattern): </a:t>
            </a:r>
          </a:p>
          <a:p>
            <a:pPr lvl="2"/>
            <a:r>
              <a:rPr lang="en-US" dirty="0"/>
              <a:t>At any point, did you look for rules to figure out when to use any of these words?</a:t>
            </a:r>
          </a:p>
          <a:p>
            <a:pPr lvl="2"/>
            <a:r>
              <a:rPr lang="en-US" dirty="0"/>
              <a:t>There is actually a rule that determines the correct word choice—i.e., when to say "</a:t>
            </a:r>
            <a:r>
              <a:rPr lang="en-US" dirty="0" err="1"/>
              <a:t>gi</a:t>
            </a:r>
            <a:r>
              <a:rPr lang="en-US" dirty="0"/>
              <a:t>" instead of "</a:t>
            </a:r>
            <a:r>
              <a:rPr lang="en-US" dirty="0" err="1"/>
              <a:t>ro</a:t>
            </a:r>
            <a:r>
              <a:rPr lang="en-US" dirty="0"/>
              <a:t>" or when to say "ul" instead of "ne." If you had to guess, what do you think that rule is? </a:t>
            </a:r>
          </a:p>
          <a:p>
            <a:pPr lvl="3"/>
            <a:r>
              <a:rPr lang="en-US" dirty="0"/>
              <a:t>(If correct rule is not stated): </a:t>
            </a:r>
          </a:p>
          <a:p>
            <a:pPr lvl="4"/>
            <a:r>
              <a:rPr lang="en-US" dirty="0"/>
              <a:t>Could you tell me which of the new words are used more often to describe living things? And which words are used more often to describe objects?</a:t>
            </a:r>
          </a:p>
          <a:p>
            <a:r>
              <a:rPr lang="en-US" dirty="0"/>
              <a:t>Following </a:t>
            </a:r>
            <a:r>
              <a:rPr lang="en-US" dirty="0" err="1"/>
              <a:t>Batterink</a:t>
            </a:r>
            <a:r>
              <a:rPr lang="en-US" dirty="0"/>
              <a:t> et al. (2014):</a:t>
            </a:r>
          </a:p>
          <a:p>
            <a:pPr lvl="1"/>
            <a:r>
              <a:rPr lang="en-US" dirty="0"/>
              <a:t>Coded as AWARE if participant produces the correct pattern and reports having noticed it during either the first or second experimental block</a:t>
            </a:r>
          </a:p>
          <a:p>
            <a:pPr lvl="1"/>
            <a:r>
              <a:rPr lang="en-US" dirty="0"/>
              <a:t>Otherwise, coded as UNAWARE</a:t>
            </a:r>
            <a:endParaRPr lang="es-MX" dirty="0"/>
          </a:p>
          <a:p>
            <a:endParaRPr lang="es-MX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FAF8E-4AA7-4CD3-9D48-BFA26C11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1455-EB4A-41F0-905A-A50558EB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34" y="68339"/>
            <a:ext cx="10515600" cy="1325563"/>
          </a:xfrm>
        </p:spPr>
        <p:txBody>
          <a:bodyPr/>
          <a:lstStyle/>
          <a:p>
            <a:r>
              <a:rPr lang="en-US" dirty="0"/>
              <a:t>Analysis 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4D943-D888-4A58-B8B9-92E464954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99" y="1236246"/>
            <a:ext cx="10729332" cy="5464097"/>
          </a:xfrm>
        </p:spPr>
        <p:txBody>
          <a:bodyPr>
            <a:normAutofit/>
          </a:bodyPr>
          <a:lstStyle/>
          <a:p>
            <a:r>
              <a:rPr lang="en-US" dirty="0"/>
              <a:t>Follows same analysis procedure as in </a:t>
            </a:r>
            <a:r>
              <a:rPr lang="en-US" dirty="0" err="1"/>
              <a:t>Batterink</a:t>
            </a:r>
            <a:r>
              <a:rPr lang="en-US" dirty="0"/>
              <a:t> et al. (2014)</a:t>
            </a:r>
            <a:endParaRPr lang="es-MX" dirty="0"/>
          </a:p>
          <a:p>
            <a:pPr lvl="1"/>
            <a:r>
              <a:rPr lang="en-US" dirty="0"/>
              <a:t>Only analyzed trials with correct animacy judgments</a:t>
            </a:r>
          </a:p>
          <a:p>
            <a:pPr lvl="1"/>
            <a:r>
              <a:rPr lang="en-US" dirty="0"/>
              <a:t>Experiment data divided into eight epochs of equal length</a:t>
            </a:r>
          </a:p>
          <a:p>
            <a:pPr lvl="1"/>
            <a:r>
              <a:rPr lang="en-US" dirty="0"/>
              <a:t>Analysis of participants’ </a:t>
            </a:r>
            <a:r>
              <a:rPr lang="en-US" u="sng" dirty="0"/>
              <a:t>median epoch response times</a:t>
            </a:r>
          </a:p>
          <a:p>
            <a:pPr lvl="2"/>
            <a:r>
              <a:rPr lang="en-US" dirty="0"/>
              <a:t>Greenhouse-</a:t>
            </a:r>
            <a:r>
              <a:rPr lang="en-US" dirty="0" err="1"/>
              <a:t>Geisser</a:t>
            </a:r>
            <a:r>
              <a:rPr lang="en-US" dirty="0"/>
              <a:t>-corrected mixed 2x2x8 ANOVA, with </a:t>
            </a:r>
          </a:p>
          <a:p>
            <a:pPr lvl="3"/>
            <a:r>
              <a:rPr lang="en-US" dirty="0"/>
              <a:t>Awareness (rule-aware vs. rule-unaware) as between-participant factor and </a:t>
            </a:r>
          </a:p>
          <a:p>
            <a:pPr lvl="3"/>
            <a:r>
              <a:rPr lang="en-US" dirty="0"/>
              <a:t>Condition (canonical vs. violation trial) as within-participant factor</a:t>
            </a:r>
          </a:p>
          <a:p>
            <a:pPr lvl="3"/>
            <a:r>
              <a:rPr lang="en-US" dirty="0"/>
              <a:t>Epoch (for each of eight experimental epochs) as within-participant factor</a:t>
            </a:r>
          </a:p>
          <a:p>
            <a:pPr lvl="1"/>
            <a:r>
              <a:rPr lang="en-US" dirty="0"/>
              <a:t>Same analysis also performed for participants’ mean epoch </a:t>
            </a:r>
            <a:r>
              <a:rPr lang="en-US" u="sng" dirty="0"/>
              <a:t>accuracies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519FB-5683-4B94-92AE-F02813EC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2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s-419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94B4B-9748-4D05-8CFA-F27F894B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66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s-419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F13B3-A677-411C-9265-5103CD4D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02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55" y="-126787"/>
            <a:ext cx="10058400" cy="1450757"/>
          </a:xfrm>
        </p:spPr>
        <p:txBody>
          <a:bodyPr/>
          <a:lstStyle/>
          <a:p>
            <a:r>
              <a:rPr lang="en-US" dirty="0"/>
              <a:t>Response time results</a:t>
            </a:r>
            <a:endParaRPr lang="es-419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6"/>
          <a:stretch/>
        </p:blipFill>
        <p:spPr>
          <a:xfrm>
            <a:off x="543339" y="3447362"/>
            <a:ext cx="4894864" cy="3410637"/>
          </a:xfrm>
        </p:spPr>
      </p:pic>
      <p:pic>
        <p:nvPicPr>
          <p:cNvPr id="4" name="Picture 3"/>
          <p:cNvPicPr/>
          <p:nvPr/>
        </p:nvPicPr>
        <p:blipFill rotWithShape="1">
          <a:blip r:embed="rId3"/>
          <a:srcRect t="10666"/>
          <a:stretch/>
        </p:blipFill>
        <p:spPr>
          <a:xfrm>
            <a:off x="6316557" y="331952"/>
            <a:ext cx="5686255" cy="3012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5"/>
          <a:stretch/>
        </p:blipFill>
        <p:spPr>
          <a:xfrm>
            <a:off x="7004952" y="3472331"/>
            <a:ext cx="4894864" cy="342535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34838" y="965847"/>
            <a:ext cx="5791200" cy="25868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Font typeface="Calibri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Significant effect of condition: </a:t>
            </a:r>
          </a:p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violation trials were slower than rule-following trials</a:t>
            </a:r>
          </a:p>
          <a:p>
            <a:pPr marL="201168" lvl="1" indent="0">
              <a:buFont typeface="Calibri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01168" lvl="1" indent="0">
              <a:buFont typeface="Calibri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Significant effect of time point in experiment: </a:t>
            </a:r>
          </a:p>
          <a:p>
            <a:pPr marL="201168" lvl="1" indent="0">
              <a:buFont typeface="Calibri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participants get faster over the course of the experiment</a:t>
            </a:r>
          </a:p>
          <a:p>
            <a:pPr marL="201168" lvl="1" indent="0">
              <a:buFont typeface="Calibri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01168" lvl="1" indent="0">
              <a:buFont typeface="Calibri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No significant effect or interactions from Rule Awareness</a:t>
            </a:r>
          </a:p>
          <a:p>
            <a:endParaRPr lang="es-419" dirty="0">
              <a:solidFill>
                <a:schemeClr val="tx1"/>
              </a:solidFill>
            </a:endParaRPr>
          </a:p>
          <a:p>
            <a:endParaRPr lang="es-419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80189" y="204396"/>
            <a:ext cx="4285568" cy="7018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All participants</a:t>
            </a:r>
            <a:endParaRPr lang="es-419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32013" y="3481675"/>
            <a:ext cx="5429329" cy="701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Rule-aware</a:t>
            </a:r>
            <a:endParaRPr lang="es-419" sz="40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33996" y="3576786"/>
            <a:ext cx="5429329" cy="701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Rule-unaware</a:t>
            </a:r>
            <a:endParaRPr lang="es-419" sz="4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339255" y="3167414"/>
            <a:ext cx="1492469" cy="690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31724" y="3167414"/>
            <a:ext cx="173228" cy="7603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4B7FD5B-5024-478C-9B1F-3CC9B2128EA5}"/>
              </a:ext>
            </a:extLst>
          </p:cNvPr>
          <p:cNvPicPr/>
          <p:nvPr/>
        </p:nvPicPr>
        <p:blipFill rotWithShape="1">
          <a:blip r:embed="rId5"/>
          <a:srcRect l="39859" t="2581" r="32047" b="89315"/>
          <a:stretch/>
        </p:blipFill>
        <p:spPr>
          <a:xfrm>
            <a:off x="8310316" y="3303310"/>
            <a:ext cx="2479400" cy="4885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04726C-5ECA-4473-AC95-6A999009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6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FDEFE3-7B49-4B20-993B-6D7C669A0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81"/>
          <a:stretch/>
        </p:blipFill>
        <p:spPr>
          <a:xfrm>
            <a:off x="192533" y="3794580"/>
            <a:ext cx="5227606" cy="31430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3686C0-742E-4095-B191-1C0ED63F9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24"/>
          <a:stretch/>
        </p:blipFill>
        <p:spPr>
          <a:xfrm>
            <a:off x="6503829" y="3876455"/>
            <a:ext cx="5429322" cy="3212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1324B3-39D4-4650-9AB8-EC191120B4F9}"/>
              </a:ext>
            </a:extLst>
          </p:cNvPr>
          <p:cNvPicPr/>
          <p:nvPr/>
        </p:nvPicPr>
        <p:blipFill rotWithShape="1">
          <a:blip r:embed="rId4"/>
          <a:srcRect t="12052"/>
          <a:stretch/>
        </p:blipFill>
        <p:spPr>
          <a:xfrm>
            <a:off x="6800759" y="380138"/>
            <a:ext cx="5145644" cy="2940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55" y="-126787"/>
            <a:ext cx="10058400" cy="1450757"/>
          </a:xfrm>
        </p:spPr>
        <p:txBody>
          <a:bodyPr/>
          <a:lstStyle/>
          <a:p>
            <a:r>
              <a:rPr lang="en-US" dirty="0"/>
              <a:t>Accuracy results</a:t>
            </a:r>
            <a:endParaRPr lang="es-419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5646" y="846109"/>
            <a:ext cx="6645112" cy="258681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Font typeface="Calibri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Significant effect of condition: </a:t>
            </a:r>
          </a:p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	Accuracy was lower for violation trials than canonical trials</a:t>
            </a:r>
          </a:p>
          <a:p>
            <a:pPr marL="201168" lvl="1" indent="0">
              <a:buFont typeface="Calibri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Significant effect of time point in experiment: </a:t>
            </a:r>
          </a:p>
          <a:p>
            <a:pPr marL="201168" lvl="1" indent="0">
              <a:buFont typeface="Calibri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	Participants become less accurate over course of experiment</a:t>
            </a:r>
          </a:p>
          <a:p>
            <a:pPr marL="201168" lvl="1" indent="0">
              <a:buFont typeface="Calibri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Interaction of Rule Awareness x Condition:</a:t>
            </a:r>
          </a:p>
          <a:p>
            <a:pPr marL="384048" lvl="2" indent="0">
              <a:buFont typeface="Calibri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Aware participants: </a:t>
            </a:r>
            <a:r>
              <a:rPr lang="en-US" sz="1800" b="1" dirty="0">
                <a:solidFill>
                  <a:schemeClr val="tx1"/>
                </a:solidFill>
              </a:rPr>
              <a:t>higher accuracies </a:t>
            </a:r>
            <a:r>
              <a:rPr lang="en-US" sz="1800" dirty="0">
                <a:solidFill>
                  <a:schemeClr val="tx1"/>
                </a:solidFill>
              </a:rPr>
              <a:t>for canonical vs. violation</a:t>
            </a:r>
          </a:p>
          <a:p>
            <a:pPr marL="384048" lvl="2" indent="0">
              <a:buFont typeface="Calibri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Unaware participants: </a:t>
            </a:r>
            <a:r>
              <a:rPr lang="en-US" sz="1800" b="1" dirty="0">
                <a:solidFill>
                  <a:schemeClr val="tx1"/>
                </a:solidFill>
              </a:rPr>
              <a:t>no accuracy differences </a:t>
            </a:r>
            <a:r>
              <a:rPr lang="en-US" sz="1800" dirty="0">
                <a:solidFill>
                  <a:schemeClr val="tx1"/>
                </a:solidFill>
              </a:rPr>
              <a:t>between canonical vs. violation trials</a:t>
            </a:r>
            <a:endParaRPr lang="es-419" sz="18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60835" y="-50852"/>
            <a:ext cx="4285568" cy="7018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All participants</a:t>
            </a:r>
            <a:endParaRPr lang="es-419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7594" y="3553475"/>
            <a:ext cx="5429329" cy="701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Rule-aware</a:t>
            </a:r>
            <a:endParaRPr lang="es-419" sz="40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57898" y="3552661"/>
            <a:ext cx="5429329" cy="701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Rule-unaware</a:t>
            </a:r>
            <a:endParaRPr lang="es-419" sz="4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5658679" y="3048000"/>
            <a:ext cx="1346273" cy="6872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7004952" y="3048000"/>
            <a:ext cx="0" cy="6421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2172065-1F35-48ED-8C56-208F13295C44}"/>
              </a:ext>
            </a:extLst>
          </p:cNvPr>
          <p:cNvPicPr/>
          <p:nvPr/>
        </p:nvPicPr>
        <p:blipFill rotWithShape="1">
          <a:blip r:embed="rId4"/>
          <a:srcRect l="39859" t="1398" r="32047" b="89315"/>
          <a:stretch/>
        </p:blipFill>
        <p:spPr>
          <a:xfrm>
            <a:off x="8516546" y="3175411"/>
            <a:ext cx="2479400" cy="559820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870DC7C-D2B2-4B81-954B-ED8F53EE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7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AFE0-789C-47CA-BE34-3027F05C5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99" y="-22835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Comparison with </a:t>
            </a:r>
            <a:r>
              <a:rPr lang="en-US" sz="4000" dirty="0" err="1"/>
              <a:t>Batterink</a:t>
            </a:r>
            <a:r>
              <a:rPr lang="en-US" sz="4000" dirty="0"/>
              <a:t> et al. (2014)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3437E4-881A-4A75-8403-CC91D93244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59082"/>
              </p:ext>
            </p:extLst>
          </p:nvPr>
        </p:nvGraphicFramePr>
        <p:xfrm>
          <a:off x="673099" y="779712"/>
          <a:ext cx="10515598" cy="5379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475">
                  <a:extLst>
                    <a:ext uri="{9D8B030D-6E8A-4147-A177-3AD203B41FA5}">
                      <a16:colId xmlns:a16="http://schemas.microsoft.com/office/drawing/2014/main" val="3383194993"/>
                    </a:ext>
                  </a:extLst>
                </a:gridCol>
                <a:gridCol w="2631510">
                  <a:extLst>
                    <a:ext uri="{9D8B030D-6E8A-4147-A177-3AD203B41FA5}">
                      <a16:colId xmlns:a16="http://schemas.microsoft.com/office/drawing/2014/main" val="3199103484"/>
                    </a:ext>
                  </a:extLst>
                </a:gridCol>
                <a:gridCol w="2631510">
                  <a:extLst>
                    <a:ext uri="{9D8B030D-6E8A-4147-A177-3AD203B41FA5}">
                      <a16:colId xmlns:a16="http://schemas.microsoft.com/office/drawing/2014/main" val="4226318253"/>
                    </a:ext>
                  </a:extLst>
                </a:gridCol>
                <a:gridCol w="2433103">
                  <a:extLst>
                    <a:ext uri="{9D8B030D-6E8A-4147-A177-3AD203B41FA5}">
                      <a16:colId xmlns:a16="http://schemas.microsoft.com/office/drawing/2014/main" val="3967754176"/>
                    </a:ext>
                  </a:extLst>
                </a:gridCol>
              </a:tblGrid>
              <a:tr h="50946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Effect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Measure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Batterink et al. (2014)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Pilot study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1014649"/>
                  </a:ext>
                </a:extLst>
              </a:tr>
              <a:tr h="509463"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Main effect of condition?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Response times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267297"/>
                  </a:ext>
                </a:extLst>
              </a:tr>
              <a:tr h="509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Accuracy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3091136"/>
                  </a:ext>
                </a:extLst>
              </a:tr>
              <a:tr h="509463"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Interaction of 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Condition x Awareness?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Response times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4031334"/>
                  </a:ext>
                </a:extLst>
              </a:tr>
              <a:tr h="1208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Accuracy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Stronger effect for aware vs. unaware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   -&gt;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significant in each </a:t>
                      </a: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f</a:t>
                      </a:r>
                      <a:r>
                        <a:rPr lang="en-US" sz="1800" dirty="0">
                          <a:effectLst/>
                        </a:rPr>
                        <a:t>             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group separately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Stronger effect for aware vs. unaware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-&gt;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only significant</a:t>
                      </a:r>
                      <a:r>
                        <a:rPr lang="en-US" sz="1800" dirty="0">
                          <a:effectLst/>
                        </a:rPr>
                        <a:t>      </a:t>
                      </a: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f</a:t>
                      </a:r>
                      <a:r>
                        <a:rPr lang="en-US" sz="1800" dirty="0">
                          <a:effectLst/>
                        </a:rPr>
                        <a:t>         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for aware group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71190"/>
                  </a:ext>
                </a:extLst>
              </a:tr>
              <a:tr h="509463"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Interaction of 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Condition x Epoch?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Response times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Yes-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</a:rPr>
                        <a:t>ish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 (at p = .07)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5950782"/>
                  </a:ext>
                </a:extLst>
              </a:tr>
              <a:tr h="5658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Accuracy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1721757"/>
                  </a:ext>
                </a:extLst>
              </a:tr>
              <a:tr h="509463"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Interaction of Condition x Awareness x Epoch?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Response times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3224305"/>
                  </a:ext>
                </a:extLst>
              </a:tr>
              <a:tr h="509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Accuracy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84655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17F39-2071-4CDA-B6C5-E1664C0D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51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9C4E-4880-4D22-B110-24119F80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073FB-D491-4467-9BC9-23E9E3B8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299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Replicated findings of rule-unaware learning from </a:t>
            </a:r>
            <a:r>
              <a:rPr lang="en-US" dirty="0" err="1"/>
              <a:t>Batterink</a:t>
            </a:r>
            <a:r>
              <a:rPr lang="en-US" dirty="0"/>
              <a:t> et al. (2014)</a:t>
            </a:r>
          </a:p>
          <a:p>
            <a:pPr lvl="1"/>
            <a:r>
              <a:rPr lang="en-US" dirty="0"/>
              <a:t>But...</a:t>
            </a:r>
          </a:p>
          <a:p>
            <a:endParaRPr lang="en-US" dirty="0"/>
          </a:p>
          <a:p>
            <a:r>
              <a:rPr lang="en-US" dirty="0"/>
              <a:t>Disparity #1: change in learning effect over time</a:t>
            </a:r>
          </a:p>
          <a:p>
            <a:pPr lvl="1"/>
            <a:r>
              <a:rPr lang="en-US" dirty="0" err="1"/>
              <a:t>Batterink</a:t>
            </a:r>
            <a:r>
              <a:rPr lang="en-US" dirty="0"/>
              <a:t> et al. (2014): learning effect strengthened over time</a:t>
            </a:r>
          </a:p>
          <a:p>
            <a:pPr lvl="1"/>
            <a:r>
              <a:rPr lang="en-US" dirty="0"/>
              <a:t>Our results: no Epoch x Condition interaction</a:t>
            </a:r>
          </a:p>
          <a:p>
            <a:pPr lvl="2"/>
            <a:r>
              <a:rPr lang="en-US" dirty="0"/>
              <a:t>Due to fatigue? (no nap in this experiment!)</a:t>
            </a:r>
          </a:p>
          <a:p>
            <a:pPr lvl="2"/>
            <a:endParaRPr lang="en-US" dirty="0"/>
          </a:p>
          <a:p>
            <a:r>
              <a:rPr lang="en-US" dirty="0"/>
              <a:t>Disparity #2: accuracy effects within rule-unaware group </a:t>
            </a:r>
          </a:p>
          <a:p>
            <a:pPr lvl="1"/>
            <a:r>
              <a:rPr lang="en-US" dirty="0" err="1"/>
              <a:t>Batterink</a:t>
            </a:r>
            <a:r>
              <a:rPr lang="en-US" dirty="0"/>
              <a:t> et al. (2014): significant</a:t>
            </a:r>
          </a:p>
          <a:p>
            <a:pPr lvl="1"/>
            <a:r>
              <a:rPr lang="en-US" dirty="0"/>
              <a:t>Our results: not significant</a:t>
            </a:r>
          </a:p>
          <a:p>
            <a:pPr lvl="2"/>
            <a:r>
              <a:rPr lang="en-US" dirty="0"/>
              <a:t>Accuracy is less sensitive? Slightly smaller sample size? (12 vs. 15) More “careful” participants?</a:t>
            </a:r>
          </a:p>
          <a:p>
            <a:pPr lvl="2"/>
            <a:r>
              <a:rPr lang="en-US" dirty="0"/>
              <a:t>Main effect of Rule Awareness in ANOVA suggests </a:t>
            </a:r>
            <a:r>
              <a:rPr lang="en-US" i="1" dirty="0"/>
              <a:t>some</a:t>
            </a:r>
            <a:r>
              <a:rPr lang="en-US" dirty="0"/>
              <a:t> 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563B0-3B3F-47EE-9486-47D4956BC0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31095"/>
            <a:ext cx="10850216" cy="3226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75BE1-A0F3-4E7D-8648-BEFA12E51B9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65042"/>
            <a:ext cx="10850216" cy="338299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C5531-EE74-4488-AF94-01DFECA7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C21A-D9AE-42DA-843A-EB631748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11" y="450405"/>
            <a:ext cx="11469511" cy="975995"/>
          </a:xfrm>
        </p:spPr>
        <p:txBody>
          <a:bodyPr>
            <a:normAutofit/>
          </a:bodyPr>
          <a:lstStyle/>
          <a:p>
            <a:r>
              <a:rPr lang="en-US" dirty="0"/>
              <a:t>How to “milk” behavioral measures some more?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D59D3-B835-4F22-BC28-26EAB397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54F0E-6909-4662-BF6F-BA2D26F30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4356"/>
            <a:ext cx="10515600" cy="49126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Idea #1: Tune in to speed/accuracy trade-off</a:t>
            </a:r>
          </a:p>
          <a:p>
            <a:pPr lvl="1"/>
            <a:r>
              <a:rPr lang="en-US" dirty="0"/>
              <a:t>Feedback asking for faster RTs/higher accuracy as necessary?</a:t>
            </a:r>
          </a:p>
          <a:p>
            <a:pPr lvl="1"/>
            <a:r>
              <a:rPr lang="en-US" dirty="0"/>
              <a:t>Incentivize speed vs. accuracy?</a:t>
            </a:r>
          </a:p>
          <a:p>
            <a:pPr lvl="1"/>
            <a:r>
              <a:rPr lang="en-US" dirty="0"/>
              <a:t>“Titrate” rate of word presentation so all participants have comparable accuracy?</a:t>
            </a:r>
          </a:p>
          <a:p>
            <a:r>
              <a:rPr lang="en-US" dirty="0"/>
              <a:t>Idea #2: Consecutive trials with same ul/</a:t>
            </a:r>
            <a:r>
              <a:rPr lang="en-US" dirty="0" err="1"/>
              <a:t>gi</a:t>
            </a:r>
            <a:r>
              <a:rPr lang="en-US" dirty="0"/>
              <a:t>/</a:t>
            </a:r>
            <a:r>
              <a:rPr lang="en-US" dirty="0" err="1"/>
              <a:t>ro</a:t>
            </a:r>
            <a:r>
              <a:rPr lang="en-US" dirty="0"/>
              <a:t>/ne article = “affordances for learning”</a:t>
            </a:r>
          </a:p>
          <a:p>
            <a:pPr lvl="1"/>
            <a:r>
              <a:rPr lang="en-US" dirty="0"/>
              <a:t>Did rule-aware participants get more consecutive-trial affordances?</a:t>
            </a:r>
          </a:p>
          <a:p>
            <a:r>
              <a:rPr lang="en-US" dirty="0"/>
              <a:t>Idea #3: Dynamical-appearing rule awareness probes</a:t>
            </a:r>
          </a:p>
          <a:p>
            <a:pPr lvl="1"/>
            <a:r>
              <a:rPr lang="en-US" dirty="0"/>
              <a:t>Present rule-awareness probe as soon as signs of rule learning emerge?</a:t>
            </a:r>
          </a:p>
          <a:p>
            <a:pPr lvl="1"/>
            <a:r>
              <a:rPr lang="en-US" dirty="0"/>
              <a:t>May allow us to identify behavioral signs of rule awareness </a:t>
            </a:r>
            <a:r>
              <a:rPr lang="en-US" sz="2100" dirty="0"/>
              <a:t>(as in Rose, Heider, &amp; </a:t>
            </a:r>
            <a:r>
              <a:rPr lang="en-US" sz="2100" dirty="0" err="1"/>
              <a:t>Büchel</a:t>
            </a:r>
            <a:r>
              <a:rPr lang="en-US" sz="2100" dirty="0"/>
              <a:t>, 2010)</a:t>
            </a:r>
          </a:p>
          <a:p>
            <a:r>
              <a:rPr lang="en-US" dirty="0"/>
              <a:t>Idea #4: What is “explicit processing,” anyway?</a:t>
            </a:r>
          </a:p>
          <a:p>
            <a:pPr lvl="1"/>
            <a:r>
              <a:rPr lang="en-US" dirty="0"/>
              <a:t>Rule awareness =/= always applying the rule</a:t>
            </a:r>
          </a:p>
          <a:p>
            <a:pPr lvl="1"/>
            <a:r>
              <a:rPr lang="en-US" dirty="0"/>
              <a:t>Do rule-aware participants vary in how they “understand”/respond to violation trials?</a:t>
            </a:r>
          </a:p>
          <a:p>
            <a:r>
              <a:rPr lang="en-US" dirty="0"/>
              <a:t>Idea #5: The role of attitudes? Personality? Learning styles?</a:t>
            </a:r>
          </a:p>
          <a:p>
            <a:pPr lvl="1"/>
            <a:r>
              <a:rPr lang="en-US" dirty="0"/>
              <a:t>Collect personality measures &amp; link to rule use? Speed/accuracy trade-off? </a:t>
            </a:r>
            <a:r>
              <a:rPr lang="en-US" sz="2100" dirty="0"/>
              <a:t>(</a:t>
            </a:r>
            <a:r>
              <a:rPr lang="en-US" sz="2100" dirty="0" err="1"/>
              <a:t>Förster</a:t>
            </a:r>
            <a:r>
              <a:rPr lang="en-US" sz="2100" dirty="0"/>
              <a:t>, Higgins, &amp; Bianco, 2003; Gray, Williams, &amp; </a:t>
            </a:r>
            <a:r>
              <a:rPr lang="en-US" sz="2100" dirty="0" err="1"/>
              <a:t>Rebuschat</a:t>
            </a:r>
            <a:r>
              <a:rPr lang="en-US" sz="2100" dirty="0"/>
              <a:t>, 2015)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03BB33-4C8F-417F-BF73-EB4057C3593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0" t="35965" r="6834" b="4680"/>
          <a:stretch/>
        </p:blipFill>
        <p:spPr>
          <a:xfrm>
            <a:off x="647077" y="1562602"/>
            <a:ext cx="4486809" cy="3034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55CD50-5194-4A6D-9059-087D95CB712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8" t="56056" r="6992" b="4450"/>
          <a:stretch/>
        </p:blipFill>
        <p:spPr>
          <a:xfrm>
            <a:off x="5667287" y="1959762"/>
            <a:ext cx="3920122" cy="2752670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06314A7A-D0C9-4784-B5F9-516398F9B3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1" t="30849" r="6770"/>
          <a:stretch/>
        </p:blipFill>
        <p:spPr>
          <a:xfrm>
            <a:off x="478427" y="3845686"/>
            <a:ext cx="11069758" cy="301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9C4E-4880-4D22-B110-24119F80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073FB-D491-4467-9BC9-23E9E3B8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Ultimately, </a:t>
            </a:r>
            <a:r>
              <a:rPr lang="en-US" dirty="0" err="1"/>
              <a:t>Batterink’s</a:t>
            </a:r>
            <a:r>
              <a:rPr lang="en-US" dirty="0"/>
              <a:t> (2014) findings of rule-unaware learning could be replicated in our modified design.</a:t>
            </a:r>
          </a:p>
          <a:p>
            <a:endParaRPr lang="en-US" dirty="0"/>
          </a:p>
          <a:p>
            <a:r>
              <a:rPr lang="en-US" dirty="0"/>
              <a:t>Suggests that this experiment paradigm could be successfully implemented to examine implicit learning in the full EEG study.</a:t>
            </a:r>
          </a:p>
          <a:p>
            <a:endParaRPr lang="en-US" dirty="0"/>
          </a:p>
          <a:p>
            <a:r>
              <a:rPr lang="en-US" dirty="0"/>
              <a:t>Behavioral measures might be exploited even further to triangulate the onset and time course of rule learning and rule awareness.</a:t>
            </a:r>
          </a:p>
          <a:p>
            <a:pPr lvl="1"/>
            <a:r>
              <a:rPr lang="en-US" i="1" dirty="0"/>
              <a:t>Any and all ideas welcome!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A8290-2FA6-4763-AC9B-EE61D211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0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Questions/comments?</a:t>
            </a:r>
            <a:endParaRPr lang="es-419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2" t="37447" r="52869" b="38433"/>
          <a:stretch/>
        </p:blipFill>
        <p:spPr>
          <a:xfrm rot="5400000">
            <a:off x="138777" y="1867299"/>
            <a:ext cx="1892300" cy="1308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37</a:t>
            </a:fld>
            <a:endParaRPr lang="en-US"/>
          </a:p>
        </p:txBody>
      </p:sp>
      <p:pic>
        <p:nvPicPr>
          <p:cNvPr id="1026" name="Picture 2" descr="Image result for laura batterink wester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81" y="1570234"/>
            <a:ext cx="1767758" cy="19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estern university ontario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14" y="4737701"/>
            <a:ext cx="1831825" cy="19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422" y="5632991"/>
            <a:ext cx="2651078" cy="9695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6" name="Picture 12" descr="Image result for kara morgan short u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85" y="1592840"/>
            <a:ext cx="1252713" cy="188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university of illinois chicago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48" y="4802488"/>
            <a:ext cx="1667285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A073FB-D491-4467-9BC9-23E9E3B81801}"/>
              </a:ext>
            </a:extLst>
          </p:cNvPr>
          <p:cNvSpPr txBox="1">
            <a:spLocks/>
          </p:cNvSpPr>
          <p:nvPr/>
        </p:nvSpPr>
        <p:spPr>
          <a:xfrm>
            <a:off x="356912" y="3595781"/>
            <a:ext cx="1505255" cy="672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Krishna Bhatia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5A073FB-D491-4467-9BC9-23E9E3B81801}"/>
              </a:ext>
            </a:extLst>
          </p:cNvPr>
          <p:cNvSpPr txBox="1">
            <a:spLocks/>
          </p:cNvSpPr>
          <p:nvPr/>
        </p:nvSpPr>
        <p:spPr>
          <a:xfrm>
            <a:off x="1862167" y="3555174"/>
            <a:ext cx="1562100" cy="90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Will Camacho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5A073FB-D491-4467-9BC9-23E9E3B81801}"/>
              </a:ext>
            </a:extLst>
          </p:cNvPr>
          <p:cNvSpPr txBox="1">
            <a:spLocks/>
          </p:cNvSpPr>
          <p:nvPr/>
        </p:nvSpPr>
        <p:spPr>
          <a:xfrm>
            <a:off x="3679334" y="3598832"/>
            <a:ext cx="2247856" cy="863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Dr. Kara Morgan-Short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5A073FB-D491-4467-9BC9-23E9E3B81801}"/>
              </a:ext>
            </a:extLst>
          </p:cNvPr>
          <p:cNvSpPr txBox="1">
            <a:spLocks/>
          </p:cNvSpPr>
          <p:nvPr/>
        </p:nvSpPr>
        <p:spPr>
          <a:xfrm>
            <a:off x="6122265" y="3611315"/>
            <a:ext cx="2160794" cy="60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Dr. Laura </a:t>
            </a:r>
            <a:r>
              <a:rPr lang="en-US" sz="2400" dirty="0" err="1"/>
              <a:t>Batterink</a:t>
            </a:r>
            <a:endParaRPr lang="en-US" sz="24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5A073FB-D491-4467-9BC9-23E9E3B81801}"/>
              </a:ext>
            </a:extLst>
          </p:cNvPr>
          <p:cNvSpPr txBox="1">
            <a:spLocks/>
          </p:cNvSpPr>
          <p:nvPr/>
        </p:nvSpPr>
        <p:spPr>
          <a:xfrm>
            <a:off x="8318950" y="1570234"/>
            <a:ext cx="3326500" cy="2869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Other dissertation committee members:</a:t>
            </a:r>
          </a:p>
          <a:p>
            <a:pPr lvl="1"/>
            <a:r>
              <a:rPr lang="en-US" dirty="0"/>
              <a:t>Dr. Jennifer </a:t>
            </a:r>
            <a:r>
              <a:rPr lang="en-US" dirty="0" err="1"/>
              <a:t>Cabrelli-Amaro</a:t>
            </a:r>
            <a:endParaRPr lang="en-US" dirty="0"/>
          </a:p>
          <a:p>
            <a:pPr lvl="1"/>
            <a:r>
              <a:rPr lang="en-US" dirty="0"/>
              <a:t>Dr. Philip Hamrick</a:t>
            </a:r>
          </a:p>
          <a:p>
            <a:pPr lvl="1"/>
            <a:r>
              <a:rPr lang="en-US" dirty="0"/>
              <a:t>Dr. David Miller</a:t>
            </a:r>
          </a:p>
          <a:p>
            <a:pPr lvl="1"/>
            <a:r>
              <a:rPr lang="en-US" dirty="0"/>
              <a:t>Dr. Kim </a:t>
            </a:r>
            <a:r>
              <a:rPr lang="en-US" dirty="0" err="1"/>
              <a:t>Potowski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8" t="9445" r="25511" b="59629"/>
          <a:stretch/>
        </p:blipFill>
        <p:spPr>
          <a:xfrm>
            <a:off x="1969793" y="1575199"/>
            <a:ext cx="1382399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86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91B9-43DD-46E7-B46C-483CA750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6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References (1)</a:t>
            </a:r>
            <a:endParaRPr lang="es-MX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29BE-150F-4F02-A5E3-8C7148552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6" y="939862"/>
            <a:ext cx="11616267" cy="564875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1600" dirty="0" err="1"/>
              <a:t>Batterink</a:t>
            </a:r>
            <a:r>
              <a:rPr lang="en-US" sz="1600" dirty="0"/>
              <a:t>, L. J., </a:t>
            </a:r>
            <a:r>
              <a:rPr lang="en-US" sz="1600" dirty="0" err="1"/>
              <a:t>Oudiette</a:t>
            </a:r>
            <a:r>
              <a:rPr lang="en-US" sz="1600" dirty="0"/>
              <a:t>, D., </a:t>
            </a:r>
            <a:r>
              <a:rPr lang="en-US" sz="1600" dirty="0" err="1"/>
              <a:t>Reber</a:t>
            </a:r>
            <a:r>
              <a:rPr lang="en-US" sz="1600" dirty="0"/>
              <a:t>, P. J., &amp; </a:t>
            </a:r>
            <a:r>
              <a:rPr lang="en-US" sz="1600" dirty="0" err="1"/>
              <a:t>Paller</a:t>
            </a:r>
            <a:r>
              <a:rPr lang="en-US" sz="1600" dirty="0"/>
              <a:t>, K. A. (2014). Sleep facilitates learning a new linguistic rule. </a:t>
            </a:r>
            <a:r>
              <a:rPr lang="en-US" sz="1600" i="1" dirty="0" err="1"/>
              <a:t>Neuropsychologia</a:t>
            </a:r>
            <a:r>
              <a:rPr lang="en-US" sz="1600" dirty="0"/>
              <a:t>, </a:t>
            </a:r>
            <a:r>
              <a:rPr lang="en-US" sz="1600" i="1" dirty="0"/>
              <a:t>65</a:t>
            </a:r>
            <a:r>
              <a:rPr lang="en-US" sz="1600" dirty="0"/>
              <a:t>, 169-179.</a:t>
            </a:r>
          </a:p>
          <a:p>
            <a:pPr marL="457200" indent="-457200">
              <a:buNone/>
            </a:pPr>
            <a:r>
              <a:rPr lang="en-US" sz="1600" dirty="0" err="1"/>
              <a:t>DeKeyser</a:t>
            </a:r>
            <a:r>
              <a:rPr lang="en-US" sz="1600" dirty="0"/>
              <a:t>, R. (2009). Cognitive-psychological processes in second language learning. In M. H. Long &amp; C. J. Doughty (Eds.), </a:t>
            </a:r>
            <a:r>
              <a:rPr lang="en-US" sz="1600" i="1" dirty="0"/>
              <a:t>The handbook of language teaching</a:t>
            </a:r>
            <a:r>
              <a:rPr lang="en-US" sz="1600" dirty="0"/>
              <a:t> (pp. 119-138). Oxford, UK: Blackwell.</a:t>
            </a:r>
            <a:endParaRPr lang="es-419" sz="1600" dirty="0"/>
          </a:p>
          <a:p>
            <a:pPr marL="457200" indent="-457200">
              <a:buNone/>
            </a:pPr>
            <a:r>
              <a:rPr lang="en-US" sz="1600" dirty="0"/>
              <a:t>Doughty, C. J. (2003). Instructed SLA: Constraints, compensation, and enhancement. In C. Doughty &amp; M. H. Long (Eds.), The handbook of second language acquisition (p256-310). Malden, MA: Blackwell.</a:t>
            </a:r>
          </a:p>
          <a:p>
            <a:pPr marL="457200" indent="-457200">
              <a:buNone/>
            </a:pPr>
            <a:r>
              <a:rPr lang="en-US" sz="1600" dirty="0"/>
              <a:t>Ellis, N. (2006) Selective attention and transfer phenomena in L2 acquisition: Contingency, cue competition, salience, interference, overshadowing, blocking, and perceptual learning. </a:t>
            </a:r>
            <a:r>
              <a:rPr lang="en-US" sz="1600" i="1" dirty="0"/>
              <a:t>Applied Linguistics, 27</a:t>
            </a:r>
            <a:r>
              <a:rPr lang="en-US" sz="1600" dirty="0"/>
              <a:t>(2), 164-194.</a:t>
            </a:r>
            <a:endParaRPr lang="es-419" sz="1600" dirty="0"/>
          </a:p>
          <a:p>
            <a:pPr marL="457200" indent="-457200">
              <a:buNone/>
            </a:pPr>
            <a:r>
              <a:rPr lang="en-US" sz="1600" dirty="0"/>
              <a:t>Ellis, N., &amp; </a:t>
            </a:r>
            <a:r>
              <a:rPr lang="en-US" sz="1600" dirty="0" err="1"/>
              <a:t>Sagarra</a:t>
            </a:r>
            <a:r>
              <a:rPr lang="en-US" sz="1600" dirty="0"/>
              <a:t>, N. (2010). The bounds of adult language acquisition: Blocking and learned attention. </a:t>
            </a:r>
            <a:r>
              <a:rPr lang="en-US" sz="1600" i="1" dirty="0"/>
              <a:t>Studies in Second Language Acquisition, 32</a:t>
            </a:r>
            <a:r>
              <a:rPr lang="en-US" sz="1600" dirty="0"/>
              <a:t>(4), 553-580.</a:t>
            </a:r>
          </a:p>
          <a:p>
            <a:pPr marL="457200" indent="-457200">
              <a:buNone/>
            </a:pPr>
            <a:r>
              <a:rPr lang="en-US" sz="1600" dirty="0" err="1"/>
              <a:t>Fahrenfort</a:t>
            </a:r>
            <a:r>
              <a:rPr lang="en-US" sz="1600" dirty="0"/>
              <a:t>, J. J., </a:t>
            </a:r>
            <a:r>
              <a:rPr lang="en-US" sz="1600" dirty="0" err="1"/>
              <a:t>Grubert</a:t>
            </a:r>
            <a:r>
              <a:rPr lang="en-US" sz="1600" dirty="0"/>
              <a:t>, A., </a:t>
            </a:r>
            <a:r>
              <a:rPr lang="en-US" sz="1600" dirty="0" err="1"/>
              <a:t>Olivers</a:t>
            </a:r>
            <a:r>
              <a:rPr lang="en-US" sz="1600" dirty="0"/>
              <a:t>, C. N., &amp; </a:t>
            </a:r>
            <a:r>
              <a:rPr lang="en-US" sz="1600" dirty="0" err="1"/>
              <a:t>Eimer</a:t>
            </a:r>
            <a:r>
              <a:rPr lang="en-US" sz="1600" dirty="0"/>
              <a:t>, M. (2017). Multivariate EEG analyses support high-resolution tracking of feature-based attentional selection. </a:t>
            </a:r>
            <a:r>
              <a:rPr lang="en-US" sz="1600" i="1" dirty="0"/>
              <a:t>Scientific Reports</a:t>
            </a:r>
            <a:r>
              <a:rPr lang="en-US" sz="1600" dirty="0"/>
              <a:t>, </a:t>
            </a:r>
            <a:r>
              <a:rPr lang="en-US" sz="1600" i="1" dirty="0"/>
              <a:t>7</a:t>
            </a:r>
            <a:r>
              <a:rPr lang="en-US" sz="1600" dirty="0"/>
              <a:t>(1), 1886.</a:t>
            </a:r>
          </a:p>
          <a:p>
            <a:pPr marL="457200" indent="-457200">
              <a:buNone/>
            </a:pPr>
            <a:r>
              <a:rPr lang="en-US" sz="1600" dirty="0" err="1"/>
              <a:t>Förster</a:t>
            </a:r>
            <a:r>
              <a:rPr lang="en-US" sz="1600" dirty="0"/>
              <a:t>, J., Higgins, E. T., &amp; Bianco, A. T. (2003). Speed/accuracy decisions in task performance: Built-in trade-off or separate strategic concerns?. </a:t>
            </a:r>
            <a:r>
              <a:rPr lang="en-US" sz="1600" i="1" dirty="0"/>
              <a:t>Organizational behavior and human decision processes, 90</a:t>
            </a:r>
            <a:r>
              <a:rPr lang="en-US" sz="1600" dirty="0"/>
              <a:t>(1), 148-164.</a:t>
            </a:r>
            <a:endParaRPr lang="es-419" sz="1600" dirty="0"/>
          </a:p>
          <a:p>
            <a:pPr marL="457200" indent="-457200">
              <a:buNone/>
            </a:pPr>
            <a:r>
              <a:rPr lang="en-US" sz="1600" dirty="0"/>
              <a:t>Goo, J., </a:t>
            </a:r>
            <a:r>
              <a:rPr lang="en-US" sz="1600" dirty="0" err="1"/>
              <a:t>Granena</a:t>
            </a:r>
            <a:r>
              <a:rPr lang="en-US" sz="1600" dirty="0"/>
              <a:t>, G., Yilmaz, Y., &amp; Novella, M. (2015). Implicit and explicit instruction in L2 learning. In </a:t>
            </a:r>
            <a:r>
              <a:rPr lang="en-US" sz="1600" dirty="0" err="1"/>
              <a:t>Rebuschat</a:t>
            </a:r>
            <a:r>
              <a:rPr lang="en-US" sz="1600" dirty="0"/>
              <a:t> (Ed.), </a:t>
            </a:r>
            <a:r>
              <a:rPr lang="en-US" sz="1600" i="1" dirty="0"/>
              <a:t>Implicit and explicit learning of languages </a:t>
            </a:r>
            <a:r>
              <a:rPr lang="en-US" sz="1600" dirty="0"/>
              <a:t>(p443-482). John Benjamins.</a:t>
            </a:r>
          </a:p>
          <a:p>
            <a:pPr marL="457200" indent="-457200">
              <a:buNone/>
            </a:pPr>
            <a:r>
              <a:rPr lang="en-US" sz="1600" dirty="0"/>
              <a:t>Grey, S., Williams, J. N., &amp; </a:t>
            </a:r>
            <a:r>
              <a:rPr lang="en-US" sz="1600" dirty="0" err="1"/>
              <a:t>Rebuschat</a:t>
            </a:r>
            <a:r>
              <a:rPr lang="en-US" sz="1600" dirty="0"/>
              <a:t>, P. (2015). Individual differences in incidental language learning: Phonological working memory, learning styles, and personality. </a:t>
            </a:r>
            <a:r>
              <a:rPr lang="en-US" sz="1600" i="1" dirty="0"/>
              <a:t>Learning and Individual Differences</a:t>
            </a:r>
            <a:r>
              <a:rPr lang="en-US" sz="1600" dirty="0"/>
              <a:t>, </a:t>
            </a:r>
            <a:r>
              <a:rPr lang="en-US" sz="1600" i="1" dirty="0"/>
              <a:t>38</a:t>
            </a:r>
            <a:r>
              <a:rPr lang="en-US" sz="1600" dirty="0"/>
              <a:t>, 44-53.</a:t>
            </a:r>
            <a:endParaRPr lang="es-419" sz="1600" dirty="0"/>
          </a:p>
          <a:p>
            <a:pPr marL="457200" indent="-457200">
              <a:buNone/>
            </a:pPr>
            <a:r>
              <a:rPr lang="en-US" sz="1600" dirty="0" err="1"/>
              <a:t>Grootswagers</a:t>
            </a:r>
            <a:r>
              <a:rPr lang="en-US" sz="1600" dirty="0"/>
              <a:t>, T., Wardle, S. G., &amp; Carlson, T. A. (2017). Decoding dynamic brain patterns from evoked responses: A tutorial on multivariate pattern analysis applied to time series neuroimaging data. </a:t>
            </a:r>
            <a:r>
              <a:rPr lang="en-US" sz="1600" i="1" dirty="0"/>
              <a:t>Journal of Cognitive Neuroscience, 29</a:t>
            </a:r>
            <a:r>
              <a:rPr lang="en-US" sz="1600" dirty="0"/>
              <a:t>(4), 677-697.</a:t>
            </a:r>
            <a:endParaRPr lang="es-419" sz="1600" dirty="0"/>
          </a:p>
          <a:p>
            <a:pPr marL="457200" indent="-457200">
              <a:buNone/>
            </a:pPr>
            <a:endParaRPr lang="es-419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2D0D3-FCB0-4028-A50D-52D57266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27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91B9-43DD-46E7-B46C-483CA750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6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References (2)</a:t>
            </a:r>
            <a:endParaRPr lang="es-MX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29BE-150F-4F02-A5E3-8C7148552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34" y="1030014"/>
            <a:ext cx="11616267" cy="564875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1600" dirty="0"/>
              <a:t>King, J. R., &amp; </a:t>
            </a:r>
            <a:r>
              <a:rPr lang="en-US" sz="1600" dirty="0" err="1"/>
              <a:t>Dehaene</a:t>
            </a:r>
            <a:r>
              <a:rPr lang="en-US" sz="1600" dirty="0"/>
              <a:t>, S. (2014). Characterizing the dynamics of mental representations: the temporal generalization method. Trends in cognitive sciences, 18(4), 203-210.</a:t>
            </a:r>
          </a:p>
          <a:p>
            <a:pPr marL="457200" indent="-457200">
              <a:buNone/>
            </a:pPr>
            <a:r>
              <a:rPr lang="en-US" sz="1600" dirty="0" err="1"/>
              <a:t>Leow</a:t>
            </a:r>
            <a:r>
              <a:rPr lang="en-US" sz="1600" dirty="0"/>
              <a:t>, R. P. (2015). Toward a model of the L2 learning process in instructed SLA. In R. P. </a:t>
            </a:r>
            <a:r>
              <a:rPr lang="en-US" sz="1600" dirty="0" err="1"/>
              <a:t>Leow</a:t>
            </a:r>
            <a:r>
              <a:rPr lang="en-US" sz="1600" dirty="0"/>
              <a:t> (Ed.), </a:t>
            </a:r>
            <a:r>
              <a:rPr lang="en-US" sz="1600" i="1" dirty="0"/>
              <a:t>Explicit learning in the L2 classroom: A student-centered approach</a:t>
            </a:r>
            <a:r>
              <a:rPr lang="en-US" sz="1600" dirty="0"/>
              <a:t> (pp. 236–250). New York, NY: Routledge.</a:t>
            </a:r>
          </a:p>
          <a:p>
            <a:pPr marL="457200" indent="-457200">
              <a:buNone/>
            </a:pPr>
            <a:r>
              <a:rPr lang="en-US" sz="1600" dirty="0"/>
              <a:t>Leung, J. H., &amp; Williams, J. N. (2011). The implicit learning of mappings between forms and contextually derived meanings. </a:t>
            </a:r>
            <a:r>
              <a:rPr lang="en-US" sz="1600" i="1" dirty="0"/>
              <a:t>Studies in Second Language Acquisition</a:t>
            </a:r>
            <a:r>
              <a:rPr lang="en-US" sz="1600" dirty="0"/>
              <a:t>, </a:t>
            </a:r>
            <a:r>
              <a:rPr lang="en-US" sz="1600" i="1" dirty="0"/>
              <a:t>33</a:t>
            </a:r>
            <a:r>
              <a:rPr lang="en-US" sz="1600" dirty="0"/>
              <a:t>(1), 33-55.</a:t>
            </a:r>
            <a:endParaRPr lang="es-419" sz="1600" dirty="0"/>
          </a:p>
          <a:p>
            <a:pPr marL="457200" indent="-457200">
              <a:buNone/>
            </a:pPr>
            <a:r>
              <a:rPr lang="en-US" sz="1600" dirty="0"/>
              <a:t>Leung, J. H., &amp; Williams, J. N. (2012). Constraints on implicit learning of grammatical form‐meaning connections. </a:t>
            </a:r>
            <a:r>
              <a:rPr lang="en-US" sz="1600" i="1" dirty="0"/>
              <a:t>Language Learning, 62</a:t>
            </a:r>
            <a:r>
              <a:rPr lang="en-US" sz="1600" dirty="0"/>
              <a:t>(2), 634-662.</a:t>
            </a:r>
            <a:endParaRPr lang="es-419" sz="1600" dirty="0"/>
          </a:p>
          <a:p>
            <a:pPr marL="457200" indent="-457200">
              <a:buNone/>
            </a:pPr>
            <a:r>
              <a:rPr lang="en-US" sz="1600" dirty="0"/>
              <a:t>Leung, J. H., &amp; Williams, J. N. (2014). </a:t>
            </a:r>
            <a:r>
              <a:rPr lang="en-US" sz="1600" dirty="0" err="1"/>
              <a:t>Crosslinguistic</a:t>
            </a:r>
            <a:r>
              <a:rPr lang="en-US" sz="1600" dirty="0"/>
              <a:t> differences in implicit language learning. </a:t>
            </a:r>
            <a:r>
              <a:rPr lang="en-US" sz="1600" i="1" dirty="0"/>
              <a:t>Studies in Second Language Acquisition, 36</a:t>
            </a:r>
            <a:r>
              <a:rPr lang="en-US" sz="1600" dirty="0"/>
              <a:t>(4), 733-755.</a:t>
            </a:r>
            <a:endParaRPr lang="es-419" sz="1600" dirty="0"/>
          </a:p>
          <a:p>
            <a:pPr marL="457200" indent="-457200">
              <a:buNone/>
            </a:pPr>
            <a:r>
              <a:rPr lang="en-US" sz="1600" dirty="0"/>
              <a:t>Marian, V., </a:t>
            </a:r>
            <a:r>
              <a:rPr lang="en-US" sz="1600" dirty="0" err="1"/>
              <a:t>Blumenfeld</a:t>
            </a:r>
            <a:r>
              <a:rPr lang="en-US" sz="1600" dirty="0"/>
              <a:t>, H. K., &amp; </a:t>
            </a:r>
            <a:r>
              <a:rPr lang="en-US" sz="1600" dirty="0" err="1"/>
              <a:t>Kaushanskaya</a:t>
            </a:r>
            <a:r>
              <a:rPr lang="en-US" sz="1600" dirty="0"/>
              <a:t>, M. (2007). The language experience and proficiency questionnaire (LEAP-Q): Assessing language profiles in bilinguals and multilinguals. </a:t>
            </a:r>
            <a:r>
              <a:rPr lang="en-US" sz="1600" i="1" dirty="0"/>
              <a:t>Journal of Speech, Language, and Hearing Research, 50</a:t>
            </a:r>
            <a:r>
              <a:rPr lang="en-US" sz="1600" dirty="0"/>
              <a:t>(4), 940-967.</a:t>
            </a:r>
            <a:endParaRPr lang="es-419" sz="1600" dirty="0"/>
          </a:p>
          <a:p>
            <a:pPr marL="457200" indent="-457200">
              <a:buNone/>
            </a:pPr>
            <a:r>
              <a:rPr lang="en-US" sz="1600" dirty="0"/>
              <a:t>Marsden, E., Morgan‐Short, K., Thompson, S., &amp; </a:t>
            </a:r>
            <a:r>
              <a:rPr lang="en-US" sz="1600" dirty="0" err="1"/>
              <a:t>Abugaber</a:t>
            </a:r>
            <a:r>
              <a:rPr lang="en-US" sz="1600" dirty="0"/>
              <a:t>, D. (2018). Replication in second language research: Narrative and systematic reviews and recommendations for the field. </a:t>
            </a:r>
            <a:r>
              <a:rPr lang="en-US" sz="1600" i="1" dirty="0"/>
              <a:t>Language Learning, 68</a:t>
            </a:r>
            <a:r>
              <a:rPr lang="en-US" sz="1600" dirty="0"/>
              <a:t>(2), 321-391.</a:t>
            </a:r>
            <a:endParaRPr lang="es-419" sz="1600" dirty="0"/>
          </a:p>
          <a:p>
            <a:pPr marL="457200" indent="-457200">
              <a:buNone/>
            </a:pPr>
            <a:r>
              <a:rPr lang="en-US" sz="1600" dirty="0"/>
              <a:t>Norris, J. M., &amp; Ortega, L. (2000). Effectiveness of L2 instruction: A research synthesis and quantitative meta‐analysis. </a:t>
            </a:r>
            <a:r>
              <a:rPr lang="en-US" sz="1600" i="1" dirty="0"/>
              <a:t>Language Learning, 50</a:t>
            </a:r>
            <a:r>
              <a:rPr lang="en-US" sz="1600" dirty="0"/>
              <a:t>(3), 417-528.</a:t>
            </a:r>
          </a:p>
          <a:p>
            <a:pPr marL="457200" indent="-457200">
              <a:buNone/>
            </a:pPr>
            <a:r>
              <a:rPr lang="en-US" sz="1600" dirty="0" err="1"/>
              <a:t>Paciorek</a:t>
            </a:r>
            <a:r>
              <a:rPr lang="en-US" sz="1600" dirty="0"/>
              <a:t>, A., &amp; Williams, J. N. (2015). Implicit learning of semantic preferences of verbs. </a:t>
            </a:r>
            <a:r>
              <a:rPr lang="en-US" sz="1600" i="1" dirty="0"/>
              <a:t>Studies in Second Language Acquisition, 37</a:t>
            </a:r>
            <a:r>
              <a:rPr lang="en-US" sz="1600" dirty="0"/>
              <a:t>(2), 359-382.</a:t>
            </a:r>
            <a:endParaRPr lang="es-419" sz="1600" dirty="0"/>
          </a:p>
          <a:p>
            <a:pPr marL="457200" indent="-457200">
              <a:buNone/>
            </a:pPr>
            <a:r>
              <a:rPr lang="en-US" sz="1600" dirty="0"/>
              <a:t>Paradis, M. (2009). </a:t>
            </a:r>
            <a:r>
              <a:rPr lang="en-US" sz="1600" i="1" dirty="0"/>
              <a:t>Declarative and procedural determinants of second languages</a:t>
            </a:r>
            <a:r>
              <a:rPr lang="en-US" sz="1600" dirty="0"/>
              <a:t>. Amsterdam, John Benjamins.</a:t>
            </a:r>
          </a:p>
          <a:p>
            <a:pPr marL="457200" indent="-457200">
              <a:buNone/>
            </a:pPr>
            <a:endParaRPr lang="es-419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00434-C333-4032-8F18-7745D683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7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attention/awareness in Second Language Acquisition</a:t>
            </a: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0930"/>
          <a:stretch/>
        </p:blipFill>
        <p:spPr>
          <a:xfrm>
            <a:off x="135489" y="2323701"/>
            <a:ext cx="6733471" cy="45342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 descr="Image result for attention awareness &quot;second language&quot; acquis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9" y="1690688"/>
            <a:ext cx="2479675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ttention awareness &quot;second language&quot; acquis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147" y="3826669"/>
            <a:ext cx="2418139" cy="31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ttention awareness &quot;second language&quot; acquisition 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497" y="3269455"/>
            <a:ext cx="2319014" cy="34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ttention awareness &quot;second language&quot; acquisition 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672" y="2775348"/>
            <a:ext cx="2533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rebuschat implicit explicit learning langu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61" y="2247902"/>
            <a:ext cx="2518833" cy="37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A3DB9-D8F9-422F-9240-4FCA11A3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91B9-43DD-46E7-B46C-483CA750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6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References (3)</a:t>
            </a:r>
            <a:endParaRPr lang="es-MX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29BE-150F-4F02-A5E3-8C7148552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34" y="953814"/>
            <a:ext cx="11616267" cy="564875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1600" dirty="0" err="1"/>
              <a:t>Rebuschat</a:t>
            </a:r>
            <a:r>
              <a:rPr lang="en-US" sz="1600" dirty="0"/>
              <a:t>, P., Hamrick, P., Sachs, R., </a:t>
            </a:r>
            <a:r>
              <a:rPr lang="en-US" sz="1600" dirty="0" err="1"/>
              <a:t>Riestenberg</a:t>
            </a:r>
            <a:r>
              <a:rPr lang="en-US" sz="1600" dirty="0"/>
              <a:t>, K., &amp; Ziegler, N. (2013). Implicit and explicit knowledge of form-meaning connections: Evidence from subjective measures of awareness. In J. M. </a:t>
            </a:r>
            <a:r>
              <a:rPr lang="en-US" sz="1600" dirty="0" err="1"/>
              <a:t>Bergsleithner</a:t>
            </a:r>
            <a:r>
              <a:rPr lang="en-US" sz="1600" dirty="0"/>
              <a:t>, S. N. </a:t>
            </a:r>
            <a:r>
              <a:rPr lang="en-US" sz="1600" dirty="0" err="1"/>
              <a:t>Frota</a:t>
            </a:r>
            <a:r>
              <a:rPr lang="en-US" sz="1600" dirty="0"/>
              <a:t>, &amp; J. K. Yoshioka, (Eds.), </a:t>
            </a:r>
            <a:r>
              <a:rPr lang="en-US" sz="1600" i="1" dirty="0"/>
              <a:t>Noticing and second language acquisition: Studies in honor of Richard Schmidt</a:t>
            </a:r>
            <a:r>
              <a:rPr lang="en-US" sz="1600" dirty="0"/>
              <a:t> (pp. 255–275). Honolulu: University of Hawaii, National Foreign Language Resource Center.</a:t>
            </a:r>
            <a:endParaRPr lang="es-419" sz="1600" dirty="0"/>
          </a:p>
          <a:p>
            <a:pPr marL="457200" indent="-457200">
              <a:buNone/>
            </a:pPr>
            <a:r>
              <a:rPr lang="en-US" sz="1600" dirty="0"/>
              <a:t>Robinson, P. (1995). Attention, memory and the “noticing” hypothesis. </a:t>
            </a:r>
            <a:r>
              <a:rPr lang="en-US" sz="1600" i="1" dirty="0"/>
              <a:t>Language Learning, 45</a:t>
            </a:r>
            <a:r>
              <a:rPr lang="en-US" sz="1600" dirty="0"/>
              <a:t>, 283–331.</a:t>
            </a:r>
          </a:p>
          <a:p>
            <a:pPr marL="457200" indent="-457200">
              <a:buNone/>
            </a:pPr>
            <a:r>
              <a:rPr lang="en-US" sz="1600" dirty="0"/>
              <a:t>Rose, M., Haider, H., &amp; </a:t>
            </a:r>
            <a:r>
              <a:rPr lang="en-US" sz="1600" dirty="0" err="1"/>
              <a:t>Büchel</a:t>
            </a:r>
            <a:r>
              <a:rPr lang="en-US" sz="1600" dirty="0"/>
              <a:t>, C. (2010). The emergence of explicit memory during learning. </a:t>
            </a:r>
            <a:r>
              <a:rPr lang="en-US" sz="1600" i="1" dirty="0"/>
              <a:t>Cerebral Cortex, 20</a:t>
            </a:r>
            <a:r>
              <a:rPr lang="en-US" sz="1600" dirty="0"/>
              <a:t>(12), 2787-2797.</a:t>
            </a:r>
          </a:p>
          <a:p>
            <a:pPr marL="457200" indent="-457200">
              <a:buNone/>
            </a:pPr>
            <a:r>
              <a:rPr lang="en-US" sz="1600" dirty="0" err="1"/>
              <a:t>Sanz</a:t>
            </a:r>
            <a:r>
              <a:rPr lang="en-US" sz="1600" dirty="0"/>
              <a:t>, C., &amp; </a:t>
            </a:r>
            <a:r>
              <a:rPr lang="en-US" sz="1600" dirty="0" err="1"/>
              <a:t>Leow</a:t>
            </a:r>
            <a:r>
              <a:rPr lang="en-US" sz="1600" dirty="0"/>
              <a:t>, R. (Eds.) (2011). </a:t>
            </a:r>
            <a:r>
              <a:rPr lang="en-US" sz="1600" i="1" dirty="0"/>
              <a:t>Implicit and explicit language learning: Conditions, processes, and knowledge in SLA and bilingualism.</a:t>
            </a:r>
            <a:r>
              <a:rPr lang="en-US" sz="1600" dirty="0"/>
              <a:t> Washington: Georgetown University Press.</a:t>
            </a:r>
            <a:endParaRPr lang="es-419" sz="1600" dirty="0"/>
          </a:p>
          <a:p>
            <a:pPr marL="457200" indent="-457200">
              <a:buNone/>
            </a:pPr>
            <a:r>
              <a:rPr lang="en-US" sz="1600" dirty="0"/>
              <a:t>Schmidt, R. (1990). The role of consciousness in second language learning. </a:t>
            </a:r>
            <a:r>
              <a:rPr lang="en-US" sz="1600" i="1" dirty="0"/>
              <a:t>Applied Linguistics, 11</a:t>
            </a:r>
            <a:r>
              <a:rPr lang="en-US" sz="1600" dirty="0"/>
              <a:t>(2), 129-158.</a:t>
            </a:r>
            <a:endParaRPr lang="es-419" sz="1600" dirty="0"/>
          </a:p>
          <a:p>
            <a:pPr marL="457200" indent="-457200">
              <a:buNone/>
            </a:pPr>
            <a:r>
              <a:rPr lang="en-US" sz="1600" dirty="0"/>
              <a:t>Simard, D., &amp; Wong, W. (2001). Alertness, orientation, and detection: The conceptualization of attentional functions in SLA. </a:t>
            </a:r>
            <a:r>
              <a:rPr lang="en-US" sz="1600" i="1" dirty="0"/>
              <a:t>Studies in Second Language Acquisition, 23</a:t>
            </a:r>
            <a:r>
              <a:rPr lang="en-US" sz="1600" dirty="0"/>
              <a:t>(1), 103-124.</a:t>
            </a:r>
            <a:endParaRPr lang="es-419" sz="1600" dirty="0"/>
          </a:p>
          <a:p>
            <a:pPr marL="457200" indent="-457200">
              <a:buNone/>
            </a:pPr>
            <a:r>
              <a:rPr lang="en-US" sz="1600" dirty="0" err="1"/>
              <a:t>Spada</a:t>
            </a:r>
            <a:r>
              <a:rPr lang="en-US" sz="1600" dirty="0"/>
              <a:t>, N., &amp; Tomita, Y. (2010). Interactions between type of instruction and type of language feature: A meta‐analysis. </a:t>
            </a:r>
            <a:r>
              <a:rPr lang="en-US" sz="1600" i="1" dirty="0"/>
              <a:t>Language Learning, 60</a:t>
            </a:r>
            <a:r>
              <a:rPr lang="en-US" sz="1600" dirty="0"/>
              <a:t>(2), 263-308.</a:t>
            </a:r>
            <a:endParaRPr lang="es-419" sz="1600" dirty="0"/>
          </a:p>
          <a:p>
            <a:pPr marL="457200" indent="-457200">
              <a:buNone/>
            </a:pPr>
            <a:r>
              <a:rPr lang="en-US" sz="1600" dirty="0"/>
              <a:t>Tomlin, R. S., &amp; Villa, V. (1994). Attention in cognitive science and second language acquisition. </a:t>
            </a:r>
            <a:r>
              <a:rPr lang="en-US" sz="1600" i="1" dirty="0"/>
              <a:t>Studies in second language acquisition, 16</a:t>
            </a:r>
            <a:r>
              <a:rPr lang="en-US" sz="1600" dirty="0"/>
              <a:t>(2), 183-203.</a:t>
            </a:r>
          </a:p>
          <a:p>
            <a:pPr marL="457200" indent="-457200">
              <a:buNone/>
            </a:pPr>
            <a:r>
              <a:rPr lang="en-US" sz="1600" dirty="0"/>
              <a:t>Williams, J. (2004). Implicit learning of form-meaning connections. In B. </a:t>
            </a:r>
            <a:r>
              <a:rPr lang="en-US" sz="1600" dirty="0" err="1"/>
              <a:t>VanPatten</a:t>
            </a:r>
            <a:r>
              <a:rPr lang="en-US" sz="1600" dirty="0"/>
              <a:t>, J. Williams, S. </a:t>
            </a:r>
            <a:r>
              <a:rPr lang="en-US" sz="1600" dirty="0" err="1"/>
              <a:t>Rott</a:t>
            </a:r>
            <a:r>
              <a:rPr lang="en-US" sz="1600" dirty="0"/>
              <a:t> &amp; M. Overstreet (Eds.), </a:t>
            </a:r>
            <a:r>
              <a:rPr lang="en-US" sz="1600" i="1" dirty="0"/>
              <a:t>Form Meaning Connections in Second Language Acquisition</a:t>
            </a:r>
            <a:r>
              <a:rPr lang="en-US" sz="1600" dirty="0"/>
              <a:t> (pp. 203-218). New York: Routledge.</a:t>
            </a:r>
            <a:endParaRPr lang="es-419" sz="1600" dirty="0"/>
          </a:p>
          <a:p>
            <a:pPr marL="457200" indent="-457200">
              <a:buNone/>
            </a:pPr>
            <a:r>
              <a:rPr lang="en-US" sz="1600" dirty="0"/>
              <a:t>Williams, J. (2005). Learning without awareness. </a:t>
            </a:r>
            <a:r>
              <a:rPr lang="en-US" sz="1600" i="1" dirty="0"/>
              <a:t>Studies in Second Language Acquisition, 27</a:t>
            </a:r>
            <a:r>
              <a:rPr lang="en-US" sz="1600" dirty="0"/>
              <a:t>, 269-304.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040DF-D14F-497F-8A7B-36BFD5F2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9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7933C-6DF4-4207-A768-08DA5C20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“rule-aware processing,”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F5300-490C-47CE-9727-92E866CAC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11" y="1415769"/>
            <a:ext cx="10515600" cy="53057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Which of these cognitive sub-routines constitutes “rule-aware processing”?</a:t>
            </a:r>
          </a:p>
          <a:p>
            <a:r>
              <a:rPr lang="en-US" sz="1400" dirty="0"/>
              <a:t>1. Pre-program the relevant finger movement based on the artificial language article</a:t>
            </a:r>
          </a:p>
          <a:p>
            <a:r>
              <a:rPr lang="en-US" sz="1400" dirty="0"/>
              <a:t>2. Perceive the fact that experiment didn’t advance after response</a:t>
            </a:r>
          </a:p>
          <a:p>
            <a:r>
              <a:rPr lang="en-US" sz="1400" dirty="0"/>
              <a:t>3. Consciously realize that the experiment didn’t advance after response</a:t>
            </a:r>
          </a:p>
          <a:p>
            <a:r>
              <a:rPr lang="en-US" sz="1400" dirty="0"/>
              <a:t>4. Inhibit urge to re-press the same buttons</a:t>
            </a:r>
          </a:p>
          <a:p>
            <a:r>
              <a:rPr lang="en-US" sz="1400" dirty="0"/>
              <a:t>5. Stop and decide to read the noun</a:t>
            </a:r>
          </a:p>
          <a:p>
            <a:r>
              <a:rPr lang="en-US" sz="1400" dirty="0"/>
              <a:t>6. Actually read the noun and think about its animacy status</a:t>
            </a:r>
          </a:p>
          <a:p>
            <a:r>
              <a:rPr lang="en-US" sz="1400" dirty="0"/>
              <a:t>7. Recall the button assignment and provide the living/nonliving response</a:t>
            </a:r>
          </a:p>
          <a:p>
            <a:r>
              <a:rPr lang="en-US" sz="1400" dirty="0"/>
              <a:t>8. Perceive and process the “Near/far?” prompt</a:t>
            </a:r>
          </a:p>
          <a:p>
            <a:r>
              <a:rPr lang="en-US" sz="1400" dirty="0"/>
              <a:t>9. Try to recall which of ul/</a:t>
            </a:r>
            <a:r>
              <a:rPr lang="en-US" sz="1400" dirty="0" err="1"/>
              <a:t>gi</a:t>
            </a:r>
            <a:r>
              <a:rPr lang="en-US" sz="1400" dirty="0"/>
              <a:t>/</a:t>
            </a:r>
            <a:r>
              <a:rPr lang="en-US" sz="1400" dirty="0" err="1"/>
              <a:t>ro</a:t>
            </a:r>
            <a:r>
              <a:rPr lang="en-US" sz="1400" dirty="0"/>
              <a:t>/ne had been previously seen</a:t>
            </a:r>
          </a:p>
          <a:p>
            <a:r>
              <a:rPr lang="en-US" sz="1400" dirty="0"/>
              <a:t>10. Inhibit any residual weirdness from competition from the canonical article</a:t>
            </a:r>
          </a:p>
          <a:p>
            <a:r>
              <a:rPr lang="en-US" sz="1400" dirty="0"/>
              <a:t>11. Recall the button assignment and provide the near/far response</a:t>
            </a:r>
          </a:p>
          <a:p>
            <a:r>
              <a:rPr lang="en-US" sz="1400" dirty="0"/>
              <a:t>12. Consciously recognize the fact that there was an exception to the rule</a:t>
            </a:r>
          </a:p>
          <a:p>
            <a:r>
              <a:rPr lang="en-US" sz="1400" dirty="0"/>
              <a:t>13. Update any personal understanding of the rule</a:t>
            </a:r>
          </a:p>
          <a:p>
            <a:r>
              <a:rPr lang="en-US" sz="1400" dirty="0"/>
              <a:t>13. Willfully attempt to recover from bad performance and re-orient to the upcoming trial</a:t>
            </a:r>
            <a:endParaRPr lang="en-US" sz="1200" dirty="0"/>
          </a:p>
          <a:p>
            <a:pPr marL="0" indent="0">
              <a:buNone/>
            </a:pPr>
            <a:r>
              <a:rPr lang="en-US" sz="2000" b="1" dirty="0"/>
              <a:t>Alternative:</a:t>
            </a:r>
          </a:p>
          <a:p>
            <a:r>
              <a:rPr lang="en-US" sz="1400" dirty="0"/>
              <a:t>Rule-aware processing slows you down and taxes working memory more. </a:t>
            </a:r>
            <a:r>
              <a:rPr lang="en-US" sz="1400" i="1" dirty="0"/>
              <a:t>Let’s leave it at that</a:t>
            </a:r>
            <a:r>
              <a:rPr lang="en-US" sz="1400" dirty="0"/>
              <a:t>.</a:t>
            </a:r>
          </a:p>
          <a:p>
            <a:r>
              <a:rPr lang="en-US" sz="1400" dirty="0"/>
              <a:t>Slower feedback + distracting conscious thoughts -&gt; lessens opportunity for implicit learning to occur (see Maddox &amp; Ashby, 2004; )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FD84-7E04-44A9-8DC9-ABC74A76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93510-FF4A-4919-A990-A62496D5D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11" y="1912480"/>
            <a:ext cx="3413477" cy="40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37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AD10-152E-4024-9C98-A8DA6C6F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debriefing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04BAB-3FA2-4A2C-A459-D574BBF7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Did you have a particular "fondness" for one of the ul </a:t>
            </a:r>
            <a:r>
              <a:rPr lang="en-US" dirty="0" err="1"/>
              <a:t>gi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ne words over the others?</a:t>
            </a:r>
          </a:p>
          <a:p>
            <a:r>
              <a:rPr lang="en-US" dirty="0"/>
              <a:t>Did you think about what combinations of finger movements you'd have to do during the experiment?</a:t>
            </a:r>
          </a:p>
          <a:p>
            <a:r>
              <a:rPr lang="en-US" dirty="0"/>
              <a:t>Did you think of the colors of the words after the vocab pretraining was over?</a:t>
            </a:r>
          </a:p>
          <a:p>
            <a:r>
              <a:rPr lang="en-US" dirty="0"/>
              <a:t>Did you care about accuracy / reaction times at all? </a:t>
            </a:r>
          </a:p>
          <a:p>
            <a:r>
              <a:rPr lang="en-US" dirty="0"/>
              <a:t>Did you care more about accuracy at some points of the experiments versus others? How did this change?</a:t>
            </a:r>
          </a:p>
          <a:p>
            <a:r>
              <a:rPr lang="en-US" dirty="0"/>
              <a:t>Did you care MORE about how fast you were at some points of the experiments versus others? How did this change?</a:t>
            </a:r>
          </a:p>
          <a:p>
            <a:r>
              <a:rPr lang="en-US" dirty="0"/>
              <a:t>Did it help to establish a "beat" to the rhythm that the words came in? </a:t>
            </a:r>
          </a:p>
          <a:p>
            <a:r>
              <a:rPr lang="en-US" dirty="0"/>
              <a:t>Did you try to envision the colors from the pre-training part throughout the experiment?</a:t>
            </a:r>
          </a:p>
          <a:p>
            <a:r>
              <a:rPr lang="en-US" dirty="0"/>
              <a:t>Did you get frustrated during the experiment? What was most frustrating? (words were too slow; forget which of ul/</a:t>
            </a:r>
            <a:r>
              <a:rPr lang="en-US" dirty="0" err="1"/>
              <a:t>gi</a:t>
            </a:r>
            <a:r>
              <a:rPr lang="en-US" dirty="0"/>
              <a:t>/</a:t>
            </a:r>
            <a:r>
              <a:rPr lang="en-US" dirty="0" err="1"/>
              <a:t>ro</a:t>
            </a:r>
            <a:r>
              <a:rPr lang="en-US" dirty="0"/>
              <a:t>/ne I saw; etc.)</a:t>
            </a:r>
          </a:p>
          <a:p>
            <a:r>
              <a:rPr lang="en-US" dirty="0"/>
              <a:t>Did you consciously notice when the rule was *violated*? What did you think about this? Did the violations make you angry?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79445-3C33-477C-8178-91DA2354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0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53" y="404037"/>
            <a:ext cx="11259251" cy="6567797"/>
          </a:xfrm>
        </p:spPr>
        <p:txBody>
          <a:bodyPr>
            <a:normAutofit/>
          </a:bodyPr>
          <a:lstStyle/>
          <a:p>
            <a:pPr marL="86868" indent="-342900"/>
            <a:r>
              <a:rPr lang="en-US" sz="2000" dirty="0"/>
              <a:t>26 participants; 1 excluded for low accuracy, 1 excluded for not completing task in allotted time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6132C2-C443-4426-89EC-B85909E12A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5993" y="807575"/>
          <a:ext cx="10494569" cy="506920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864365">
                  <a:extLst>
                    <a:ext uri="{9D8B030D-6E8A-4147-A177-3AD203B41FA5}">
                      <a16:colId xmlns:a16="http://schemas.microsoft.com/office/drawing/2014/main" val="3993758733"/>
                    </a:ext>
                  </a:extLst>
                </a:gridCol>
                <a:gridCol w="4630204">
                  <a:extLst>
                    <a:ext uri="{9D8B030D-6E8A-4147-A177-3AD203B41FA5}">
                      <a16:colId xmlns:a16="http://schemas.microsoft.com/office/drawing/2014/main" val="2124193498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Gender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18 female, 8 male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6050937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19.76 (SD = 1.88)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6511698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Self-reported English reading proficiency (max 5)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4.81 (SD = 0.39)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7086707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Self-reported English writing proficiency (max 5)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4.73 (SD = 0.52)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321325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Self-reported English speaking proficiency (max 5)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4.96 (SD = 0.19)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082923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Percent reporting additional language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88.46%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9644637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Additional language reading proficiency (max 5)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2.77 (SD = 1.41)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1834651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Additional language writing proficiency (max 5)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2.59 (SD = 1.46)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9980029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Additional language speaking proficiency (max 5)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3.63 (SD = 1.07)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804085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Additional reported languages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Spanish (9), Arabic (3), Vietnamese, Romanian, French (all 2), Assyrian, Ewe, Chinese, Urdu, Italian, Tagalog, Japanese (all 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7298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A6E0F-6131-480E-A0CC-4EBE804E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70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30FD-4AC1-4921-83BF-BFF0BE99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questionnaire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451A-B874-44EA-A3F2-94D13F7DD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418"/>
            <a:ext cx="10515600" cy="4533134"/>
          </a:xfrm>
        </p:spPr>
        <p:txBody>
          <a:bodyPr>
            <a:normAutofit/>
          </a:bodyPr>
          <a:lstStyle/>
          <a:p>
            <a:r>
              <a:rPr lang="en-US" dirty="0"/>
              <a:t>Based on standardized LEAP-Q </a:t>
            </a:r>
            <a:r>
              <a:rPr lang="en-US" sz="2400" dirty="0"/>
              <a:t>(</a:t>
            </a:r>
            <a:r>
              <a:rPr lang="en-US" sz="2400" i="1" dirty="0"/>
              <a:t>Language Experience And Proficiency Questionnaire</a:t>
            </a:r>
            <a:r>
              <a:rPr lang="en-US" sz="2400" dirty="0"/>
              <a:t>; Marian, Blumenfeld, &amp; </a:t>
            </a:r>
            <a:r>
              <a:rPr lang="en-US" sz="2400" dirty="0" err="1"/>
              <a:t>Kaushanskaya</a:t>
            </a:r>
            <a:r>
              <a:rPr lang="en-US" sz="2400" dirty="0"/>
              <a:t>, 2007)</a:t>
            </a:r>
          </a:p>
          <a:p>
            <a:r>
              <a:rPr lang="en-US" dirty="0"/>
              <a:t>Covers information regarding: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Highest level of education</a:t>
            </a:r>
          </a:p>
          <a:p>
            <a:pPr lvl="1"/>
            <a:r>
              <a:rPr lang="en-US" dirty="0"/>
              <a:t>Undergraduate major</a:t>
            </a:r>
          </a:p>
          <a:p>
            <a:pPr lvl="1"/>
            <a:r>
              <a:rPr lang="en-US" dirty="0"/>
              <a:t>Listing of languages known to the participant as well as</a:t>
            </a:r>
          </a:p>
          <a:p>
            <a:pPr lvl="2"/>
            <a:r>
              <a:rPr lang="en-US" dirty="0"/>
              <a:t>environment of exposure (i.e., home, school, and/or other)</a:t>
            </a:r>
          </a:p>
          <a:p>
            <a:pPr lvl="2"/>
            <a:r>
              <a:rPr lang="en-US" dirty="0"/>
              <a:t>five-point Likert scale ratings of writing, speaking, and reading abilities for each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3409B-B043-45AE-A96B-E0F60A54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1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30FD-4AC1-4921-83BF-BFF0BE99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pre-training details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451A-B874-44EA-A3F2-94D13F7DD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917"/>
            <a:ext cx="10515600" cy="48211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Follow procedure in </a:t>
            </a:r>
            <a:r>
              <a:rPr lang="en-US" dirty="0" err="1"/>
              <a:t>Batterink</a:t>
            </a:r>
            <a:r>
              <a:rPr lang="en-US" dirty="0"/>
              <a:t> et al. (2014)</a:t>
            </a:r>
          </a:p>
          <a:p>
            <a:r>
              <a:rPr lang="en-US" dirty="0"/>
              <a:t>Flashcard study</a:t>
            </a:r>
          </a:p>
          <a:p>
            <a:pPr lvl="1"/>
            <a:r>
              <a:rPr lang="en-US" i="1" dirty="0"/>
              <a:t>Gi, </a:t>
            </a:r>
            <a:r>
              <a:rPr lang="en-US" i="1" dirty="0" err="1"/>
              <a:t>ro</a:t>
            </a:r>
            <a:r>
              <a:rPr lang="en-US" i="1" dirty="0"/>
              <a:t>, ul ne</a:t>
            </a:r>
            <a:r>
              <a:rPr lang="en-US" dirty="0"/>
              <a:t> printed on one side</a:t>
            </a:r>
          </a:p>
          <a:p>
            <a:pPr lvl="1"/>
            <a:r>
              <a:rPr lang="en-US" i="1" dirty="0"/>
              <a:t>Near </a:t>
            </a:r>
            <a:r>
              <a:rPr lang="en-US" dirty="0"/>
              <a:t>or </a:t>
            </a:r>
            <a:r>
              <a:rPr lang="en-US" i="1" dirty="0"/>
              <a:t>far</a:t>
            </a:r>
            <a:r>
              <a:rPr lang="en-US" dirty="0"/>
              <a:t> printed on the other side </a:t>
            </a:r>
          </a:p>
          <a:p>
            <a:pPr lvl="2"/>
            <a:r>
              <a:rPr lang="en-US" dirty="0"/>
              <a:t>in different colors to distinguish assignment between the two near and the two far words</a:t>
            </a:r>
          </a:p>
          <a:p>
            <a:pPr lvl="1"/>
            <a:r>
              <a:rPr lang="en-US" dirty="0"/>
              <a:t>As much time as desired</a:t>
            </a:r>
          </a:p>
          <a:p>
            <a:r>
              <a:rPr lang="en-US" dirty="0"/>
              <a:t>Forward translation </a:t>
            </a:r>
          </a:p>
          <a:p>
            <a:pPr lvl="1"/>
            <a:r>
              <a:rPr lang="en-US" dirty="0"/>
              <a:t>Read “near” or “far” (in different colors), press buttons corresponding to </a:t>
            </a:r>
            <a:r>
              <a:rPr lang="en-US" i="1" dirty="0" err="1"/>
              <a:t>gi</a:t>
            </a:r>
            <a:r>
              <a:rPr lang="en-US" i="1" dirty="0"/>
              <a:t>, </a:t>
            </a:r>
            <a:r>
              <a:rPr lang="en-US" i="1" dirty="0" err="1"/>
              <a:t>ro</a:t>
            </a:r>
            <a:r>
              <a:rPr lang="en-US" i="1" dirty="0"/>
              <a:t>, ul, ne</a:t>
            </a:r>
            <a:endParaRPr lang="en-US" dirty="0"/>
          </a:p>
          <a:p>
            <a:pPr lvl="1"/>
            <a:r>
              <a:rPr lang="en-US" dirty="0"/>
              <a:t>... while saying the answer choice out loud</a:t>
            </a:r>
          </a:p>
          <a:p>
            <a:r>
              <a:rPr lang="en-US" dirty="0"/>
              <a:t>Backward translation</a:t>
            </a:r>
          </a:p>
          <a:p>
            <a:pPr lvl="1"/>
            <a:r>
              <a:rPr lang="en-US" dirty="0"/>
              <a:t>Hear </a:t>
            </a:r>
            <a:r>
              <a:rPr lang="en-US" i="1" dirty="0" err="1"/>
              <a:t>gi</a:t>
            </a:r>
            <a:r>
              <a:rPr lang="en-US" i="1" dirty="0"/>
              <a:t>, </a:t>
            </a:r>
            <a:r>
              <a:rPr lang="en-US" i="1" dirty="0" err="1"/>
              <a:t>ro</a:t>
            </a:r>
            <a:r>
              <a:rPr lang="en-US" i="1" dirty="0"/>
              <a:t>, ul, ne</a:t>
            </a:r>
            <a:endParaRPr lang="en-US" dirty="0"/>
          </a:p>
          <a:p>
            <a:pPr lvl="1"/>
            <a:r>
              <a:rPr lang="en-US" dirty="0"/>
              <a:t>Press button corresponding to </a:t>
            </a:r>
            <a:r>
              <a:rPr lang="en-US" i="1" dirty="0"/>
              <a:t>near </a:t>
            </a:r>
            <a:r>
              <a:rPr lang="en-US" dirty="0"/>
              <a:t>or </a:t>
            </a:r>
            <a:r>
              <a:rPr lang="en-US" i="1" dirty="0"/>
              <a:t>far </a:t>
            </a:r>
            <a:r>
              <a:rPr lang="en-US" dirty="0"/>
              <a:t>(in different colors)</a:t>
            </a:r>
          </a:p>
          <a:p>
            <a:pPr lvl="1"/>
            <a:r>
              <a:rPr lang="en-US" dirty="0"/>
              <a:t>48 trials</a:t>
            </a:r>
          </a:p>
          <a:p>
            <a:pPr lvl="1"/>
            <a:endParaRPr lang="en-US" dirty="0"/>
          </a:p>
          <a:p>
            <a:pPr lvl="1"/>
            <a:endParaRPr lang="es-MX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2EED3-C853-4783-97E5-622BB2CB1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87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ED87-B5CD-4945-9C1B-3B0A2D425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Response time analysis (all participants)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14A485-DA0E-4DEA-A6B0-6BC5CC2683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877014"/>
              </p:ext>
            </p:extLst>
          </p:nvPr>
        </p:nvGraphicFramePr>
        <p:xfrm>
          <a:off x="1625601" y="1079500"/>
          <a:ext cx="8343898" cy="3101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0825">
                  <a:extLst>
                    <a:ext uri="{9D8B030D-6E8A-4147-A177-3AD203B41FA5}">
                      <a16:colId xmlns:a16="http://schemas.microsoft.com/office/drawing/2014/main" val="1843753518"/>
                    </a:ext>
                  </a:extLst>
                </a:gridCol>
                <a:gridCol w="1152460">
                  <a:extLst>
                    <a:ext uri="{9D8B030D-6E8A-4147-A177-3AD203B41FA5}">
                      <a16:colId xmlns:a16="http://schemas.microsoft.com/office/drawing/2014/main" val="439057520"/>
                    </a:ext>
                  </a:extLst>
                </a:gridCol>
                <a:gridCol w="1152460">
                  <a:extLst>
                    <a:ext uri="{9D8B030D-6E8A-4147-A177-3AD203B41FA5}">
                      <a16:colId xmlns:a16="http://schemas.microsoft.com/office/drawing/2014/main" val="1012377642"/>
                    </a:ext>
                  </a:extLst>
                </a:gridCol>
                <a:gridCol w="1152460">
                  <a:extLst>
                    <a:ext uri="{9D8B030D-6E8A-4147-A177-3AD203B41FA5}">
                      <a16:colId xmlns:a16="http://schemas.microsoft.com/office/drawing/2014/main" val="3674687643"/>
                    </a:ext>
                  </a:extLst>
                </a:gridCol>
                <a:gridCol w="1152460">
                  <a:extLst>
                    <a:ext uri="{9D8B030D-6E8A-4147-A177-3AD203B41FA5}">
                      <a16:colId xmlns:a16="http://schemas.microsoft.com/office/drawing/2014/main" val="1765094896"/>
                    </a:ext>
                  </a:extLst>
                </a:gridCol>
                <a:gridCol w="1153233">
                  <a:extLst>
                    <a:ext uri="{9D8B030D-6E8A-4147-A177-3AD203B41FA5}">
                      <a16:colId xmlns:a16="http://schemas.microsoft.com/office/drawing/2014/main" val="2938723815"/>
                    </a:ext>
                  </a:extLst>
                </a:gridCol>
              </a:tblGrid>
              <a:tr h="38768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Df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MSE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η2G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extLst>
                  <a:ext uri="{0D108BD9-81ED-4DB2-BD59-A6C34878D82A}">
                    <a16:rowId xmlns:a16="http://schemas.microsoft.com/office/drawing/2014/main" val="1491451778"/>
                  </a:ext>
                </a:extLst>
              </a:tr>
              <a:tr h="38768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Awareness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1, 22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1036332.19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1.41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.250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2097369506"/>
                  </a:ext>
                </a:extLst>
              </a:tr>
              <a:tr h="38768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Condition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1, 22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27396.79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12.55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.002*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2748848587"/>
                  </a:ext>
                </a:extLst>
              </a:tr>
              <a:tr h="38768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Awareness x Condition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1, 22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27396.79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&lt;.001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.460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898773107"/>
                  </a:ext>
                </a:extLst>
              </a:tr>
              <a:tr h="38768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Epoch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3.36, 73.99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101841.81  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23.62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.190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&lt;.001*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4002749929"/>
                  </a:ext>
                </a:extLst>
              </a:tr>
              <a:tr h="38768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Awareness x Epoch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3.36, 73.99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101841.81  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2.27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4067378594"/>
                  </a:ext>
                </a:extLst>
              </a:tr>
              <a:tr h="38768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Condition x Epoch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3.93, 6.49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30649.63    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.860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3098349777"/>
                  </a:ext>
                </a:extLst>
              </a:tr>
              <a:tr h="38768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Awareness x Condition x Epoch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3.93, 86.49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30649.63    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.570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4000249681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0F0913-CF89-4CCA-95DF-92DD79B79181}"/>
              </a:ext>
            </a:extLst>
          </p:cNvPr>
          <p:cNvSpPr txBox="1">
            <a:spLocks/>
          </p:cNvSpPr>
          <p:nvPr/>
        </p:nvSpPr>
        <p:spPr>
          <a:xfrm>
            <a:off x="310242" y="4333372"/>
            <a:ext cx="11571515" cy="2293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Main effect of Condition (Canonical vs. Violation):</a:t>
            </a:r>
          </a:p>
          <a:p>
            <a:pPr lvl="1"/>
            <a:r>
              <a:rPr lang="en-US" dirty="0"/>
              <a:t>response times to violation trials (M  = 976.00ms, S.D. = 363.69) were significantly slower than to correct trials (M = 916.14ms, S.D. = 313.68), </a:t>
            </a:r>
            <a:r>
              <a:rPr lang="en-US" i="1" dirty="0"/>
              <a:t>t</a:t>
            </a:r>
            <a:r>
              <a:rPr lang="en-US" dirty="0"/>
              <a:t>(22) = -3.54, </a:t>
            </a:r>
            <a:r>
              <a:rPr lang="en-US" i="1" dirty="0"/>
              <a:t>p</a:t>
            </a:r>
            <a:r>
              <a:rPr lang="en-US" dirty="0"/>
              <a:t> = .002, </a:t>
            </a:r>
            <a:r>
              <a:rPr lang="en-US" i="1" dirty="0"/>
              <a:t>d</a:t>
            </a:r>
            <a:r>
              <a:rPr lang="en-US" dirty="0"/>
              <a:t> = 0.32. </a:t>
            </a:r>
          </a:p>
          <a:p>
            <a:r>
              <a:rPr lang="en-US" dirty="0"/>
              <a:t>Main effect of Epoch (time point in experiment):</a:t>
            </a:r>
          </a:p>
          <a:p>
            <a:pPr lvl="1"/>
            <a:r>
              <a:rPr lang="en-US" dirty="0"/>
              <a:t>significant linear trend, </a:t>
            </a:r>
            <a:r>
              <a:rPr lang="en-US" i="1" dirty="0"/>
              <a:t>t</a:t>
            </a:r>
            <a:r>
              <a:rPr lang="en-US" dirty="0"/>
              <a:t>(154) = 11.73, </a:t>
            </a:r>
            <a:r>
              <a:rPr lang="en-US" i="1" dirty="0"/>
              <a:t>p</a:t>
            </a:r>
            <a:r>
              <a:rPr lang="en-US" dirty="0"/>
              <a:t> &lt; .001, such that later epochs had significantly faster reaction times than earlier epochs, averaged over Condition or Awareness.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060D7-7800-4A5F-AFB0-2D798EC2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05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EC25-92E0-4C37-9E44-D5C8E1E02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49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Response time analysis (rule-aware only)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E5C6EE-BF37-426A-86AE-A1DA3BCEF5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950685"/>
              </p:ext>
            </p:extLst>
          </p:nvPr>
        </p:nvGraphicFramePr>
        <p:xfrm>
          <a:off x="1500867" y="743649"/>
          <a:ext cx="6838951" cy="1463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5336">
                  <a:extLst>
                    <a:ext uri="{9D8B030D-6E8A-4147-A177-3AD203B41FA5}">
                      <a16:colId xmlns:a16="http://schemas.microsoft.com/office/drawing/2014/main" val="2961099906"/>
                    </a:ext>
                  </a:extLst>
                </a:gridCol>
                <a:gridCol w="944596">
                  <a:extLst>
                    <a:ext uri="{9D8B030D-6E8A-4147-A177-3AD203B41FA5}">
                      <a16:colId xmlns:a16="http://schemas.microsoft.com/office/drawing/2014/main" val="759657742"/>
                    </a:ext>
                  </a:extLst>
                </a:gridCol>
                <a:gridCol w="944596">
                  <a:extLst>
                    <a:ext uri="{9D8B030D-6E8A-4147-A177-3AD203B41FA5}">
                      <a16:colId xmlns:a16="http://schemas.microsoft.com/office/drawing/2014/main" val="3513750884"/>
                    </a:ext>
                  </a:extLst>
                </a:gridCol>
                <a:gridCol w="944596">
                  <a:extLst>
                    <a:ext uri="{9D8B030D-6E8A-4147-A177-3AD203B41FA5}">
                      <a16:colId xmlns:a16="http://schemas.microsoft.com/office/drawing/2014/main" val="1201259828"/>
                    </a:ext>
                  </a:extLst>
                </a:gridCol>
                <a:gridCol w="944596">
                  <a:extLst>
                    <a:ext uri="{9D8B030D-6E8A-4147-A177-3AD203B41FA5}">
                      <a16:colId xmlns:a16="http://schemas.microsoft.com/office/drawing/2014/main" val="1180822752"/>
                    </a:ext>
                  </a:extLst>
                </a:gridCol>
                <a:gridCol w="945231">
                  <a:extLst>
                    <a:ext uri="{9D8B030D-6E8A-4147-A177-3AD203B41FA5}">
                      <a16:colId xmlns:a16="http://schemas.microsoft.com/office/drawing/2014/main" val="2916997848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df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MSE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η2G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extLst>
                  <a:ext uri="{0D108BD9-81ED-4DB2-BD59-A6C34878D82A}">
                    <a16:rowId xmlns:a16="http://schemas.microsoft.com/office/drawing/2014/main" val="3211919051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Condition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1, 11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47005.99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5.39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.040*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2382644235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Epoch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2.71, 29.83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180965.27  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13.66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.240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&lt;.001*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2446517988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Condition x Epoch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3.26, 35.89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60119.66    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.740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269077094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85E60BC-9ABC-4A83-BDA6-839969E03949}"/>
              </a:ext>
            </a:extLst>
          </p:cNvPr>
          <p:cNvSpPr txBox="1">
            <a:spLocks/>
          </p:cNvSpPr>
          <p:nvPr/>
        </p:nvSpPr>
        <p:spPr>
          <a:xfrm>
            <a:off x="838200" y="32632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Response time analysis (rule-aware only)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7B1D2F-1FE3-4C2D-81C5-B59D7BA26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502180"/>
              </p:ext>
            </p:extLst>
          </p:nvPr>
        </p:nvGraphicFramePr>
        <p:xfrm>
          <a:off x="1653266" y="4093132"/>
          <a:ext cx="6838951" cy="1463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5336">
                  <a:extLst>
                    <a:ext uri="{9D8B030D-6E8A-4147-A177-3AD203B41FA5}">
                      <a16:colId xmlns:a16="http://schemas.microsoft.com/office/drawing/2014/main" val="4291001638"/>
                    </a:ext>
                  </a:extLst>
                </a:gridCol>
                <a:gridCol w="944596">
                  <a:extLst>
                    <a:ext uri="{9D8B030D-6E8A-4147-A177-3AD203B41FA5}">
                      <a16:colId xmlns:a16="http://schemas.microsoft.com/office/drawing/2014/main" val="3882046207"/>
                    </a:ext>
                  </a:extLst>
                </a:gridCol>
                <a:gridCol w="944596">
                  <a:extLst>
                    <a:ext uri="{9D8B030D-6E8A-4147-A177-3AD203B41FA5}">
                      <a16:colId xmlns:a16="http://schemas.microsoft.com/office/drawing/2014/main" val="1326507300"/>
                    </a:ext>
                  </a:extLst>
                </a:gridCol>
                <a:gridCol w="944596">
                  <a:extLst>
                    <a:ext uri="{9D8B030D-6E8A-4147-A177-3AD203B41FA5}">
                      <a16:colId xmlns:a16="http://schemas.microsoft.com/office/drawing/2014/main" val="665516187"/>
                    </a:ext>
                  </a:extLst>
                </a:gridCol>
                <a:gridCol w="944596">
                  <a:extLst>
                    <a:ext uri="{9D8B030D-6E8A-4147-A177-3AD203B41FA5}">
                      <a16:colId xmlns:a16="http://schemas.microsoft.com/office/drawing/2014/main" val="1275768578"/>
                    </a:ext>
                  </a:extLst>
                </a:gridCol>
                <a:gridCol w="945231">
                  <a:extLst>
                    <a:ext uri="{9D8B030D-6E8A-4147-A177-3AD203B41FA5}">
                      <a16:colId xmlns:a16="http://schemas.microsoft.com/office/drawing/2014/main" val="2788871691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df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MSE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η2G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extLst>
                  <a:ext uri="{0D108BD9-81ED-4DB2-BD59-A6C34878D82A}">
                    <a16:rowId xmlns:a16="http://schemas.microsoft.com/office/drawing/2014/main" val="4051204452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Condition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1, 11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7787.59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13.66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.004*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1014133652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Epoch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3.45, 37.90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56374.00  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.150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&lt;.001*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3719612011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Condition x Epoch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4.13, 45.43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10854.59     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.003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.470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2680943736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169C53-A6A4-49F8-BE0C-5779E4EFCE4A}"/>
              </a:ext>
            </a:extLst>
          </p:cNvPr>
          <p:cNvSpPr txBox="1">
            <a:spLocks/>
          </p:cNvSpPr>
          <p:nvPr/>
        </p:nvSpPr>
        <p:spPr>
          <a:xfrm>
            <a:off x="310242" y="2295649"/>
            <a:ext cx="11571515" cy="229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CONDITION: epoch median response times to violation trials (M = 1044.02ms, S.D. = 406.24) were significantly slower than to correct trials (M = 971.40ms, S.D. = 358.31), t(11) = 2.32, p = .041, d = 0.30. </a:t>
            </a:r>
          </a:p>
          <a:p>
            <a:r>
              <a:rPr lang="en-US" sz="1600" dirty="0"/>
              <a:t>EPOCH: significant linear trend, t(77) = 9.17, p &lt; .001, such that later epochs had significantly faster reaction times than earlier epochs, averaged over Condition or Awareness.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26B5B7-82F1-4233-BD6D-882749E7EA57}"/>
              </a:ext>
            </a:extLst>
          </p:cNvPr>
          <p:cNvSpPr txBox="1">
            <a:spLocks/>
          </p:cNvSpPr>
          <p:nvPr/>
        </p:nvSpPr>
        <p:spPr>
          <a:xfrm>
            <a:off x="234042" y="5711414"/>
            <a:ext cx="11571515" cy="229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CONDITION: epoch median response times to violation trials (M = 907.97ms, S.D. = 302.57) were significantly slower than to correct trials (M = 860.89ms, S.D. = 251.53), </a:t>
            </a:r>
            <a:r>
              <a:rPr lang="en-US" sz="1600" i="1" dirty="0"/>
              <a:t>t</a:t>
            </a:r>
            <a:r>
              <a:rPr lang="en-US" sz="1600" dirty="0"/>
              <a:t>(11) = 3.70, </a:t>
            </a:r>
            <a:r>
              <a:rPr lang="en-US" sz="1600" i="1" dirty="0"/>
              <a:t>p</a:t>
            </a:r>
            <a:r>
              <a:rPr lang="en-US" sz="1600" dirty="0"/>
              <a:t> = .004, </a:t>
            </a:r>
            <a:r>
              <a:rPr lang="en-US" sz="1600" i="1" dirty="0"/>
              <a:t>d</a:t>
            </a:r>
            <a:r>
              <a:rPr lang="en-US" sz="1600" dirty="0"/>
              <a:t> = 0.41. </a:t>
            </a:r>
          </a:p>
          <a:p>
            <a:r>
              <a:rPr lang="en-US" sz="1600" dirty="0"/>
              <a:t>EPOCH: significant linear trend, </a:t>
            </a:r>
            <a:r>
              <a:rPr lang="en-US" sz="1600" i="1" dirty="0"/>
              <a:t>t</a:t>
            </a:r>
            <a:r>
              <a:rPr lang="en-US" sz="1600" dirty="0"/>
              <a:t>(77) = 7.46, </a:t>
            </a:r>
            <a:r>
              <a:rPr lang="en-US" sz="1600" i="1" dirty="0"/>
              <a:t>p</a:t>
            </a:r>
            <a:r>
              <a:rPr lang="en-US" sz="1600" dirty="0"/>
              <a:t> &lt; .001, such that later epochs had significantly faster reaction times than earlier epochs, averaged over Condition or Awareness.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1606AA-7BCB-42D8-A9DB-D66A2B50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46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EC25-92E0-4C37-9E44-D5C8E1E02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-149833"/>
            <a:ext cx="10515600" cy="1325563"/>
          </a:xfrm>
        </p:spPr>
        <p:txBody>
          <a:bodyPr/>
          <a:lstStyle/>
          <a:p>
            <a:r>
              <a:rPr lang="en-US" dirty="0"/>
              <a:t>Accuracy analysis (all participants)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7036BF-ED5C-4F57-9457-D9DAE034800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473322" y="1026809"/>
          <a:ext cx="6838951" cy="2509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5336">
                  <a:extLst>
                    <a:ext uri="{9D8B030D-6E8A-4147-A177-3AD203B41FA5}">
                      <a16:colId xmlns:a16="http://schemas.microsoft.com/office/drawing/2014/main" val="3330018969"/>
                    </a:ext>
                  </a:extLst>
                </a:gridCol>
                <a:gridCol w="944596">
                  <a:extLst>
                    <a:ext uri="{9D8B030D-6E8A-4147-A177-3AD203B41FA5}">
                      <a16:colId xmlns:a16="http://schemas.microsoft.com/office/drawing/2014/main" val="1717156499"/>
                    </a:ext>
                  </a:extLst>
                </a:gridCol>
                <a:gridCol w="944596">
                  <a:extLst>
                    <a:ext uri="{9D8B030D-6E8A-4147-A177-3AD203B41FA5}">
                      <a16:colId xmlns:a16="http://schemas.microsoft.com/office/drawing/2014/main" val="3991805588"/>
                    </a:ext>
                  </a:extLst>
                </a:gridCol>
                <a:gridCol w="944596">
                  <a:extLst>
                    <a:ext uri="{9D8B030D-6E8A-4147-A177-3AD203B41FA5}">
                      <a16:colId xmlns:a16="http://schemas.microsoft.com/office/drawing/2014/main" val="1916695363"/>
                    </a:ext>
                  </a:extLst>
                </a:gridCol>
                <a:gridCol w="944596">
                  <a:extLst>
                    <a:ext uri="{9D8B030D-6E8A-4147-A177-3AD203B41FA5}">
                      <a16:colId xmlns:a16="http://schemas.microsoft.com/office/drawing/2014/main" val="619737992"/>
                    </a:ext>
                  </a:extLst>
                </a:gridCol>
                <a:gridCol w="945231">
                  <a:extLst>
                    <a:ext uri="{9D8B030D-6E8A-4147-A177-3AD203B41FA5}">
                      <a16:colId xmlns:a16="http://schemas.microsoft.com/office/drawing/2014/main" val="4174787416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η2G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extLst>
                  <a:ext uri="{0D108BD9-81ED-4DB2-BD59-A6C34878D82A}">
                    <a16:rowId xmlns:a16="http://schemas.microsoft.com/office/drawing/2014/main" val="2702358922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Awareness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1, 22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1.99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.170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3857523245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Condition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1, 22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4.49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.050*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89273366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Awareness * Condition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1, 22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.030*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4199515594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Epoch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4.30, 94.54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.040*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2093466421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Awareness * Epoch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4.30, 94.54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1694412536"/>
                  </a:ext>
                </a:extLst>
              </a:tr>
              <a:tr h="6413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Condition * Epoch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4.82, 106.10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1.78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.130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1372560558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Awareness * Condition * Epoch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4.82, 106.10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.070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493597337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F9D7EC-9711-4DD1-B543-EE6FDFB62EFF}"/>
              </a:ext>
            </a:extLst>
          </p:cNvPr>
          <p:cNvSpPr txBox="1">
            <a:spLocks/>
          </p:cNvSpPr>
          <p:nvPr/>
        </p:nvSpPr>
        <p:spPr>
          <a:xfrm>
            <a:off x="310239" y="4199704"/>
            <a:ext cx="11571515" cy="2293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Condition:</a:t>
            </a:r>
            <a:r>
              <a:rPr lang="en-US" dirty="0"/>
              <a:t> epoch mean accuracies to violation trials (M = 88.40%, S.D. = 13.00% ) were significantly lower than to correct trials (M = 90.21%, S.D. = 7.68%), </a:t>
            </a:r>
            <a:r>
              <a:rPr lang="en-US" i="1" dirty="0"/>
              <a:t>t</a:t>
            </a:r>
            <a:r>
              <a:rPr lang="en-US" dirty="0"/>
              <a:t>(22) = 2.12, </a:t>
            </a:r>
            <a:r>
              <a:rPr lang="en-US" i="1" dirty="0"/>
              <a:t>p</a:t>
            </a:r>
            <a:r>
              <a:rPr lang="en-US" dirty="0"/>
              <a:t> = .046, </a:t>
            </a:r>
            <a:r>
              <a:rPr lang="en-US" i="1" dirty="0"/>
              <a:t>d</a:t>
            </a:r>
            <a:r>
              <a:rPr lang="en-US" dirty="0"/>
              <a:t> = 0.40</a:t>
            </a:r>
          </a:p>
          <a:p>
            <a:r>
              <a:rPr lang="en-US" b="1" dirty="0"/>
              <a:t>Interaction of Awareness and Condition</a:t>
            </a:r>
            <a:r>
              <a:rPr lang="en-US" dirty="0"/>
              <a:t>: Aware participants had significantly higher accuracies for their correct trials (M = 89.32%, S.D. = 8.08%) than for their violation trials (M = 85.51%, S.D. = 14.84%), </a:t>
            </a:r>
            <a:r>
              <a:rPr lang="en-US" i="1" dirty="0"/>
              <a:t>t</a:t>
            </a:r>
            <a:r>
              <a:rPr lang="en-US" dirty="0"/>
              <a:t>(22) = 3.14, </a:t>
            </a:r>
            <a:r>
              <a:rPr lang="en-US" i="1" dirty="0"/>
              <a:t>p</a:t>
            </a:r>
            <a:r>
              <a:rPr lang="en-US" dirty="0"/>
              <a:t> = .005, </a:t>
            </a:r>
            <a:r>
              <a:rPr lang="en-US" i="1" dirty="0"/>
              <a:t>d</a:t>
            </a:r>
            <a:r>
              <a:rPr lang="en-US" dirty="0"/>
              <a:t> = 0.641. </a:t>
            </a:r>
          </a:p>
          <a:p>
            <a:pPr marL="0" indent="0">
              <a:buNone/>
            </a:pPr>
            <a:r>
              <a:rPr lang="en-US" dirty="0"/>
              <a:t>	Meanwhile, the same effect did not hold for Unaware participants' correct trials (M = 91.11%, S.D. = 7.19%) vs. 	violation trials (M = 91.29%, S.D. = 10.12%), </a:t>
            </a:r>
            <a:r>
              <a:rPr lang="en-US" i="1" dirty="0"/>
              <a:t>t</a:t>
            </a:r>
            <a:r>
              <a:rPr lang="en-US" dirty="0"/>
              <a:t> = 0.14, p = .888, </a:t>
            </a:r>
            <a:r>
              <a:rPr lang="en-US" i="1" dirty="0"/>
              <a:t>d</a:t>
            </a:r>
            <a:r>
              <a:rPr lang="en-US" dirty="0"/>
              <a:t> = 0.029. </a:t>
            </a:r>
          </a:p>
          <a:p>
            <a:r>
              <a:rPr lang="en-US" b="1" dirty="0"/>
              <a:t>Epoch:</a:t>
            </a:r>
            <a:r>
              <a:rPr lang="en-US" dirty="0"/>
              <a:t> significant linear trend, </a:t>
            </a:r>
            <a:r>
              <a:rPr lang="en-US" i="1" dirty="0"/>
              <a:t>t</a:t>
            </a:r>
            <a:r>
              <a:rPr lang="en-US" dirty="0"/>
              <a:t>(154) = 3.68, </a:t>
            </a:r>
            <a:r>
              <a:rPr lang="en-US" i="1" dirty="0"/>
              <a:t>p</a:t>
            </a:r>
            <a:r>
              <a:rPr lang="en-US" dirty="0"/>
              <a:t> &lt; .001, such that later epochs had significantly lower accuracies than earlier epochs, averaged over Condition or Awareness.</a:t>
            </a: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7B685-07BD-4C95-8C24-D767FFCD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988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EF0DCE-1F28-4B21-856F-38221A9FF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28" r="56188" b="76780"/>
          <a:stretch/>
        </p:blipFill>
        <p:spPr>
          <a:xfrm>
            <a:off x="2302793" y="2523827"/>
            <a:ext cx="3194932" cy="157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A4272-3D49-45DA-92D2-0E15D47D9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9" t="76831" r="52542"/>
          <a:stretch/>
        </p:blipFill>
        <p:spPr>
          <a:xfrm>
            <a:off x="6095999" y="2516241"/>
            <a:ext cx="2749686" cy="1728735"/>
          </a:xfrm>
          <a:prstGeom prst="rect">
            <a:avLst/>
          </a:prstGeom>
        </p:spPr>
      </p:pic>
      <p:pic>
        <p:nvPicPr>
          <p:cNvPr id="8" name="Picture 7" descr="https://ars.els-cdn.com/content/image/1-s2.0-S1364661314000199-gr1b1.jpg">
            <a:extLst>
              <a:ext uri="{FF2B5EF4-FFF2-40B4-BE49-F238E27FC236}">
                <a16:creationId xmlns:a16="http://schemas.microsoft.com/office/drawing/2014/main" id="{15121010-C62F-434C-9D36-E358A30ADD5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02" b="6101"/>
          <a:stretch/>
        </p:blipFill>
        <p:spPr bwMode="auto">
          <a:xfrm>
            <a:off x="2891990" y="4541960"/>
            <a:ext cx="5686045" cy="1861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4246484-2FD1-42E9-99DE-7A89DF7B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Extension component: </a:t>
            </a:r>
            <a:br>
              <a:rPr lang="en-US" dirty="0"/>
            </a:br>
            <a:r>
              <a:rPr lang="en-US" dirty="0"/>
              <a:t>D</a:t>
            </a:r>
            <a:r>
              <a:rPr lang="en-US" sz="3600" dirty="0"/>
              <a:t>isentangling neural indices of implicit vs. explicit processing</a:t>
            </a:r>
            <a:endParaRPr lang="es-MX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111CEE-0D03-4896-BF8C-AA7F5FA69BB1}"/>
              </a:ext>
            </a:extLst>
          </p:cNvPr>
          <p:cNvSpPr txBox="1">
            <a:spLocks/>
          </p:cNvSpPr>
          <p:nvPr/>
        </p:nvSpPr>
        <p:spPr>
          <a:xfrm>
            <a:off x="4129154" y="5891255"/>
            <a:ext cx="46583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dirty="0"/>
              <a:t>(King &amp; </a:t>
            </a:r>
            <a:r>
              <a:rPr lang="en-US" dirty="0" err="1"/>
              <a:t>Dehaene</a:t>
            </a:r>
            <a:r>
              <a:rPr lang="en-US" dirty="0"/>
              <a:t>, 2014)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D6B9558-E4C7-43E3-A247-D5A59F56B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52" y="1690688"/>
            <a:ext cx="10622722" cy="536155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Do rule-aware participants show implicit processing of the rule?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231572-C429-4E8C-BCAF-7D11C423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5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learn without awareness?</a:t>
            </a: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800" dirty="0"/>
              <a:t>Is it possible to learn second language grammar without awareness?</a:t>
            </a:r>
          </a:p>
          <a:p>
            <a:pPr lvl="1"/>
            <a:r>
              <a:rPr lang="en-US" dirty="0"/>
              <a:t>Schmidt (1990) and Robinson (1995): No!</a:t>
            </a:r>
          </a:p>
          <a:p>
            <a:pPr lvl="1"/>
            <a:r>
              <a:rPr lang="en-US" dirty="0"/>
              <a:t>Tomlin and Villa (1994) and </a:t>
            </a:r>
            <a:r>
              <a:rPr lang="en-US" dirty="0" err="1"/>
              <a:t>Leow</a:t>
            </a:r>
            <a:r>
              <a:rPr lang="en-US" dirty="0"/>
              <a:t> (2015): Yes!</a:t>
            </a:r>
          </a:p>
          <a:p>
            <a:pPr lvl="1"/>
            <a:endParaRPr lang="en-US" dirty="0"/>
          </a:p>
          <a:p>
            <a:r>
              <a:rPr lang="en-US" dirty="0"/>
              <a:t>Many studies on implicit/explicit L2 learning speak to </a:t>
            </a:r>
            <a:r>
              <a:rPr lang="en-US" i="1" dirty="0"/>
              <a:t>external training conditions</a:t>
            </a:r>
            <a:r>
              <a:rPr lang="en-US" dirty="0"/>
              <a:t>, not to processing at the level of individual learners </a:t>
            </a:r>
            <a:r>
              <a:rPr lang="en-US" sz="2000" dirty="0"/>
              <a:t>(Sanz &amp; </a:t>
            </a:r>
            <a:r>
              <a:rPr lang="en-US" sz="2000" dirty="0" err="1"/>
              <a:t>Leow</a:t>
            </a:r>
            <a:r>
              <a:rPr lang="en-US" sz="2000" dirty="0"/>
              <a:t>, 2011)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E7719-2A7A-4128-9838-1C36DCE8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86D0-F56A-4490-B5E7-EE156065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8" y="379560"/>
            <a:ext cx="3577855" cy="5814200"/>
          </a:xfrm>
        </p:spPr>
        <p:txBody>
          <a:bodyPr>
            <a:normAutofit/>
          </a:bodyPr>
          <a:lstStyle/>
          <a:p>
            <a:r>
              <a:rPr lang="en-US" sz="4000" dirty="0"/>
              <a:t>MVPA can be used to infer whether neural activity from one time point can also be detected at another time point.</a:t>
            </a:r>
          </a:p>
        </p:txBody>
      </p:sp>
      <p:pic>
        <p:nvPicPr>
          <p:cNvPr id="4" name="Picture 3" descr="https://ars.els-cdn.com/content/image/1-s2.0-S1364661314000199-gr1b1.jpg">
            <a:extLst>
              <a:ext uri="{FF2B5EF4-FFF2-40B4-BE49-F238E27FC236}">
                <a16:creationId xmlns:a16="http://schemas.microsoft.com/office/drawing/2014/main" id="{B5550F09-296B-4EEE-8739-1CC805ABF58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1"/>
          <a:stretch/>
        </p:blipFill>
        <p:spPr bwMode="auto">
          <a:xfrm>
            <a:off x="4423149" y="122274"/>
            <a:ext cx="7632958" cy="66134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EF98BAC-ABD2-487B-B42E-A8A8FE4AEB1D}"/>
              </a:ext>
            </a:extLst>
          </p:cNvPr>
          <p:cNvSpPr txBox="1">
            <a:spLocks/>
          </p:cNvSpPr>
          <p:nvPr/>
        </p:nvSpPr>
        <p:spPr>
          <a:xfrm>
            <a:off x="391632" y="5711879"/>
            <a:ext cx="3212805" cy="1654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(King &amp; </a:t>
            </a:r>
            <a:r>
              <a:rPr lang="en-US" sz="2000" dirty="0" err="1"/>
              <a:t>Dehaene</a:t>
            </a:r>
            <a:r>
              <a:rPr lang="en-US" sz="2000" dirty="0"/>
              <a:t>, 2014)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330A9C-2226-4A35-851B-91413DED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73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98BAC-ABD2-487B-B42E-A8A8FE4A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32" y="5711879"/>
            <a:ext cx="3212805" cy="1654047"/>
          </a:xfrm>
        </p:spPr>
        <p:txBody>
          <a:bodyPr>
            <a:norm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Grootswagers</a:t>
            </a:r>
            <a:r>
              <a:rPr lang="en-US" sz="2000" dirty="0"/>
              <a:t>, Wardle, &amp; Carlson, 2017)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56C2B-BBDF-4FD4-826E-F36ADA7729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08098" y="268251"/>
            <a:ext cx="4785427" cy="65897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005220-3674-4849-8F0B-132463CC0E5C}"/>
              </a:ext>
            </a:extLst>
          </p:cNvPr>
          <p:cNvSpPr txBox="1">
            <a:spLocks/>
          </p:cNvSpPr>
          <p:nvPr/>
        </p:nvSpPr>
        <p:spPr>
          <a:xfrm>
            <a:off x="636182" y="930348"/>
            <a:ext cx="6094227" cy="4781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Traditional ERP analysis may be unable to detect effects due to overlap between data points </a:t>
            </a:r>
            <a:r>
              <a:rPr lang="en-US" sz="3600" u="sng" dirty="0"/>
              <a:t>within any single electrode</a:t>
            </a:r>
            <a:r>
              <a:rPr lang="en-US" sz="3600" dirty="0"/>
              <a:t>.</a:t>
            </a:r>
          </a:p>
          <a:p>
            <a:br>
              <a:rPr lang="en-US" sz="3600" dirty="0"/>
            </a:br>
            <a:r>
              <a:rPr lang="en-US" sz="3600" dirty="0"/>
              <a:t>MVPA uses </a:t>
            </a:r>
            <a:r>
              <a:rPr lang="en-US" sz="3600" u="sng" dirty="0"/>
              <a:t>correlations across electrodes</a:t>
            </a:r>
            <a:r>
              <a:rPr lang="en-US" sz="3600" dirty="0"/>
              <a:t> to detect effects that can’t be found within any given electrode.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88811A-3AB3-4AA0-B9D5-04E5F01CD369}"/>
              </a:ext>
            </a:extLst>
          </p:cNvPr>
          <p:cNvSpPr/>
          <p:nvPr/>
        </p:nvSpPr>
        <p:spPr>
          <a:xfrm>
            <a:off x="7044748" y="2174198"/>
            <a:ext cx="5147252" cy="4683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D9819-0F97-4DB4-AE17-816367DF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3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477EA-3346-4AD4-9F57-61F9C097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3100C-826D-4B69-9E39-A34C6D426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961F5-9FE5-431D-AED1-63C3D66B8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9" y="1339962"/>
            <a:ext cx="3565921" cy="2852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A3C2F4-EE0E-484F-9F2E-0AB622EA1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48" y="933790"/>
            <a:ext cx="4762500" cy="381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BF1908-C1DD-4681-99E8-A3D014F0B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791" y="671598"/>
            <a:ext cx="3353026" cy="26824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4A7AFC-64E3-42F5-B7CE-70E02B37F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80" y="4192699"/>
            <a:ext cx="3213413" cy="257073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5D6993-E185-4E9B-90B6-ED17DD68DB17}"/>
              </a:ext>
            </a:extLst>
          </p:cNvPr>
          <p:cNvSpPr txBox="1">
            <a:spLocks/>
          </p:cNvSpPr>
          <p:nvPr/>
        </p:nvSpPr>
        <p:spPr>
          <a:xfrm>
            <a:off x="548822" y="157273"/>
            <a:ext cx="7878026" cy="739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Within-participant decoding: Rule-aware participants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AB70EAA-CD5A-4AEB-B31A-7E844B7898ED}"/>
              </a:ext>
            </a:extLst>
          </p:cNvPr>
          <p:cNvSpPr txBox="1">
            <a:spLocks/>
          </p:cNvSpPr>
          <p:nvPr/>
        </p:nvSpPr>
        <p:spPr>
          <a:xfrm>
            <a:off x="548822" y="988814"/>
            <a:ext cx="2804205" cy="611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“Diagonal” decoding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DAF06-0C64-42B6-990A-D327433EE50A}"/>
              </a:ext>
            </a:extLst>
          </p:cNvPr>
          <p:cNvSpPr txBox="1">
            <a:spLocks/>
          </p:cNvSpPr>
          <p:nvPr/>
        </p:nvSpPr>
        <p:spPr>
          <a:xfrm>
            <a:off x="9455155" y="145706"/>
            <a:ext cx="2736845" cy="611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400-800ms generalization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9ADB02-6C8F-4EAA-88FB-055872860725}"/>
              </a:ext>
            </a:extLst>
          </p:cNvPr>
          <p:cNvSpPr txBox="1">
            <a:spLocks/>
          </p:cNvSpPr>
          <p:nvPr/>
        </p:nvSpPr>
        <p:spPr>
          <a:xfrm>
            <a:off x="9472390" y="3652708"/>
            <a:ext cx="2736845" cy="611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800-1100ms generalization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F1898C-9FD3-4C21-B7B1-C175D24A8C9D}"/>
              </a:ext>
            </a:extLst>
          </p:cNvPr>
          <p:cNvCxnSpPr>
            <a:cxnSpLocks/>
          </p:cNvCxnSpPr>
          <p:nvPr/>
        </p:nvCxnSpPr>
        <p:spPr>
          <a:xfrm flipV="1">
            <a:off x="2476500" y="3354020"/>
            <a:ext cx="673100" cy="12354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29AC174-B663-4B62-830B-AAF966814406}"/>
              </a:ext>
            </a:extLst>
          </p:cNvPr>
          <p:cNvSpPr txBox="1">
            <a:spLocks/>
          </p:cNvSpPr>
          <p:nvPr/>
        </p:nvSpPr>
        <p:spPr>
          <a:xfrm>
            <a:off x="225407" y="4635666"/>
            <a:ext cx="3319901" cy="1277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(non-significantly) above-chance performance only in late time window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645E90B-3460-4D6D-BB40-F3FBEFEAD9D3}"/>
              </a:ext>
            </a:extLst>
          </p:cNvPr>
          <p:cNvSpPr txBox="1">
            <a:spLocks/>
          </p:cNvSpPr>
          <p:nvPr/>
        </p:nvSpPr>
        <p:spPr>
          <a:xfrm>
            <a:off x="1298122" y="6317876"/>
            <a:ext cx="8315778" cy="1277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u="sng" dirty="0">
                <a:solidFill>
                  <a:srgbClr val="FF0000"/>
                </a:solidFill>
              </a:rPr>
              <a:t>No sign of rule processing in the early time window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D452B00-B9F0-46A7-9991-870B630B60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01" t="64662" r="54000"/>
          <a:stretch/>
        </p:blipFill>
        <p:spPr>
          <a:xfrm>
            <a:off x="3545308" y="4853216"/>
            <a:ext cx="1975794" cy="16114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C1703-5576-44BA-ADA5-B60E1BA1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4" grpId="0"/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B9FB-6014-4856-9FA2-AB32200B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6894838" cy="2105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7149B-9328-4E57-9164-FD3E607F4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B1260D-6CB5-4CDE-9E9F-0678065FF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2" y="1433287"/>
            <a:ext cx="3986041" cy="318883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386AE0-DF44-48E6-B291-D2FB7ABD78FF}"/>
              </a:ext>
            </a:extLst>
          </p:cNvPr>
          <p:cNvSpPr txBox="1">
            <a:spLocks/>
          </p:cNvSpPr>
          <p:nvPr/>
        </p:nvSpPr>
        <p:spPr>
          <a:xfrm>
            <a:off x="548821" y="157274"/>
            <a:ext cx="8239749" cy="386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Within-participant decoding: Rule-unaware participants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66F3340-B7BF-4F38-B36A-FBD622E64863}"/>
              </a:ext>
            </a:extLst>
          </p:cNvPr>
          <p:cNvSpPr txBox="1">
            <a:spLocks/>
          </p:cNvSpPr>
          <p:nvPr/>
        </p:nvSpPr>
        <p:spPr>
          <a:xfrm>
            <a:off x="548822" y="988814"/>
            <a:ext cx="2804205" cy="611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“Diagonal” decoding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688875F-D56D-4E1C-8782-AEF250D2B4F3}"/>
              </a:ext>
            </a:extLst>
          </p:cNvPr>
          <p:cNvSpPr txBox="1">
            <a:spLocks/>
          </p:cNvSpPr>
          <p:nvPr/>
        </p:nvSpPr>
        <p:spPr>
          <a:xfrm>
            <a:off x="9455155" y="145706"/>
            <a:ext cx="2736845" cy="611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400-800ms generalization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48BC1FE-E26A-4B09-9F89-A47376809B40}"/>
              </a:ext>
            </a:extLst>
          </p:cNvPr>
          <p:cNvSpPr txBox="1">
            <a:spLocks/>
          </p:cNvSpPr>
          <p:nvPr/>
        </p:nvSpPr>
        <p:spPr>
          <a:xfrm>
            <a:off x="9472390" y="3638675"/>
            <a:ext cx="2736845" cy="611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800-1100ms generalization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6678BF-74EB-483C-BE64-0797F7F86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571" y="705517"/>
            <a:ext cx="3420664" cy="27365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CEF20E-3CC9-4A73-8C07-ED1A90E6C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28" y="4147472"/>
            <a:ext cx="3420664" cy="273653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5374A8-3249-4391-B4D2-21C4B8726D1F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8503147" y="5487975"/>
            <a:ext cx="1148853" cy="9168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FDC01C7-D59E-4671-9A2E-3C20ED0A6AEB}"/>
              </a:ext>
            </a:extLst>
          </p:cNvPr>
          <p:cNvSpPr txBox="1">
            <a:spLocks/>
          </p:cNvSpPr>
          <p:nvPr/>
        </p:nvSpPr>
        <p:spPr>
          <a:xfrm>
            <a:off x="6330950" y="5853686"/>
            <a:ext cx="2172197" cy="1102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Above-chance performance in early time window -- artifact of decoding filtered data?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70AD3-9F37-4CDC-98BE-89E2B73C9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47" y="1256179"/>
            <a:ext cx="4762500" cy="381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23F84-679B-4A82-ABE5-4C7A9859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786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9F84-57CD-4295-A7CE-18C192CD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95114" cy="1289504"/>
          </a:xfrm>
        </p:spPr>
        <p:txBody>
          <a:bodyPr>
            <a:normAutofit/>
          </a:bodyPr>
          <a:lstStyle/>
          <a:p>
            <a:r>
              <a:rPr lang="en-US" dirty="0"/>
              <a:t>Cross-participant decoding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0BB30-27E4-48D6-8599-021FDF274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476" y="1513114"/>
            <a:ext cx="10515600" cy="4721454"/>
          </a:xfrm>
        </p:spPr>
        <p:txBody>
          <a:bodyPr/>
          <a:lstStyle/>
          <a:p>
            <a:r>
              <a:rPr lang="en-US" dirty="0"/>
              <a:t>Null results</a:t>
            </a:r>
          </a:p>
          <a:p>
            <a:r>
              <a:rPr lang="en-US" dirty="0"/>
              <a:t>… but various possible ways to refine future analyses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555CE-1935-4DE3-B2BD-327E79CE7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78" y="2939462"/>
            <a:ext cx="4471308" cy="3577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77B6AE-0A7D-47DF-956C-96281C9C8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1" y="3221402"/>
            <a:ext cx="3766457" cy="3013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5F2991-7652-4B8D-ABF4-331C7B7FA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35" y="610303"/>
            <a:ext cx="3578280" cy="286262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144447-004C-4040-932A-D433B12AB4CE}"/>
              </a:ext>
            </a:extLst>
          </p:cNvPr>
          <p:cNvSpPr txBox="1">
            <a:spLocks/>
          </p:cNvSpPr>
          <p:nvPr/>
        </p:nvSpPr>
        <p:spPr>
          <a:xfrm>
            <a:off x="1003924" y="2915863"/>
            <a:ext cx="2804205" cy="611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“Diagonal” decoding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0361159-D448-416A-ACDD-A84BE9D253EF}"/>
              </a:ext>
            </a:extLst>
          </p:cNvPr>
          <p:cNvSpPr txBox="1">
            <a:spLocks/>
          </p:cNvSpPr>
          <p:nvPr/>
        </p:nvSpPr>
        <p:spPr>
          <a:xfrm>
            <a:off x="9455155" y="145706"/>
            <a:ext cx="2736845" cy="611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400-800ms generalization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C168E02-E271-458D-AA95-676A198BA7F3}"/>
              </a:ext>
            </a:extLst>
          </p:cNvPr>
          <p:cNvSpPr txBox="1">
            <a:spLocks/>
          </p:cNvSpPr>
          <p:nvPr/>
        </p:nvSpPr>
        <p:spPr>
          <a:xfrm>
            <a:off x="9472390" y="3638675"/>
            <a:ext cx="2736845" cy="611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800-1100ms generalization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586B60-5CE1-4B72-8916-8F030974B8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87" y="4221757"/>
            <a:ext cx="3461428" cy="276914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8078D3F-271B-47BB-A8E4-AA1FCE9D2EC8}"/>
              </a:ext>
            </a:extLst>
          </p:cNvPr>
          <p:cNvSpPr/>
          <p:nvPr/>
        </p:nvSpPr>
        <p:spPr>
          <a:xfrm>
            <a:off x="10733315" y="1904771"/>
            <a:ext cx="1181698" cy="13166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2B839F-AB00-4984-9FBB-DE6C1E24DAA3}"/>
              </a:ext>
            </a:extLst>
          </p:cNvPr>
          <p:cNvSpPr/>
          <p:nvPr/>
        </p:nvSpPr>
        <p:spPr>
          <a:xfrm>
            <a:off x="1841500" y="4674928"/>
            <a:ext cx="495300" cy="13282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99011-9314-4076-B559-7B022A0B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5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D241C-4BE8-4A15-9F29-CDB3FE69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Also: train decoder to detect neural indices of </a:t>
            </a:r>
            <a:r>
              <a:rPr lang="en-US" dirty="0" err="1"/>
              <a:t>animacy</a:t>
            </a:r>
            <a:r>
              <a:rPr lang="en-US" dirty="0"/>
              <a:t>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D3028-A335-4C8E-9EEC-7739919F5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54241"/>
          </a:xfrm>
        </p:spPr>
        <p:txBody>
          <a:bodyPr/>
          <a:lstStyle/>
          <a:p>
            <a:r>
              <a:rPr lang="en-US" dirty="0"/>
              <a:t>Critical first step for measuring linguistic prediction induced by L2 </a:t>
            </a:r>
            <a:r>
              <a:rPr lang="en-US" dirty="0" err="1"/>
              <a:t>morphosyntax</a:t>
            </a:r>
            <a:endParaRPr lang="en-US" dirty="0"/>
          </a:p>
        </p:txBody>
      </p:sp>
      <p:pic>
        <p:nvPicPr>
          <p:cNvPr id="6" name="Picture 5" descr="A screenshot of a social media post&#10;&#10;Description automatically generate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965" b="52923"/>
          <a:stretch/>
        </p:blipFill>
        <p:spPr>
          <a:xfrm>
            <a:off x="392588" y="2742119"/>
            <a:ext cx="5061858" cy="3893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D16FE-FB7E-4B60-8578-C3648E81B48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2643" r="10379"/>
          <a:stretch/>
        </p:blipFill>
        <p:spPr>
          <a:xfrm>
            <a:off x="4476545" y="2703759"/>
            <a:ext cx="5181600" cy="41542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012DF-D5F0-4CC3-A4D3-95DAA541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9DD3-3377-45D4-9B8C-B519AA082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070" y="6400800"/>
            <a:ext cx="5871630" cy="481806"/>
          </a:xfrm>
        </p:spPr>
        <p:txBody>
          <a:bodyPr>
            <a:noAutofit/>
          </a:bodyPr>
          <a:lstStyle/>
          <a:p>
            <a:r>
              <a:rPr lang="en-US" sz="2000" dirty="0"/>
              <a:t>Shown for </a:t>
            </a:r>
            <a:r>
              <a:rPr lang="en-US" sz="2000" u="sng" dirty="0" err="1"/>
              <a:t>Pz</a:t>
            </a:r>
            <a:r>
              <a:rPr lang="en-US" sz="2000" u="sng" dirty="0"/>
              <a:t> electrode (locus of “explicit” P600 effect)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AD4A0C11-CE9F-4407-9A56-2C1C9DBBC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7" y="1510506"/>
            <a:ext cx="5757333" cy="4318000"/>
          </a:xfr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E33DD8-FA19-4614-936C-40CE6D2F0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62" y="1510506"/>
            <a:ext cx="5722408" cy="429180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8428BC-D5BF-476A-90AF-88329E824725}"/>
              </a:ext>
            </a:extLst>
          </p:cNvPr>
          <p:cNvCxnSpPr>
            <a:cxnSpLocks/>
          </p:cNvCxnSpPr>
          <p:nvPr/>
        </p:nvCxnSpPr>
        <p:spPr>
          <a:xfrm flipH="1">
            <a:off x="2270123" y="1205706"/>
            <a:ext cx="1946277" cy="4622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AA1623-3AA8-4818-9171-704F16FF7BCA}"/>
              </a:ext>
            </a:extLst>
          </p:cNvPr>
          <p:cNvCxnSpPr>
            <a:cxnSpLocks/>
          </p:cNvCxnSpPr>
          <p:nvPr/>
        </p:nvCxnSpPr>
        <p:spPr>
          <a:xfrm flipH="1">
            <a:off x="4000500" y="1307306"/>
            <a:ext cx="2005540" cy="4699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9037E397-0285-4FDB-8908-179B614D0142}"/>
              </a:ext>
            </a:extLst>
          </p:cNvPr>
          <p:cNvSpPr txBox="1">
            <a:spLocks/>
          </p:cNvSpPr>
          <p:nvPr/>
        </p:nvSpPr>
        <p:spPr>
          <a:xfrm>
            <a:off x="353485" y="424656"/>
            <a:ext cx="11988800" cy="481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Also: response time-sorted “ERP images” suggest relationship between reaction times and P600 index of explicit processing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34812-AFDF-4BF0-B4D1-06CA48E1F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5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C0B5-8FAF-4414-A592-5469D532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0" y="314324"/>
            <a:ext cx="3581400" cy="6578601"/>
          </a:xfrm>
        </p:spPr>
        <p:txBody>
          <a:bodyPr>
            <a:normAutofit/>
          </a:bodyPr>
          <a:lstStyle/>
          <a:p>
            <a:r>
              <a:rPr lang="en-US" sz="2000" dirty="0"/>
              <a:t>All explicit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First trials are implicit before participant becomes rule-aware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Participant occasionally zones out and processes some trials implicitly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Implicit and explicit processing co-occur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Explicitness takes some time to “kick in”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Automatization of explicit processes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A11B3B-9574-486B-A71D-F4BA5222F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4"/>
          <a:stretch/>
        </p:blipFill>
        <p:spPr>
          <a:xfrm>
            <a:off x="5399428" y="365125"/>
            <a:ext cx="2576172" cy="586024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1C9859-8B52-4740-8EB9-C81303DC53E6}"/>
              </a:ext>
            </a:extLst>
          </p:cNvPr>
          <p:cNvSpPr txBox="1">
            <a:spLocks/>
          </p:cNvSpPr>
          <p:nvPr/>
        </p:nvSpPr>
        <p:spPr>
          <a:xfrm>
            <a:off x="106152" y="3011488"/>
            <a:ext cx="4465848" cy="3478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My analysis can’t distinguish between these possibilities…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By-epoch analyses?</a:t>
            </a:r>
          </a:p>
          <a:p>
            <a:pPr lvl="1"/>
            <a:r>
              <a:rPr lang="en-US" sz="2800" dirty="0"/>
              <a:t>“Inherently underpowered”</a:t>
            </a:r>
          </a:p>
          <a:p>
            <a:pPr lvl="2"/>
            <a:r>
              <a:rPr lang="en-US" sz="2400" dirty="0"/>
              <a:t>Making the experiment longer would not help, because I only get a few trials before learning kicks in?</a:t>
            </a:r>
          </a:p>
          <a:p>
            <a:pPr lvl="1"/>
            <a:r>
              <a:rPr lang="en-US" sz="2800" dirty="0"/>
              <a:t>Take a closer look at per-trial classification accuracy over the course of the experiment?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60938B4-2CF4-42C4-AC61-7B7A1A13A816}"/>
                  </a:ext>
                </a:extLst>
              </p14:cNvPr>
              <p14:cNvContentPartPr/>
              <p14:nvPr/>
            </p14:nvContentPartPr>
            <p14:xfrm>
              <a:off x="4848980" y="2070040"/>
              <a:ext cx="508680" cy="3923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60938B4-2CF4-42C4-AC61-7B7A1A13A8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3340" y="2034040"/>
                <a:ext cx="580320" cy="39952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7CFDE8E-D88D-44E7-AE18-8390946FC8F9}"/>
              </a:ext>
            </a:extLst>
          </p:cNvPr>
          <p:cNvSpPr/>
          <p:nvPr/>
        </p:nvSpPr>
        <p:spPr>
          <a:xfrm>
            <a:off x="5399428" y="1818345"/>
            <a:ext cx="6296912" cy="1698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F9339B-3FC5-43C2-9371-AF93CCFCCE10}"/>
              </a:ext>
            </a:extLst>
          </p:cNvPr>
          <p:cNvSpPr/>
          <p:nvPr/>
        </p:nvSpPr>
        <p:spPr>
          <a:xfrm>
            <a:off x="5441196" y="4460518"/>
            <a:ext cx="6213376" cy="1698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CA56AB-1A39-459A-B152-A47C054F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05E4-E6CD-4D2E-8C77-F628A0FA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45" y="339647"/>
            <a:ext cx="11115907" cy="1325563"/>
          </a:xfrm>
        </p:spPr>
        <p:txBody>
          <a:bodyPr/>
          <a:lstStyle/>
          <a:p>
            <a:r>
              <a:rPr lang="en-US" dirty="0"/>
              <a:t>L2 learning without awareness: </a:t>
            </a:r>
            <a:br>
              <a:rPr lang="en-US" dirty="0"/>
            </a:br>
            <a:r>
              <a:rPr lang="en-US" dirty="0"/>
              <a:t>   artificial language paradigms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63AEE-5946-42E3-AFD8-84C322F3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81110"/>
            <a:ext cx="10515600" cy="4827665"/>
          </a:xfrm>
        </p:spPr>
        <p:txBody>
          <a:bodyPr>
            <a:normAutofit/>
          </a:bodyPr>
          <a:lstStyle/>
          <a:p>
            <a:r>
              <a:rPr lang="en-US" dirty="0"/>
              <a:t>Assess awareness of rules at level of individual learners, instead of manipulating training conditions</a:t>
            </a:r>
          </a:p>
          <a:p>
            <a:endParaRPr lang="en-US" dirty="0"/>
          </a:p>
          <a:p>
            <a:r>
              <a:rPr lang="en-US" dirty="0"/>
              <a:t>Paradigm originally developed by Williams (2004, 2005)</a:t>
            </a:r>
          </a:p>
          <a:p>
            <a:pPr lvl="1"/>
            <a:r>
              <a:rPr lang="en-US" dirty="0"/>
              <a:t>Participants are exposed to an artificial language with hidden regularities</a:t>
            </a:r>
          </a:p>
          <a:p>
            <a:pPr lvl="1"/>
            <a:r>
              <a:rPr lang="en-US" dirty="0"/>
              <a:t>Learning of hidden regularity is measured covertly</a:t>
            </a:r>
          </a:p>
          <a:p>
            <a:pPr lvl="1"/>
            <a:r>
              <a:rPr lang="en-US" dirty="0"/>
              <a:t>Awareness of the hidden regularity is assessed at the end of the experiment</a:t>
            </a:r>
          </a:p>
          <a:p>
            <a:pPr lvl="1"/>
            <a:endParaRPr lang="en-US" dirty="0"/>
          </a:p>
          <a:p>
            <a:r>
              <a:rPr lang="es-MX" dirty="0" err="1"/>
              <a:t>Reaction</a:t>
            </a:r>
            <a:r>
              <a:rPr lang="es-MX" dirty="0"/>
              <a:t> time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</a:t>
            </a:r>
            <a:r>
              <a:rPr lang="es-MX" dirty="0" err="1"/>
              <a:t>found</a:t>
            </a:r>
            <a:r>
              <a:rPr lang="es-MX" dirty="0"/>
              <a:t> </a:t>
            </a:r>
            <a:r>
              <a:rPr lang="es-MX" dirty="0" err="1"/>
              <a:t>evidence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rule-</a:t>
            </a:r>
            <a:r>
              <a:rPr lang="es-MX" dirty="0" err="1"/>
              <a:t>unaware</a:t>
            </a:r>
            <a:r>
              <a:rPr lang="es-MX" dirty="0"/>
              <a:t> </a:t>
            </a:r>
            <a:r>
              <a:rPr lang="es-MX" dirty="0" err="1"/>
              <a:t>learning</a:t>
            </a:r>
            <a:endParaRPr lang="es-MX" dirty="0"/>
          </a:p>
          <a:p>
            <a:pPr lvl="1"/>
            <a:r>
              <a:rPr lang="es-MX" dirty="0" err="1"/>
              <a:t>Slowdowns</a:t>
            </a:r>
            <a:r>
              <a:rPr lang="es-MX" dirty="0"/>
              <a:t> to rule-</a:t>
            </a:r>
            <a:r>
              <a:rPr lang="es-MX" dirty="0" err="1"/>
              <a:t>violating</a:t>
            </a:r>
            <a:r>
              <a:rPr lang="es-MX" dirty="0"/>
              <a:t> </a:t>
            </a:r>
            <a:r>
              <a:rPr lang="es-MX" dirty="0" err="1"/>
              <a:t>trials</a:t>
            </a:r>
            <a:r>
              <a:rPr lang="es-MX" dirty="0"/>
              <a:t> </a:t>
            </a:r>
            <a:r>
              <a:rPr lang="es-MX" sz="1800" dirty="0"/>
              <a:t>(</a:t>
            </a:r>
            <a:r>
              <a:rPr lang="es-MX" sz="1800" dirty="0" err="1"/>
              <a:t>Leung</a:t>
            </a:r>
            <a:r>
              <a:rPr lang="es-MX" sz="1800" dirty="0"/>
              <a:t> &amp; Williams, 2011; </a:t>
            </a:r>
            <a:r>
              <a:rPr lang="es-MX" sz="1800" dirty="0" err="1"/>
              <a:t>replicated</a:t>
            </a:r>
            <a:r>
              <a:rPr lang="es-MX" sz="1800" dirty="0"/>
              <a:t> </a:t>
            </a:r>
            <a:r>
              <a:rPr lang="es-MX" sz="1800" dirty="0" err="1"/>
              <a:t>by</a:t>
            </a:r>
            <a:r>
              <a:rPr lang="es-MX" sz="1800" dirty="0"/>
              <a:t> </a:t>
            </a:r>
            <a:r>
              <a:rPr lang="es-MX" sz="1800" dirty="0" err="1"/>
              <a:t>Leung</a:t>
            </a:r>
            <a:r>
              <a:rPr lang="es-MX" sz="1800" dirty="0"/>
              <a:t> &amp; Williams, 2012, 2014; </a:t>
            </a:r>
            <a:r>
              <a:rPr lang="es-MX" sz="1800" dirty="0" err="1"/>
              <a:t>Paciorek</a:t>
            </a:r>
            <a:r>
              <a:rPr lang="es-MX" sz="1800" dirty="0"/>
              <a:t> &amp; Williams, 2015)</a:t>
            </a:r>
          </a:p>
          <a:p>
            <a:endParaRPr lang="es-MX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F09D9-9903-47AB-AF57-73BE233D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0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05E4-E6CD-4D2E-8C77-F628A0FA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15907" cy="1325563"/>
          </a:xfrm>
        </p:spPr>
        <p:txBody>
          <a:bodyPr/>
          <a:lstStyle/>
          <a:p>
            <a:r>
              <a:rPr lang="en-US" dirty="0"/>
              <a:t>Conflicting findings on rule-unaware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63AEE-5946-42E3-AFD8-84C322F3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65210"/>
            <a:ext cx="10731501" cy="4827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Williams (2004, 2005):  </a:t>
            </a:r>
            <a:r>
              <a:rPr lang="en-US" b="1" i="1" dirty="0"/>
              <a:t>yes</a:t>
            </a:r>
            <a:endParaRPr lang="en-US" b="1" dirty="0"/>
          </a:p>
          <a:p>
            <a:pPr lvl="1"/>
            <a:r>
              <a:rPr lang="en-US" dirty="0"/>
              <a:t>evidence for rule-unaware learning</a:t>
            </a:r>
            <a:r>
              <a:rPr lang="en-US" sz="2200" dirty="0"/>
              <a:t>, using a two-alternative forced choice task</a:t>
            </a:r>
          </a:p>
          <a:p>
            <a:r>
              <a:rPr lang="en-US" dirty="0"/>
              <a:t>Hama &amp; </a:t>
            </a:r>
            <a:r>
              <a:rPr lang="en-US" dirty="0" err="1"/>
              <a:t>Leow</a:t>
            </a:r>
            <a:r>
              <a:rPr lang="en-US" dirty="0"/>
              <a:t> (2010):    </a:t>
            </a:r>
            <a:r>
              <a:rPr lang="en-US" b="1" i="1" dirty="0"/>
              <a:t>no</a:t>
            </a:r>
            <a:endParaRPr lang="en-US" dirty="0"/>
          </a:p>
          <a:p>
            <a:pPr lvl="1"/>
            <a:r>
              <a:rPr lang="en-US" sz="2200" dirty="0"/>
              <a:t>no evidence of rule-unaware learning when concurrent “think-aloud” task is performed</a:t>
            </a:r>
          </a:p>
          <a:p>
            <a:r>
              <a:rPr lang="en-US" dirty="0" err="1"/>
              <a:t>Faretta-Stutenberg</a:t>
            </a:r>
            <a:r>
              <a:rPr lang="en-US" dirty="0"/>
              <a:t> &amp; Morgan-Short (2011): </a:t>
            </a:r>
            <a:r>
              <a:rPr lang="en-US" b="1" i="1" dirty="0"/>
              <a:t>no</a:t>
            </a:r>
            <a:endParaRPr lang="en-US" dirty="0"/>
          </a:p>
          <a:p>
            <a:pPr lvl="1"/>
            <a:r>
              <a:rPr lang="en-US" sz="2000" dirty="0"/>
              <a:t>no evidence for rule-unaware learning, using a two-alternative forced choice task</a:t>
            </a:r>
          </a:p>
          <a:p>
            <a:r>
              <a:rPr lang="es-MX" dirty="0" err="1"/>
              <a:t>Leung</a:t>
            </a:r>
            <a:r>
              <a:rPr lang="es-MX" dirty="0"/>
              <a:t> &amp; Williams (2011):   </a:t>
            </a:r>
            <a:r>
              <a:rPr lang="en-US" b="1" i="1" dirty="0"/>
              <a:t>yes</a:t>
            </a:r>
            <a:endParaRPr lang="es-MX" dirty="0"/>
          </a:p>
          <a:p>
            <a:pPr lvl="1"/>
            <a:r>
              <a:rPr lang="es-MX" sz="2200" dirty="0" err="1"/>
              <a:t>evidence</a:t>
            </a:r>
            <a:r>
              <a:rPr lang="es-MX" sz="2200" dirty="0"/>
              <a:t> of rule-</a:t>
            </a:r>
            <a:r>
              <a:rPr lang="es-MX" sz="2200" dirty="0" err="1"/>
              <a:t>unaware</a:t>
            </a:r>
            <a:r>
              <a:rPr lang="es-MX" sz="2200" dirty="0"/>
              <a:t> </a:t>
            </a:r>
            <a:r>
              <a:rPr lang="es-MX" sz="2200" dirty="0" err="1"/>
              <a:t>learning</a:t>
            </a:r>
            <a:r>
              <a:rPr lang="es-MX" sz="2200" dirty="0"/>
              <a:t> </a:t>
            </a:r>
            <a:r>
              <a:rPr lang="es-MX" sz="2200" dirty="0" err="1"/>
              <a:t>when</a:t>
            </a:r>
            <a:r>
              <a:rPr lang="es-MX" sz="2200" dirty="0"/>
              <a:t> </a:t>
            </a:r>
            <a:r>
              <a:rPr lang="es-MX" sz="2200" dirty="0" err="1"/>
              <a:t>using</a:t>
            </a:r>
            <a:r>
              <a:rPr lang="es-MX" sz="2200" dirty="0"/>
              <a:t> </a:t>
            </a:r>
            <a:r>
              <a:rPr lang="es-MX" sz="2200" dirty="0" err="1"/>
              <a:t>reaction</a:t>
            </a:r>
            <a:r>
              <a:rPr lang="es-MX" sz="2200" dirty="0"/>
              <a:t>-time-</a:t>
            </a:r>
            <a:r>
              <a:rPr lang="es-MX" sz="2200" dirty="0" err="1"/>
              <a:t>based</a:t>
            </a:r>
            <a:r>
              <a:rPr lang="es-MX" sz="2200" dirty="0"/>
              <a:t> </a:t>
            </a:r>
            <a:r>
              <a:rPr lang="es-MX" sz="2200" dirty="0" err="1"/>
              <a:t>measures</a:t>
            </a:r>
            <a:r>
              <a:rPr lang="es-MX" sz="2200" dirty="0"/>
              <a:t> (</a:t>
            </a:r>
            <a:r>
              <a:rPr lang="es-MX" sz="2200" dirty="0" err="1"/>
              <a:t>slowdowns</a:t>
            </a:r>
            <a:r>
              <a:rPr lang="es-MX" sz="2200" dirty="0"/>
              <a:t> to rule-</a:t>
            </a:r>
            <a:r>
              <a:rPr lang="es-MX" sz="2200" dirty="0" err="1"/>
              <a:t>violating</a:t>
            </a:r>
            <a:r>
              <a:rPr lang="es-MX" sz="2200" dirty="0"/>
              <a:t> </a:t>
            </a:r>
            <a:r>
              <a:rPr lang="es-MX" sz="2200" dirty="0" err="1"/>
              <a:t>trials</a:t>
            </a:r>
            <a:r>
              <a:rPr lang="es-MX" sz="2200" dirty="0"/>
              <a:t>)</a:t>
            </a:r>
          </a:p>
          <a:p>
            <a:pPr lvl="1"/>
            <a:r>
              <a:rPr lang="es-MX" sz="2200" dirty="0" err="1"/>
              <a:t>Reaction</a:t>
            </a:r>
            <a:r>
              <a:rPr lang="es-MX" sz="2200" dirty="0"/>
              <a:t>-time </a:t>
            </a:r>
            <a:r>
              <a:rPr lang="es-MX" sz="2200" dirty="0" err="1"/>
              <a:t>results</a:t>
            </a:r>
            <a:r>
              <a:rPr lang="es-MX" sz="2200" dirty="0"/>
              <a:t> </a:t>
            </a:r>
            <a:r>
              <a:rPr lang="es-MX" sz="2200" dirty="0" err="1"/>
              <a:t>replicated</a:t>
            </a:r>
            <a:r>
              <a:rPr lang="es-MX" sz="2200" dirty="0"/>
              <a:t> in </a:t>
            </a:r>
            <a:r>
              <a:rPr lang="es-MX" sz="2200" dirty="0" err="1"/>
              <a:t>Leung</a:t>
            </a:r>
            <a:r>
              <a:rPr lang="es-MX" sz="2200" dirty="0"/>
              <a:t> &amp; Williams (2012, 2014); </a:t>
            </a:r>
            <a:r>
              <a:rPr lang="es-MX" sz="2200" dirty="0" err="1"/>
              <a:t>Paciorek</a:t>
            </a:r>
            <a:r>
              <a:rPr lang="es-MX" sz="2200" dirty="0"/>
              <a:t> &amp; Williams (2015)</a:t>
            </a:r>
          </a:p>
          <a:p>
            <a:r>
              <a:rPr lang="es-MX" dirty="0" err="1"/>
              <a:t>Rebuschat</a:t>
            </a:r>
            <a:r>
              <a:rPr lang="es-MX" dirty="0"/>
              <a:t>, </a:t>
            </a:r>
            <a:r>
              <a:rPr lang="es-MX" dirty="0" err="1"/>
              <a:t>Hamrick</a:t>
            </a:r>
            <a:r>
              <a:rPr lang="es-MX" dirty="0"/>
              <a:t>, Sachs, </a:t>
            </a:r>
            <a:r>
              <a:rPr lang="es-MX" dirty="0" err="1"/>
              <a:t>Riestenberg</a:t>
            </a:r>
            <a:r>
              <a:rPr lang="es-MX" dirty="0"/>
              <a:t>, &amp; Ziegler (2013):   </a:t>
            </a:r>
            <a:r>
              <a:rPr lang="en-US" b="1" i="1" dirty="0"/>
              <a:t>yes</a:t>
            </a:r>
            <a:endParaRPr lang="es-MX" dirty="0"/>
          </a:p>
          <a:p>
            <a:pPr lvl="1"/>
            <a:r>
              <a:rPr lang="es-MX" sz="2200" dirty="0" err="1"/>
              <a:t>Above</a:t>
            </a:r>
            <a:r>
              <a:rPr lang="es-MX" sz="2200" dirty="0"/>
              <a:t>-chance </a:t>
            </a:r>
            <a:r>
              <a:rPr lang="es-MX" sz="2200" dirty="0" err="1"/>
              <a:t>accuracy</a:t>
            </a:r>
            <a:r>
              <a:rPr lang="es-MX" sz="2200" dirty="0"/>
              <a:t> </a:t>
            </a:r>
            <a:r>
              <a:rPr lang="es-MX" sz="2200" dirty="0" err="1"/>
              <a:t>for</a:t>
            </a:r>
            <a:r>
              <a:rPr lang="es-MX" sz="2200" dirty="0"/>
              <a:t> </a:t>
            </a:r>
            <a:r>
              <a:rPr lang="es-MX" sz="2200" dirty="0" err="1"/>
              <a:t>trials</a:t>
            </a:r>
            <a:r>
              <a:rPr lang="es-MX" sz="2200" dirty="0"/>
              <a:t> </a:t>
            </a:r>
            <a:r>
              <a:rPr lang="es-MX" sz="2200" dirty="0" err="1"/>
              <a:t>whose</a:t>
            </a:r>
            <a:r>
              <a:rPr lang="es-MX" sz="2200" dirty="0"/>
              <a:t> </a:t>
            </a:r>
            <a:r>
              <a:rPr lang="es-MX" sz="2200" dirty="0" err="1"/>
              <a:t>judgment</a:t>
            </a:r>
            <a:r>
              <a:rPr lang="es-MX" sz="2200" dirty="0"/>
              <a:t> </a:t>
            </a:r>
            <a:r>
              <a:rPr lang="es-MX" sz="2200" dirty="0" err="1"/>
              <a:t>source</a:t>
            </a:r>
            <a:r>
              <a:rPr lang="es-MX" sz="2200" dirty="0"/>
              <a:t> </a:t>
            </a:r>
            <a:r>
              <a:rPr lang="es-MX" sz="2200" dirty="0" err="1"/>
              <a:t>attributions</a:t>
            </a:r>
            <a:r>
              <a:rPr lang="es-MX" sz="2200" dirty="0"/>
              <a:t> </a:t>
            </a:r>
            <a:r>
              <a:rPr lang="es-MX" sz="2200" dirty="0" err="1"/>
              <a:t>were</a:t>
            </a:r>
            <a:r>
              <a:rPr lang="es-MX" sz="2200" dirty="0"/>
              <a:t> </a:t>
            </a:r>
            <a:r>
              <a:rPr lang="es-MX" sz="2200" dirty="0" err="1"/>
              <a:t>attributed</a:t>
            </a:r>
            <a:r>
              <a:rPr lang="es-MX" sz="2200" dirty="0"/>
              <a:t> to </a:t>
            </a:r>
            <a:r>
              <a:rPr lang="es-MX" sz="2200" i="1" dirty="0" err="1"/>
              <a:t>guess</a:t>
            </a:r>
            <a:r>
              <a:rPr lang="es-MX" sz="2200" i="1" dirty="0"/>
              <a:t> </a:t>
            </a:r>
            <a:r>
              <a:rPr lang="es-MX" sz="2200" dirty="0" err="1"/>
              <a:t>or</a:t>
            </a:r>
            <a:r>
              <a:rPr lang="es-MX" sz="2200" dirty="0"/>
              <a:t> </a:t>
            </a:r>
            <a:r>
              <a:rPr lang="es-MX" sz="2200" i="1" dirty="0" err="1"/>
              <a:t>intuition</a:t>
            </a:r>
            <a:r>
              <a:rPr lang="es-MX" sz="2200" i="1" dirty="0"/>
              <a:t> </a:t>
            </a:r>
            <a:r>
              <a:rPr lang="es-MX" sz="2200" dirty="0"/>
              <a:t>as </a:t>
            </a:r>
            <a:r>
              <a:rPr lang="es-MX" sz="2200" dirty="0" err="1"/>
              <a:t>opposed</a:t>
            </a:r>
            <a:r>
              <a:rPr lang="es-MX" sz="2200" dirty="0"/>
              <a:t> </a:t>
            </a:r>
            <a:r>
              <a:rPr lang="es-MX" sz="2200" dirty="0" err="1"/>
              <a:t>to</a:t>
            </a:r>
            <a:r>
              <a:rPr lang="es-MX" sz="2200" dirty="0"/>
              <a:t> </a:t>
            </a:r>
            <a:r>
              <a:rPr lang="es-MX" sz="2200" i="1" dirty="0"/>
              <a:t>rules </a:t>
            </a:r>
            <a:r>
              <a:rPr lang="es-MX" sz="2200" dirty="0" err="1"/>
              <a:t>or</a:t>
            </a:r>
            <a:r>
              <a:rPr lang="es-MX" sz="2200" dirty="0"/>
              <a:t> </a:t>
            </a:r>
            <a:r>
              <a:rPr lang="es-MX" sz="2200" i="1" dirty="0" err="1"/>
              <a:t>memories</a:t>
            </a:r>
            <a:endParaRPr lang="es-MX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6897-A888-47C4-8135-2280C985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55" y="135001"/>
            <a:ext cx="6490937" cy="777811"/>
          </a:xfrm>
        </p:spPr>
        <p:txBody>
          <a:bodyPr>
            <a:normAutofit/>
          </a:bodyPr>
          <a:lstStyle/>
          <a:p>
            <a:r>
              <a:rPr lang="en-US" dirty="0" err="1"/>
              <a:t>Batterink</a:t>
            </a:r>
            <a:r>
              <a:rPr lang="en-US" dirty="0"/>
              <a:t> et al. (2014)</a:t>
            </a: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39" y="4324741"/>
            <a:ext cx="4904127" cy="202968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 of every 7 trials violated the hidden rule </a:t>
            </a:r>
          </a:p>
          <a:p>
            <a:r>
              <a:rPr lang="en-US" dirty="0"/>
              <a:t>Slower responses to rule-violating trials </a:t>
            </a:r>
            <a:r>
              <a:rPr lang="en-US" dirty="0">
                <a:sym typeface="Wingdings" panose="05000000000000000000" pitchFamily="2" charset="2"/>
              </a:rPr>
              <a:t>indicate learning</a:t>
            </a:r>
          </a:p>
          <a:p>
            <a:r>
              <a:rPr lang="en-US" dirty="0">
                <a:sym typeface="Wingdings" panose="05000000000000000000" pitchFamily="2" charset="2"/>
              </a:rPr>
              <a:t>Interview at end to determine participants’ awareness of hidden rule</a:t>
            </a:r>
          </a:p>
          <a:p>
            <a:r>
              <a:rPr lang="en-US" dirty="0">
                <a:sym typeface="Wingdings" panose="05000000000000000000" pitchFamily="2" charset="2"/>
              </a:rPr>
              <a:t>Will rule-unaware learners show learning?</a:t>
            </a:r>
            <a:endParaRPr lang="es-419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07F8A-711C-4871-B610-B2B228CB8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63"/>
          <a:stretch/>
        </p:blipFill>
        <p:spPr>
          <a:xfrm>
            <a:off x="523141" y="1051059"/>
            <a:ext cx="5089383" cy="245453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5F09C0-856C-46A8-BA9B-2D5C587AA0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" b="53403"/>
          <a:stretch/>
        </p:blipFill>
        <p:spPr>
          <a:xfrm>
            <a:off x="5968825" y="548925"/>
            <a:ext cx="5690658" cy="29566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766" y="4110859"/>
            <a:ext cx="6667500" cy="1638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955" y="1051059"/>
            <a:ext cx="2377714" cy="260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Rectangle 9"/>
          <p:cNvSpPr/>
          <p:nvPr/>
        </p:nvSpPr>
        <p:spPr>
          <a:xfrm>
            <a:off x="2711668" y="940942"/>
            <a:ext cx="2900855" cy="1663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A5A4C8-0961-444F-AE90-E226276E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2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55" y="373475"/>
            <a:ext cx="9406945" cy="777811"/>
          </a:xfrm>
        </p:spPr>
        <p:txBody>
          <a:bodyPr>
            <a:normAutofit fontScale="90000"/>
          </a:bodyPr>
          <a:lstStyle/>
          <a:p>
            <a:r>
              <a:rPr lang="en-US" dirty="0"/>
              <a:t>L2 learning without awareness: </a:t>
            </a:r>
            <a:br>
              <a:rPr lang="en-US" dirty="0"/>
            </a:br>
            <a:r>
              <a:rPr lang="en-US" dirty="0" err="1"/>
              <a:t>Batterink</a:t>
            </a:r>
            <a:r>
              <a:rPr lang="en-US" dirty="0"/>
              <a:t> et al. (2014) results</a:t>
            </a: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33" y="1723696"/>
            <a:ext cx="2808249" cy="4911279"/>
          </a:xfrm>
        </p:spPr>
        <p:txBody>
          <a:bodyPr>
            <a:normAutofit/>
          </a:bodyPr>
          <a:lstStyle/>
          <a:p>
            <a:r>
              <a:rPr lang="es-419" sz="2400" dirty="0" err="1"/>
              <a:t>Behavioral</a:t>
            </a:r>
            <a:r>
              <a:rPr lang="es-419" sz="2400" dirty="0"/>
              <a:t> </a:t>
            </a:r>
            <a:r>
              <a:rPr lang="es-419" sz="2400" dirty="0" err="1"/>
              <a:t>results</a:t>
            </a:r>
            <a:r>
              <a:rPr lang="es-419" sz="2400" dirty="0"/>
              <a:t> </a:t>
            </a:r>
            <a:r>
              <a:rPr lang="es-419" sz="2400" dirty="0" err="1"/>
              <a:t>suggest</a:t>
            </a:r>
            <a:r>
              <a:rPr lang="es-419" sz="2400" dirty="0"/>
              <a:t> </a:t>
            </a:r>
            <a:r>
              <a:rPr lang="es-419" sz="2400" dirty="0" err="1"/>
              <a:t>possibility</a:t>
            </a:r>
            <a:r>
              <a:rPr lang="es-419" sz="2400" dirty="0"/>
              <a:t> </a:t>
            </a:r>
            <a:r>
              <a:rPr lang="es-419" sz="2400" dirty="0" err="1"/>
              <a:t>of</a:t>
            </a:r>
            <a:r>
              <a:rPr lang="es-419" sz="2400" dirty="0"/>
              <a:t> rule-</a:t>
            </a:r>
            <a:r>
              <a:rPr lang="es-419" sz="2400" dirty="0" err="1"/>
              <a:t>unaware</a:t>
            </a:r>
            <a:r>
              <a:rPr lang="es-419" sz="2400" dirty="0"/>
              <a:t> </a:t>
            </a:r>
            <a:r>
              <a:rPr lang="es-419" sz="2400" dirty="0" err="1"/>
              <a:t>learning</a:t>
            </a:r>
            <a:endParaRPr lang="es-419" sz="2400" dirty="0"/>
          </a:p>
          <a:p>
            <a:endParaRPr lang="es-419" sz="2400" dirty="0"/>
          </a:p>
          <a:p>
            <a:r>
              <a:rPr lang="es-419" sz="2400" dirty="0"/>
              <a:t>ERP </a:t>
            </a:r>
            <a:r>
              <a:rPr lang="es-419" sz="2400" dirty="0" err="1"/>
              <a:t>results</a:t>
            </a:r>
            <a:r>
              <a:rPr lang="es-419" sz="2400" dirty="0"/>
              <a:t> show </a:t>
            </a:r>
            <a:r>
              <a:rPr lang="es-419" sz="2400" dirty="0" err="1"/>
              <a:t>differences</a:t>
            </a:r>
            <a:r>
              <a:rPr lang="es-419" sz="2400" dirty="0"/>
              <a:t> </a:t>
            </a:r>
            <a:r>
              <a:rPr lang="es-419" sz="2400" dirty="0" err="1"/>
              <a:t>between</a:t>
            </a:r>
            <a:r>
              <a:rPr lang="es-419" sz="2400" dirty="0"/>
              <a:t> </a:t>
            </a:r>
            <a:r>
              <a:rPr lang="es-419" sz="2400" dirty="0" err="1"/>
              <a:t>aware</a:t>
            </a:r>
            <a:r>
              <a:rPr lang="es-419" sz="2400" dirty="0"/>
              <a:t> vs. </a:t>
            </a:r>
            <a:r>
              <a:rPr lang="es-419" sz="2400" dirty="0" err="1"/>
              <a:t>unaware</a:t>
            </a:r>
            <a:r>
              <a:rPr lang="es-419" sz="2400" dirty="0"/>
              <a:t> </a:t>
            </a:r>
            <a:r>
              <a:rPr lang="es-419" sz="2400" dirty="0" err="1"/>
              <a:t>learners</a:t>
            </a:r>
            <a:endParaRPr lang="es-419" sz="2400" dirty="0">
              <a:solidFill>
                <a:schemeClr val="accent1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D5F14DE-7EEB-4BBE-8282-14421CD06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92" y="1345906"/>
            <a:ext cx="4233578" cy="4937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723" y="1723696"/>
            <a:ext cx="4511069" cy="45600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4281" y="4432301"/>
            <a:ext cx="4511069" cy="222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9424" t="41802" r="306" b="49083"/>
          <a:stretch/>
        </p:blipFill>
        <p:spPr>
          <a:xfrm>
            <a:off x="6311275" y="2299139"/>
            <a:ext cx="1525574" cy="6934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908799" y="3708400"/>
            <a:ext cx="911993" cy="39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B987-4F1C-47FD-8216-3D11E1E4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4634</Words>
  <Application>Microsoft Office PowerPoint</Application>
  <PresentationFormat>Widescreen</PresentationFormat>
  <Paragraphs>602</Paragraphs>
  <Slides>57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Batang</vt:lpstr>
      <vt:lpstr>Malgun Gothic</vt:lpstr>
      <vt:lpstr>Arial</vt:lpstr>
      <vt:lpstr>Calibri</vt:lpstr>
      <vt:lpstr>Calibri Light</vt:lpstr>
      <vt:lpstr>Times New Roman</vt:lpstr>
      <vt:lpstr>Wingdings</vt:lpstr>
      <vt:lpstr>Office Theme</vt:lpstr>
      <vt:lpstr>Implicit learning in an artificial language:  A replication and extension of Batterink et al. (2014)</vt:lpstr>
      <vt:lpstr>Introduction</vt:lpstr>
      <vt:lpstr>Background</vt:lpstr>
      <vt:lpstr>Importance of attention/awareness in Second Language Acquisition</vt:lpstr>
      <vt:lpstr>Can you learn without awareness?</vt:lpstr>
      <vt:lpstr>L2 learning without awareness:     artificial language paradigms</vt:lpstr>
      <vt:lpstr>Conflicting findings on rule-unaware learning</vt:lpstr>
      <vt:lpstr>Batterink et al. (2014)</vt:lpstr>
      <vt:lpstr>L2 learning without awareness:  Batterink et al. (2014) results</vt:lpstr>
      <vt:lpstr>Can you learn without awareness?</vt:lpstr>
      <vt:lpstr>Can you learn without awareness?</vt:lpstr>
      <vt:lpstr>Motivation</vt:lpstr>
      <vt:lpstr>Methods</vt:lpstr>
      <vt:lpstr>Participants</vt:lpstr>
      <vt:lpstr>Procedure</vt:lpstr>
      <vt:lpstr>Vocabulary pre-training details</vt:lpstr>
      <vt:lpstr>Main experimental task</vt:lpstr>
      <vt:lpstr>+</vt:lpstr>
      <vt:lpstr>ne</vt:lpstr>
      <vt:lpstr>table</vt:lpstr>
      <vt:lpstr>PowerPoint Presentation</vt:lpstr>
      <vt:lpstr>Near/Far?</vt:lpstr>
      <vt:lpstr>+</vt:lpstr>
      <vt:lpstr>gi</vt:lpstr>
      <vt:lpstr>octopus</vt:lpstr>
      <vt:lpstr>PowerPoint Presentation</vt:lpstr>
      <vt:lpstr>Near/Far?</vt:lpstr>
      <vt:lpstr>Rule-awareness debriefing questionnaire</vt:lpstr>
      <vt:lpstr>Analysis </vt:lpstr>
      <vt:lpstr>Results</vt:lpstr>
      <vt:lpstr>Response time results</vt:lpstr>
      <vt:lpstr>Accuracy results</vt:lpstr>
      <vt:lpstr>Comparison with Batterink et al. (2014) results</vt:lpstr>
      <vt:lpstr>Discussion</vt:lpstr>
      <vt:lpstr>How to “milk” behavioral measures some more?</vt:lpstr>
      <vt:lpstr>Conclusion</vt:lpstr>
      <vt:lpstr>Thank you! Questions/comments?</vt:lpstr>
      <vt:lpstr>References (1)</vt:lpstr>
      <vt:lpstr>References (2)</vt:lpstr>
      <vt:lpstr>References (3)</vt:lpstr>
      <vt:lpstr>What is “rule-aware processing,” anyway?</vt:lpstr>
      <vt:lpstr>Additional debriefing questions?</vt:lpstr>
      <vt:lpstr>PowerPoint Presentation</vt:lpstr>
      <vt:lpstr>Background questionnaire</vt:lpstr>
      <vt:lpstr>Vocabulary pre-training details</vt:lpstr>
      <vt:lpstr>Response time analysis (all participants)</vt:lpstr>
      <vt:lpstr>Response time analysis (rule-aware only)</vt:lpstr>
      <vt:lpstr>Accuracy analysis (all participants)</vt:lpstr>
      <vt:lpstr>Extension component:  Disentangling neural indices of implicit vs. explicit processing</vt:lpstr>
      <vt:lpstr>MVPA can be used to infer whether neural activity from one time point can also be detected at another time point.</vt:lpstr>
      <vt:lpstr>(Grootswagers, Wardle, &amp; Carlson, 2017)</vt:lpstr>
      <vt:lpstr>PowerPoint Presentation</vt:lpstr>
      <vt:lpstr>PowerPoint Presentation</vt:lpstr>
      <vt:lpstr>Cross-participant decoding</vt:lpstr>
      <vt:lpstr>Also: train decoder to detect neural indices of animacy processing</vt:lpstr>
      <vt:lpstr>Shown for Pz electrode (locus of “explicit” P600 effect)</vt:lpstr>
      <vt:lpstr>All explicit  First trials are implicit before participant becomes rule-aware   Participant occasionally zones out and processes some trials implicitly  Implicit and explicit processing co-occur  Explicitness takes some time to “kick in”  Automatization of explicit processes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2018-06-13T00:36:12Z</dcterms:created>
  <dcterms:modified xsi:type="dcterms:W3CDTF">2019-09-20T13:23:24Z</dcterms:modified>
</cp:coreProperties>
</file>