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4E45-B0DC-4208-8958-B4FC145E1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AFD63-6A2A-4184-9767-B965610E9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C6C6E-2F76-4E18-90FE-85B1173D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D2C3-A45D-4ADC-8965-D9405EE469D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BA05B-95BE-4CCD-8D37-8CC59FEB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77564-9246-465C-BDBC-6F0B14E4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8D0-875F-471D-A1D1-E1BE2C92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F78F-0DD0-4D27-BD44-A14DE904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F0B61-4884-4FB5-8785-5CBA08294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77FE5-AB7C-4DD7-B612-D30EB63D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D2C3-A45D-4ADC-8965-D9405EE469D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3366E-4B15-417C-9462-057B5E44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33EFD-530C-405E-BD65-E4F34648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8D0-875F-471D-A1D1-E1BE2C92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04A56-8355-45A1-8F21-9F1215092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D3867-6026-41E3-A461-8D47049FB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433DF-E8C1-4240-A697-A2AAD689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D2C3-A45D-4ADC-8965-D9405EE469D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33F5C-B329-4E9C-9F5C-47F2FD33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5FD1B-9F14-415A-8E91-2655C265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8D0-875F-471D-A1D1-E1BE2C92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5496-AA85-4D9E-93B3-A8121E25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2A8DA-DB43-404C-9D36-5A8EF9C53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919C3-0B07-43B7-877F-E601788B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D2C3-A45D-4ADC-8965-D9405EE469D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9D7B7-51CB-442C-B3EF-464C9E08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B94D8-4EE2-4390-A0F4-74996069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8D0-875F-471D-A1D1-E1BE2C92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BB71F-6994-45FB-B701-9690F1F4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2956C-7A7C-47FE-9120-A29CD4948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8C78A-399D-49DC-BF29-F435299B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D2C3-A45D-4ADC-8965-D9405EE469D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5FF6E-8CE0-4199-98AD-72632CC8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E67C1-E8A6-48A1-8044-9B2D36FB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8D0-875F-471D-A1D1-E1BE2C92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9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BAEB-E914-4D1D-B792-208B23EF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D6B35-B906-436F-A097-7ADF534EB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DE037-377D-4DC5-AC61-7F0740287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A648C-3497-46D6-8560-C621E646B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D2C3-A45D-4ADC-8965-D9405EE469D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E768-10F1-4EBA-9C70-8B54DCF3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59D77-343E-43EB-A763-F187C9EA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8D0-875F-471D-A1D1-E1BE2C92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19ED-236C-495B-B6E6-65F1B93D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D7C6A-6EA6-49CF-829B-513D88C57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56EC0-D1DB-4FA5-AEEB-C98CE9304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A15FD-479D-4BBD-9423-A41BB75EB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637285-96CC-4154-ABAC-AD5EC0F6A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BBC59-A3A3-48A8-BC92-1DEA00EF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D2C3-A45D-4ADC-8965-D9405EE469D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70E95-FB7C-401F-9934-6C9238BA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0B646-12B5-48FF-B1C8-963194E3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8D0-875F-471D-A1D1-E1BE2C92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200D-4F4B-4BA3-9A62-AD9BD2EC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5F7F3-DFBE-49A4-B30C-840A7DC3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D2C3-A45D-4ADC-8965-D9405EE469D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D5E36-6BB2-41A1-BA52-C56B5033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98B91-D399-4ACC-8293-46F73CFC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8D0-875F-471D-A1D1-E1BE2C92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5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6011F-C76E-4ABD-9EB7-327826D4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D2C3-A45D-4ADC-8965-D9405EE469D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270C7-F21E-4EEB-9962-AE80ED97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E22AB-2B48-45C1-A295-9A189E39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8D0-875F-471D-A1D1-E1BE2C92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7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2FA3-3B45-4861-95F6-5EDE4A1F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70196-B1ED-4550-A43D-62FDA2C56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6564-BE1A-40B5-8FC2-DD75CA7E0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A03B9-6A6F-4E67-804D-106396A0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D2C3-A45D-4ADC-8965-D9405EE469D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D6997-A053-4686-916C-FB595A8C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8C7CF-69C4-48FF-AFB7-3559DED0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8D0-875F-471D-A1D1-E1BE2C92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3C18-7C34-4CC3-89A8-E75B018D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F59BB-6C83-4ACE-B40E-3DCED649B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CE2F5-B8D8-4DCA-B755-4D8FA9A12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DE57-E7CD-4926-AB72-9D9917CE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D2C3-A45D-4ADC-8965-D9405EE469D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4C769-0E3B-4B41-9FFF-C42E9031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CA454-0033-4355-B1F7-9AC4890D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48D0-875F-471D-A1D1-E1BE2C92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F1B96C-79DF-4665-B4A8-6E5B719A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E8453-B7D7-4ED7-8213-701EA8D84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D985E-5AF5-4E0B-B774-B098CC645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D2C3-A45D-4ADC-8965-D9405EE469D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1945C-60D6-4DED-A639-36B20430E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93971-1430-485D-93B2-9F31FC97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448D0-875F-471D-A1D1-E1BE2C924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yorker.com/books/page-turner/joe-saccos-the-great-w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2A527-6626-4CCD-A416-003AC65B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 err="1"/>
              <a:t>Discussione</a:t>
            </a:r>
            <a:r>
              <a:rPr lang="en-US" sz="4000" dirty="0"/>
              <a:t> a </a:t>
            </a:r>
            <a:r>
              <a:rPr lang="en-US" sz="4000" dirty="0" err="1"/>
              <a:t>gruppi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(tempo: 10 </a:t>
            </a:r>
            <a:r>
              <a:rPr lang="en-US" sz="4000" dirty="0" err="1"/>
              <a:t>minuti</a:t>
            </a:r>
            <a:r>
              <a:rPr lang="en-US" sz="4000" dirty="0"/>
              <a:t>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A8B20-23CB-43A8-B839-51E62291C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dirty="0"/>
              <a:t>David ha </a:t>
            </a:r>
            <a:r>
              <a:rPr lang="en-US" sz="1900" dirty="0" err="1"/>
              <a:t>condiviso</a:t>
            </a:r>
            <a:r>
              <a:rPr lang="en-US" sz="1900" dirty="0"/>
              <a:t> con </a:t>
            </a:r>
            <a:r>
              <a:rPr lang="en-US" sz="1900" dirty="0" err="1"/>
              <a:t>noi</a:t>
            </a:r>
            <a:r>
              <a:rPr lang="en-US" sz="1900" dirty="0"/>
              <a:t>: la </a:t>
            </a:r>
            <a:r>
              <a:rPr lang="en-US" sz="1900" dirty="0" err="1"/>
              <a:t>rappresentazione</a:t>
            </a:r>
            <a:r>
              <a:rPr lang="en-US" sz="1900" dirty="0"/>
              <a:t> </a:t>
            </a:r>
            <a:r>
              <a:rPr lang="en-US" sz="1900" dirty="0" err="1"/>
              <a:t>della</a:t>
            </a:r>
            <a:r>
              <a:rPr lang="en-US" sz="1900" dirty="0"/>
              <a:t> </a:t>
            </a:r>
            <a:r>
              <a:rPr lang="en-US" sz="1900" dirty="0" err="1"/>
              <a:t>guerra</a:t>
            </a:r>
            <a:r>
              <a:rPr lang="en-US" sz="1900" dirty="0"/>
              <a:t> del </a:t>
            </a:r>
            <a:r>
              <a:rPr lang="en-US" sz="1900" dirty="0" err="1"/>
              <a:t>vignettista-giornalista</a:t>
            </a:r>
            <a:r>
              <a:rPr lang="en-US" sz="1900" dirty="0"/>
              <a:t> Joe Sacco e una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recensione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dello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stesso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br>
              <a:rPr lang="en-US" altLang="en-US" sz="1900" dirty="0"/>
            </a:b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https://www.newyorker.com/books/page-turner/joe-saccos-the-great-war</a:t>
            </a:r>
            <a:r>
              <a:rPr lang="en-US" altLang="en-US" sz="1900" dirty="0"/>
              <a:t> 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err="1"/>
              <a:t>Osserva</a:t>
            </a:r>
            <a:r>
              <a:rPr lang="en-US" sz="1900" dirty="0"/>
              <a:t> le </a:t>
            </a:r>
            <a:r>
              <a:rPr lang="en-US" sz="1900" dirty="0" err="1"/>
              <a:t>immagini</a:t>
            </a:r>
            <a:r>
              <a:rPr lang="en-US" sz="1900" dirty="0"/>
              <a:t> </a:t>
            </a:r>
            <a:r>
              <a:rPr lang="en-US" sz="1900" dirty="0" err="1"/>
              <a:t>nelle</a:t>
            </a:r>
            <a:r>
              <a:rPr lang="en-US" sz="1900" dirty="0"/>
              <a:t> </a:t>
            </a:r>
            <a:r>
              <a:rPr lang="en-US" sz="1900" dirty="0" err="1"/>
              <a:t>pagine</a:t>
            </a:r>
            <a:r>
              <a:rPr lang="en-US" sz="1900" dirty="0"/>
              <a:t> successive del power point. Per </a:t>
            </a:r>
            <a:r>
              <a:rPr lang="en-US" sz="1900" dirty="0" err="1"/>
              <a:t>ogni</a:t>
            </a:r>
            <a:r>
              <a:rPr lang="en-US" sz="1900" dirty="0"/>
              <a:t> </a:t>
            </a:r>
            <a:r>
              <a:rPr lang="en-US" sz="1900" dirty="0" err="1"/>
              <a:t>immagine</a:t>
            </a:r>
            <a:r>
              <a:rPr lang="en-US" sz="1900" dirty="0"/>
              <a:t>, </a:t>
            </a:r>
            <a:r>
              <a:rPr lang="en-US" sz="1900" dirty="0" err="1"/>
              <a:t>rispondi</a:t>
            </a:r>
            <a:r>
              <a:rPr lang="en-US" sz="1900" dirty="0"/>
              <a:t>: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Che </a:t>
            </a:r>
            <a:r>
              <a:rPr lang="en-US" sz="1900" dirty="0" err="1"/>
              <a:t>cosa</a:t>
            </a:r>
            <a:r>
              <a:rPr lang="en-US" sz="1900" dirty="0"/>
              <a:t> </a:t>
            </a:r>
            <a:r>
              <a:rPr lang="en-US" sz="1900" b="1" dirty="0" err="1"/>
              <a:t>vedi</a:t>
            </a:r>
            <a:r>
              <a:rPr lang="en-US" sz="1900" dirty="0"/>
              <a:t>? Cosa </a:t>
            </a:r>
            <a:r>
              <a:rPr lang="en-US" sz="1900" dirty="0" err="1"/>
              <a:t>rappresenta</a:t>
            </a:r>
            <a:r>
              <a:rPr lang="en-US" sz="1900" dirty="0"/>
              <a:t> la </a:t>
            </a:r>
            <a:r>
              <a:rPr lang="en-US" sz="1900" dirty="0" err="1"/>
              <a:t>vignetta</a:t>
            </a:r>
            <a:r>
              <a:rPr lang="en-US" sz="1900" dirty="0"/>
              <a:t>?</a:t>
            </a:r>
          </a:p>
          <a:p>
            <a:r>
              <a:rPr lang="en-US" sz="1900" dirty="0" err="1"/>
              <a:t>Quali</a:t>
            </a:r>
            <a:r>
              <a:rPr lang="en-US" sz="1900" dirty="0"/>
              <a:t> </a:t>
            </a:r>
            <a:r>
              <a:rPr lang="en-US" sz="1900" b="1" dirty="0" err="1"/>
              <a:t>emozioni</a:t>
            </a:r>
            <a:r>
              <a:rPr lang="en-US" sz="1900" dirty="0"/>
              <a:t> </a:t>
            </a:r>
            <a:r>
              <a:rPr lang="en-US" sz="1900" dirty="0" err="1"/>
              <a:t>suscita</a:t>
            </a:r>
            <a:r>
              <a:rPr lang="en-US" sz="1900" dirty="0"/>
              <a:t> in </a:t>
            </a:r>
            <a:r>
              <a:rPr lang="en-US" sz="1900" dirty="0" err="1"/>
              <a:t>te</a:t>
            </a:r>
            <a:r>
              <a:rPr lang="en-US" sz="1900" dirty="0"/>
              <a:t>? </a:t>
            </a:r>
          </a:p>
          <a:p>
            <a:r>
              <a:rPr lang="en-US" sz="1900" dirty="0"/>
              <a:t>Che </a:t>
            </a:r>
            <a:r>
              <a:rPr lang="en-US" sz="1900" dirty="0" err="1"/>
              <a:t>cosa</a:t>
            </a:r>
            <a:r>
              <a:rPr lang="en-US" sz="1900" dirty="0"/>
              <a:t> </a:t>
            </a:r>
            <a:r>
              <a:rPr lang="en-US" sz="1900" b="1" dirty="0" err="1"/>
              <a:t>aggiunge</a:t>
            </a:r>
            <a:r>
              <a:rPr lang="en-US" sz="1900" b="1" dirty="0"/>
              <a:t> a </a:t>
            </a:r>
            <a:r>
              <a:rPr lang="en-US" sz="1900" b="1" dirty="0" err="1"/>
              <a:t>ciò</a:t>
            </a:r>
            <a:r>
              <a:rPr lang="en-US" sz="1900" b="1" dirty="0"/>
              <a:t> </a:t>
            </a:r>
            <a:r>
              <a:rPr lang="en-US" sz="1900" b="1" dirty="0" err="1"/>
              <a:t>che</a:t>
            </a:r>
            <a:r>
              <a:rPr lang="en-US" sz="1900" b="1" dirty="0"/>
              <a:t> </a:t>
            </a:r>
            <a:r>
              <a:rPr lang="en-US" sz="1900" b="1" dirty="0" err="1"/>
              <a:t>già</a:t>
            </a:r>
            <a:r>
              <a:rPr lang="en-US" sz="1900" b="1" dirty="0"/>
              <a:t> </a:t>
            </a:r>
            <a:r>
              <a:rPr lang="en-US" sz="1900" b="1" dirty="0" err="1"/>
              <a:t>sai</a:t>
            </a:r>
            <a:r>
              <a:rPr lang="en-US" sz="1900" b="1" dirty="0"/>
              <a:t> </a:t>
            </a:r>
            <a:r>
              <a:rPr lang="en-US" sz="1900" dirty="0" err="1"/>
              <a:t>sulla</a:t>
            </a:r>
            <a:r>
              <a:rPr lang="en-US" sz="1900" dirty="0"/>
              <a:t> Guerra?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70338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8C6D-FFC4-4652-B315-A0F0525C87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0F3F4-5038-4D22-9BE8-C15D387BD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A3902C-EEB5-4D8D-9A7E-AEF380C4A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32A9A43-4879-46C0-894F-B1AA5149923E}"/>
              </a:ext>
            </a:extLst>
          </p:cNvPr>
          <p:cNvSpPr/>
          <p:nvPr/>
        </p:nvSpPr>
        <p:spPr>
          <a:xfrm>
            <a:off x="3131507" y="3974687"/>
            <a:ext cx="2530257" cy="2510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78F1EA-1E77-4678-9655-CDE910EDF82D}"/>
              </a:ext>
            </a:extLst>
          </p:cNvPr>
          <p:cNvSpPr/>
          <p:nvPr/>
        </p:nvSpPr>
        <p:spPr>
          <a:xfrm>
            <a:off x="7166976" y="2051608"/>
            <a:ext cx="2530257" cy="2510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7E269-0B51-4F22-A91D-F4372946B240}"/>
              </a:ext>
            </a:extLst>
          </p:cNvPr>
          <p:cNvSpPr/>
          <p:nvPr/>
        </p:nvSpPr>
        <p:spPr>
          <a:xfrm>
            <a:off x="2165959" y="1661308"/>
            <a:ext cx="1679531" cy="19407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E6F6DF-BCAC-4484-A516-8530A81F8004}"/>
              </a:ext>
            </a:extLst>
          </p:cNvPr>
          <p:cNvSpPr/>
          <p:nvPr/>
        </p:nvSpPr>
        <p:spPr>
          <a:xfrm>
            <a:off x="9697233" y="0"/>
            <a:ext cx="1390389" cy="22421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4A8BA5-0AE9-4C2F-A34B-41733B0670ED}"/>
              </a:ext>
            </a:extLst>
          </p:cNvPr>
          <p:cNvSpPr txBox="1"/>
          <p:nvPr/>
        </p:nvSpPr>
        <p:spPr>
          <a:xfrm>
            <a:off x="192067" y="145997"/>
            <a:ext cx="7565720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Si </a:t>
            </a:r>
            <a:r>
              <a:rPr lang="en-US" sz="2000" dirty="0" err="1"/>
              <a:t>mantene</a:t>
            </a:r>
            <a:r>
              <a:rPr lang="en-US" sz="2000" dirty="0"/>
              <a:t> </a:t>
            </a:r>
            <a:r>
              <a:rPr lang="en-US" sz="2000" dirty="0" err="1"/>
              <a:t>l’ordine</a:t>
            </a:r>
            <a:r>
              <a:rPr lang="en-US" sz="2000" dirty="0"/>
              <a:t> e la </a:t>
            </a:r>
            <a:r>
              <a:rPr lang="en-US" sz="2000" dirty="0" err="1"/>
              <a:t>disciplina</a:t>
            </a:r>
            <a:r>
              <a:rPr lang="en-US" sz="2000" dirty="0"/>
              <a:t> </a:t>
            </a:r>
            <a:r>
              <a:rPr lang="en-US" sz="2000" dirty="0" err="1"/>
              <a:t>anche</a:t>
            </a:r>
            <a:r>
              <a:rPr lang="en-US" sz="2000" dirty="0"/>
              <a:t> </a:t>
            </a:r>
            <a:r>
              <a:rPr lang="en-US" sz="2000" dirty="0" err="1"/>
              <a:t>quando</a:t>
            </a:r>
            <a:r>
              <a:rPr lang="en-US" sz="2000" dirty="0"/>
              <a:t> </a:t>
            </a:r>
            <a:r>
              <a:rPr lang="en-US" sz="2000" dirty="0" err="1"/>
              <a:t>vanno</a:t>
            </a:r>
            <a:r>
              <a:rPr lang="en-US" sz="2000" dirty="0"/>
              <a:t> a </a:t>
            </a:r>
            <a:r>
              <a:rPr lang="en-US" sz="2000" dirty="0" err="1"/>
              <a:t>lottare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EB7E7-2B86-4E36-AF6D-77D8F3BC62B4}"/>
              </a:ext>
            </a:extLst>
          </p:cNvPr>
          <p:cNvSpPr txBox="1"/>
          <p:nvPr/>
        </p:nvSpPr>
        <p:spPr>
          <a:xfrm>
            <a:off x="431925" y="1200090"/>
            <a:ext cx="3440481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Portano</a:t>
            </a:r>
            <a:r>
              <a:rPr lang="en-US" sz="2000" dirty="0"/>
              <a:t> </a:t>
            </a:r>
            <a:r>
              <a:rPr lang="en-US" sz="2000" dirty="0" err="1"/>
              <a:t>tante</a:t>
            </a:r>
            <a:r>
              <a:rPr lang="en-US" sz="2000" dirty="0"/>
              <a:t> </a:t>
            </a:r>
            <a:r>
              <a:rPr lang="en-US" sz="2000" dirty="0" err="1"/>
              <a:t>cose</a:t>
            </a:r>
            <a:r>
              <a:rPr lang="en-US" sz="2000" dirty="0"/>
              <a:t> </a:t>
            </a:r>
            <a:r>
              <a:rPr lang="en-US" sz="2000" dirty="0" err="1"/>
              <a:t>pesanti</a:t>
            </a:r>
            <a:r>
              <a:rPr lang="en-US" sz="2000" dirty="0"/>
              <a:t>...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5BFC53-8824-4B7C-A702-F6B3E3F5E280}"/>
              </a:ext>
            </a:extLst>
          </p:cNvPr>
          <p:cNvSpPr txBox="1"/>
          <p:nvPr/>
        </p:nvSpPr>
        <p:spPr>
          <a:xfrm>
            <a:off x="6118966" y="630178"/>
            <a:ext cx="3440481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Effetto</a:t>
            </a:r>
            <a:r>
              <a:rPr lang="en-US" sz="2000" dirty="0"/>
              <a:t> ‘ragdoll’… </a:t>
            </a:r>
            <a:r>
              <a:rPr lang="en-US" sz="2000" dirty="0" err="1"/>
              <a:t>forse</a:t>
            </a:r>
            <a:r>
              <a:rPr lang="en-US" sz="2000" dirty="0"/>
              <a:t> </a:t>
            </a:r>
            <a:r>
              <a:rPr lang="en-US" sz="2000" dirty="0" err="1"/>
              <a:t>comico</a:t>
            </a:r>
            <a:r>
              <a:rPr lang="en-US" sz="2000" dirty="0"/>
              <a:t> per </a:t>
            </a:r>
            <a:r>
              <a:rPr lang="en-US" sz="2000" dirty="0" err="1"/>
              <a:t>noi</a:t>
            </a:r>
            <a:r>
              <a:rPr lang="en-US" sz="2000" dirty="0"/>
              <a:t> ma </a:t>
            </a:r>
            <a:r>
              <a:rPr lang="en-US" sz="2000" dirty="0" err="1"/>
              <a:t>davvero</a:t>
            </a:r>
            <a:r>
              <a:rPr lang="en-US" sz="2000" dirty="0"/>
              <a:t> </a:t>
            </a:r>
            <a:r>
              <a:rPr lang="en-US" sz="2000" dirty="0" err="1"/>
              <a:t>tristissimo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570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06D4-0352-409D-B31F-505FB364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FEF3-FE0C-43C3-AC7D-84D780DC3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fabric, curtain, hydrant&#10;&#10;Description automatically generated">
            <a:extLst>
              <a:ext uri="{FF2B5EF4-FFF2-40B4-BE49-F238E27FC236}">
                <a16:creationId xmlns:a16="http://schemas.microsoft.com/office/drawing/2014/main" id="{BEDE1408-A3BA-4348-8189-55B3044CE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21C082-1DF2-4CFF-98E7-416FE29D7583}"/>
              </a:ext>
            </a:extLst>
          </p:cNvPr>
          <p:cNvSpPr/>
          <p:nvPr/>
        </p:nvSpPr>
        <p:spPr>
          <a:xfrm>
            <a:off x="3067833" y="4552146"/>
            <a:ext cx="1679531" cy="19407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6FDDDB-B152-4B3A-A4CE-102E41A74BDC}"/>
              </a:ext>
            </a:extLst>
          </p:cNvPr>
          <p:cNvSpPr/>
          <p:nvPr/>
        </p:nvSpPr>
        <p:spPr>
          <a:xfrm>
            <a:off x="8467596" y="2055813"/>
            <a:ext cx="2389340" cy="2253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4AD517-D55C-46E1-8638-6CD6913C382A}"/>
              </a:ext>
            </a:extLst>
          </p:cNvPr>
          <p:cNvSpPr/>
          <p:nvPr/>
        </p:nvSpPr>
        <p:spPr>
          <a:xfrm>
            <a:off x="2884639" y="1335490"/>
            <a:ext cx="973377" cy="1082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907CD9-63AB-4722-9A69-E971F8A4CFDA}"/>
              </a:ext>
            </a:extLst>
          </p:cNvPr>
          <p:cNvSpPr/>
          <p:nvPr/>
        </p:nvSpPr>
        <p:spPr>
          <a:xfrm>
            <a:off x="1037311" y="4454066"/>
            <a:ext cx="1092114" cy="1857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497FB-0FC8-4CBE-AA07-9D34DCC4B953}"/>
              </a:ext>
            </a:extLst>
          </p:cNvPr>
          <p:cNvSpPr txBox="1"/>
          <p:nvPr/>
        </p:nvSpPr>
        <p:spPr>
          <a:xfrm>
            <a:off x="4951959" y="5891368"/>
            <a:ext cx="3803734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Soldato</a:t>
            </a:r>
            <a:r>
              <a:rPr lang="en-US" sz="2000" dirty="0"/>
              <a:t> </a:t>
            </a:r>
            <a:r>
              <a:rPr lang="en-US" sz="2000" dirty="0" err="1"/>
              <a:t>confuso</a:t>
            </a:r>
            <a:r>
              <a:rPr lang="en-US" sz="2000" dirty="0"/>
              <a:t>? Ha </a:t>
            </a:r>
            <a:r>
              <a:rPr lang="en-US" sz="2000" dirty="0" err="1"/>
              <a:t>perso</a:t>
            </a:r>
            <a:r>
              <a:rPr lang="en-US" sz="2000" dirty="0"/>
              <a:t> la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capacità</a:t>
            </a:r>
            <a:r>
              <a:rPr lang="en-US" sz="2000" dirty="0"/>
              <a:t> </a:t>
            </a:r>
            <a:r>
              <a:rPr lang="en-US" sz="2000" dirty="0" err="1"/>
              <a:t>mentale</a:t>
            </a:r>
            <a:r>
              <a:rPr lang="en-US" sz="2000" dirty="0"/>
              <a:t>? Shell shock?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5BF33-B76C-48A9-8AE5-C492E9449EC6}"/>
              </a:ext>
            </a:extLst>
          </p:cNvPr>
          <p:cNvSpPr txBox="1"/>
          <p:nvPr/>
        </p:nvSpPr>
        <p:spPr>
          <a:xfrm>
            <a:off x="9131473" y="4454066"/>
            <a:ext cx="3080359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Shrapnel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esplode</a:t>
            </a:r>
            <a:r>
              <a:rPr lang="en-US" sz="2000" dirty="0"/>
              <a:t> in aria?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C3B20-0266-4DFE-B687-A906E83B7CF3}"/>
              </a:ext>
            </a:extLst>
          </p:cNvPr>
          <p:cNvSpPr txBox="1"/>
          <p:nvPr/>
        </p:nvSpPr>
        <p:spPr>
          <a:xfrm>
            <a:off x="43188" y="2535916"/>
            <a:ext cx="3080359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 </a:t>
            </a:r>
            <a:r>
              <a:rPr lang="en-US" sz="2000" dirty="0" err="1"/>
              <a:t>soldati</a:t>
            </a:r>
            <a:r>
              <a:rPr lang="en-US" sz="2000" dirty="0"/>
              <a:t> </a:t>
            </a:r>
            <a:r>
              <a:rPr lang="en-US" sz="2000" dirty="0" err="1"/>
              <a:t>escono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trincea</a:t>
            </a:r>
            <a:r>
              <a:rPr lang="en-US" sz="2000" dirty="0"/>
              <a:t> </a:t>
            </a:r>
            <a:r>
              <a:rPr lang="en-US" sz="2000" dirty="0" err="1"/>
              <a:t>continuamente</a:t>
            </a:r>
            <a:r>
              <a:rPr lang="en-US" sz="2000" dirty="0"/>
              <a:t> senza </a:t>
            </a:r>
            <a:r>
              <a:rPr lang="en-US" sz="2000" dirty="0" err="1"/>
              <a:t>smettere</a:t>
            </a:r>
            <a:r>
              <a:rPr lang="en-US" sz="2000" dirty="0"/>
              <a:t>—non </a:t>
            </a:r>
            <a:r>
              <a:rPr lang="en-US" sz="2000" dirty="0" err="1"/>
              <a:t>sempre</a:t>
            </a:r>
            <a:r>
              <a:rPr lang="en-US" sz="2000" dirty="0"/>
              <a:t> </a:t>
            </a:r>
            <a:r>
              <a:rPr lang="en-US" sz="2000" dirty="0" err="1"/>
              <a:t>tutti</a:t>
            </a:r>
            <a:r>
              <a:rPr lang="en-US" sz="2000" dirty="0"/>
              <a:t> </a:t>
            </a:r>
            <a:r>
              <a:rPr lang="en-US" sz="2000" dirty="0" err="1"/>
              <a:t>insieme</a:t>
            </a:r>
            <a:r>
              <a:rPr lang="en-US" sz="2000" dirty="0"/>
              <a:t>? </a:t>
            </a:r>
            <a:r>
              <a:rPr lang="en-US" sz="2000" dirty="0" err="1"/>
              <a:t>Olle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86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2745-C4BF-4407-A4E2-438AE060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45CF-B29E-4EFD-9A16-8D4635B48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EDF5C97B-8F01-4A72-B3A6-51281F049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14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04E2B44-70BF-48E2-A962-F648729A1D76}"/>
              </a:ext>
            </a:extLst>
          </p:cNvPr>
          <p:cNvSpPr/>
          <p:nvPr/>
        </p:nvSpPr>
        <p:spPr>
          <a:xfrm>
            <a:off x="2884639" y="365125"/>
            <a:ext cx="5971262" cy="20523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127E81-2A40-4408-90A2-A4B862C9DD15}"/>
              </a:ext>
            </a:extLst>
          </p:cNvPr>
          <p:cNvSpPr/>
          <p:nvPr/>
        </p:nvSpPr>
        <p:spPr>
          <a:xfrm>
            <a:off x="6475956" y="3429000"/>
            <a:ext cx="4498932" cy="24702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F570B-E565-4DAB-88C6-96FB02FED014}"/>
              </a:ext>
            </a:extLst>
          </p:cNvPr>
          <p:cNvSpPr txBox="1"/>
          <p:nvPr/>
        </p:nvSpPr>
        <p:spPr>
          <a:xfrm>
            <a:off x="243604" y="2217469"/>
            <a:ext cx="355178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Adesso</a:t>
            </a:r>
            <a:r>
              <a:rPr lang="en-US" sz="2000" dirty="0"/>
              <a:t> non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può</a:t>
            </a:r>
            <a:r>
              <a:rPr lang="en-US" sz="2000" dirty="0"/>
              <a:t> </a:t>
            </a:r>
            <a:r>
              <a:rPr lang="en-US" sz="2000" dirty="0" err="1"/>
              <a:t>vedere</a:t>
            </a:r>
            <a:r>
              <a:rPr lang="en-US" sz="2000" dirty="0"/>
              <a:t> niente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8F785-53BD-4F4A-B4A8-3843C68B9B0B}"/>
              </a:ext>
            </a:extLst>
          </p:cNvPr>
          <p:cNvSpPr txBox="1"/>
          <p:nvPr/>
        </p:nvSpPr>
        <p:spPr>
          <a:xfrm>
            <a:off x="6976997" y="2920320"/>
            <a:ext cx="4210833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Il campo di </a:t>
            </a:r>
            <a:r>
              <a:rPr lang="en-US" sz="2000" dirty="0" err="1"/>
              <a:t>battaglia</a:t>
            </a:r>
            <a:r>
              <a:rPr lang="en-US" sz="2000" dirty="0"/>
              <a:t> </a:t>
            </a:r>
            <a:r>
              <a:rPr lang="en-US" sz="2000" dirty="0" err="1"/>
              <a:t>pieno</a:t>
            </a:r>
            <a:r>
              <a:rPr lang="en-US" sz="2000" dirty="0"/>
              <a:t> di </a:t>
            </a:r>
            <a:r>
              <a:rPr lang="en-US" sz="2000" dirty="0" err="1"/>
              <a:t>buche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89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078D-F39C-4BD3-8BD1-2781522E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CB16-8DE3-456D-A138-1C3A04AA5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young, photo, child, sitting&#10;&#10;Description automatically generated">
            <a:extLst>
              <a:ext uri="{FF2B5EF4-FFF2-40B4-BE49-F238E27FC236}">
                <a16:creationId xmlns:a16="http://schemas.microsoft.com/office/drawing/2014/main" id="{112E0391-A35F-4D29-9130-B6BF72B2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18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1F8583-6772-48AE-A832-C72D257B2E9B}"/>
              </a:ext>
            </a:extLst>
          </p:cNvPr>
          <p:cNvSpPr/>
          <p:nvPr/>
        </p:nvSpPr>
        <p:spPr>
          <a:xfrm flipV="1">
            <a:off x="6225436" y="5073041"/>
            <a:ext cx="1878904" cy="1665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13451B-FA48-4331-B34F-FD35C14B320C}"/>
              </a:ext>
            </a:extLst>
          </p:cNvPr>
          <p:cNvSpPr/>
          <p:nvPr/>
        </p:nvSpPr>
        <p:spPr>
          <a:xfrm flipV="1">
            <a:off x="8231688" y="2958230"/>
            <a:ext cx="1162833" cy="1665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72666-AC40-4CC0-81CA-606604FCE04A}"/>
              </a:ext>
            </a:extLst>
          </p:cNvPr>
          <p:cNvSpPr txBox="1"/>
          <p:nvPr/>
        </p:nvSpPr>
        <p:spPr>
          <a:xfrm>
            <a:off x="7164888" y="2305211"/>
            <a:ext cx="3394553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Morto</a:t>
            </a:r>
            <a:r>
              <a:rPr lang="en-US" sz="2000" dirty="0"/>
              <a:t> </a:t>
            </a:r>
            <a:r>
              <a:rPr lang="en-US" sz="2000" dirty="0" err="1"/>
              <a:t>coricato</a:t>
            </a:r>
            <a:r>
              <a:rPr lang="en-US" sz="2000" dirty="0"/>
              <a:t>/</a:t>
            </a:r>
            <a:r>
              <a:rPr lang="en-US" sz="2000" dirty="0" err="1"/>
              <a:t>piegato</a:t>
            </a:r>
            <a:r>
              <a:rPr lang="en-US" sz="2000" dirty="0"/>
              <a:t> </a:t>
            </a:r>
            <a:r>
              <a:rPr lang="en-US" sz="2000" dirty="0" err="1"/>
              <a:t>sul</a:t>
            </a:r>
            <a:r>
              <a:rPr lang="en-US" sz="2000" dirty="0"/>
              <a:t> filo </a:t>
            </a:r>
            <a:r>
              <a:rPr lang="en-US" sz="2000" dirty="0" err="1"/>
              <a:t>spinato</a:t>
            </a:r>
            <a:r>
              <a:rPr lang="en-US" sz="20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0D154-1A21-48FE-957D-C221C867CE6C}"/>
              </a:ext>
            </a:extLst>
          </p:cNvPr>
          <p:cNvSpPr txBox="1"/>
          <p:nvPr/>
        </p:nvSpPr>
        <p:spPr>
          <a:xfrm>
            <a:off x="8231688" y="5203032"/>
            <a:ext cx="3394553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Cosa </a:t>
            </a:r>
            <a:r>
              <a:rPr lang="en-US" sz="2000" dirty="0" err="1"/>
              <a:t>fanno</a:t>
            </a:r>
            <a:r>
              <a:rPr lang="en-US" sz="2000" dirty="0"/>
              <a:t> con </a:t>
            </a:r>
            <a:r>
              <a:rPr lang="en-US" sz="2000" dirty="0" err="1"/>
              <a:t>quel</a:t>
            </a:r>
            <a:r>
              <a:rPr lang="en-US" sz="2000" dirty="0"/>
              <a:t> </a:t>
            </a:r>
            <a:r>
              <a:rPr lang="en-US" sz="2000" dirty="0" err="1"/>
              <a:t>corpo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64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C55E-4E3B-4CAE-B0FB-D249E49D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D6D5D-ABBE-4D3C-87B4-BADF958E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curtain&#10;&#10;Description automatically generated">
            <a:extLst>
              <a:ext uri="{FF2B5EF4-FFF2-40B4-BE49-F238E27FC236}">
                <a16:creationId xmlns:a16="http://schemas.microsoft.com/office/drawing/2014/main" id="{F56537F5-62CD-4C9C-870E-BEF312461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45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E7A7AC-DAAF-42EE-90F3-11525D11F518}"/>
              </a:ext>
            </a:extLst>
          </p:cNvPr>
          <p:cNvSpPr/>
          <p:nvPr/>
        </p:nvSpPr>
        <p:spPr>
          <a:xfrm flipV="1">
            <a:off x="4217096" y="4018539"/>
            <a:ext cx="1878904" cy="14302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30FBE3-AFD2-4732-8EE2-CFEA8DC77E67}"/>
              </a:ext>
            </a:extLst>
          </p:cNvPr>
          <p:cNvSpPr/>
          <p:nvPr/>
        </p:nvSpPr>
        <p:spPr>
          <a:xfrm flipV="1">
            <a:off x="3686930" y="5424130"/>
            <a:ext cx="1755732" cy="1116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B9246-6F07-4BF9-9B38-9E9E03B1377B}"/>
              </a:ext>
            </a:extLst>
          </p:cNvPr>
          <p:cNvSpPr txBox="1"/>
          <p:nvPr/>
        </p:nvSpPr>
        <p:spPr>
          <a:xfrm>
            <a:off x="716071" y="3603586"/>
            <a:ext cx="3943611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Trincea</a:t>
            </a:r>
            <a:r>
              <a:rPr lang="en-US" sz="2000" dirty="0"/>
              <a:t> </a:t>
            </a:r>
            <a:r>
              <a:rPr lang="en-US" sz="2000" dirty="0" err="1"/>
              <a:t>distrutta</a:t>
            </a:r>
            <a:r>
              <a:rPr lang="en-US" sz="2000" dirty="0"/>
              <a:t>? Soldati </a:t>
            </a:r>
            <a:r>
              <a:rPr lang="en-US" sz="2000" dirty="0" err="1"/>
              <a:t>sepolti</a:t>
            </a:r>
            <a:r>
              <a:rPr lang="en-US" sz="20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A806D-7D15-4D58-85D2-420261120B53}"/>
              </a:ext>
            </a:extLst>
          </p:cNvPr>
          <p:cNvSpPr txBox="1"/>
          <p:nvPr/>
        </p:nvSpPr>
        <p:spPr>
          <a:xfrm>
            <a:off x="5442662" y="6053877"/>
            <a:ext cx="5911138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Non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riconoscibile</a:t>
            </a:r>
            <a:r>
              <a:rPr lang="en-US" sz="2000" dirty="0"/>
              <a:t> come </a:t>
            </a:r>
            <a:r>
              <a:rPr lang="en-US" sz="2000" dirty="0" err="1"/>
              <a:t>parte</a:t>
            </a:r>
            <a:r>
              <a:rPr lang="en-US" sz="2000" dirty="0"/>
              <a:t> d’un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umano</a:t>
            </a:r>
            <a:r>
              <a:rPr lang="en-US" sz="20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8360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F361-E57D-404E-A6F9-D872B91E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9E67D-B4D4-45A2-8175-868AE1271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fabric, curtain&#10;&#10;Description automatically generated">
            <a:extLst>
              <a:ext uri="{FF2B5EF4-FFF2-40B4-BE49-F238E27FC236}">
                <a16:creationId xmlns:a16="http://schemas.microsoft.com/office/drawing/2014/main" id="{1E420A64-0F2E-43C8-827F-647E1C827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4CDA16F-ACCE-4680-94BE-681773C39325}"/>
              </a:ext>
            </a:extLst>
          </p:cNvPr>
          <p:cNvSpPr/>
          <p:nvPr/>
        </p:nvSpPr>
        <p:spPr>
          <a:xfrm>
            <a:off x="2805830" y="3982212"/>
            <a:ext cx="1227551" cy="2510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A99E2-C0CA-4538-9CA0-D49CA25AA1FB}"/>
              </a:ext>
            </a:extLst>
          </p:cNvPr>
          <p:cNvSpPr/>
          <p:nvPr/>
        </p:nvSpPr>
        <p:spPr>
          <a:xfrm>
            <a:off x="3762506" y="3118981"/>
            <a:ext cx="2112201" cy="14474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560323-ABFB-4553-908A-3B4754DF54A8}"/>
              </a:ext>
            </a:extLst>
          </p:cNvPr>
          <p:cNvSpPr/>
          <p:nvPr/>
        </p:nvSpPr>
        <p:spPr>
          <a:xfrm>
            <a:off x="8208725" y="5080023"/>
            <a:ext cx="2112201" cy="14474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155A1-CC31-41C4-8A1A-FD3ABE1B6AB4}"/>
              </a:ext>
            </a:extLst>
          </p:cNvPr>
          <p:cNvSpPr txBox="1"/>
          <p:nvPr/>
        </p:nvSpPr>
        <p:spPr>
          <a:xfrm>
            <a:off x="7373655" y="4304669"/>
            <a:ext cx="3415430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Il </a:t>
            </a:r>
            <a:r>
              <a:rPr lang="en-US" sz="2000" dirty="0" err="1"/>
              <a:t>lavoro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medici non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ferma</a:t>
            </a:r>
            <a:r>
              <a:rPr lang="en-US" sz="2000" dirty="0"/>
              <a:t>, </a:t>
            </a:r>
            <a:r>
              <a:rPr lang="en-US" sz="2000" dirty="0" err="1"/>
              <a:t>neanche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la </a:t>
            </a:r>
            <a:r>
              <a:rPr lang="en-US" sz="2000" dirty="0" err="1"/>
              <a:t>battaglia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BAED4B-049D-47FB-B569-C982442E1B44}"/>
              </a:ext>
            </a:extLst>
          </p:cNvPr>
          <p:cNvSpPr txBox="1"/>
          <p:nvPr/>
        </p:nvSpPr>
        <p:spPr>
          <a:xfrm>
            <a:off x="363255" y="5509783"/>
            <a:ext cx="2321490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Massa </a:t>
            </a:r>
            <a:r>
              <a:rPr lang="en-US" sz="2000" dirty="0" err="1"/>
              <a:t>umana</a:t>
            </a:r>
            <a:r>
              <a:rPr lang="en-US" sz="2000" dirty="0"/>
              <a:t>, </a:t>
            </a:r>
            <a:r>
              <a:rPr lang="en-US" sz="2000" dirty="0" err="1"/>
              <a:t>insieme</a:t>
            </a:r>
            <a:r>
              <a:rPr lang="en-US" sz="2000" dirty="0"/>
              <a:t> come sardine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trincea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1D00A-3FDF-4FDF-8D98-17AAE7F40D31}"/>
              </a:ext>
            </a:extLst>
          </p:cNvPr>
          <p:cNvSpPr txBox="1"/>
          <p:nvPr/>
        </p:nvSpPr>
        <p:spPr>
          <a:xfrm>
            <a:off x="9056840" y="1015543"/>
            <a:ext cx="2658910" cy="317009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Anche</a:t>
            </a:r>
            <a:r>
              <a:rPr lang="en-US" sz="2000" dirty="0"/>
              <a:t> la </a:t>
            </a:r>
            <a:r>
              <a:rPr lang="en-US" sz="2000" dirty="0" err="1"/>
              <a:t>natura</a:t>
            </a:r>
            <a:r>
              <a:rPr lang="en-US" sz="2000" dirty="0"/>
              <a:t> </a:t>
            </a:r>
            <a:r>
              <a:rPr lang="en-US" sz="2000" dirty="0" err="1"/>
              <a:t>soffre</a:t>
            </a:r>
            <a:r>
              <a:rPr lang="en-US" sz="2000" dirty="0"/>
              <a:t> a causa </a:t>
            </a:r>
            <a:r>
              <a:rPr lang="en-US" sz="2000" dirty="0" err="1"/>
              <a:t>della</a:t>
            </a:r>
            <a:r>
              <a:rPr lang="en-US" sz="2000" dirty="0"/>
              <a:t> Guerra –</a:t>
            </a:r>
            <a:r>
              <a:rPr lang="en-US" sz="2000" dirty="0" err="1"/>
              <a:t>ricorda</a:t>
            </a:r>
            <a:r>
              <a:rPr lang="en-US" sz="2000" dirty="0"/>
              <a:t> </a:t>
            </a:r>
            <a:r>
              <a:rPr lang="en-US" sz="2000" dirty="0" err="1"/>
              <a:t>l’albero</a:t>
            </a:r>
            <a:r>
              <a:rPr lang="en-US" sz="2000" dirty="0"/>
              <a:t> </a:t>
            </a:r>
            <a:r>
              <a:rPr lang="en-US" sz="2000" dirty="0" err="1"/>
              <a:t>solitario</a:t>
            </a:r>
            <a:r>
              <a:rPr lang="en-US" sz="2000" dirty="0"/>
              <a:t> e poi </a:t>
            </a:r>
            <a:r>
              <a:rPr lang="en-US" sz="2000" dirty="0" err="1"/>
              <a:t>incenerito</a:t>
            </a:r>
            <a:r>
              <a:rPr lang="en-US" sz="2000" dirty="0"/>
              <a:t>/</a:t>
            </a:r>
            <a:r>
              <a:rPr lang="en-US" sz="2000" dirty="0" err="1"/>
              <a:t>spezzatonel</a:t>
            </a:r>
            <a:r>
              <a:rPr lang="en-US" sz="2000" dirty="0"/>
              <a:t> film </a:t>
            </a:r>
            <a:r>
              <a:rPr lang="en-US" sz="2000" i="1" dirty="0" err="1"/>
              <a:t>torneranno</a:t>
            </a:r>
            <a:r>
              <a:rPr lang="en-US" sz="2000" i="1" dirty="0"/>
              <a:t> </a:t>
            </a:r>
            <a:r>
              <a:rPr lang="en-US" sz="2000" i="1" dirty="0" err="1"/>
              <a:t>tutti</a:t>
            </a:r>
            <a:r>
              <a:rPr lang="en-US" sz="2000" i="1" dirty="0"/>
              <a:t> a casa –</a:t>
            </a:r>
            <a:r>
              <a:rPr lang="en-US" sz="2000" dirty="0"/>
              <a:t>poi </a:t>
            </a:r>
            <a:r>
              <a:rPr lang="en-US" sz="2000" dirty="0" err="1"/>
              <a:t>divenuto</a:t>
            </a:r>
            <a:r>
              <a:rPr lang="en-US" sz="2000" dirty="0"/>
              <a:t> </a:t>
            </a:r>
            <a:r>
              <a:rPr lang="en-US" sz="2000" dirty="0" err="1"/>
              <a:t>simbolo</a:t>
            </a:r>
            <a:r>
              <a:rPr lang="en-US" sz="2000" dirty="0"/>
              <a:t> e meta </a:t>
            </a:r>
            <a:r>
              <a:rPr lang="en-US" sz="2000" dirty="0" err="1"/>
              <a:t>turistica</a:t>
            </a:r>
            <a:r>
              <a:rPr lang="en-US" sz="2000" dirty="0"/>
              <a:t> </a:t>
            </a:r>
            <a:r>
              <a:rPr lang="en-US" sz="2000" dirty="0" err="1"/>
              <a:t>dell’altopiano</a:t>
            </a:r>
            <a:r>
              <a:rPr lang="en-US" sz="2000" dirty="0"/>
              <a:t> di Asiago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7A9C8B-2C01-4711-B7A0-A0CB4A11455B}"/>
              </a:ext>
            </a:extLst>
          </p:cNvPr>
          <p:cNvSpPr/>
          <p:nvPr/>
        </p:nvSpPr>
        <p:spPr>
          <a:xfrm>
            <a:off x="5874707" y="62218"/>
            <a:ext cx="3206663" cy="33667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179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Discussione a gruppi  (tempo: 10 minuti)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Abugaber-Bowman, David</dc:creator>
  <cp:lastModifiedBy>Fabbian, Maria Chiara</cp:lastModifiedBy>
  <cp:revision>4</cp:revision>
  <dcterms:created xsi:type="dcterms:W3CDTF">2020-04-02T23:04:07Z</dcterms:created>
  <dcterms:modified xsi:type="dcterms:W3CDTF">2020-04-03T16:45:57Z</dcterms:modified>
</cp:coreProperties>
</file>