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</p:sldMasterIdLst>
  <p:notesMasterIdLst>
    <p:notesMasterId r:id="rId71"/>
  </p:notesMasterIdLst>
  <p:sldIdLst>
    <p:sldId id="256" r:id="rId3"/>
    <p:sldId id="287" r:id="rId4"/>
    <p:sldId id="268" r:id="rId5"/>
    <p:sldId id="357" r:id="rId6"/>
    <p:sldId id="358" r:id="rId7"/>
    <p:sldId id="359" r:id="rId8"/>
    <p:sldId id="360" r:id="rId9"/>
    <p:sldId id="361" r:id="rId10"/>
    <p:sldId id="362" r:id="rId11"/>
    <p:sldId id="363" r:id="rId12"/>
    <p:sldId id="364" r:id="rId13"/>
    <p:sldId id="365" r:id="rId14"/>
    <p:sldId id="366" r:id="rId15"/>
    <p:sldId id="368" r:id="rId16"/>
    <p:sldId id="296" r:id="rId17"/>
    <p:sldId id="298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09" r:id="rId28"/>
    <p:sldId id="311" r:id="rId29"/>
    <p:sldId id="312" r:id="rId30"/>
    <p:sldId id="370" r:id="rId31"/>
    <p:sldId id="275" r:id="rId32"/>
    <p:sldId id="326" r:id="rId33"/>
    <p:sldId id="315" r:id="rId34"/>
    <p:sldId id="316" r:id="rId35"/>
    <p:sldId id="317" r:id="rId36"/>
    <p:sldId id="318" r:id="rId37"/>
    <p:sldId id="319" r:id="rId38"/>
    <p:sldId id="320" r:id="rId39"/>
    <p:sldId id="321" r:id="rId40"/>
    <p:sldId id="322" r:id="rId41"/>
    <p:sldId id="323" r:id="rId42"/>
    <p:sldId id="324" r:id="rId43"/>
    <p:sldId id="325" r:id="rId44"/>
    <p:sldId id="371" r:id="rId45"/>
    <p:sldId id="327" r:id="rId46"/>
    <p:sldId id="328" r:id="rId47"/>
    <p:sldId id="369" r:id="rId48"/>
    <p:sldId id="277" r:id="rId49"/>
    <p:sldId id="329" r:id="rId50"/>
    <p:sldId id="331" r:id="rId51"/>
    <p:sldId id="373" r:id="rId52"/>
    <p:sldId id="291" r:id="rId53"/>
    <p:sldId id="337" r:id="rId54"/>
    <p:sldId id="332" r:id="rId55"/>
    <p:sldId id="333" r:id="rId56"/>
    <p:sldId id="294" r:id="rId57"/>
    <p:sldId id="330" r:id="rId58"/>
    <p:sldId id="341" r:id="rId59"/>
    <p:sldId id="342" r:id="rId60"/>
    <p:sldId id="313" r:id="rId61"/>
    <p:sldId id="343" r:id="rId62"/>
    <p:sldId id="344" r:id="rId63"/>
    <p:sldId id="345" r:id="rId64"/>
    <p:sldId id="346" r:id="rId65"/>
    <p:sldId id="354" r:id="rId66"/>
    <p:sldId id="353" r:id="rId67"/>
    <p:sldId id="355" r:id="rId68"/>
    <p:sldId id="356" r:id="rId69"/>
    <p:sldId id="374" r:id="rId7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>
        <p:scale>
          <a:sx n="100" d="100"/>
          <a:sy n="100" d="100"/>
        </p:scale>
        <p:origin x="432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7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A1C2D-5018-4F07-B383-6381A37CD7C8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677375-AFB3-465C-90EE-028E8127C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394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6D7D4-1984-4209-8B81-E115AF02269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152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67A54-6ECF-4F2D-BBAD-5776BFD43DCA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819D-E53F-41B7-B8E0-7B17E5C0F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87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67A54-6ECF-4F2D-BBAD-5776BFD43DCA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819D-E53F-41B7-B8E0-7B17E5C0F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900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67A54-6ECF-4F2D-BBAD-5776BFD43DCA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819D-E53F-41B7-B8E0-7B17E5C0F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45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67A54-6ECF-4F2D-BBAD-5776BFD43DCA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819D-E53F-41B7-B8E0-7B17E5C0F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791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67A54-6ECF-4F2D-BBAD-5776BFD43DCA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819D-E53F-41B7-B8E0-7B17E5C0F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1548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67A54-6ECF-4F2D-BBAD-5776BFD43DCA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819D-E53F-41B7-B8E0-7B17E5C0F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144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67A54-6ECF-4F2D-BBAD-5776BFD43DCA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819D-E53F-41B7-B8E0-7B17E5C0F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819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67A54-6ECF-4F2D-BBAD-5776BFD43DCA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819D-E53F-41B7-B8E0-7B17E5C0F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5862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67A54-6ECF-4F2D-BBAD-5776BFD43DCA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819D-E53F-41B7-B8E0-7B17E5C0F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7814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67A54-6ECF-4F2D-BBAD-5776BFD43DCA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819D-E53F-41B7-B8E0-7B17E5C0F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0095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67A54-6ECF-4F2D-BBAD-5776BFD43DCA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819D-E53F-41B7-B8E0-7B17E5C0F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473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67A54-6ECF-4F2D-BBAD-5776BFD43DCA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819D-E53F-41B7-B8E0-7B17E5C0F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9280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67A54-6ECF-4F2D-BBAD-5776BFD43DCA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819D-E53F-41B7-B8E0-7B17E5C0F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7221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67A54-6ECF-4F2D-BBAD-5776BFD43DCA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819D-E53F-41B7-B8E0-7B17E5C0F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2303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67A54-6ECF-4F2D-BBAD-5776BFD43DCA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819D-E53F-41B7-B8E0-7B17E5C0F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468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67A54-6ECF-4F2D-BBAD-5776BFD43DCA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819D-E53F-41B7-B8E0-7B17E5C0F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175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67A54-6ECF-4F2D-BBAD-5776BFD43DCA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819D-E53F-41B7-B8E0-7B17E5C0F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758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67A54-6ECF-4F2D-BBAD-5776BFD43DCA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819D-E53F-41B7-B8E0-7B17E5C0F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49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67A54-6ECF-4F2D-BBAD-5776BFD43DCA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819D-E53F-41B7-B8E0-7B17E5C0F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594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67A54-6ECF-4F2D-BBAD-5776BFD43DCA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819D-E53F-41B7-B8E0-7B17E5C0F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023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67A54-6ECF-4F2D-BBAD-5776BFD43DCA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819D-E53F-41B7-B8E0-7B17E5C0F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762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67A54-6ECF-4F2D-BBAD-5776BFD43DCA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819D-E53F-41B7-B8E0-7B17E5C0F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97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67A54-6ECF-4F2D-BBAD-5776BFD43DCA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7819D-E53F-41B7-B8E0-7B17E5C0F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2528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67A54-6ECF-4F2D-BBAD-5776BFD43DCA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7819D-E53F-41B7-B8E0-7B17E5C0F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5993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jpeg"/><Relationship Id="rId9" Type="http://schemas.openxmlformats.org/officeDocument/2006/relationships/image" Target="../media/image3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cran.r-project.org/package=rtdists" TargetMode="External"/><Relationship Id="rId2" Type="http://schemas.openxmlformats.org/officeDocument/2006/relationships/hyperlink" Target="https://www.r-project.org/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Differences between conscious vs. subconscious grammar learning as revealed by drift diffusion modeling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David </a:t>
            </a:r>
            <a:r>
              <a:rPr lang="en-US" dirty="0" err="1" smtClean="0"/>
              <a:t>Abugaber</a:t>
            </a:r>
            <a:endParaRPr lang="en-US" dirty="0" smtClean="0"/>
          </a:p>
          <a:p>
            <a:r>
              <a:rPr lang="en-US" dirty="0" smtClean="0"/>
              <a:t>University of Illinois at Chicago</a:t>
            </a:r>
          </a:p>
          <a:p>
            <a:r>
              <a:rPr lang="en-US" dirty="0" smtClean="0"/>
              <a:t>10/9/2020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93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algn="ctr"/>
            <a:r>
              <a:rPr lang="en-US" sz="7200" b="1" dirty="0"/>
              <a:t>at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3494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algn="ctr"/>
            <a:r>
              <a:rPr lang="en-US" sz="7200" b="1" dirty="0"/>
              <a:t>the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1400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algn="ctr"/>
            <a:r>
              <a:rPr lang="en-US" sz="7200" b="1" dirty="0" smtClean="0"/>
              <a:t>Ford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4480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algn="ctr"/>
            <a:r>
              <a:rPr lang="en-US" sz="7200" b="1" dirty="0"/>
              <a:t>conference.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9557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3389" y="4739417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322" t="5156" r="11482" b="7009"/>
          <a:stretch/>
        </p:blipFill>
        <p:spPr>
          <a:xfrm>
            <a:off x="3443741" y="204961"/>
            <a:ext cx="6085269" cy="644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89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3980"/>
            <a:ext cx="10515600" cy="1325563"/>
          </a:xfrm>
        </p:spPr>
        <p:txBody>
          <a:bodyPr/>
          <a:lstStyle/>
          <a:p>
            <a:r>
              <a:rPr lang="en-US" dirty="0" smtClean="0"/>
              <a:t>Consciousness in native language processing </a:t>
            </a:r>
            <a:r>
              <a:rPr lang="en-US" sz="1600" dirty="0" smtClean="0"/>
              <a:t>(</a:t>
            </a:r>
            <a:r>
              <a:rPr lang="en-US" sz="1600" dirty="0" err="1" smtClean="0"/>
              <a:t>Batterink</a:t>
            </a:r>
            <a:r>
              <a:rPr lang="en-US" sz="1600" dirty="0" smtClean="0"/>
              <a:t> &amp; Neville, 2013)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80406"/>
            <a:ext cx="6510251" cy="2312093"/>
          </a:xfrm>
        </p:spPr>
        <p:txBody>
          <a:bodyPr>
            <a:normAutofit/>
          </a:bodyPr>
          <a:lstStyle/>
          <a:p>
            <a:r>
              <a:rPr lang="en-US" dirty="0" smtClean="0"/>
              <a:t>“Cross-modal distraction task”</a:t>
            </a:r>
          </a:p>
          <a:p>
            <a:pPr lvl="1"/>
            <a:r>
              <a:rPr lang="en-US" dirty="0" smtClean="0"/>
              <a:t>Bell distracts conscious attention from noticing a grammar error in a sentence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063" y="1008137"/>
            <a:ext cx="3430962" cy="35599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83944"/>
          <a:stretch/>
        </p:blipFill>
        <p:spPr>
          <a:xfrm>
            <a:off x="7828283" y="4724399"/>
            <a:ext cx="3274889" cy="11928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49120" b="33684"/>
          <a:stretch/>
        </p:blipFill>
        <p:spPr>
          <a:xfrm>
            <a:off x="4048723" y="4724399"/>
            <a:ext cx="3057640" cy="11928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15197" b="67830"/>
          <a:stretch/>
        </p:blipFill>
        <p:spPr>
          <a:xfrm>
            <a:off x="373915" y="4724400"/>
            <a:ext cx="3097876" cy="1192855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838889" y="6073570"/>
            <a:ext cx="2167929" cy="67675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Reading when not distracted</a:t>
            </a:r>
          </a:p>
          <a:p>
            <a:pPr lvl="1"/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830323" y="6121271"/>
            <a:ext cx="3368498" cy="67675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Reading when distracted, but still notice grammar error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768709" y="6073570"/>
            <a:ext cx="3585091" cy="84330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Reading when distracted &amp; don’t notice grammar error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55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629" y="4691789"/>
            <a:ext cx="11234268" cy="2029686"/>
          </a:xfrm>
        </p:spPr>
        <p:txBody>
          <a:bodyPr>
            <a:normAutofit/>
          </a:bodyPr>
          <a:lstStyle/>
          <a:p>
            <a:r>
              <a:rPr lang="en-US" dirty="0"/>
              <a:t>1 of every 7 trials violates the hidden rule </a:t>
            </a:r>
          </a:p>
          <a:p>
            <a:r>
              <a:rPr lang="en-US" dirty="0"/>
              <a:t>Learning indicated by slower responses to rule-violating trials</a:t>
            </a:r>
          </a:p>
          <a:p>
            <a:r>
              <a:rPr lang="en-US" dirty="0">
                <a:sym typeface="Wingdings" panose="05000000000000000000" pitchFamily="2" charset="2"/>
              </a:rPr>
              <a:t>Debriefing interview to determine participants’ awareness of hidden </a:t>
            </a:r>
            <a:r>
              <a:rPr lang="en-US" dirty="0" smtClean="0">
                <a:sym typeface="Wingdings" panose="05000000000000000000" pitchFamily="2" charset="2"/>
              </a:rPr>
              <a:t>rule</a:t>
            </a: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6A5A4C8-0961-444F-AE90-E226276EA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B4F-F944-475E-8384-9B0CDE56DEBF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207F8A-711C-4871-B610-B2B228CB80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863"/>
          <a:stretch/>
        </p:blipFill>
        <p:spPr>
          <a:xfrm>
            <a:off x="671997" y="1449111"/>
            <a:ext cx="5089383" cy="24545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82811" y="1449111"/>
            <a:ext cx="2377714" cy="2606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0" name="Rectangle 9"/>
          <p:cNvSpPr/>
          <p:nvPr/>
        </p:nvSpPr>
        <p:spPr>
          <a:xfrm>
            <a:off x="2860524" y="1338994"/>
            <a:ext cx="2900855" cy="1663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30629" y="11074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Consciousness </a:t>
            </a:r>
            <a:r>
              <a:rPr lang="en-US" dirty="0" smtClean="0"/>
              <a:t>in second language processing</a:t>
            </a:r>
            <a:r>
              <a:rPr lang="en-US" dirty="0" smtClean="0"/>
              <a:t> </a:t>
            </a:r>
            <a:r>
              <a:rPr lang="en-US" sz="2400" dirty="0" smtClean="0"/>
              <a:t>(</a:t>
            </a:r>
            <a:r>
              <a:rPr lang="en-US" sz="2400" dirty="0" err="1" smtClean="0"/>
              <a:t>Batterink</a:t>
            </a:r>
            <a:r>
              <a:rPr lang="en-US" sz="2400" dirty="0" smtClean="0"/>
              <a:t> et al., 2014)</a:t>
            </a:r>
            <a:endParaRPr lang="en-US" u="sng" dirty="0"/>
          </a:p>
        </p:txBody>
      </p:sp>
      <p:pic>
        <p:nvPicPr>
          <p:cNvPr id="12" name="Google Shape;130;p1">
            <a:extLst>
              <a:ext uri="{FF2B5EF4-FFF2-40B4-BE49-F238E27FC236}">
                <a16:creationId xmlns:a16="http://schemas.microsoft.com/office/drawing/2014/main" id="{58042894-25C4-49E4-9263-7CF17A164515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6642099" y="1338994"/>
            <a:ext cx="4960679" cy="2942516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3811137-3DB7-4EC7-8BDC-DBF288F4A8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8461" y="1451995"/>
            <a:ext cx="2242339" cy="101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58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55A58-4C1A-4E45-BD04-E517C8D1D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5600" y="3040459"/>
            <a:ext cx="3860800" cy="77708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/>
              <a:t>+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B7402A-2591-4D68-B7A0-2FE219E73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B4F-F944-475E-8384-9B0CDE56DEB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66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55A58-4C1A-4E45-BD04-E517C8D1D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5600" y="3040459"/>
            <a:ext cx="3860800" cy="77708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/>
              <a:t>ul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795318-F36B-4308-96B3-AEAD4EC7C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B4F-F944-475E-8384-9B0CDE56DEB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0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55A58-4C1A-4E45-BD04-E517C8D1D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5600" y="3040459"/>
            <a:ext cx="3860800" cy="77708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/>
              <a:t>typewriter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5B09EE-48B8-406D-8DB0-3BFF3820F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B4F-F944-475E-8384-9B0CDE56DEB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2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91443"/>
            <a:ext cx="10515600" cy="1221970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005840"/>
            <a:ext cx="11022623" cy="557959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My definitions </a:t>
            </a:r>
            <a:r>
              <a:rPr lang="en-US" dirty="0" smtClean="0"/>
              <a:t>of </a:t>
            </a:r>
            <a:r>
              <a:rPr lang="en-US" i="1" dirty="0" smtClean="0"/>
              <a:t>conscious</a:t>
            </a:r>
            <a:r>
              <a:rPr lang="en-US" dirty="0" smtClean="0"/>
              <a:t> </a:t>
            </a:r>
            <a:r>
              <a:rPr lang="en-US" dirty="0" smtClean="0"/>
              <a:t>and </a:t>
            </a:r>
            <a:r>
              <a:rPr lang="en-US" i="1" dirty="0" smtClean="0"/>
              <a:t>subconscious</a:t>
            </a:r>
            <a:endParaRPr lang="en-US" i="1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Conscious vs. subconscious language processing</a:t>
            </a:r>
            <a:endParaRPr lang="en-US" dirty="0" smtClean="0"/>
          </a:p>
          <a:p>
            <a:pPr lvl="1">
              <a:lnSpc>
                <a:spcPct val="120000"/>
              </a:lnSpc>
            </a:pPr>
            <a:r>
              <a:rPr lang="en-US" dirty="0" smtClean="0"/>
              <a:t>Different brain patterns in native language processing </a:t>
            </a:r>
            <a:r>
              <a:rPr lang="en-US" sz="1900" dirty="0" smtClean="0"/>
              <a:t>(</a:t>
            </a:r>
            <a:r>
              <a:rPr lang="en-US" sz="1900" dirty="0" err="1" smtClean="0"/>
              <a:t>Batterink</a:t>
            </a:r>
            <a:r>
              <a:rPr lang="en-US" sz="1900" dirty="0" smtClean="0"/>
              <a:t> &amp; Neville, 2013)</a:t>
            </a:r>
            <a:endParaRPr lang="en-US" sz="1900" dirty="0" smtClean="0"/>
          </a:p>
          <a:p>
            <a:pPr lvl="1">
              <a:lnSpc>
                <a:spcPct val="120000"/>
              </a:lnSpc>
            </a:pPr>
            <a:r>
              <a:rPr lang="en-US" dirty="0" smtClean="0"/>
              <a:t>… and in second language processing </a:t>
            </a:r>
            <a:r>
              <a:rPr lang="en-US" sz="1800" dirty="0" smtClean="0"/>
              <a:t>(</a:t>
            </a:r>
            <a:r>
              <a:rPr lang="en-US" sz="1800" dirty="0" err="1" smtClean="0"/>
              <a:t>Batterink</a:t>
            </a:r>
            <a:r>
              <a:rPr lang="en-US" sz="1800" dirty="0" smtClean="0"/>
              <a:t> et al., 2014)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Open question</a:t>
            </a:r>
          </a:p>
          <a:p>
            <a:pPr lvl="1">
              <a:lnSpc>
                <a:spcPct val="120000"/>
              </a:lnSpc>
            </a:pPr>
            <a:r>
              <a:rPr lang="en-US" i="1" dirty="0" smtClean="0"/>
              <a:t>But what does “different brain patterns” actually mean</a:t>
            </a:r>
            <a:r>
              <a:rPr lang="en-US" dirty="0" smtClean="0"/>
              <a:t>?</a:t>
            </a:r>
            <a:endParaRPr lang="en-US" i="1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Methods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Drift diffusion modeling 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Results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“Cautiousness” as the relevant difference between conscious vs. subconscious learners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Discussion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Take-</a:t>
            </a:r>
            <a:r>
              <a:rPr lang="en-US" dirty="0" err="1" smtClean="0"/>
              <a:t>aways</a:t>
            </a:r>
            <a:r>
              <a:rPr lang="en-US" dirty="0" smtClean="0"/>
              <a:t> for language educators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64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55A58-4C1A-4E45-BD04-E517C8D1D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3800" y="3040459"/>
            <a:ext cx="4724400" cy="777082"/>
          </a:xfrm>
        </p:spPr>
        <p:txBody>
          <a:bodyPr>
            <a:normAutofit fontScale="90000"/>
          </a:bodyPr>
          <a:lstStyle/>
          <a:p>
            <a:pPr algn="ctr"/>
            <a:endParaRPr lang="en-US" sz="5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975ED1-5A99-4D47-86E5-423B7FB81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B4F-F944-475E-8384-9B0CDE56DEBF}" type="slidenum">
              <a:rPr lang="en-US" smtClean="0"/>
              <a:t>20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14EA77C-423B-4F26-9706-16900146A81F}"/>
              </a:ext>
            </a:extLst>
          </p:cNvPr>
          <p:cNvSpPr txBox="1">
            <a:spLocks/>
          </p:cNvSpPr>
          <p:nvPr/>
        </p:nvSpPr>
        <p:spPr>
          <a:xfrm>
            <a:off x="3118981" y="3027933"/>
            <a:ext cx="5937337" cy="777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smtClean="0"/>
              <a:t> </a:t>
            </a:r>
            <a:r>
              <a:rPr lang="en-US" sz="5400" dirty="0"/>
              <a:t>Living / nonliving</a:t>
            </a:r>
            <a:r>
              <a:rPr lang="en-US" sz="5400" dirty="0" smtClean="0"/>
              <a:t>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66589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55A58-4C1A-4E45-BD04-E517C8D1D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3800" y="3040459"/>
            <a:ext cx="4724400" cy="77708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/>
              <a:t>Near/Far?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EF53D6-E642-45BB-BFDA-836EDF683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B4F-F944-475E-8384-9B0CDE56DEB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83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55A58-4C1A-4E45-BD04-E517C8D1D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5600" y="3040459"/>
            <a:ext cx="3860800" cy="77708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/>
              <a:t>+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8F5AF6-3D52-4B77-93DB-DA2A1AADF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B4F-F944-475E-8384-9B0CDE56DEB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29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55A58-4C1A-4E45-BD04-E517C8D1D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5600" y="3040459"/>
            <a:ext cx="3860800" cy="77708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err="1"/>
              <a:t>ro</a:t>
            </a:r>
            <a:endParaRPr lang="en-US" sz="5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6B7D3F-AB67-4CC1-BB26-72C3733FE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B4F-F944-475E-8384-9B0CDE56DEB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98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55A58-4C1A-4E45-BD04-E517C8D1D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5600" y="3040459"/>
            <a:ext cx="3860800" cy="77708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/>
              <a:t>politician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2C7075-D70F-4A51-B26F-98F6DA51E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B4F-F944-475E-8384-9B0CDE56DEB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09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55A58-4C1A-4E45-BD04-E517C8D1D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8981" y="3040459"/>
            <a:ext cx="5937337" cy="77708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/>
              <a:t> </a:t>
            </a:r>
            <a:r>
              <a:rPr lang="en-US" sz="5400" dirty="0"/>
              <a:t>Living / nonliving</a:t>
            </a:r>
            <a:r>
              <a:rPr lang="en-US" sz="5400" dirty="0" smtClean="0"/>
              <a:t>?</a:t>
            </a:r>
            <a:endParaRPr lang="en-US" sz="5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63EC2F-DE35-4F83-9DEE-269EF56F9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B4F-F944-475E-8384-9B0CDE56DEB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27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55A58-4C1A-4E45-BD04-E517C8D1D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3800" y="3040459"/>
            <a:ext cx="4724400" cy="77708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/>
              <a:t>Near/Far?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590CB3-ED35-4DCF-945F-75280B8CF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B4F-F944-475E-8384-9B0CDE56DEB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46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955" y="88998"/>
            <a:ext cx="9406945" cy="777811"/>
          </a:xfrm>
        </p:spPr>
        <p:txBody>
          <a:bodyPr>
            <a:normAutofit/>
          </a:bodyPr>
          <a:lstStyle/>
          <a:p>
            <a:r>
              <a:rPr lang="en-US" dirty="0"/>
              <a:t>Effects of </a:t>
            </a:r>
            <a:r>
              <a:rPr lang="en-US" u="sng" dirty="0"/>
              <a:t>rule awareness</a:t>
            </a:r>
            <a:r>
              <a:rPr lang="en-US" dirty="0"/>
              <a:t> </a:t>
            </a:r>
            <a:r>
              <a:rPr lang="en-US" sz="2800" dirty="0"/>
              <a:t>(</a:t>
            </a:r>
            <a:r>
              <a:rPr lang="en-US" sz="2800" dirty="0" err="1"/>
              <a:t>Batterink</a:t>
            </a:r>
            <a:r>
              <a:rPr lang="en-US" sz="2800" dirty="0"/>
              <a:t> et al., 2014)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5500" y="1304085"/>
            <a:ext cx="3033109" cy="4911279"/>
          </a:xfrm>
        </p:spPr>
        <p:txBody>
          <a:bodyPr>
            <a:normAutofit/>
          </a:bodyPr>
          <a:lstStyle/>
          <a:p>
            <a:r>
              <a:rPr lang="es-419" sz="2400" dirty="0" err="1" smtClean="0"/>
              <a:t>Reaction</a:t>
            </a:r>
            <a:r>
              <a:rPr lang="es-419" sz="2400" dirty="0" smtClean="0"/>
              <a:t> time data show </a:t>
            </a:r>
            <a:r>
              <a:rPr lang="es-419" sz="2400" dirty="0" err="1" smtClean="0"/>
              <a:t>that</a:t>
            </a:r>
            <a:r>
              <a:rPr lang="es-419" sz="2400" dirty="0" smtClean="0"/>
              <a:t> </a:t>
            </a:r>
            <a:r>
              <a:rPr lang="es-419" sz="2400" dirty="0" err="1" smtClean="0"/>
              <a:t>subconscious</a:t>
            </a:r>
            <a:r>
              <a:rPr lang="es-419" sz="2400" dirty="0" smtClean="0"/>
              <a:t> </a:t>
            </a:r>
            <a:r>
              <a:rPr lang="es-419" sz="2400" dirty="0" err="1" smtClean="0"/>
              <a:t>learning</a:t>
            </a:r>
            <a:r>
              <a:rPr lang="es-419" sz="2400" dirty="0" smtClean="0"/>
              <a:t> </a:t>
            </a:r>
            <a:r>
              <a:rPr lang="es-419" sz="2400" dirty="0" err="1" smtClean="0"/>
              <a:t>is</a:t>
            </a:r>
            <a:r>
              <a:rPr lang="es-419" sz="2400" dirty="0" smtClean="0"/>
              <a:t> </a:t>
            </a:r>
            <a:r>
              <a:rPr lang="es-419" sz="2400" dirty="0" smtClean="0"/>
              <a:t>posible</a:t>
            </a:r>
          </a:p>
          <a:p>
            <a:endParaRPr lang="es-419" sz="2400" dirty="0"/>
          </a:p>
          <a:p>
            <a:r>
              <a:rPr lang="es-419" sz="2400" dirty="0" err="1" smtClean="0"/>
              <a:t>Different</a:t>
            </a:r>
            <a:r>
              <a:rPr lang="es-419" sz="2400" dirty="0" smtClean="0"/>
              <a:t> </a:t>
            </a:r>
            <a:r>
              <a:rPr lang="es-419" sz="2400" dirty="0" err="1" smtClean="0"/>
              <a:t>brain</a:t>
            </a:r>
            <a:r>
              <a:rPr lang="es-419" sz="2400" dirty="0" smtClean="0"/>
              <a:t> </a:t>
            </a:r>
            <a:r>
              <a:rPr lang="es-419" sz="2400" dirty="0" err="1" smtClean="0"/>
              <a:t>patterns</a:t>
            </a:r>
            <a:r>
              <a:rPr lang="es-419" sz="2400" dirty="0" smtClean="0"/>
              <a:t> </a:t>
            </a:r>
            <a:r>
              <a:rPr lang="es-419" sz="2400" dirty="0" err="1" smtClean="0"/>
              <a:t>for</a:t>
            </a:r>
            <a:r>
              <a:rPr lang="es-419" sz="2400" dirty="0" smtClean="0"/>
              <a:t> </a:t>
            </a:r>
            <a:r>
              <a:rPr lang="es-419" sz="2400" dirty="0" err="1" smtClean="0"/>
              <a:t>conscious</a:t>
            </a:r>
            <a:r>
              <a:rPr lang="es-419" sz="2400" dirty="0" smtClean="0"/>
              <a:t> vs</a:t>
            </a:r>
            <a:r>
              <a:rPr lang="es-419" sz="2400" dirty="0"/>
              <a:t>. </a:t>
            </a:r>
            <a:r>
              <a:rPr lang="es-419" sz="2400" dirty="0" err="1" smtClean="0"/>
              <a:t>subconscious</a:t>
            </a:r>
            <a:r>
              <a:rPr lang="es-419" sz="2400" dirty="0" smtClean="0"/>
              <a:t> </a:t>
            </a:r>
            <a:r>
              <a:rPr lang="es-419" sz="2400" dirty="0" err="1"/>
              <a:t>learners</a:t>
            </a:r>
            <a:endParaRPr lang="es-419" sz="2400" dirty="0">
              <a:solidFill>
                <a:schemeClr val="accent1"/>
              </a:solidFill>
            </a:endParaRPr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4D5F14DE-7EEB-4BBE-8282-14421CD06B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900" y="998092"/>
            <a:ext cx="4735522" cy="55232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7462" t="65327"/>
          <a:stretch/>
        </p:blipFill>
        <p:spPr>
          <a:xfrm>
            <a:off x="4075887" y="1271430"/>
            <a:ext cx="2933135" cy="195677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8EB987-4F1C-47FD-8216-3D11E1E47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B4F-F944-475E-8384-9B0CDE56DEBF}" type="slidenum">
              <a:rPr lang="en-US" smtClean="0"/>
              <a:t>27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t="65327" r="53007"/>
          <a:stretch/>
        </p:blipFill>
        <p:spPr>
          <a:xfrm>
            <a:off x="4140765" y="4001833"/>
            <a:ext cx="2868257" cy="21392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79424" t="41802" r="306" b="49083"/>
          <a:stretch/>
        </p:blipFill>
        <p:spPr>
          <a:xfrm>
            <a:off x="5037427" y="3305178"/>
            <a:ext cx="1276639" cy="58029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3833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94246484-2FD1-42E9-99DE-7A89DF7BB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Dissertation (delayed due to </a:t>
            </a:r>
            <a:r>
              <a:rPr lang="en-US" dirty="0" smtClean="0"/>
              <a:t>coronavirus…)</a:t>
            </a:r>
            <a:r>
              <a:rPr lang="en-US" dirty="0"/>
              <a:t/>
            </a:r>
            <a:br>
              <a:rPr lang="en-US" dirty="0"/>
            </a:br>
            <a:endParaRPr lang="es-MX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6111CEE-0D03-4896-BF8C-AA7F5FA69BB1}"/>
              </a:ext>
            </a:extLst>
          </p:cNvPr>
          <p:cNvSpPr txBox="1">
            <a:spLocks/>
          </p:cNvSpPr>
          <p:nvPr/>
        </p:nvSpPr>
        <p:spPr>
          <a:xfrm>
            <a:off x="4878454" y="5693568"/>
            <a:ext cx="465833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/>
            <a:r>
              <a:rPr lang="en-US" dirty="0"/>
              <a:t>(King &amp; </a:t>
            </a:r>
            <a:r>
              <a:rPr lang="en-US" dirty="0" err="1"/>
              <a:t>Dehaene</a:t>
            </a:r>
            <a:r>
              <a:rPr lang="en-US" dirty="0"/>
              <a:t>, 2014)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D6B9558-E4C7-43E3-A247-D5A59F56B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651" y="1109935"/>
            <a:ext cx="10622722" cy="536155"/>
          </a:xfrm>
        </p:spPr>
        <p:txBody>
          <a:bodyPr>
            <a:normAutofit fontScale="85000" lnSpcReduction="10000"/>
          </a:bodyPr>
          <a:lstStyle/>
          <a:p>
            <a:pPr lvl="1"/>
            <a:r>
              <a:rPr lang="en-US" sz="2800" dirty="0" smtClean="0"/>
              <a:t>Do brain patterns for conscious &amp; subconscious language processing co-occur?</a:t>
            </a:r>
            <a:endParaRPr lang="en-US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231572-C429-4E8C-BCAF-7D11C4232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B4F-F944-475E-8384-9B0CDE56DEBF}" type="slidenum">
              <a:rPr lang="en-US" smtClean="0"/>
              <a:t>28</a:t>
            </a:fld>
            <a:endParaRPr lang="en-US"/>
          </a:p>
        </p:txBody>
      </p:sp>
      <p:pic>
        <p:nvPicPr>
          <p:cNvPr id="12" name="Picture 11" descr="https://ars.els-cdn.com/content/image/1-s2.0-S1364661314000199-gr1b1.jpg">
            <a:extLst>
              <a:ext uri="{FF2B5EF4-FFF2-40B4-BE49-F238E27FC236}">
                <a16:creationId xmlns:a16="http://schemas.microsoft.com/office/drawing/2014/main" id="{B5550F09-296B-4EEE-8739-1CC805ABF58B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01"/>
          <a:stretch/>
        </p:blipFill>
        <p:spPr bwMode="auto">
          <a:xfrm>
            <a:off x="5276851" y="1571626"/>
            <a:ext cx="5619750" cy="45807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4D5F14DE-7EEB-4BBE-8282-14421CD06B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89" t="22763" b="53611"/>
          <a:stretch/>
        </p:blipFill>
        <p:spPr>
          <a:xfrm>
            <a:off x="1771650" y="1690688"/>
            <a:ext cx="1979102" cy="2129379"/>
          </a:xfrm>
          <a:prstGeom prst="rect">
            <a:avLst/>
          </a:prstGeom>
        </p:spPr>
      </p:pic>
      <p:pic>
        <p:nvPicPr>
          <p:cNvPr id="14" name="Content Placeholder 4">
            <a:extLst>
              <a:ext uri="{FF2B5EF4-FFF2-40B4-BE49-F238E27FC236}">
                <a16:creationId xmlns:a16="http://schemas.microsoft.com/office/drawing/2014/main" id="{4D5F14DE-7EEB-4BBE-8282-14421CD06B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95" t="75707"/>
          <a:stretch/>
        </p:blipFill>
        <p:spPr>
          <a:xfrm>
            <a:off x="1830897" y="4127322"/>
            <a:ext cx="1919855" cy="222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47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90550"/>
            <a:ext cx="10515600" cy="5586413"/>
          </a:xfrm>
        </p:spPr>
        <p:txBody>
          <a:bodyPr>
            <a:noAutofit/>
          </a:bodyPr>
          <a:lstStyle/>
          <a:p>
            <a:pPr lvl="1">
              <a:lnSpc>
                <a:spcPct val="120000"/>
              </a:lnSpc>
            </a:pPr>
            <a:r>
              <a:rPr lang="en-US" sz="3200" dirty="0"/>
              <a:t>Conscious/subconscious language processing are qualitatively different in </a:t>
            </a:r>
            <a:r>
              <a:rPr lang="en-US" sz="3200" dirty="0" smtClean="0"/>
              <a:t>native language processing </a:t>
            </a:r>
            <a:r>
              <a:rPr lang="en-US" dirty="0"/>
              <a:t>(</a:t>
            </a:r>
            <a:r>
              <a:rPr lang="en-US" dirty="0" err="1"/>
              <a:t>Batterink</a:t>
            </a:r>
            <a:r>
              <a:rPr lang="en-US" dirty="0"/>
              <a:t> &amp; Neville, 2013</a:t>
            </a:r>
            <a:r>
              <a:rPr lang="en-US" dirty="0" smtClean="0"/>
              <a:t>)</a:t>
            </a:r>
          </a:p>
          <a:p>
            <a:pPr lvl="1">
              <a:lnSpc>
                <a:spcPct val="120000"/>
              </a:lnSpc>
            </a:pPr>
            <a:endParaRPr lang="en-US" dirty="0"/>
          </a:p>
          <a:p>
            <a:pPr lvl="1">
              <a:lnSpc>
                <a:spcPct val="120000"/>
              </a:lnSpc>
            </a:pPr>
            <a:r>
              <a:rPr lang="en-US" sz="3200" dirty="0" smtClean="0"/>
              <a:t>Different </a:t>
            </a:r>
            <a:r>
              <a:rPr lang="en-US" sz="3200" dirty="0"/>
              <a:t>brain patterns for </a:t>
            </a:r>
            <a:r>
              <a:rPr lang="en-US" sz="3200" dirty="0" smtClean="0"/>
              <a:t>second language </a:t>
            </a:r>
            <a:r>
              <a:rPr lang="en-US" sz="3200" dirty="0"/>
              <a:t>learners with/without conscious rule knowledge </a:t>
            </a:r>
            <a:r>
              <a:rPr lang="en-US" dirty="0"/>
              <a:t>(</a:t>
            </a:r>
            <a:r>
              <a:rPr lang="en-US" dirty="0" err="1"/>
              <a:t>Batterink</a:t>
            </a:r>
            <a:r>
              <a:rPr lang="en-US" dirty="0"/>
              <a:t> et al., 2014</a:t>
            </a:r>
            <a:r>
              <a:rPr lang="en-US" dirty="0" smtClean="0"/>
              <a:t>)</a:t>
            </a:r>
          </a:p>
          <a:p>
            <a:pPr lvl="1">
              <a:lnSpc>
                <a:spcPct val="120000"/>
              </a:lnSpc>
            </a:pPr>
            <a:endParaRPr lang="en-US" dirty="0"/>
          </a:p>
          <a:p>
            <a:pPr lvl="1">
              <a:lnSpc>
                <a:spcPct val="120000"/>
              </a:lnSpc>
            </a:pPr>
            <a:r>
              <a:rPr lang="en-US" sz="3200" i="1" dirty="0"/>
              <a:t>But what does “different brain patterns” actually mean</a:t>
            </a:r>
            <a:r>
              <a:rPr lang="en-US" sz="3200" dirty="0"/>
              <a:t>?</a:t>
            </a:r>
            <a:endParaRPr lang="en-US" sz="3200" i="1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4659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0561"/>
            <a:ext cx="10515600" cy="1325563"/>
          </a:xfrm>
        </p:spPr>
        <p:txBody>
          <a:bodyPr/>
          <a:lstStyle/>
          <a:p>
            <a:r>
              <a:rPr lang="en-US" dirty="0" smtClean="0"/>
              <a:t>Conscious </a:t>
            </a:r>
            <a:r>
              <a:rPr lang="en-US" dirty="0" smtClean="0"/>
              <a:t>vs. subconscious language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0530" y="4983651"/>
            <a:ext cx="10515600" cy="5889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“Learning without knowing you’re learning”</a:t>
            </a:r>
            <a:endParaRPr lang="en-US" sz="3600" dirty="0"/>
          </a:p>
        </p:txBody>
      </p:sp>
      <p:pic>
        <p:nvPicPr>
          <p:cNvPr id="1026" name="Picture 2" descr="I made a pretty declension chart. : lat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56124"/>
            <a:ext cx="4440436" cy="2694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1194298"/>
            <a:ext cx="2794000" cy="3611599"/>
          </a:xfrm>
          <a:prstGeom prst="rect">
            <a:avLst/>
          </a:prstGeom>
        </p:spPr>
      </p:pic>
      <p:pic>
        <p:nvPicPr>
          <p:cNvPr id="1028" name="Picture 4" descr="black-white-spectrum | Children's Dentistry of Charlottesvil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730" y="5750367"/>
            <a:ext cx="9122370" cy="54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26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4462"/>
            <a:ext cx="10515600" cy="1325563"/>
          </a:xfrm>
        </p:spPr>
        <p:txBody>
          <a:bodyPr/>
          <a:lstStyle/>
          <a:p>
            <a:r>
              <a:rPr lang="en-US" dirty="0"/>
              <a:t>Two possibilities for grammar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6525"/>
            <a:ext cx="8229600" cy="50419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Possibility #1: </a:t>
            </a:r>
          </a:p>
          <a:p>
            <a:pPr lvl="1"/>
            <a:r>
              <a:rPr lang="en-US" dirty="0" smtClean="0"/>
              <a:t>Rule-search </a:t>
            </a:r>
            <a:r>
              <a:rPr lang="en-US" dirty="0"/>
              <a:t>&amp; hypothesis-testing for verbalizable rule</a:t>
            </a:r>
          </a:p>
          <a:p>
            <a:pPr lvl="1"/>
            <a:r>
              <a:rPr lang="en-US" dirty="0" smtClean="0">
                <a:cs typeface="Arial" panose="020B0604020202020204" pitchFamily="34" charset="0"/>
              </a:rPr>
              <a:t>The </a:t>
            </a:r>
            <a:r>
              <a:rPr lang="en-US" dirty="0" smtClean="0">
                <a:cs typeface="Arial" panose="020B0604020202020204" pitchFamily="34" charset="0"/>
              </a:rPr>
              <a:t>learners </a:t>
            </a:r>
            <a:r>
              <a:rPr lang="en-US" dirty="0">
                <a:cs typeface="Arial" panose="020B0604020202020204" pitchFamily="34" charset="0"/>
              </a:rPr>
              <a:t>who </a:t>
            </a:r>
            <a:r>
              <a:rPr lang="en-US" dirty="0" smtClean="0">
                <a:cs typeface="Arial" panose="020B0604020202020204" pitchFamily="34" charset="0"/>
              </a:rPr>
              <a:t>consciously detect the rule </a:t>
            </a:r>
            <a:r>
              <a:rPr lang="en-US" dirty="0">
                <a:cs typeface="Arial" panose="020B0604020202020204" pitchFamily="34" charset="0"/>
              </a:rPr>
              <a:t>are the ones who </a:t>
            </a:r>
            <a:r>
              <a:rPr lang="en-US" dirty="0" smtClean="0">
                <a:cs typeface="Arial" panose="020B0604020202020204" pitchFamily="34" charset="0"/>
              </a:rPr>
              <a:t>are most cautious and deliberate in their responses</a:t>
            </a:r>
          </a:p>
          <a:p>
            <a:pPr lvl="1"/>
            <a:endParaRPr lang="en-US" dirty="0">
              <a:cs typeface="Arial" panose="020B0604020202020204" pitchFamily="34" charset="0"/>
            </a:endParaRPr>
          </a:p>
          <a:p>
            <a:r>
              <a:rPr lang="en-US" dirty="0" smtClean="0"/>
              <a:t>Possibility </a:t>
            </a:r>
            <a:r>
              <a:rPr lang="en-US" dirty="0"/>
              <a:t>#2: </a:t>
            </a:r>
          </a:p>
          <a:p>
            <a:pPr lvl="1"/>
            <a:r>
              <a:rPr lang="en-US" dirty="0" smtClean="0"/>
              <a:t>Rule awareness </a:t>
            </a:r>
            <a:r>
              <a:rPr lang="en-US" dirty="0" smtClean="0"/>
              <a:t>comes from being surprised at your </a:t>
            </a:r>
            <a:r>
              <a:rPr lang="en-US" dirty="0"/>
              <a:t>own unconscious learning</a:t>
            </a:r>
          </a:p>
          <a:p>
            <a:pPr lvl="1"/>
            <a:r>
              <a:rPr lang="en-US" dirty="0" smtClean="0">
                <a:cs typeface="Arial" panose="020B0604020202020204" pitchFamily="34" charset="0"/>
              </a:rPr>
              <a:t>The </a:t>
            </a:r>
            <a:r>
              <a:rPr lang="en-US" dirty="0">
                <a:cs typeface="Arial" panose="020B0604020202020204" pitchFamily="34" charset="0"/>
              </a:rPr>
              <a:t>participants who </a:t>
            </a:r>
            <a:r>
              <a:rPr lang="en-US" dirty="0">
                <a:cs typeface="Arial" panose="020B0604020202020204" pitchFamily="34" charset="0"/>
              </a:rPr>
              <a:t>consciously detect the rule are </a:t>
            </a:r>
            <a:r>
              <a:rPr lang="en-US" dirty="0">
                <a:cs typeface="Arial" panose="020B0604020202020204" pitchFamily="34" charset="0"/>
              </a:rPr>
              <a:t>the ones who are faster at pressing buttons and so are better at learning </a:t>
            </a:r>
            <a:r>
              <a:rPr lang="en-US" dirty="0" smtClean="0">
                <a:cs typeface="Arial" panose="020B0604020202020204" pitchFamily="34" charset="0"/>
              </a:rPr>
              <a:t>subconsciously</a:t>
            </a:r>
          </a:p>
          <a:p>
            <a:pPr lvl="1"/>
            <a:endParaRPr lang="en-US" dirty="0">
              <a:cs typeface="Arial" panose="020B0604020202020204" pitchFamily="34" charset="0"/>
            </a:endParaRPr>
          </a:p>
          <a:p>
            <a:r>
              <a:rPr lang="en-US" i="1" dirty="0" smtClean="0">
                <a:cs typeface="Arial" panose="020B0604020202020204" pitchFamily="34" charset="0"/>
              </a:rPr>
              <a:t>Are conscious learners more CAREFUL or more RAPID?</a:t>
            </a:r>
          </a:p>
          <a:p>
            <a:pPr lvl="1"/>
            <a:r>
              <a:rPr lang="en-US" i="1" dirty="0" smtClean="0">
                <a:cs typeface="Arial" panose="020B0604020202020204" pitchFamily="34" charset="0"/>
              </a:rPr>
              <a:t>(when compared to subconscious learners)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B4F-F944-475E-8384-9B0CDE56DEBF}" type="slidenum">
              <a:rPr lang="en-US" smtClean="0"/>
              <a:t>30</a:t>
            </a:fld>
            <a:endParaRPr lang="en-US"/>
          </a:p>
        </p:txBody>
      </p:sp>
      <p:pic>
        <p:nvPicPr>
          <p:cNvPr id="1026" name="Picture 2" descr="Image result for sherlock holm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700" y="1263931"/>
            <a:ext cx="1695450" cy="2159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karate kid wax on wax of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700" y="3726362"/>
            <a:ext cx="2209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47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9300" y="327025"/>
            <a:ext cx="10515600" cy="4351338"/>
          </a:xfrm>
        </p:spPr>
        <p:txBody>
          <a:bodyPr/>
          <a:lstStyle/>
          <a:p>
            <a:pPr lvl="0"/>
            <a:r>
              <a:rPr lang="en-US" dirty="0" smtClean="0">
                <a:latin typeface="Helvetica" panose="020B0604020202020204" pitchFamily="34" charset="0"/>
                <a:ea typeface="Times New Roman"/>
                <a:cs typeface="Helvetica" panose="020B0604020202020204" pitchFamily="34" charset="0"/>
                <a:sym typeface="Times New Roman"/>
              </a:rPr>
              <a:t>Participants: native </a:t>
            </a:r>
            <a:r>
              <a:rPr lang="en-US" dirty="0">
                <a:latin typeface="Helvetica" panose="020B0604020202020204" pitchFamily="34" charset="0"/>
                <a:ea typeface="Times New Roman"/>
                <a:cs typeface="Helvetica" panose="020B0604020202020204" pitchFamily="34" charset="0"/>
                <a:sym typeface="Times New Roman"/>
              </a:rPr>
              <a:t>English speakers with varying levels of additional language </a:t>
            </a:r>
            <a:r>
              <a:rPr lang="en-US" dirty="0" smtClean="0">
                <a:latin typeface="Helvetica" panose="020B0604020202020204" pitchFamily="34" charset="0"/>
                <a:ea typeface="Times New Roman"/>
                <a:cs typeface="Helvetica" panose="020B0604020202020204" pitchFamily="34" charset="0"/>
                <a:sym typeface="Times New Roman"/>
              </a:rPr>
              <a:t>experience, recruited </a:t>
            </a:r>
            <a:r>
              <a:rPr lang="en-US" dirty="0">
                <a:latin typeface="Helvetica" panose="020B0604020202020204" pitchFamily="34" charset="0"/>
                <a:ea typeface="Times New Roman"/>
                <a:cs typeface="Helvetica" panose="020B0604020202020204" pitchFamily="34" charset="0"/>
                <a:sym typeface="Times New Roman"/>
              </a:rPr>
              <a:t>from </a:t>
            </a:r>
            <a:r>
              <a:rPr lang="en-US" dirty="0" smtClean="0">
                <a:latin typeface="Helvetica" panose="020B0604020202020204" pitchFamily="34" charset="0"/>
                <a:ea typeface="Times New Roman"/>
                <a:cs typeface="Helvetica" panose="020B0604020202020204" pitchFamily="34" charset="0"/>
                <a:sym typeface="Times New Roman"/>
              </a:rPr>
              <a:t>psych classes </a:t>
            </a:r>
            <a:r>
              <a:rPr lang="en-US" dirty="0">
                <a:latin typeface="Helvetica" panose="020B0604020202020204" pitchFamily="34" charset="0"/>
                <a:ea typeface="Times New Roman"/>
                <a:cs typeface="Helvetica" panose="020B0604020202020204" pitchFamily="34" charset="0"/>
                <a:sym typeface="Times New Roman"/>
              </a:rPr>
              <a:t>at </a:t>
            </a:r>
            <a:r>
              <a:rPr lang="en-US" dirty="0" smtClean="0">
                <a:latin typeface="Helvetica" panose="020B0604020202020204" pitchFamily="34" charset="0"/>
                <a:ea typeface="Times New Roman"/>
                <a:cs typeface="Helvetica" panose="020B0604020202020204" pitchFamily="34" charset="0"/>
                <a:sym typeface="Times New Roman"/>
              </a:rPr>
              <a:t>U. </a:t>
            </a:r>
            <a:r>
              <a:rPr lang="en-US" dirty="0">
                <a:latin typeface="Helvetica" panose="020B0604020202020204" pitchFamily="34" charset="0"/>
                <a:ea typeface="Times New Roman"/>
                <a:cs typeface="Helvetica" panose="020B0604020202020204" pitchFamily="34" charset="0"/>
                <a:sym typeface="Times New Roman"/>
              </a:rPr>
              <a:t>of Illinois at Chicago</a:t>
            </a:r>
            <a:r>
              <a:rPr lang="en-US" sz="2000" dirty="0">
                <a:latin typeface="Helvetica" panose="020B0604020202020204" pitchFamily="34" charset="0"/>
                <a:ea typeface="Times New Roman"/>
                <a:cs typeface="Helvetica" panose="020B0604020202020204" pitchFamily="34" charset="0"/>
                <a:sym typeface="Times New Roman"/>
              </a:rPr>
              <a:t> </a:t>
            </a:r>
            <a:r>
              <a:rPr lang="en-US" sz="1800" dirty="0">
                <a:latin typeface="Helvetica" panose="020B0604020202020204" pitchFamily="34" charset="0"/>
                <a:ea typeface="Times New Roman"/>
                <a:cs typeface="Helvetica" panose="020B0604020202020204" pitchFamily="34" charset="0"/>
                <a:sym typeface="Times New Roman"/>
              </a:rPr>
              <a:t>(</a:t>
            </a:r>
            <a:r>
              <a:rPr lang="en-US" sz="1800" i="1" dirty="0">
                <a:latin typeface="Helvetica" panose="020B0604020202020204" pitchFamily="34" charset="0"/>
                <a:ea typeface="Times New Roman"/>
                <a:cs typeface="Helvetica" panose="020B0604020202020204" pitchFamily="34" charset="0"/>
                <a:sym typeface="Times New Roman"/>
              </a:rPr>
              <a:t>N</a:t>
            </a:r>
            <a:r>
              <a:rPr lang="en-US" sz="1800" dirty="0">
                <a:latin typeface="Helvetica" panose="020B0604020202020204" pitchFamily="34" charset="0"/>
                <a:ea typeface="Times New Roman"/>
                <a:cs typeface="Helvetica" panose="020B0604020202020204" pitchFamily="34" charset="0"/>
                <a:sym typeface="Times New Roman"/>
              </a:rPr>
              <a:t> = 40, </a:t>
            </a:r>
            <a:r>
              <a:rPr lang="en-US" sz="1800" dirty="0" smtClean="0">
                <a:latin typeface="Helvetica" panose="020B0604020202020204" pitchFamily="34" charset="0"/>
                <a:ea typeface="Times New Roman"/>
                <a:cs typeface="Helvetica" panose="020B0604020202020204" pitchFamily="34" charset="0"/>
                <a:sym typeface="Times New Roman"/>
              </a:rPr>
              <a:t>2 </a:t>
            </a:r>
            <a:r>
              <a:rPr lang="en-US" sz="1800" dirty="0">
                <a:latin typeface="Helvetica" panose="020B0604020202020204" pitchFamily="34" charset="0"/>
                <a:ea typeface="Times New Roman"/>
                <a:cs typeface="Helvetica" panose="020B0604020202020204" pitchFamily="34" charset="0"/>
                <a:sym typeface="Times New Roman"/>
              </a:rPr>
              <a:t>removed for low task </a:t>
            </a:r>
            <a:r>
              <a:rPr lang="en-US" sz="1800" dirty="0" smtClean="0">
                <a:latin typeface="Helvetica" panose="020B0604020202020204" pitchFamily="34" charset="0"/>
                <a:ea typeface="Times New Roman"/>
                <a:cs typeface="Helvetica" panose="020B0604020202020204" pitchFamily="34" charset="0"/>
                <a:sym typeface="Times New Roman"/>
              </a:rPr>
              <a:t>accuracy)</a:t>
            </a:r>
            <a:endParaRPr lang="en-US" sz="1800" dirty="0">
              <a:latin typeface="Helvetica" panose="020B0604020202020204" pitchFamily="34" charset="0"/>
              <a:ea typeface="Times New Roman"/>
              <a:cs typeface="Helvetica" panose="020B0604020202020204" pitchFamily="34" charset="0"/>
              <a:sym typeface="Times New Roman"/>
            </a:endParaRPr>
          </a:p>
          <a:p>
            <a:endParaRPr lang="en-US" dirty="0"/>
          </a:p>
        </p:txBody>
      </p:sp>
      <p:graphicFrame>
        <p:nvGraphicFramePr>
          <p:cNvPr id="4" name="Google Shape;114;p1">
            <a:extLst>
              <a:ext uri="{FF2B5EF4-FFF2-40B4-BE49-F238E27FC236}">
                <a16:creationId xmlns:a16="http://schemas.microsoft.com/office/drawing/2014/main" id="{C59B7723-BDB5-4C4A-B71D-73DEE62F0036}"/>
              </a:ext>
            </a:extLst>
          </p:cNvPr>
          <p:cNvGraphicFramePr/>
          <p:nvPr>
            <p:extLst/>
          </p:nvPr>
        </p:nvGraphicFramePr>
        <p:xfrm>
          <a:off x="1320800" y="1796796"/>
          <a:ext cx="9702800" cy="484530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023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789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5246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Participant Attributes</a:t>
                      </a:r>
                      <a:endParaRPr sz="2400" b="1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Mean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 (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Standard Deviation) </a:t>
                      </a:r>
                      <a:endParaRPr sz="2400" b="1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006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1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ea typeface="Times New Roman"/>
                          <a:cs typeface="Helvetica" panose="020B0604020202020204" pitchFamily="34" charset="0"/>
                          <a:sym typeface="Times New Roman"/>
                        </a:rPr>
                        <a:t>Gender</a:t>
                      </a:r>
                      <a:endParaRPr sz="1800" i="1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ea typeface="Times New Roman"/>
                        <a:cs typeface="Helvetica" panose="020B0604020202020204" pitchFamily="34" charset="0"/>
                        <a:sym typeface="Times New Roman"/>
                      </a:endParaRPr>
                    </a:p>
                  </a:txBody>
                  <a:tcPr marL="63500" marR="63500" marT="63500" marB="63500"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 female, 10 male</a:t>
                      </a:r>
                      <a:endParaRPr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303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1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ea typeface="Times New Roman"/>
                          <a:cs typeface="Helvetica" panose="020B0604020202020204" pitchFamily="34" charset="0"/>
                          <a:sym typeface="Times New Roman"/>
                        </a:rPr>
                        <a:t>Age</a:t>
                      </a:r>
                      <a:endParaRPr sz="1800" i="1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ea typeface="Times New Roman"/>
                        <a:cs typeface="Helvetica" panose="020B0604020202020204" pitchFamily="34" charset="0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18.60 (0.80)</a:t>
                      </a:r>
                      <a:endParaRPr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273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1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ea typeface="Times New Roman"/>
                          <a:cs typeface="Helvetica" panose="020B0604020202020204" pitchFamily="34" charset="0"/>
                          <a:sym typeface="Times New Roman"/>
                        </a:rPr>
                        <a:t>Self-reported English reading proficiency </a:t>
                      </a:r>
                      <a:endParaRPr sz="1800" i="1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ea typeface="Times New Roman"/>
                        <a:cs typeface="Helvetica" panose="020B0604020202020204" pitchFamily="34" charset="0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4.89 / 5.00 (0.31)</a:t>
                      </a:r>
                      <a:endParaRPr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273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1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ea typeface="Times New Roman"/>
                          <a:cs typeface="Helvetica" panose="020B0604020202020204" pitchFamily="34" charset="0"/>
                          <a:sym typeface="Times New Roman"/>
                        </a:rPr>
                        <a:t>Self-reported English writing proficiency</a:t>
                      </a:r>
                      <a:endParaRPr sz="1800" i="1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ea typeface="Times New Roman"/>
                        <a:cs typeface="Helvetica" panose="020B0604020202020204" pitchFamily="34" charset="0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4.87 / 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5.00 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(0.41)</a:t>
                      </a:r>
                      <a:endParaRPr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273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1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ea typeface="Times New Roman"/>
                          <a:cs typeface="Helvetica" panose="020B0604020202020204" pitchFamily="34" charset="0"/>
                          <a:sym typeface="Times New Roman"/>
                        </a:rPr>
                        <a:t>Self-reported English speaking proficiency </a:t>
                      </a:r>
                      <a:endParaRPr sz="1800" i="1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ea typeface="Times New Roman"/>
                        <a:cs typeface="Helvetica" panose="020B0604020202020204" pitchFamily="34" charset="0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4.89 / 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5.00 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(0.38)</a:t>
                      </a:r>
                      <a:endParaRPr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273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1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ea typeface="Times New Roman"/>
                          <a:cs typeface="Helvetica" panose="020B0604020202020204" pitchFamily="34" charset="0"/>
                          <a:sym typeface="Times New Roman"/>
                        </a:rPr>
                        <a:t>Percent reporting additional language</a:t>
                      </a:r>
                      <a:endParaRPr sz="1800" i="1">
                        <a:solidFill>
                          <a:schemeClr val="bg1"/>
                        </a:solidFill>
                        <a:latin typeface="Helvetica" panose="020B0604020202020204" pitchFamily="34" charset="0"/>
                        <a:ea typeface="Times New Roman"/>
                        <a:cs typeface="Helvetica" panose="020B0604020202020204" pitchFamily="34" charset="0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90%</a:t>
                      </a:r>
                      <a:endParaRPr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80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1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ea typeface="Times New Roman"/>
                          <a:cs typeface="Helvetica" panose="020B0604020202020204" pitchFamily="34" charset="0"/>
                          <a:sym typeface="Times New Roman"/>
                        </a:rPr>
                        <a:t>Additional language reading proficiency </a:t>
                      </a:r>
                      <a:endParaRPr sz="1800" i="1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ea typeface="Times New Roman"/>
                        <a:cs typeface="Helvetica" panose="020B0604020202020204" pitchFamily="34" charset="0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3.36 / 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5.00 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(1.36)</a:t>
                      </a:r>
                      <a:endParaRPr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80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1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ea typeface="Times New Roman"/>
                          <a:cs typeface="Helvetica" panose="020B0604020202020204" pitchFamily="34" charset="0"/>
                          <a:sym typeface="Times New Roman"/>
                        </a:rPr>
                        <a:t>Additional language writing proficiency </a:t>
                      </a:r>
                      <a:endParaRPr sz="1800" i="1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ea typeface="Times New Roman"/>
                        <a:cs typeface="Helvetica" panose="020B0604020202020204" pitchFamily="34" charset="0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3.03 / 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5.00 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(1.44)</a:t>
                      </a:r>
                      <a:endParaRPr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80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1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ea typeface="Times New Roman"/>
                          <a:cs typeface="Helvetica" panose="020B0604020202020204" pitchFamily="34" charset="0"/>
                          <a:sym typeface="Times New Roman"/>
                        </a:rPr>
                        <a:t>Additional language speaking proficiency </a:t>
                      </a:r>
                      <a:endParaRPr sz="1800" i="1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ea typeface="Times New Roman"/>
                        <a:cs typeface="Helvetica" panose="020B0604020202020204" pitchFamily="34" charset="0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3.72 / 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5.00 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(1.15)</a:t>
                      </a:r>
                      <a:endParaRPr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820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945" y="5016303"/>
            <a:ext cx="11234268" cy="2029686"/>
          </a:xfrm>
        </p:spPr>
        <p:txBody>
          <a:bodyPr>
            <a:normAutofit/>
          </a:bodyPr>
          <a:lstStyle/>
          <a:p>
            <a:r>
              <a:rPr lang="en-US" dirty="0"/>
              <a:t>1 of every 7 trials violates the hidden rule </a:t>
            </a:r>
          </a:p>
          <a:p>
            <a:r>
              <a:rPr lang="en-US" dirty="0"/>
              <a:t>Learning indicated by slower responses to rule-violating trials</a:t>
            </a:r>
          </a:p>
          <a:p>
            <a:r>
              <a:rPr lang="en-US" dirty="0">
                <a:sym typeface="Wingdings" panose="05000000000000000000" pitchFamily="2" charset="2"/>
              </a:rPr>
              <a:t>Debriefing interview to determine participants’ awareness of hidden </a:t>
            </a:r>
            <a:r>
              <a:rPr lang="en-US" dirty="0" smtClean="0">
                <a:sym typeface="Wingdings" panose="05000000000000000000" pitchFamily="2" charset="2"/>
              </a:rPr>
              <a:t>rule</a:t>
            </a: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6A5A4C8-0961-444F-AE90-E226276EA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B4F-F944-475E-8384-9B0CDE56DEBF}" type="slidenum">
              <a:rPr lang="en-US" smtClean="0"/>
              <a:t>32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207F8A-711C-4871-B610-B2B228CB80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863"/>
          <a:stretch/>
        </p:blipFill>
        <p:spPr>
          <a:xfrm>
            <a:off x="671997" y="1449111"/>
            <a:ext cx="5089383" cy="2454532"/>
          </a:xfrm>
          <a:prstGeom prst="rect">
            <a:avLst/>
          </a:prstGeom>
        </p:spPr>
      </p:pic>
      <p:pic>
        <p:nvPicPr>
          <p:cNvPr id="12" name="Google Shape;130;p1">
            <a:extLst>
              <a:ext uri="{FF2B5EF4-FFF2-40B4-BE49-F238E27FC236}">
                <a16:creationId xmlns:a16="http://schemas.microsoft.com/office/drawing/2014/main" id="{58042894-25C4-49E4-9263-7CF17A164515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6642099" y="1338994"/>
            <a:ext cx="4960679" cy="2942516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3811137-3DB7-4EC7-8BDC-DBF288F4A8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8461" y="1451995"/>
            <a:ext cx="2242339" cy="101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79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55A58-4C1A-4E45-BD04-E517C8D1D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5600" y="3040459"/>
            <a:ext cx="3860800" cy="77708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/>
              <a:t>+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B7402A-2591-4D68-B7A0-2FE219E73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B4F-F944-475E-8384-9B0CDE56DEB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2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55A58-4C1A-4E45-BD04-E517C8D1D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5600" y="3040459"/>
            <a:ext cx="3860800" cy="77708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/>
              <a:t>ne</a:t>
            </a:r>
            <a:endParaRPr lang="en-US" sz="5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795318-F36B-4308-96B3-AEAD4EC7C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B4F-F944-475E-8384-9B0CDE56DEB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15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55A58-4C1A-4E45-BD04-E517C8D1D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5600" y="3040459"/>
            <a:ext cx="3860800" cy="77708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/>
              <a:t>laptop</a:t>
            </a:r>
            <a:endParaRPr lang="en-US" sz="5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5B09EE-48B8-406D-8DB0-3BFF3820F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B4F-F944-475E-8384-9B0CDE56DEB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41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55A58-4C1A-4E45-BD04-E517C8D1D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3800" y="3040459"/>
            <a:ext cx="4724400" cy="777082"/>
          </a:xfrm>
        </p:spPr>
        <p:txBody>
          <a:bodyPr>
            <a:normAutofit fontScale="90000"/>
          </a:bodyPr>
          <a:lstStyle/>
          <a:p>
            <a:pPr algn="ctr"/>
            <a:endParaRPr lang="en-US" sz="5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975ED1-5A99-4D47-86E5-423B7FB81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B4F-F944-475E-8384-9B0CDE56DEBF}" type="slidenum">
              <a:rPr lang="en-US" smtClean="0"/>
              <a:t>36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14EA77C-423B-4F26-9706-16900146A81F}"/>
              </a:ext>
            </a:extLst>
          </p:cNvPr>
          <p:cNvSpPr txBox="1">
            <a:spLocks/>
          </p:cNvSpPr>
          <p:nvPr/>
        </p:nvSpPr>
        <p:spPr>
          <a:xfrm>
            <a:off x="3118981" y="3027933"/>
            <a:ext cx="5937337" cy="777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smtClean="0"/>
              <a:t> </a:t>
            </a:r>
            <a:r>
              <a:rPr lang="en-US" sz="5400" dirty="0"/>
              <a:t>Living / nonliving</a:t>
            </a:r>
            <a:r>
              <a:rPr lang="en-US" sz="5400" dirty="0" smtClean="0"/>
              <a:t>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39048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55A58-4C1A-4E45-BD04-E517C8D1D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3800" y="3040459"/>
            <a:ext cx="4724400" cy="77708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/>
              <a:t>Near/Far?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EF53D6-E642-45BB-BFDA-836EDF683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B4F-F944-475E-8384-9B0CDE56DEB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33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55A58-4C1A-4E45-BD04-E517C8D1D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5600" y="3040459"/>
            <a:ext cx="3860800" cy="77708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/>
              <a:t>+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8F5AF6-3D52-4B77-93DB-DA2A1AADF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B4F-F944-475E-8384-9B0CDE56DEB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73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55A58-4C1A-4E45-BD04-E517C8D1D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5600" y="3040459"/>
            <a:ext cx="3860800" cy="77708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err="1" smtClean="0"/>
              <a:t>gi</a:t>
            </a:r>
            <a:endParaRPr lang="en-US" sz="5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6B7D3F-AB67-4CC1-BB26-72C3733FE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B4F-F944-475E-8384-9B0CDE56DEB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2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1574016"/>
            <a:ext cx="6492652" cy="45870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57250" indent="-457200">
              <a:lnSpc>
                <a:spcPct val="8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 smtClean="0"/>
              <a:t>D</a:t>
            </a:r>
            <a:r>
              <a:rPr lang="en-US" sz="3200" dirty="0" smtClean="0"/>
              <a:t>irectly </a:t>
            </a:r>
            <a:r>
              <a:rPr lang="en-US" sz="3200" dirty="0"/>
              <a:t>measures neural mechanisms </a:t>
            </a:r>
            <a:r>
              <a:rPr lang="en-US" sz="3200" dirty="0" smtClean="0"/>
              <a:t>underlying cognition</a:t>
            </a:r>
          </a:p>
          <a:p>
            <a:pPr marL="1314450" lvl="1" indent="-457200">
              <a:lnSpc>
                <a:spcPct val="8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 smtClean="0"/>
              <a:t>… </a:t>
            </a:r>
            <a:r>
              <a:rPr lang="en-US" sz="2400" dirty="0" smtClean="0"/>
              <a:t>vs. </a:t>
            </a:r>
            <a:r>
              <a:rPr lang="en-US" sz="2400" dirty="0"/>
              <a:t>“indirect” measures like button presses or eye </a:t>
            </a:r>
            <a:r>
              <a:rPr lang="en-US" sz="2400" dirty="0" smtClean="0"/>
              <a:t>movements</a:t>
            </a:r>
            <a:endParaRPr lang="en-US" sz="2800" dirty="0"/>
          </a:p>
          <a:p>
            <a:pPr marL="857250" indent="-457200">
              <a:lnSpc>
                <a:spcPct val="8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 smtClean="0"/>
              <a:t>Can </a:t>
            </a:r>
            <a:r>
              <a:rPr lang="en-US" sz="3200" dirty="0"/>
              <a:t>detect subconscious activity with millisecond-level </a:t>
            </a:r>
            <a:r>
              <a:rPr lang="en-US" sz="3200" dirty="0" smtClean="0"/>
              <a:t>precision</a:t>
            </a:r>
            <a:endParaRPr lang="en-US" sz="3200" dirty="0"/>
          </a:p>
          <a:p>
            <a:pPr marL="857250" indent="-457200">
              <a:lnSpc>
                <a:spcPct val="8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	</a:t>
            </a:r>
            <a:r>
              <a:rPr lang="en-US" sz="3200" dirty="0"/>
              <a:t>N</a:t>
            </a:r>
            <a:r>
              <a:rPr lang="en-US" sz="3200" dirty="0" smtClean="0"/>
              <a:t>on-invasive</a:t>
            </a:r>
            <a:endParaRPr lang="en-US" sz="3200" dirty="0"/>
          </a:p>
          <a:p>
            <a:pPr marL="85725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571500" indent="-457200" algn="ctr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7" name="Picture 6" descr="Image result for EEG experiment">
            <a:extLst>
              <a:ext uri="{FF2B5EF4-FFF2-40B4-BE49-F238E27FC236}">
                <a16:creationId xmlns:a16="http://schemas.microsoft.com/office/drawing/2014/main" id="{55DFFBA7-B240-4EC7-86C8-299AF377034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1840715"/>
            <a:ext cx="5198043" cy="405367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Electroencephalography (EEG)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51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55A58-4C1A-4E45-BD04-E517C8D1D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5600" y="3040459"/>
            <a:ext cx="3860800" cy="77708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/>
              <a:t>professor</a:t>
            </a:r>
            <a:endParaRPr lang="en-US" sz="5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2C7075-D70F-4A51-B26F-98F6DA51E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B4F-F944-475E-8384-9B0CDE56DEB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3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55A58-4C1A-4E45-BD04-E517C8D1D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8981" y="3040459"/>
            <a:ext cx="5937337" cy="77708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/>
              <a:t> </a:t>
            </a:r>
            <a:r>
              <a:rPr lang="en-US" sz="5400" dirty="0"/>
              <a:t>Living / nonliving</a:t>
            </a:r>
            <a:r>
              <a:rPr lang="en-US" sz="5400" dirty="0" smtClean="0"/>
              <a:t>?</a:t>
            </a:r>
            <a:endParaRPr lang="en-US" sz="5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63EC2F-DE35-4F83-9DEE-269EF56F9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B4F-F944-475E-8384-9B0CDE56DEB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31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55A58-4C1A-4E45-BD04-E517C8D1D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3800" y="3040459"/>
            <a:ext cx="4724400" cy="77708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/>
              <a:t>Near/Far?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590CB3-ED35-4DCF-945F-75280B8CF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B4F-F944-475E-8384-9B0CDE56DEB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46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Post-experiment debriefing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915024"/>
            <a:ext cx="10515600" cy="4238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https://youtu.be/0jPoL5XQ1Po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825" y="1397000"/>
            <a:ext cx="7096126" cy="428214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3621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00" y="48589"/>
            <a:ext cx="11150600" cy="1325563"/>
          </a:xfrm>
        </p:spPr>
        <p:txBody>
          <a:bodyPr/>
          <a:lstStyle/>
          <a:p>
            <a:r>
              <a:rPr lang="en-US" dirty="0" smtClean="0"/>
              <a:t>Subconscious </a:t>
            </a:r>
            <a:r>
              <a:rPr lang="en-US" dirty="0" smtClean="0"/>
              <a:t>learning </a:t>
            </a:r>
            <a:r>
              <a:rPr lang="en-US" dirty="0" smtClean="0"/>
              <a:t>shown in reaction times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675085"/>
            <a:ext cx="10515600" cy="501877"/>
          </a:xfrm>
        </p:spPr>
        <p:txBody>
          <a:bodyPr>
            <a:noAutofit/>
          </a:bodyPr>
          <a:lstStyle/>
          <a:p>
            <a:r>
              <a:rPr lang="en-US" sz="1600" kern="0" dirty="0">
                <a:latin typeface="Helvetica" panose="020B0604020202020204" pitchFamily="34" charset="0"/>
                <a:cs typeface="Helvetica" panose="020B0604020202020204" pitchFamily="34" charset="0"/>
              </a:rPr>
              <a:t>Significant main effect of </a:t>
            </a:r>
            <a:r>
              <a:rPr lang="en-US" sz="1600" kern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Trial </a:t>
            </a: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Condition </a:t>
            </a:r>
            <a:r>
              <a:rPr lang="en-US" sz="1600" i="1" dirty="0">
                <a:latin typeface="Helvetica" panose="020B0604020202020204" pitchFamily="34" charset="0"/>
                <a:cs typeface="Helvetica" panose="020B0604020202020204" pitchFamily="34" charset="0"/>
              </a:rPr>
              <a:t>F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(1, </a:t>
            </a: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36) 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= </a:t>
            </a: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14.15, </a:t>
            </a:r>
            <a:r>
              <a:rPr lang="en-US" sz="1600" i="1" dirty="0">
                <a:latin typeface="Helvetica" panose="020B0604020202020204" pitchFamily="34" charset="0"/>
                <a:cs typeface="Helvetica" panose="020B0604020202020204" pitchFamily="34" charset="0"/>
              </a:rPr>
              <a:t>p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 &lt; .001, </a:t>
            </a:r>
            <a:r>
              <a:rPr lang="en-US" sz="1600" kern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such </a:t>
            </a:r>
            <a:r>
              <a:rPr lang="en-US" sz="1600" kern="0" dirty="0">
                <a:latin typeface="Helvetica" panose="020B0604020202020204" pitchFamily="34" charset="0"/>
                <a:cs typeface="Helvetica" panose="020B0604020202020204" pitchFamily="34" charset="0"/>
              </a:rPr>
              <a:t>that response times to rule-nonconforming trials were significantly slower than to rule-conforming trials</a:t>
            </a:r>
            <a:r>
              <a:rPr lang="en-US" sz="1600" kern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r>
              <a:rPr lang="en-US" sz="1600" kern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600" kern="0" dirty="0">
                <a:latin typeface="Helvetica" panose="020B0604020202020204" pitchFamily="34" charset="0"/>
                <a:cs typeface="Helvetica" panose="020B0604020202020204" pitchFamily="34" charset="0"/>
              </a:rPr>
              <a:t>No main effects or interactions from Awareness </a:t>
            </a:r>
            <a:r>
              <a:rPr lang="en-US" sz="1600" kern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(all </a:t>
            </a:r>
            <a:r>
              <a:rPr lang="en-US" sz="1600" i="1" kern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</a:t>
            </a:r>
            <a:r>
              <a:rPr lang="en-US" sz="1600" kern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600" kern="0" dirty="0">
                <a:latin typeface="Helvetica" panose="020B0604020202020204" pitchFamily="34" charset="0"/>
                <a:cs typeface="Helvetica" panose="020B0604020202020204" pitchFamily="34" charset="0"/>
              </a:rPr>
              <a:t>&lt; .05), suggesting that the learning effect was not significantly dissimilar across rule-aware (</a:t>
            </a:r>
            <a:r>
              <a:rPr lang="en-US" sz="1600" i="1" kern="0" dirty="0">
                <a:latin typeface="Helvetica" panose="020B0604020202020204" pitchFamily="34" charset="0"/>
                <a:cs typeface="Helvetica" panose="020B0604020202020204" pitchFamily="34" charset="0"/>
              </a:rPr>
              <a:t>n</a:t>
            </a:r>
            <a:r>
              <a:rPr lang="en-US" sz="1600" kern="0" dirty="0">
                <a:latin typeface="Helvetica" panose="020B0604020202020204" pitchFamily="34" charset="0"/>
                <a:cs typeface="Helvetica" panose="020B0604020202020204" pitchFamily="34" charset="0"/>
              </a:rPr>
              <a:t> = </a:t>
            </a:r>
            <a:r>
              <a:rPr lang="en-US" sz="1600" kern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14) </a:t>
            </a:r>
            <a:r>
              <a:rPr lang="en-US" sz="1600" kern="0" dirty="0">
                <a:latin typeface="Helvetica" panose="020B0604020202020204" pitchFamily="34" charset="0"/>
                <a:cs typeface="Helvetica" panose="020B0604020202020204" pitchFamily="34" charset="0"/>
              </a:rPr>
              <a:t>and rule-unaware (</a:t>
            </a:r>
            <a:r>
              <a:rPr lang="en-US" sz="1600" i="1" kern="0" dirty="0">
                <a:latin typeface="Helvetica" panose="020B0604020202020204" pitchFamily="34" charset="0"/>
                <a:cs typeface="Helvetica" panose="020B0604020202020204" pitchFamily="34" charset="0"/>
              </a:rPr>
              <a:t>n </a:t>
            </a:r>
            <a:r>
              <a:rPr lang="en-US" sz="1600" kern="0" dirty="0">
                <a:latin typeface="Helvetica" panose="020B0604020202020204" pitchFamily="34" charset="0"/>
                <a:cs typeface="Helvetica" panose="020B0604020202020204" pitchFamily="34" charset="0"/>
              </a:rPr>
              <a:t>= </a:t>
            </a:r>
            <a:r>
              <a:rPr lang="en-US" sz="1600" kern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24) </a:t>
            </a:r>
            <a:r>
              <a:rPr lang="en-US" sz="1600" kern="0" dirty="0">
                <a:latin typeface="Helvetica" panose="020B0604020202020204" pitchFamily="34" charset="0"/>
                <a:cs typeface="Helvetica" panose="020B0604020202020204" pitchFamily="34" charset="0"/>
              </a:rPr>
              <a:t>participants.</a:t>
            </a:r>
            <a:endParaRPr lang="en-US" sz="1600" dirty="0"/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5CD945AE-082B-48EB-9593-3C899FCE8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0275" y="1250327"/>
            <a:ext cx="4088945" cy="408894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76C33BEB-09C1-4B68-AD35-3CE6C06785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675" y="1208676"/>
            <a:ext cx="4130596" cy="413059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2477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Qualitative differences?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419225"/>
            <a:ext cx="10677525" cy="505995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Conscious/subconscious learners show no diff. in avg. reaction times</a:t>
            </a:r>
            <a:endParaRPr lang="en-US" dirty="0" smtClean="0"/>
          </a:p>
          <a:p>
            <a:r>
              <a:rPr lang="en-US" dirty="0" smtClean="0"/>
              <a:t>… but what </a:t>
            </a:r>
            <a:r>
              <a:rPr lang="en-US" dirty="0" smtClean="0"/>
              <a:t>about the SHAPE of the reaction time distribution?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QUALITATIVE </a:t>
            </a:r>
            <a:r>
              <a:rPr lang="en-US" dirty="0"/>
              <a:t>differences </a:t>
            </a:r>
            <a:r>
              <a:rPr lang="en-US" dirty="0" smtClean="0"/>
              <a:t>b/w conscious &amp; subconscious processing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4841" y="2334193"/>
            <a:ext cx="5268465" cy="302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37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6676"/>
            <a:ext cx="10515600" cy="1053664"/>
          </a:xfrm>
        </p:spPr>
        <p:txBody>
          <a:bodyPr/>
          <a:lstStyle/>
          <a:p>
            <a:r>
              <a:rPr lang="en-US" dirty="0" smtClean="0"/>
              <a:t>Drift diffusion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66337" y="1120339"/>
            <a:ext cx="5492028" cy="421653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2000" dirty="0" smtClean="0">
                <a:solidFill>
                  <a:srgbClr val="222222"/>
                </a:solidFill>
                <a:cs typeface="Arial" panose="020B0604020202020204" pitchFamily="34" charset="0"/>
              </a:rPr>
              <a:t>Experiment task with binary decision task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000" baseline="0" dirty="0" smtClean="0">
                <a:solidFill>
                  <a:srgbClr val="222222"/>
                </a:solidFill>
                <a:cs typeface="Arial" panose="020B0604020202020204" pitchFamily="34" charset="0"/>
              </a:rPr>
              <a:t>“Response A or Response B”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en-US" sz="2000" dirty="0" smtClean="0">
              <a:solidFill>
                <a:srgbClr val="222222"/>
              </a:solidFill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rgbClr val="222222"/>
                </a:solidFill>
                <a:cs typeface="Arial" panose="020B0604020202020204" pitchFamily="34" charset="0"/>
              </a:rPr>
              <a:t>1</a:t>
            </a:r>
            <a:r>
              <a:rPr lang="en-US" altLang="en-US" sz="2000" dirty="0">
                <a:solidFill>
                  <a:srgbClr val="222222"/>
                </a:solidFill>
                <a:cs typeface="Arial" panose="020B0604020202020204" pitchFamily="34" charset="0"/>
              </a:rPr>
              <a:t>. “</a:t>
            </a:r>
            <a:r>
              <a:rPr lang="en-US" altLang="en-US" sz="2400" b="1" dirty="0">
                <a:solidFill>
                  <a:schemeClr val="accent6"/>
                </a:solidFill>
                <a:cs typeface="Arial" panose="020B0604020202020204" pitchFamily="34" charset="0"/>
              </a:rPr>
              <a:t>motor speed</a:t>
            </a:r>
            <a:r>
              <a:rPr lang="en-US" altLang="en-US" sz="2000" dirty="0">
                <a:solidFill>
                  <a:srgbClr val="222222"/>
                </a:solidFill>
                <a:cs typeface="Arial" panose="020B0604020202020204" pitchFamily="34" charset="0"/>
              </a:rPr>
              <a:t>”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altLang="en-US" sz="2000" i="1" dirty="0" smtClean="0">
                <a:solidFill>
                  <a:srgbClr val="222222"/>
                </a:solidFill>
                <a:cs typeface="Arial" panose="020B0604020202020204" pitchFamily="34" charset="0"/>
              </a:rPr>
              <a:t>Speed of non-decision-related processes</a:t>
            </a:r>
            <a:endParaRPr lang="en-US" altLang="en-US" sz="2000" dirty="0">
              <a:solidFill>
                <a:srgbClr val="222222"/>
              </a:solidFill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2. “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thinking speed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”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kumimoji="0" lang="en-US" altLang="en-US" sz="2000" b="0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How 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quickly </a:t>
            </a:r>
            <a:r>
              <a:rPr kumimoji="0" lang="en-US" altLang="en-US" sz="2000" b="0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participant ‘accumulates evidence’ 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for/against </a:t>
            </a:r>
            <a:r>
              <a:rPr lang="en-US" altLang="en-US" sz="2000" i="1" dirty="0">
                <a:solidFill>
                  <a:srgbClr val="222222"/>
                </a:solidFill>
                <a:cs typeface="Arial" panose="020B0604020202020204" pitchFamily="34" charset="0"/>
              </a:rPr>
              <a:t>R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esponse A </a:t>
            </a:r>
            <a:r>
              <a:rPr kumimoji="0" lang="en-US" altLang="en-US" sz="2000" b="0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or B</a:t>
            </a:r>
            <a:endParaRPr kumimoji="0" lang="en-US" altLang="en-US" sz="2000" b="0" i="1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222222"/>
                </a:solidFill>
                <a:cs typeface="Arial" panose="020B0604020202020204" pitchFamily="34" charset="0"/>
              </a:rPr>
              <a:t>3. “</a:t>
            </a:r>
            <a:r>
              <a:rPr lang="en-US" altLang="en-US" sz="2400" b="1" dirty="0">
                <a:solidFill>
                  <a:schemeClr val="accent1"/>
                </a:solidFill>
                <a:cs typeface="Arial" panose="020B0604020202020204" pitchFamily="34" charset="0"/>
              </a:rPr>
              <a:t>cautiousness</a:t>
            </a:r>
            <a:r>
              <a:rPr lang="en-US" altLang="en-US" sz="2000" dirty="0">
                <a:solidFill>
                  <a:srgbClr val="222222"/>
                </a:solidFill>
                <a:cs typeface="Arial" panose="020B0604020202020204" pitchFamily="34" charset="0"/>
              </a:rPr>
              <a:t>”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cs typeface="Arial" panose="020B060402020202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altLang="en-US" sz="2000" i="1" dirty="0" smtClean="0">
                <a:solidFill>
                  <a:srgbClr val="222222"/>
                </a:solidFill>
                <a:cs typeface="Arial" panose="020B0604020202020204" pitchFamily="34" charset="0"/>
              </a:rPr>
              <a:t>Height of evidence threshold for choosing Response A/B</a:t>
            </a:r>
            <a:endParaRPr kumimoji="0" lang="en-US" altLang="en-US" sz="2000" b="0" i="1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9052CB-5AF7-4216-BE52-B01D44851C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268"/>
          <a:stretch/>
        </p:blipFill>
        <p:spPr>
          <a:xfrm>
            <a:off x="5858365" y="1124558"/>
            <a:ext cx="2456960" cy="421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66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25AE3D-C66B-45A6-BB1D-538ED00B94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79503" y="5919663"/>
            <a:ext cx="5185659" cy="32798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(Mulder et al., 2012)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9052CB-5AF7-4216-BE52-B01D44851C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826" y="729755"/>
            <a:ext cx="8810337" cy="4944154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D2E6FFD-0F4C-4873-882C-35DAA4C9668B}"/>
              </a:ext>
            </a:extLst>
          </p:cNvPr>
          <p:cNvCxnSpPr>
            <a:cxnSpLocks/>
          </p:cNvCxnSpPr>
          <p:nvPr/>
        </p:nvCxnSpPr>
        <p:spPr>
          <a:xfrm>
            <a:off x="5674247" y="3181642"/>
            <a:ext cx="1265495" cy="19970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D4CFAEF-C6B2-4348-992F-DFB3F545381E}"/>
              </a:ext>
            </a:extLst>
          </p:cNvPr>
          <p:cNvCxnSpPr>
            <a:cxnSpLocks/>
          </p:cNvCxnSpPr>
          <p:nvPr/>
        </p:nvCxnSpPr>
        <p:spPr>
          <a:xfrm flipH="1">
            <a:off x="5751021" y="2054140"/>
            <a:ext cx="1238597" cy="1100512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D2E6FFD-0F4C-4873-882C-35DAA4C9668B}"/>
              </a:ext>
            </a:extLst>
          </p:cNvPr>
          <p:cNvCxnSpPr>
            <a:cxnSpLocks/>
          </p:cNvCxnSpPr>
          <p:nvPr/>
        </p:nvCxnSpPr>
        <p:spPr>
          <a:xfrm flipH="1" flipV="1">
            <a:off x="6964680" y="2012059"/>
            <a:ext cx="24938" cy="1164616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EC84641-B450-409B-A2D3-8B9A0D0EBC0F}"/>
              </a:ext>
            </a:extLst>
          </p:cNvPr>
          <p:cNvCxnSpPr>
            <a:cxnSpLocks/>
          </p:cNvCxnSpPr>
          <p:nvPr/>
        </p:nvCxnSpPr>
        <p:spPr>
          <a:xfrm flipH="1" flipV="1">
            <a:off x="8961183" y="2012059"/>
            <a:ext cx="49467" cy="2369441"/>
          </a:xfrm>
          <a:prstGeom prst="line">
            <a:avLst/>
          </a:prstGeom>
          <a:ln w="5715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6BD451E1-0FF7-49A9-99AB-6032C4EBBC1A}"/>
              </a:ext>
            </a:extLst>
          </p:cNvPr>
          <p:cNvSpPr/>
          <p:nvPr/>
        </p:nvSpPr>
        <p:spPr>
          <a:xfrm>
            <a:off x="4603865" y="4455667"/>
            <a:ext cx="5435485" cy="451209"/>
          </a:xfrm>
          <a:prstGeom prst="ellipse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EC84641-B450-409B-A2D3-8B9A0D0EBC0F}"/>
              </a:ext>
            </a:extLst>
          </p:cNvPr>
          <p:cNvCxnSpPr>
            <a:cxnSpLocks/>
          </p:cNvCxnSpPr>
          <p:nvPr/>
        </p:nvCxnSpPr>
        <p:spPr>
          <a:xfrm flipH="1">
            <a:off x="8810626" y="4323267"/>
            <a:ext cx="361949" cy="9524"/>
          </a:xfrm>
          <a:prstGeom prst="line">
            <a:avLst/>
          </a:prstGeom>
          <a:ln w="571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EC84641-B450-409B-A2D3-8B9A0D0EBC0F}"/>
              </a:ext>
            </a:extLst>
          </p:cNvPr>
          <p:cNvCxnSpPr>
            <a:cxnSpLocks/>
          </p:cNvCxnSpPr>
          <p:nvPr/>
        </p:nvCxnSpPr>
        <p:spPr>
          <a:xfrm flipH="1">
            <a:off x="8780208" y="2031109"/>
            <a:ext cx="361949" cy="9524"/>
          </a:xfrm>
          <a:prstGeom prst="line">
            <a:avLst/>
          </a:prstGeom>
          <a:ln w="571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1745728" y="781011"/>
            <a:ext cx="2805488" cy="138499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thinking speed</a:t>
            </a:r>
            <a:endParaRPr lang="en-US" altLang="en-US" sz="2800" b="1" dirty="0" smtClean="0">
              <a:solidFill>
                <a:schemeClr val="accent6"/>
              </a:solidFill>
              <a:cs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800" b="1" dirty="0" smtClean="0">
                <a:solidFill>
                  <a:schemeClr val="accent1"/>
                </a:solidFill>
                <a:cs typeface="Arial" panose="020B0604020202020204" pitchFamily="34" charset="0"/>
              </a:rPr>
              <a:t>cautiousness</a:t>
            </a:r>
          </a:p>
          <a:p>
            <a:r>
              <a:rPr lang="en-US" altLang="en-US" sz="2800" b="1" dirty="0">
                <a:solidFill>
                  <a:schemeClr val="accent6"/>
                </a:solidFill>
                <a:cs typeface="Arial" panose="020B0604020202020204" pitchFamily="34" charset="0"/>
              </a:rPr>
              <a:t>motor </a:t>
            </a:r>
            <a:r>
              <a:rPr lang="en-US" altLang="en-US" sz="2800" b="1" dirty="0" smtClean="0">
                <a:solidFill>
                  <a:schemeClr val="accent6"/>
                </a:solidFill>
                <a:cs typeface="Arial" panose="020B0604020202020204" pitchFamily="34" charset="0"/>
              </a:rPr>
              <a:t>speed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39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Removed responses slower than 3 seconds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Drift diffusion </a:t>
            </a:r>
            <a:r>
              <a:rPr lang="en-US" dirty="0" smtClean="0"/>
              <a:t>models fit per participant using </a:t>
            </a:r>
            <a:r>
              <a:rPr lang="en-US" i="1" dirty="0" err="1" smtClean="0"/>
              <a:t>rtdists</a:t>
            </a:r>
            <a:r>
              <a:rPr lang="en-US" dirty="0" smtClean="0"/>
              <a:t> </a:t>
            </a:r>
            <a:r>
              <a:rPr lang="en-US" dirty="0" smtClean="0"/>
              <a:t>package </a:t>
            </a:r>
            <a:r>
              <a:rPr lang="en-US" sz="2000" dirty="0" smtClean="0"/>
              <a:t>(</a:t>
            </a:r>
            <a:r>
              <a:rPr lang="en-US" sz="2000" dirty="0" err="1" smtClean="0"/>
              <a:t>Singmann</a:t>
            </a:r>
            <a:r>
              <a:rPr lang="en-US" sz="2000" dirty="0" smtClean="0"/>
              <a:t> et al., 2020)</a:t>
            </a:r>
            <a:r>
              <a:rPr lang="en-US" dirty="0" smtClean="0"/>
              <a:t> in R </a:t>
            </a:r>
            <a:r>
              <a:rPr lang="en-US" sz="2000" dirty="0" smtClean="0"/>
              <a:t>(R Core Team, 2020)</a:t>
            </a:r>
          </a:p>
          <a:p>
            <a:endParaRPr lang="en-US" dirty="0" smtClean="0"/>
          </a:p>
          <a:p>
            <a:r>
              <a:rPr lang="en-US" dirty="0" smtClean="0"/>
              <a:t>Two-sample t-tests to compare </a:t>
            </a:r>
            <a:r>
              <a:rPr lang="en-US" dirty="0" smtClean="0"/>
              <a:t>rule-aware </a:t>
            </a:r>
            <a:r>
              <a:rPr lang="en-US" dirty="0" smtClean="0"/>
              <a:t>vs. rule-unaware </a:t>
            </a:r>
            <a:r>
              <a:rPr lang="en-US" dirty="0" smtClean="0"/>
              <a:t>participants, for each of:</a:t>
            </a:r>
            <a:endParaRPr lang="en-US" dirty="0" smtClean="0"/>
          </a:p>
          <a:p>
            <a:pPr lvl="1"/>
            <a:r>
              <a:rPr lang="en-US" dirty="0" smtClean="0"/>
              <a:t>Rate of evidence accumulation (</a:t>
            </a:r>
            <a:r>
              <a:rPr lang="en-US" i="1" dirty="0" smtClean="0"/>
              <a:t>v</a:t>
            </a:r>
            <a:r>
              <a:rPr lang="en-US" dirty="0" smtClean="0"/>
              <a:t>): “thinking speed”</a:t>
            </a:r>
          </a:p>
          <a:p>
            <a:pPr lvl="1"/>
            <a:r>
              <a:rPr lang="en-US" dirty="0" smtClean="0"/>
              <a:t>Distance between decision thresholds </a:t>
            </a:r>
            <a:r>
              <a:rPr lang="en-US" i="1" dirty="0" smtClean="0"/>
              <a:t>(a)</a:t>
            </a:r>
            <a:r>
              <a:rPr lang="en-US" dirty="0" smtClean="0"/>
              <a:t>: “cautiousness”</a:t>
            </a:r>
            <a:endParaRPr lang="en-US" i="1" dirty="0" smtClean="0"/>
          </a:p>
          <a:p>
            <a:pPr lvl="1"/>
            <a:r>
              <a:rPr lang="en-US" dirty="0" smtClean="0"/>
              <a:t>Duration of </a:t>
            </a:r>
            <a:r>
              <a:rPr lang="en-US" dirty="0"/>
              <a:t>non-decision processes (</a:t>
            </a:r>
            <a:r>
              <a:rPr lang="en-US" i="1" dirty="0"/>
              <a:t>t</a:t>
            </a:r>
            <a:r>
              <a:rPr lang="en-US" i="1" baseline="-25000" dirty="0"/>
              <a:t>0</a:t>
            </a:r>
            <a:r>
              <a:rPr lang="en-US" dirty="0" smtClean="0"/>
              <a:t>): “motor speed”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86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215" y="112188"/>
            <a:ext cx="3459148" cy="617675"/>
          </a:xfrm>
        </p:spPr>
        <p:txBody>
          <a:bodyPr>
            <a:noAutofit/>
          </a:bodyPr>
          <a:lstStyle/>
          <a:p>
            <a:r>
              <a:rPr lang="en-US" sz="3200" dirty="0" smtClean="0"/>
              <a:t>“Thinking speed”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7284" y="3319987"/>
            <a:ext cx="5545439" cy="52328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No significant difference: </a:t>
            </a:r>
            <a:r>
              <a:rPr lang="en-US" sz="2100" i="1" dirty="0" smtClean="0"/>
              <a:t>t(36) = 1.04, </a:t>
            </a:r>
            <a:r>
              <a:rPr lang="en-US" sz="2100" dirty="0" smtClean="0"/>
              <a:t>p = .302, </a:t>
            </a:r>
            <a:r>
              <a:rPr lang="en-US" sz="2100" i="1" dirty="0" smtClean="0"/>
              <a:t>d</a:t>
            </a:r>
            <a:r>
              <a:rPr lang="en-US" sz="2100" dirty="0" smtClean="0"/>
              <a:t> = 0.35</a:t>
            </a:r>
            <a:endParaRPr lang="en-US" sz="21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671" y="619347"/>
            <a:ext cx="4651116" cy="259370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868086" y="63295"/>
            <a:ext cx="4018990" cy="715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“Cautiousness”</a:t>
            </a:r>
            <a:endParaRPr lang="en-US" sz="3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3046" y="3866759"/>
            <a:ext cx="4439969" cy="24759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7473" y="636891"/>
            <a:ext cx="4651116" cy="2593704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4667250" y="4359314"/>
            <a:ext cx="2255731" cy="1468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“Motor </a:t>
            </a:r>
            <a:r>
              <a:rPr lang="en-US" sz="3200" dirty="0" smtClean="0"/>
              <a:t>speed</a:t>
            </a:r>
            <a:r>
              <a:rPr lang="en-US" sz="3200" dirty="0" smtClean="0"/>
              <a:t>”</a:t>
            </a:r>
            <a:endParaRPr lang="en-US" sz="3200" dirty="0"/>
          </a:p>
        </p:txBody>
      </p:sp>
      <p:sp>
        <p:nvSpPr>
          <p:cNvPr id="13" name="Content Placeholder 5"/>
          <p:cNvSpPr txBox="1">
            <a:spLocks/>
          </p:cNvSpPr>
          <p:nvPr/>
        </p:nvSpPr>
        <p:spPr>
          <a:xfrm>
            <a:off x="6111082" y="6447453"/>
            <a:ext cx="5690393" cy="52328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No significant difference: </a:t>
            </a:r>
            <a:r>
              <a:rPr lang="en-US" sz="2100" i="1" dirty="0" smtClean="0"/>
              <a:t>t(36) = 1.55, </a:t>
            </a:r>
            <a:r>
              <a:rPr lang="en-US" sz="2100" dirty="0" smtClean="0"/>
              <a:t>p = .131, </a:t>
            </a:r>
            <a:r>
              <a:rPr lang="en-US" sz="2100" i="1" dirty="0" smtClean="0"/>
              <a:t>d</a:t>
            </a:r>
            <a:r>
              <a:rPr lang="en-US" sz="2100" dirty="0" smtClean="0"/>
              <a:t> = 0.52</a:t>
            </a:r>
            <a:endParaRPr lang="en-US" sz="2100" i="1" dirty="0"/>
          </a:p>
        </p:txBody>
      </p:sp>
      <p:sp>
        <p:nvSpPr>
          <p:cNvPr id="14" name="Content Placeholder 5"/>
          <p:cNvSpPr txBox="1">
            <a:spLocks/>
          </p:cNvSpPr>
          <p:nvPr/>
        </p:nvSpPr>
        <p:spPr>
          <a:xfrm>
            <a:off x="6243692" y="3327238"/>
            <a:ext cx="5267777" cy="52328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Significant difference:</a:t>
            </a:r>
            <a:r>
              <a:rPr lang="en-US" sz="2100" dirty="0" smtClean="0"/>
              <a:t> </a:t>
            </a:r>
            <a:r>
              <a:rPr lang="en-US" sz="2100" i="1" dirty="0" smtClean="0"/>
              <a:t>t(36) = 2.03, </a:t>
            </a:r>
            <a:r>
              <a:rPr lang="en-US" sz="2100" dirty="0" smtClean="0"/>
              <a:t>p = .049, </a:t>
            </a:r>
            <a:r>
              <a:rPr lang="en-US" sz="2100" i="1" dirty="0" smtClean="0"/>
              <a:t>d</a:t>
            </a:r>
            <a:r>
              <a:rPr lang="en-US" sz="2100" dirty="0" smtClean="0"/>
              <a:t> = 0.68</a:t>
            </a:r>
            <a:endParaRPr lang="en-US" sz="2100" i="1" dirty="0"/>
          </a:p>
        </p:txBody>
      </p:sp>
    </p:spTree>
    <p:extLst>
      <p:ext uri="{BB962C8B-B14F-4D97-AF65-F5344CB8AC3E}">
        <p14:creationId xmlns:p14="http://schemas.microsoft.com/office/powerpoint/2010/main" val="338847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  <p:bldP spid="8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algn="ctr"/>
            <a:r>
              <a:rPr lang="en-US" sz="7200" b="1" dirty="0"/>
              <a:t>+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5464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4462"/>
            <a:ext cx="10515600" cy="1325563"/>
          </a:xfrm>
        </p:spPr>
        <p:txBody>
          <a:bodyPr/>
          <a:lstStyle/>
          <a:p>
            <a:r>
              <a:rPr lang="en-US" dirty="0"/>
              <a:t>Two possibilities for grammar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6525"/>
            <a:ext cx="8229600" cy="50419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Possibility #1: </a:t>
            </a:r>
          </a:p>
          <a:p>
            <a:pPr lvl="1"/>
            <a:r>
              <a:rPr lang="en-US" dirty="0" smtClean="0"/>
              <a:t>Rule-search </a:t>
            </a:r>
            <a:r>
              <a:rPr lang="en-US" dirty="0"/>
              <a:t>&amp; hypothesis-testing for verbalizable rule</a:t>
            </a:r>
          </a:p>
          <a:p>
            <a:pPr lvl="1"/>
            <a:r>
              <a:rPr lang="en-US" dirty="0" smtClean="0">
                <a:cs typeface="Arial" panose="020B0604020202020204" pitchFamily="34" charset="0"/>
              </a:rPr>
              <a:t>The </a:t>
            </a:r>
            <a:r>
              <a:rPr lang="en-US" dirty="0" smtClean="0">
                <a:cs typeface="Arial" panose="020B0604020202020204" pitchFamily="34" charset="0"/>
              </a:rPr>
              <a:t>learners </a:t>
            </a:r>
            <a:r>
              <a:rPr lang="en-US" dirty="0">
                <a:cs typeface="Arial" panose="020B0604020202020204" pitchFamily="34" charset="0"/>
              </a:rPr>
              <a:t>who </a:t>
            </a:r>
            <a:r>
              <a:rPr lang="en-US" dirty="0" smtClean="0">
                <a:cs typeface="Arial" panose="020B0604020202020204" pitchFamily="34" charset="0"/>
              </a:rPr>
              <a:t>consciously detect the rule </a:t>
            </a:r>
            <a:r>
              <a:rPr lang="en-US" dirty="0">
                <a:cs typeface="Arial" panose="020B0604020202020204" pitchFamily="34" charset="0"/>
              </a:rPr>
              <a:t>are the ones who </a:t>
            </a:r>
            <a:r>
              <a:rPr lang="en-US" dirty="0" smtClean="0">
                <a:cs typeface="Arial" panose="020B0604020202020204" pitchFamily="34" charset="0"/>
              </a:rPr>
              <a:t>are most cautious and deliberate in their responses</a:t>
            </a:r>
          </a:p>
          <a:p>
            <a:pPr lvl="1"/>
            <a:endParaRPr lang="en-US" dirty="0">
              <a:cs typeface="Arial" panose="020B0604020202020204" pitchFamily="34" charset="0"/>
            </a:endParaRPr>
          </a:p>
          <a:p>
            <a:r>
              <a:rPr lang="en-US" dirty="0" smtClean="0"/>
              <a:t>Possibility </a:t>
            </a:r>
            <a:r>
              <a:rPr lang="en-US" dirty="0"/>
              <a:t>#2: </a:t>
            </a:r>
          </a:p>
          <a:p>
            <a:pPr lvl="1"/>
            <a:r>
              <a:rPr lang="en-US" dirty="0" smtClean="0"/>
              <a:t>Rule awareness </a:t>
            </a:r>
            <a:r>
              <a:rPr lang="en-US" dirty="0" smtClean="0"/>
              <a:t>comes from being surprised at your </a:t>
            </a:r>
            <a:r>
              <a:rPr lang="en-US" dirty="0"/>
              <a:t>own unconscious learning</a:t>
            </a:r>
          </a:p>
          <a:p>
            <a:pPr lvl="1"/>
            <a:r>
              <a:rPr lang="en-US" dirty="0" smtClean="0">
                <a:cs typeface="Arial" panose="020B0604020202020204" pitchFamily="34" charset="0"/>
              </a:rPr>
              <a:t>The </a:t>
            </a:r>
            <a:r>
              <a:rPr lang="en-US" dirty="0">
                <a:cs typeface="Arial" panose="020B0604020202020204" pitchFamily="34" charset="0"/>
              </a:rPr>
              <a:t>participants who </a:t>
            </a:r>
            <a:r>
              <a:rPr lang="en-US" dirty="0">
                <a:cs typeface="Arial" panose="020B0604020202020204" pitchFamily="34" charset="0"/>
              </a:rPr>
              <a:t>consciously detect the rule are </a:t>
            </a:r>
            <a:r>
              <a:rPr lang="en-US" dirty="0">
                <a:cs typeface="Arial" panose="020B0604020202020204" pitchFamily="34" charset="0"/>
              </a:rPr>
              <a:t>the ones who are faster at pressing buttons and so are better at learning </a:t>
            </a:r>
            <a:r>
              <a:rPr lang="en-US" dirty="0" smtClean="0">
                <a:cs typeface="Arial" panose="020B0604020202020204" pitchFamily="34" charset="0"/>
              </a:rPr>
              <a:t>subconsciously</a:t>
            </a:r>
          </a:p>
          <a:p>
            <a:pPr lvl="1"/>
            <a:endParaRPr lang="en-US" dirty="0">
              <a:cs typeface="Arial" panose="020B0604020202020204" pitchFamily="34" charset="0"/>
            </a:endParaRPr>
          </a:p>
          <a:p>
            <a:r>
              <a:rPr lang="en-US" i="1" dirty="0" smtClean="0">
                <a:cs typeface="Arial" panose="020B0604020202020204" pitchFamily="34" charset="0"/>
              </a:rPr>
              <a:t>Are conscious learners more CAREFUL or more RAPID?</a:t>
            </a:r>
          </a:p>
          <a:p>
            <a:pPr lvl="1"/>
            <a:r>
              <a:rPr lang="en-US" i="1" dirty="0" smtClean="0">
                <a:cs typeface="Arial" panose="020B0604020202020204" pitchFamily="34" charset="0"/>
              </a:rPr>
              <a:t>(when compared to subconscious learners)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B4F-F944-475E-8384-9B0CDE56DEBF}" type="slidenum">
              <a:rPr lang="en-US" smtClean="0"/>
              <a:t>50</a:t>
            </a:fld>
            <a:endParaRPr lang="en-US"/>
          </a:p>
        </p:txBody>
      </p:sp>
      <p:pic>
        <p:nvPicPr>
          <p:cNvPr id="1026" name="Picture 2" descr="Image result for sherlock holm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700" y="1263931"/>
            <a:ext cx="1695450" cy="2159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karate kid wax on wax of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700" y="3726362"/>
            <a:ext cx="2209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262069" y="990881"/>
            <a:ext cx="11207691" cy="229251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229101" y="5514975"/>
            <a:ext cx="2533650" cy="57737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79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</a:t>
            </a:r>
            <a:r>
              <a:rPr lang="en-US" dirty="0" smtClean="0"/>
              <a:t>of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Replicated findings of subconscious learning from </a:t>
            </a:r>
            <a:r>
              <a:rPr lang="en-US" dirty="0" err="1" smtClean="0"/>
              <a:t>Batterink</a:t>
            </a:r>
            <a:r>
              <a:rPr lang="en-US" dirty="0" smtClean="0"/>
              <a:t> et al. </a:t>
            </a:r>
            <a:r>
              <a:rPr lang="en-US" sz="2000" dirty="0" smtClean="0"/>
              <a:t>(2014)</a:t>
            </a:r>
          </a:p>
          <a:p>
            <a:pPr lvl="1"/>
            <a:r>
              <a:rPr lang="en-US" dirty="0" smtClean="0"/>
              <a:t>Slower reaction times to rule-violating trials, even </a:t>
            </a:r>
            <a:r>
              <a:rPr lang="en-US" dirty="0" smtClean="0"/>
              <a:t>in participants who didn’t have conscious awareness of the </a:t>
            </a:r>
            <a:r>
              <a:rPr lang="en-US" dirty="0" smtClean="0"/>
              <a:t>rule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Drift-diffusion model </a:t>
            </a:r>
            <a:r>
              <a:rPr lang="en-US" dirty="0" smtClean="0"/>
              <a:t>shows </a:t>
            </a:r>
            <a:r>
              <a:rPr lang="en-US" i="1" dirty="0" smtClean="0"/>
              <a:t>qualitative</a:t>
            </a:r>
            <a:r>
              <a:rPr lang="en-US" dirty="0" smtClean="0"/>
              <a:t> differences between </a:t>
            </a:r>
            <a:r>
              <a:rPr lang="en-US" dirty="0" smtClean="0"/>
              <a:t>conscious/subconscious learners</a:t>
            </a:r>
            <a:endParaRPr lang="en-US" dirty="0" smtClean="0"/>
          </a:p>
          <a:p>
            <a:pPr lvl="1"/>
            <a:r>
              <a:rPr lang="en-US" dirty="0" smtClean="0"/>
              <a:t>No significant differences in “thinking </a:t>
            </a:r>
            <a:r>
              <a:rPr lang="en-US" dirty="0" smtClean="0"/>
              <a:t>speed” and </a:t>
            </a:r>
            <a:r>
              <a:rPr lang="en-US" dirty="0" smtClean="0"/>
              <a:t>“</a:t>
            </a:r>
            <a:r>
              <a:rPr lang="en-US" dirty="0" smtClean="0"/>
              <a:t>motor speed”…</a:t>
            </a:r>
          </a:p>
          <a:p>
            <a:pPr lvl="1"/>
            <a:r>
              <a:rPr lang="en-US" dirty="0" smtClean="0"/>
              <a:t>… </a:t>
            </a:r>
            <a:r>
              <a:rPr lang="en-US" i="1" dirty="0" smtClean="0"/>
              <a:t>but</a:t>
            </a:r>
            <a:r>
              <a:rPr lang="en-US" dirty="0" smtClean="0"/>
              <a:t> conscious </a:t>
            </a:r>
            <a:r>
              <a:rPr lang="en-US" dirty="0" smtClean="0"/>
              <a:t>learners </a:t>
            </a:r>
            <a:r>
              <a:rPr lang="en-US" dirty="0" smtClean="0"/>
              <a:t>showed more “cautiousness”</a:t>
            </a:r>
          </a:p>
          <a:p>
            <a:pPr lvl="2"/>
            <a:r>
              <a:rPr lang="en-US" dirty="0" smtClean="0"/>
              <a:t>Higher threshold of evidence before making a decision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00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Artificial language in a lab =/= natural language learning “in the wild”</a:t>
            </a:r>
          </a:p>
          <a:p>
            <a:r>
              <a:rPr lang="en-US" dirty="0" smtClean="0"/>
              <a:t>Small, unbalanced sample sizes </a:t>
            </a:r>
          </a:p>
          <a:p>
            <a:pPr lvl="1"/>
            <a:r>
              <a:rPr lang="en-US" dirty="0" smtClean="0"/>
              <a:t>(14 rule-aware participants vs. 24 rule-unaware participants)</a:t>
            </a:r>
          </a:p>
          <a:p>
            <a:r>
              <a:rPr lang="en-US" dirty="0" smtClean="0"/>
              <a:t>“Consciously aware of a rule” =/= “always used the rule consciously”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52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r>
              <a:rPr lang="en-US" dirty="0" smtClean="0"/>
              <a:t>Capture changes </a:t>
            </a:r>
            <a:r>
              <a:rPr lang="en-US" i="1" dirty="0" smtClean="0"/>
              <a:t>over the course of learning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See how speed/cautiousness parameters change during </a:t>
            </a:r>
            <a:r>
              <a:rPr lang="en-US" dirty="0" smtClean="0"/>
              <a:t>experiment</a:t>
            </a:r>
          </a:p>
          <a:p>
            <a:r>
              <a:rPr lang="en-US" dirty="0" smtClean="0"/>
              <a:t>More elaborate models, with…</a:t>
            </a:r>
          </a:p>
          <a:p>
            <a:pPr lvl="1"/>
            <a:r>
              <a:rPr lang="en-US" dirty="0" smtClean="0"/>
              <a:t>Parameters to capture bias against/towards a decision</a:t>
            </a:r>
          </a:p>
          <a:p>
            <a:pPr lvl="1"/>
            <a:r>
              <a:rPr lang="en-US" dirty="0" smtClean="0"/>
              <a:t>Hierarchical Bayesian estimation (adjust estimates for individuals based on </a:t>
            </a:r>
            <a:r>
              <a:rPr lang="en-US" dirty="0" smtClean="0"/>
              <a:t>group results)</a:t>
            </a:r>
            <a:endParaRPr lang="en-US" dirty="0" smtClean="0"/>
          </a:p>
          <a:p>
            <a:r>
              <a:rPr lang="en-US" dirty="0" smtClean="0"/>
              <a:t>How do conscious vs. subconscious processing differ when a grammar rule is </a:t>
            </a:r>
            <a:r>
              <a:rPr lang="en-US" i="1" dirty="0" smtClean="0"/>
              <a:t>violated</a:t>
            </a:r>
            <a:r>
              <a:rPr lang="en-US" dirty="0" smtClean="0"/>
              <a:t>?</a:t>
            </a:r>
          </a:p>
          <a:p>
            <a:r>
              <a:rPr lang="en-US" dirty="0" smtClean="0"/>
              <a:t>Can participants intentionally control their processing style?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40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Take-</a:t>
            </a:r>
            <a:r>
              <a:rPr lang="en-US" dirty="0" err="1" smtClean="0"/>
              <a:t>aways</a:t>
            </a:r>
            <a:r>
              <a:rPr lang="en-US" dirty="0" smtClean="0"/>
              <a:t> for language </a:t>
            </a:r>
            <a:r>
              <a:rPr lang="en-US" dirty="0" smtClean="0"/>
              <a:t>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Grammar learning can happen </a:t>
            </a:r>
            <a:r>
              <a:rPr lang="en-US" i="1" dirty="0" smtClean="0"/>
              <a:t>without </a:t>
            </a:r>
            <a:r>
              <a:rPr lang="en-US" dirty="0" smtClean="0"/>
              <a:t>conscious awareness</a:t>
            </a:r>
          </a:p>
          <a:p>
            <a:pPr lvl="1"/>
            <a:r>
              <a:rPr lang="en-US" dirty="0" smtClean="0"/>
              <a:t>Metalinguistic rule explanations aren’t strictly necessary!</a:t>
            </a:r>
          </a:p>
          <a:p>
            <a:endParaRPr lang="en-US" dirty="0" smtClean="0"/>
          </a:p>
          <a:p>
            <a:r>
              <a:rPr lang="en-US" dirty="0" smtClean="0"/>
              <a:t>Difference between conscious/subconscious </a:t>
            </a:r>
            <a:r>
              <a:rPr lang="en-US" dirty="0" smtClean="0"/>
              <a:t>learning might </a:t>
            </a:r>
            <a:r>
              <a:rPr lang="en-US" dirty="0" smtClean="0"/>
              <a:t>not be due to inherent differences in how “quick” </a:t>
            </a:r>
            <a:r>
              <a:rPr lang="en-US" dirty="0" smtClean="0"/>
              <a:t>someone is</a:t>
            </a:r>
            <a:r>
              <a:rPr lang="en-US" dirty="0"/>
              <a:t>	</a:t>
            </a:r>
            <a:endParaRPr lang="en-US" dirty="0" smtClean="0"/>
          </a:p>
          <a:p>
            <a:pPr lvl="1"/>
            <a:r>
              <a:rPr lang="en-US" dirty="0" smtClean="0"/>
              <a:t>Instead</a:t>
            </a:r>
            <a:r>
              <a:rPr lang="en-US" dirty="0" smtClean="0"/>
              <a:t>, </a:t>
            </a:r>
            <a:r>
              <a:rPr lang="en-US" dirty="0" smtClean="0"/>
              <a:t>related to something </a:t>
            </a:r>
            <a:r>
              <a:rPr lang="en-US" dirty="0" smtClean="0"/>
              <a:t>like “risk-taking” or “conscientiousness” from personality research</a:t>
            </a:r>
          </a:p>
          <a:p>
            <a:pPr lvl="1"/>
            <a:r>
              <a:rPr lang="en-US" dirty="0" smtClean="0"/>
              <a:t>Classic trade-off between fluency, accuracy, and complexity in second language research</a:t>
            </a:r>
            <a:r>
              <a:rPr lang="en-US" sz="1800" dirty="0" smtClean="0"/>
              <a:t> (</a:t>
            </a:r>
            <a:r>
              <a:rPr lang="en-US" sz="1800" dirty="0" err="1" smtClean="0"/>
              <a:t>Housen</a:t>
            </a:r>
            <a:r>
              <a:rPr lang="en-US" sz="1800" dirty="0"/>
              <a:t> </a:t>
            </a:r>
            <a:r>
              <a:rPr lang="en-US" sz="1800" dirty="0" smtClean="0"/>
              <a:t>&amp; </a:t>
            </a:r>
            <a:r>
              <a:rPr lang="en-US" sz="1800" dirty="0" err="1" smtClean="0"/>
              <a:t>Kuiken</a:t>
            </a:r>
            <a:r>
              <a:rPr lang="en-US" sz="1800" dirty="0" smtClean="0"/>
              <a:t>, 2009)</a:t>
            </a:r>
          </a:p>
        </p:txBody>
      </p:sp>
    </p:spTree>
    <p:extLst>
      <p:ext uri="{BB962C8B-B14F-4D97-AF65-F5344CB8AC3E}">
        <p14:creationId xmlns:p14="http://schemas.microsoft.com/office/powerpoint/2010/main" val="50267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17" y="10249"/>
            <a:ext cx="10515600" cy="1022938"/>
          </a:xfrm>
        </p:spPr>
        <p:txBody>
          <a:bodyPr/>
          <a:lstStyle/>
          <a:p>
            <a:r>
              <a:rPr lang="en-US" dirty="0"/>
              <a:t>Thank you! Questions/comments?</a:t>
            </a:r>
            <a:endParaRPr lang="es-419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35236" y="5667419"/>
            <a:ext cx="2743200" cy="365125"/>
          </a:xfrm>
        </p:spPr>
        <p:txBody>
          <a:bodyPr/>
          <a:lstStyle/>
          <a:p>
            <a:fld id="{F5308B4F-F944-475E-8384-9B0CDE56DEBF}" type="slidenum">
              <a:rPr lang="en-US" smtClean="0"/>
              <a:t>55</a:t>
            </a:fld>
            <a:endParaRPr lang="en-US"/>
          </a:p>
        </p:txBody>
      </p:sp>
      <p:pic>
        <p:nvPicPr>
          <p:cNvPr id="1026" name="Picture 2" descr="Image result for laura batterink western univers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064" y="3851963"/>
            <a:ext cx="1767758" cy="198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kara morgan short u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764" y="3823878"/>
            <a:ext cx="1252713" cy="188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university of illinois chicago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1338" y="3012617"/>
            <a:ext cx="2270479" cy="252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5A073FB-D491-4467-9BC9-23E9E3B81801}"/>
              </a:ext>
            </a:extLst>
          </p:cNvPr>
          <p:cNvSpPr txBox="1">
            <a:spLocks/>
          </p:cNvSpPr>
          <p:nvPr/>
        </p:nvSpPr>
        <p:spPr>
          <a:xfrm>
            <a:off x="456096" y="2878200"/>
            <a:ext cx="1592333" cy="9069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Will Camacho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D5A073FB-D491-4467-9BC9-23E9E3B81801}"/>
              </a:ext>
            </a:extLst>
          </p:cNvPr>
          <p:cNvSpPr txBox="1">
            <a:spLocks/>
          </p:cNvSpPr>
          <p:nvPr/>
        </p:nvSpPr>
        <p:spPr>
          <a:xfrm>
            <a:off x="1053513" y="5829870"/>
            <a:ext cx="2247856" cy="8632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Dr. Kara Morgan-Short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5A073FB-D491-4467-9BC9-23E9E3B81801}"/>
              </a:ext>
            </a:extLst>
          </p:cNvPr>
          <p:cNvSpPr txBox="1">
            <a:spLocks/>
          </p:cNvSpPr>
          <p:nvPr/>
        </p:nvSpPr>
        <p:spPr>
          <a:xfrm>
            <a:off x="3867248" y="5893044"/>
            <a:ext cx="2160794" cy="600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Dr. Laura </a:t>
            </a:r>
            <a:r>
              <a:rPr lang="en-US" sz="2400" dirty="0" err="1"/>
              <a:t>Batterink</a:t>
            </a:r>
            <a:endParaRPr lang="en-US" sz="2400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D5A073FB-D491-4467-9BC9-23E9E3B81801}"/>
              </a:ext>
            </a:extLst>
          </p:cNvPr>
          <p:cNvSpPr txBox="1">
            <a:spLocks/>
          </p:cNvSpPr>
          <p:nvPr/>
        </p:nvSpPr>
        <p:spPr>
          <a:xfrm>
            <a:off x="5866284" y="4103684"/>
            <a:ext cx="3829484" cy="2869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Other dissertation committee members:</a:t>
            </a:r>
          </a:p>
          <a:p>
            <a:pPr lvl="1"/>
            <a:r>
              <a:rPr lang="en-US" sz="2000" dirty="0"/>
              <a:t>Dr. Jennifer </a:t>
            </a:r>
            <a:r>
              <a:rPr lang="en-US" sz="2000" dirty="0" err="1" smtClean="0"/>
              <a:t>Cabrelli</a:t>
            </a:r>
            <a:endParaRPr lang="en-US" sz="2000" dirty="0" smtClean="0"/>
          </a:p>
          <a:p>
            <a:pPr lvl="1"/>
            <a:r>
              <a:rPr lang="en-US" sz="2000" dirty="0" smtClean="0"/>
              <a:t>Dr</a:t>
            </a:r>
            <a:r>
              <a:rPr lang="en-US" sz="2000" dirty="0"/>
              <a:t>. David Miller</a:t>
            </a:r>
          </a:p>
          <a:p>
            <a:pPr lvl="1"/>
            <a:r>
              <a:rPr lang="en-US" sz="2000" dirty="0"/>
              <a:t>Dr. Kim </a:t>
            </a:r>
            <a:r>
              <a:rPr lang="en-US" sz="2000" dirty="0" err="1" smtClean="0"/>
              <a:t>Potowski</a:t>
            </a:r>
            <a:endParaRPr lang="en-US" sz="2000" dirty="0" smtClean="0"/>
          </a:p>
          <a:p>
            <a:pPr lvl="1"/>
            <a:r>
              <a:rPr lang="en-US" sz="2000" dirty="0" smtClean="0"/>
              <a:t>Dr. Philip Hamrick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8" t="9445" r="25511" b="59629"/>
          <a:stretch/>
        </p:blipFill>
        <p:spPr>
          <a:xfrm>
            <a:off x="563722" y="898225"/>
            <a:ext cx="1382399" cy="1892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58733" y="1292756"/>
            <a:ext cx="3665224" cy="12685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63513" y="881303"/>
            <a:ext cx="1444868" cy="19750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/>
          <a:srcRect l="7466"/>
          <a:stretch/>
        </p:blipFill>
        <p:spPr>
          <a:xfrm>
            <a:off x="5817282" y="881304"/>
            <a:ext cx="1606645" cy="20277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0"/>
          <a:srcRect b="7199"/>
          <a:stretch/>
        </p:blipFill>
        <p:spPr>
          <a:xfrm>
            <a:off x="4057195" y="886806"/>
            <a:ext cx="1413447" cy="1991394"/>
          </a:xfrm>
          <a:prstGeom prst="rect">
            <a:avLst/>
          </a:prstGeom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D5A073FB-D491-4467-9BC9-23E9E3B81801}"/>
              </a:ext>
            </a:extLst>
          </p:cNvPr>
          <p:cNvSpPr txBox="1">
            <a:spLocks/>
          </p:cNvSpPr>
          <p:nvPr/>
        </p:nvSpPr>
        <p:spPr>
          <a:xfrm>
            <a:off x="2341356" y="2852196"/>
            <a:ext cx="1562100" cy="9069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err="1" smtClean="0"/>
              <a:t>Gayatri</a:t>
            </a:r>
            <a:r>
              <a:rPr lang="en-US" sz="2400" dirty="0" smtClean="0"/>
              <a:t> </a:t>
            </a:r>
            <a:r>
              <a:rPr lang="en-US" sz="2400" dirty="0" err="1" smtClean="0"/>
              <a:t>Chavan</a:t>
            </a:r>
            <a:endParaRPr lang="en-US" sz="2400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D5A073FB-D491-4467-9BC9-23E9E3B81801}"/>
              </a:ext>
            </a:extLst>
          </p:cNvPr>
          <p:cNvSpPr txBox="1">
            <a:spLocks/>
          </p:cNvSpPr>
          <p:nvPr/>
        </p:nvSpPr>
        <p:spPr>
          <a:xfrm>
            <a:off x="4252270" y="2878200"/>
            <a:ext cx="1562100" cy="9069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Sarah Hassan</a:t>
            </a:r>
            <a:endParaRPr lang="en-US" sz="2400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D5A073FB-D491-4467-9BC9-23E9E3B81801}"/>
              </a:ext>
            </a:extLst>
          </p:cNvPr>
          <p:cNvSpPr txBox="1">
            <a:spLocks/>
          </p:cNvSpPr>
          <p:nvPr/>
        </p:nvSpPr>
        <p:spPr>
          <a:xfrm>
            <a:off x="6009445" y="2937167"/>
            <a:ext cx="1562100" cy="9069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Victoria </a:t>
            </a:r>
            <a:r>
              <a:rPr lang="en-US" sz="2400" dirty="0" err="1" smtClean="0"/>
              <a:t>Ogunniyi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6043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1150"/>
            <a:ext cx="10515600" cy="4595813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/>
              <a:t>Batterink</a:t>
            </a:r>
            <a:r>
              <a:rPr lang="en-US" dirty="0"/>
              <a:t>, L., &amp; Neville, H. J. (2013). The human brain processes syntax in the absence of conscious awareness. </a:t>
            </a:r>
            <a:r>
              <a:rPr lang="en-US" i="1" dirty="0"/>
              <a:t>Journal of Neuroscience</a:t>
            </a:r>
            <a:r>
              <a:rPr lang="en-US" dirty="0"/>
              <a:t>, </a:t>
            </a:r>
            <a:r>
              <a:rPr lang="en-US" i="1" dirty="0"/>
              <a:t>33</a:t>
            </a:r>
            <a:r>
              <a:rPr lang="en-US" dirty="0"/>
              <a:t>(19), 8528-8533.</a:t>
            </a:r>
            <a:endParaRPr lang="en-US" dirty="0" smtClean="0"/>
          </a:p>
          <a:p>
            <a:r>
              <a:rPr lang="en-US" dirty="0" err="1"/>
              <a:t>Batterink</a:t>
            </a:r>
            <a:r>
              <a:rPr lang="en-US" dirty="0"/>
              <a:t>, L. J., </a:t>
            </a:r>
            <a:r>
              <a:rPr lang="en-US" dirty="0" err="1"/>
              <a:t>Oudiette</a:t>
            </a:r>
            <a:r>
              <a:rPr lang="en-US" dirty="0"/>
              <a:t>, D., </a:t>
            </a:r>
            <a:r>
              <a:rPr lang="en-US" dirty="0" err="1"/>
              <a:t>Reber</a:t>
            </a:r>
            <a:r>
              <a:rPr lang="en-US" dirty="0"/>
              <a:t>, P. J., &amp; </a:t>
            </a:r>
            <a:r>
              <a:rPr lang="en-US" dirty="0" err="1"/>
              <a:t>Paller</a:t>
            </a:r>
            <a:r>
              <a:rPr lang="en-US" dirty="0"/>
              <a:t>, K. A. (2014). Sleep facilitates learning a new linguistic rule. </a:t>
            </a:r>
            <a:r>
              <a:rPr lang="en-US" i="1" dirty="0" err="1"/>
              <a:t>Neuropsychologia</a:t>
            </a:r>
            <a:r>
              <a:rPr lang="en-US" dirty="0"/>
              <a:t>, </a:t>
            </a:r>
            <a:r>
              <a:rPr lang="en-US" i="1" dirty="0"/>
              <a:t>65</a:t>
            </a:r>
            <a:r>
              <a:rPr lang="en-US" dirty="0"/>
              <a:t>, 169-179</a:t>
            </a:r>
            <a:r>
              <a:rPr lang="en-US" dirty="0" smtClean="0"/>
              <a:t>.</a:t>
            </a:r>
          </a:p>
          <a:p>
            <a:r>
              <a:rPr lang="en-US" dirty="0" err="1"/>
              <a:t>Housen</a:t>
            </a:r>
            <a:r>
              <a:rPr lang="en-US" dirty="0"/>
              <a:t>, A., &amp; </a:t>
            </a:r>
            <a:r>
              <a:rPr lang="en-US" dirty="0" err="1"/>
              <a:t>Kuiken</a:t>
            </a:r>
            <a:r>
              <a:rPr lang="en-US" dirty="0"/>
              <a:t>, F. (2009). Complexity, accuracy, and fluency in second language acquisition. </a:t>
            </a:r>
            <a:r>
              <a:rPr lang="en-US" i="1" dirty="0"/>
              <a:t>Applied linguistics</a:t>
            </a:r>
            <a:r>
              <a:rPr lang="en-US" dirty="0"/>
              <a:t>, </a:t>
            </a:r>
            <a:r>
              <a:rPr lang="en-US" i="1" dirty="0"/>
              <a:t>30</a:t>
            </a:r>
            <a:r>
              <a:rPr lang="en-US" dirty="0"/>
              <a:t>(4), 461-473.</a:t>
            </a:r>
          </a:p>
          <a:p>
            <a:r>
              <a:rPr lang="en-US" dirty="0" smtClean="0"/>
              <a:t>Morgan-Short</a:t>
            </a:r>
            <a:r>
              <a:rPr lang="en-US" dirty="0"/>
              <a:t>, K., </a:t>
            </a:r>
            <a:r>
              <a:rPr lang="en-US" dirty="0" err="1"/>
              <a:t>Steinhauer</a:t>
            </a:r>
            <a:r>
              <a:rPr lang="en-US" dirty="0"/>
              <a:t>, K., </a:t>
            </a:r>
            <a:r>
              <a:rPr lang="en-US" dirty="0" err="1"/>
              <a:t>Sanz</a:t>
            </a:r>
            <a:r>
              <a:rPr lang="en-US" dirty="0"/>
              <a:t>, C., &amp; Ullman, M. T. (2012). Explicit and implicit second language training differentially affect the achievement of native-like brain activation patterns. </a:t>
            </a:r>
            <a:r>
              <a:rPr lang="en-US" i="1" dirty="0"/>
              <a:t>Journal of cognitive neuroscience</a:t>
            </a:r>
            <a:r>
              <a:rPr lang="en-US" dirty="0"/>
              <a:t>, </a:t>
            </a:r>
            <a:r>
              <a:rPr lang="en-US" i="1" dirty="0"/>
              <a:t>24</a:t>
            </a:r>
            <a:r>
              <a:rPr lang="en-US" dirty="0"/>
              <a:t>(4), 933-947</a:t>
            </a:r>
            <a:r>
              <a:rPr lang="en-US" dirty="0" smtClean="0"/>
              <a:t>.</a:t>
            </a:r>
          </a:p>
          <a:p>
            <a:r>
              <a:rPr lang="en-US" dirty="0"/>
              <a:t>Mulder, M. J., </a:t>
            </a:r>
            <a:r>
              <a:rPr lang="en-US" dirty="0" err="1"/>
              <a:t>Wagenmakers</a:t>
            </a:r>
            <a:r>
              <a:rPr lang="en-US" dirty="0"/>
              <a:t>, E. J., Ratcliff, R., </a:t>
            </a:r>
            <a:r>
              <a:rPr lang="en-US" dirty="0" err="1"/>
              <a:t>Boekel</a:t>
            </a:r>
            <a:r>
              <a:rPr lang="en-US" dirty="0"/>
              <a:t>, W., &amp; </a:t>
            </a:r>
            <a:r>
              <a:rPr lang="en-US" dirty="0" err="1"/>
              <a:t>Forstmann</a:t>
            </a:r>
            <a:r>
              <a:rPr lang="en-US" dirty="0"/>
              <a:t>, B. U. (2012). Bias in the brain: a diffusion model analysis of prior probability and potential payoff. </a:t>
            </a:r>
            <a:r>
              <a:rPr lang="en-US" i="1" dirty="0"/>
              <a:t>Journal of Neuroscience</a:t>
            </a:r>
            <a:r>
              <a:rPr lang="en-US" dirty="0"/>
              <a:t>, </a:t>
            </a:r>
            <a:r>
              <a:rPr lang="en-US" i="1" dirty="0"/>
              <a:t>32</a:t>
            </a:r>
            <a:r>
              <a:rPr lang="en-US" dirty="0"/>
              <a:t>(7), 2335-2343.</a:t>
            </a:r>
            <a:endParaRPr lang="en-US" dirty="0" smtClean="0"/>
          </a:p>
          <a:p>
            <a:r>
              <a:rPr lang="en-US" dirty="0" smtClean="0"/>
              <a:t>R </a:t>
            </a:r>
            <a:r>
              <a:rPr lang="en-US" dirty="0"/>
              <a:t>Core Team (2020). R: A language and environment for statistical computing. </a:t>
            </a:r>
            <a:r>
              <a:rPr lang="en-US" dirty="0" smtClean="0"/>
              <a:t>R </a:t>
            </a:r>
            <a:r>
              <a:rPr lang="en-US" dirty="0"/>
              <a:t>Foundation for Statistical Computing, Vienna, Austria.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://www.R-project.org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err="1" smtClean="0"/>
              <a:t>Singmann</a:t>
            </a:r>
            <a:r>
              <a:rPr lang="en-US" dirty="0" smtClean="0"/>
              <a:t>, H.; Brown, S.; </a:t>
            </a:r>
            <a:r>
              <a:rPr lang="en-US" dirty="0" err="1" smtClean="0"/>
              <a:t>Gretton</a:t>
            </a:r>
            <a:r>
              <a:rPr lang="en-US" dirty="0" smtClean="0"/>
              <a:t>, M.; &amp; Heathcote, A. (2020). </a:t>
            </a:r>
            <a:r>
              <a:rPr lang="en-US" dirty="0" err="1"/>
              <a:t>rtdists</a:t>
            </a:r>
            <a:r>
              <a:rPr lang="en-US" dirty="0"/>
              <a:t>: Response Time Distributions. R package version 0.11-2</a:t>
            </a:r>
            <a:r>
              <a:rPr lang="en-US" dirty="0" smtClean="0"/>
              <a:t>. 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CRAN.R-project.org/package=rtdists</a:t>
            </a:r>
            <a:endParaRPr lang="en-US" dirty="0" smtClean="0"/>
          </a:p>
          <a:p>
            <a:r>
              <a:rPr lang="fr-FR" dirty="0"/>
              <a:t>Voss, A., </a:t>
            </a:r>
            <a:r>
              <a:rPr lang="fr-FR" dirty="0" err="1"/>
              <a:t>Nagler</a:t>
            </a:r>
            <a:r>
              <a:rPr lang="fr-FR" dirty="0"/>
              <a:t>, M., &amp; Lerche, V. (2013). Diffusion </a:t>
            </a:r>
            <a:r>
              <a:rPr lang="fr-FR" dirty="0" err="1"/>
              <a:t>models</a:t>
            </a:r>
            <a:r>
              <a:rPr lang="fr-FR" dirty="0"/>
              <a:t> in </a:t>
            </a:r>
            <a:r>
              <a:rPr lang="fr-FR" dirty="0" err="1"/>
              <a:t>experimental</a:t>
            </a:r>
            <a:r>
              <a:rPr lang="fr-FR" dirty="0"/>
              <a:t> </a:t>
            </a:r>
            <a:r>
              <a:rPr lang="fr-FR" dirty="0" err="1"/>
              <a:t>psychology</a:t>
            </a:r>
            <a:r>
              <a:rPr lang="fr-FR" dirty="0"/>
              <a:t>: A </a:t>
            </a:r>
            <a:r>
              <a:rPr lang="fr-FR" dirty="0" err="1"/>
              <a:t>practical</a:t>
            </a:r>
            <a:r>
              <a:rPr lang="fr-FR" dirty="0"/>
              <a:t> introduction. </a:t>
            </a:r>
            <a:r>
              <a:rPr lang="fr-FR" i="1" dirty="0" err="1"/>
              <a:t>Experimental</a:t>
            </a:r>
            <a:r>
              <a:rPr lang="fr-FR" i="1" dirty="0"/>
              <a:t> </a:t>
            </a:r>
            <a:r>
              <a:rPr lang="fr-FR" i="1" dirty="0" err="1"/>
              <a:t>psychology</a:t>
            </a:r>
            <a:r>
              <a:rPr lang="fr-FR" dirty="0"/>
              <a:t>, </a:t>
            </a:r>
            <a:r>
              <a:rPr lang="fr-FR" i="1" dirty="0"/>
              <a:t>60</a:t>
            </a:r>
            <a:r>
              <a:rPr lang="fr-FR" dirty="0"/>
              <a:t>(6), 385.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19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11455-EB4A-41F0-905A-A50558EBB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Participants</a:t>
            </a:r>
            <a:endParaRPr lang="es-MX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4D943-D888-4A58-B8B9-92E464954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183" y="1699721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Follow criteria in </a:t>
            </a:r>
            <a:r>
              <a:rPr lang="en-US" dirty="0" err="1" smtClean="0"/>
              <a:t>Batterink</a:t>
            </a:r>
            <a:r>
              <a:rPr lang="en-US" dirty="0" smtClean="0"/>
              <a:t> et al. (2014)</a:t>
            </a:r>
          </a:p>
          <a:p>
            <a:r>
              <a:rPr lang="en-US" dirty="0" smtClean="0"/>
              <a:t>Native </a:t>
            </a:r>
            <a:r>
              <a:rPr lang="en-US" dirty="0"/>
              <a:t>speakers of English</a:t>
            </a:r>
          </a:p>
          <a:p>
            <a:pPr lvl="1"/>
            <a:r>
              <a:rPr lang="en-US" dirty="0"/>
              <a:t>(Additional language experience OK)</a:t>
            </a:r>
          </a:p>
          <a:p>
            <a:r>
              <a:rPr lang="en-US" dirty="0"/>
              <a:t>U</a:t>
            </a:r>
            <a:r>
              <a:rPr lang="en-US" dirty="0" smtClean="0"/>
              <a:t>ndergraduate </a:t>
            </a:r>
            <a:r>
              <a:rPr lang="en-US" dirty="0"/>
              <a:t>students at a large university recruited through introductory psychology courses.</a:t>
            </a:r>
          </a:p>
          <a:p>
            <a:r>
              <a:rPr lang="en-US" dirty="0" smtClean="0"/>
              <a:t>Right-handed</a:t>
            </a:r>
            <a:endParaRPr lang="en-US" dirty="0"/>
          </a:p>
          <a:p>
            <a:r>
              <a:rPr lang="en-US" dirty="0"/>
              <a:t>N</a:t>
            </a:r>
            <a:r>
              <a:rPr lang="en-US" dirty="0" smtClean="0"/>
              <a:t>eurologically </a:t>
            </a:r>
            <a:r>
              <a:rPr lang="en-US" dirty="0"/>
              <a:t>typically developing </a:t>
            </a:r>
          </a:p>
          <a:p>
            <a:r>
              <a:rPr lang="en-US" dirty="0"/>
              <a:t>N</a:t>
            </a:r>
            <a:r>
              <a:rPr lang="en-US" dirty="0" smtClean="0"/>
              <a:t>ormal </a:t>
            </a:r>
            <a:r>
              <a:rPr lang="en-US" dirty="0"/>
              <a:t>or corrected-to-normal vision</a:t>
            </a:r>
          </a:p>
          <a:p>
            <a:r>
              <a:rPr lang="en-US" dirty="0"/>
              <a:t>N</a:t>
            </a:r>
            <a:r>
              <a:rPr lang="en-US" dirty="0" smtClean="0"/>
              <a:t>o </a:t>
            </a:r>
            <a:r>
              <a:rPr lang="en-US" dirty="0"/>
              <a:t>reported hearing problems, language disabilities, learning disabilities, or history of head trauma. </a:t>
            </a:r>
          </a:p>
          <a:p>
            <a:r>
              <a:rPr lang="en-US" dirty="0"/>
              <a:t>P</a:t>
            </a:r>
            <a:r>
              <a:rPr lang="en-US" dirty="0" smtClean="0"/>
              <a:t>rovide </a:t>
            </a:r>
            <a:r>
              <a:rPr lang="en-US" dirty="0"/>
              <a:t>consent as per institutional review board standards; receive research participation credit for their psychology course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0660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11455-EB4A-41F0-905A-A50558EBB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</a:t>
            </a:r>
            <a:endParaRPr lang="es-MX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4D943-D888-4A58-B8B9-92E464954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6500" y="1571625"/>
            <a:ext cx="10769600" cy="4351338"/>
          </a:xfrm>
        </p:spPr>
        <p:txBody>
          <a:bodyPr/>
          <a:lstStyle/>
          <a:p>
            <a:r>
              <a:rPr lang="en-US" dirty="0"/>
              <a:t>Follows </a:t>
            </a:r>
            <a:r>
              <a:rPr lang="en-US" dirty="0" err="1"/>
              <a:t>Batterink</a:t>
            </a:r>
            <a:r>
              <a:rPr lang="en-US" dirty="0"/>
              <a:t> et al. (2014) </a:t>
            </a:r>
            <a:r>
              <a:rPr lang="en-US" dirty="0" smtClean="0"/>
              <a:t>except for two changes</a:t>
            </a:r>
            <a:endParaRPr lang="en-US" dirty="0"/>
          </a:p>
          <a:p>
            <a:pPr lvl="1"/>
            <a:r>
              <a:rPr lang="en-US" dirty="0"/>
              <a:t>Artificial language </a:t>
            </a:r>
            <a:r>
              <a:rPr lang="en-US" dirty="0" smtClean="0"/>
              <a:t>articles are </a:t>
            </a:r>
            <a:r>
              <a:rPr lang="en-US" dirty="0"/>
              <a:t>presented separately, before the </a:t>
            </a:r>
            <a:r>
              <a:rPr lang="en-US" dirty="0" smtClean="0"/>
              <a:t>nouns</a:t>
            </a:r>
            <a:endParaRPr lang="en-US" dirty="0"/>
          </a:p>
          <a:p>
            <a:pPr lvl="2"/>
            <a:r>
              <a:rPr lang="en-US" dirty="0"/>
              <a:t>... to allow </a:t>
            </a:r>
            <a:r>
              <a:rPr lang="en-US" dirty="0" smtClean="0"/>
              <a:t>for analysis </a:t>
            </a:r>
            <a:r>
              <a:rPr lang="en-US" dirty="0"/>
              <a:t>of </a:t>
            </a:r>
            <a:r>
              <a:rPr lang="en-US" dirty="0" smtClean="0"/>
              <a:t>linguistic prediction (Research Question 3) </a:t>
            </a:r>
            <a:endParaRPr lang="en-US" dirty="0"/>
          </a:p>
          <a:p>
            <a:pPr lvl="1"/>
            <a:r>
              <a:rPr lang="en-US" dirty="0"/>
              <a:t>No nap</a:t>
            </a:r>
          </a:p>
          <a:p>
            <a:pPr lvl="2"/>
            <a:r>
              <a:rPr lang="en-US" dirty="0"/>
              <a:t>... replaced by five-minute break between experimental blocks</a:t>
            </a:r>
            <a:endParaRPr lang="es-MX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41A4DA-6A83-405E-9A19-A7CF0DF3BB63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91"/>
          <a:stretch/>
        </p:blipFill>
        <p:spPr bwMode="auto">
          <a:xfrm>
            <a:off x="1573486" y="3634719"/>
            <a:ext cx="8661400" cy="2882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525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481" y="1138238"/>
            <a:ext cx="11586840" cy="401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25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algn="ctr"/>
            <a:r>
              <a:rPr lang="en-US" sz="7200" b="1" dirty="0"/>
              <a:t>The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3634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630FD-4AC1-4921-83BF-BFF0BE998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</a:t>
            </a:r>
            <a:r>
              <a:rPr lang="en-US" dirty="0" smtClean="0"/>
              <a:t>1: </a:t>
            </a:r>
            <a:r>
              <a:rPr lang="en-US" dirty="0"/>
              <a:t>Background questionnaire</a:t>
            </a:r>
            <a:endParaRPr lang="es-MX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B451A-B874-44EA-A3F2-94D13F7DD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5418"/>
            <a:ext cx="10515600" cy="4533134"/>
          </a:xfrm>
        </p:spPr>
        <p:txBody>
          <a:bodyPr>
            <a:normAutofit/>
          </a:bodyPr>
          <a:lstStyle/>
          <a:p>
            <a:r>
              <a:rPr lang="en-US" dirty="0"/>
              <a:t>Based on standardized LEAP-Q </a:t>
            </a:r>
            <a:r>
              <a:rPr lang="en-US" sz="2400" dirty="0"/>
              <a:t>(</a:t>
            </a:r>
            <a:r>
              <a:rPr lang="en-US" sz="2400" i="1" dirty="0"/>
              <a:t>Language Experience And Proficiency Questionnaire</a:t>
            </a:r>
            <a:r>
              <a:rPr lang="en-US" sz="2400" dirty="0"/>
              <a:t>; Marian, Blumenfeld, &amp; </a:t>
            </a:r>
            <a:r>
              <a:rPr lang="en-US" sz="2400" dirty="0" err="1"/>
              <a:t>Kaushanskaya</a:t>
            </a:r>
            <a:r>
              <a:rPr lang="en-US" sz="2400" dirty="0"/>
              <a:t>, 2007)</a:t>
            </a:r>
          </a:p>
          <a:p>
            <a:r>
              <a:rPr lang="en-US" dirty="0"/>
              <a:t>Covers information regarding:</a:t>
            </a:r>
          </a:p>
          <a:p>
            <a:pPr lvl="1"/>
            <a:r>
              <a:rPr lang="en-US" dirty="0"/>
              <a:t>Age</a:t>
            </a:r>
          </a:p>
          <a:p>
            <a:pPr lvl="1"/>
            <a:r>
              <a:rPr lang="en-US" dirty="0"/>
              <a:t>Gender</a:t>
            </a:r>
          </a:p>
          <a:p>
            <a:pPr lvl="1"/>
            <a:r>
              <a:rPr lang="en-US" dirty="0"/>
              <a:t>highest level of education</a:t>
            </a:r>
          </a:p>
          <a:p>
            <a:pPr lvl="1"/>
            <a:r>
              <a:rPr lang="en-US" dirty="0"/>
              <a:t>undergraduate major</a:t>
            </a:r>
          </a:p>
          <a:p>
            <a:pPr lvl="1"/>
            <a:r>
              <a:rPr lang="en-US" dirty="0"/>
              <a:t>listing of languages known to the participant as well as</a:t>
            </a:r>
          </a:p>
          <a:p>
            <a:pPr lvl="2"/>
            <a:r>
              <a:rPr lang="en-US" dirty="0"/>
              <a:t>environment of exposure (i.e., home, school, and/or other)</a:t>
            </a:r>
          </a:p>
          <a:p>
            <a:pPr lvl="2"/>
            <a:r>
              <a:rPr lang="en-US" dirty="0"/>
              <a:t>five-point Likert scale ratings of writing, speaking, and reading abilities for each language</a:t>
            </a:r>
          </a:p>
        </p:txBody>
      </p:sp>
    </p:spTree>
    <p:extLst>
      <p:ext uri="{BB962C8B-B14F-4D97-AF65-F5344CB8AC3E}">
        <p14:creationId xmlns:p14="http://schemas.microsoft.com/office/powerpoint/2010/main" val="136568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630FD-4AC1-4921-83BF-BFF0BE998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</a:t>
            </a:r>
            <a:r>
              <a:rPr lang="en-US" dirty="0" smtClean="0"/>
              <a:t>2: </a:t>
            </a:r>
            <a:r>
              <a:rPr lang="en-US" dirty="0"/>
              <a:t>Vocabulary pre-training</a:t>
            </a:r>
            <a:endParaRPr lang="es-MX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B451A-B874-44EA-A3F2-94D13F7DD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9917"/>
            <a:ext cx="10515600" cy="482112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Follow procedure in </a:t>
            </a:r>
            <a:r>
              <a:rPr lang="en-US" dirty="0" err="1" smtClean="0"/>
              <a:t>Batterink</a:t>
            </a:r>
            <a:r>
              <a:rPr lang="en-US" dirty="0" smtClean="0"/>
              <a:t> et al. (2014)</a:t>
            </a:r>
          </a:p>
          <a:p>
            <a:r>
              <a:rPr lang="en-US" dirty="0" smtClean="0"/>
              <a:t>Flashcard </a:t>
            </a:r>
            <a:r>
              <a:rPr lang="en-US" dirty="0"/>
              <a:t>study</a:t>
            </a:r>
          </a:p>
          <a:p>
            <a:pPr lvl="1"/>
            <a:r>
              <a:rPr lang="en-US" i="1" dirty="0"/>
              <a:t>Gi, </a:t>
            </a:r>
            <a:r>
              <a:rPr lang="en-US" i="1" dirty="0" err="1"/>
              <a:t>ro</a:t>
            </a:r>
            <a:r>
              <a:rPr lang="en-US" i="1" dirty="0"/>
              <a:t>, ul ne</a:t>
            </a:r>
            <a:r>
              <a:rPr lang="en-US" dirty="0"/>
              <a:t> printed on one side</a:t>
            </a:r>
          </a:p>
          <a:p>
            <a:pPr lvl="1"/>
            <a:r>
              <a:rPr lang="en-US" i="1" dirty="0"/>
              <a:t>Near </a:t>
            </a:r>
            <a:r>
              <a:rPr lang="en-US" dirty="0"/>
              <a:t>or </a:t>
            </a:r>
            <a:r>
              <a:rPr lang="en-US" i="1" dirty="0"/>
              <a:t>far</a:t>
            </a:r>
            <a:r>
              <a:rPr lang="en-US" dirty="0"/>
              <a:t> printed on the other side </a:t>
            </a:r>
          </a:p>
          <a:p>
            <a:pPr lvl="2"/>
            <a:r>
              <a:rPr lang="en-US" dirty="0"/>
              <a:t>in different colors to distinguish assignment between the two near and the two far words</a:t>
            </a:r>
          </a:p>
          <a:p>
            <a:pPr lvl="1"/>
            <a:r>
              <a:rPr lang="en-US" dirty="0"/>
              <a:t>As much time as desired</a:t>
            </a:r>
          </a:p>
          <a:p>
            <a:r>
              <a:rPr lang="en-US" dirty="0"/>
              <a:t>Forward translation </a:t>
            </a:r>
          </a:p>
          <a:p>
            <a:pPr lvl="1"/>
            <a:r>
              <a:rPr lang="en-US" dirty="0"/>
              <a:t>Read “near” or “far” (in different colors)</a:t>
            </a:r>
          </a:p>
          <a:p>
            <a:pPr lvl="1"/>
            <a:r>
              <a:rPr lang="en-US" dirty="0"/>
              <a:t>Press buttons corresponding to </a:t>
            </a:r>
            <a:r>
              <a:rPr lang="en-US" i="1" dirty="0" err="1"/>
              <a:t>gi</a:t>
            </a:r>
            <a:r>
              <a:rPr lang="en-US" i="1" dirty="0"/>
              <a:t>, </a:t>
            </a:r>
            <a:r>
              <a:rPr lang="en-US" i="1" dirty="0" err="1"/>
              <a:t>ro</a:t>
            </a:r>
            <a:r>
              <a:rPr lang="en-US" i="1" dirty="0"/>
              <a:t>, ul, ne</a:t>
            </a:r>
            <a:endParaRPr lang="en-US" dirty="0"/>
          </a:p>
          <a:p>
            <a:pPr lvl="1"/>
            <a:r>
              <a:rPr lang="en-US" dirty="0"/>
              <a:t>... while saying the answer choice out loud</a:t>
            </a:r>
          </a:p>
          <a:p>
            <a:pPr lvl="1"/>
            <a:r>
              <a:rPr lang="en-US" dirty="0"/>
              <a:t>24 trials; must get 11/12 correct on last 12 trials (if not, repeat 12 more trials until criterion)</a:t>
            </a:r>
          </a:p>
          <a:p>
            <a:r>
              <a:rPr lang="en-US" dirty="0"/>
              <a:t>Backward translation</a:t>
            </a:r>
          </a:p>
          <a:p>
            <a:pPr lvl="1"/>
            <a:r>
              <a:rPr lang="en-US" dirty="0"/>
              <a:t>Hear </a:t>
            </a:r>
            <a:r>
              <a:rPr lang="en-US" i="1" dirty="0" err="1"/>
              <a:t>gi</a:t>
            </a:r>
            <a:r>
              <a:rPr lang="en-US" i="1" dirty="0"/>
              <a:t>, </a:t>
            </a:r>
            <a:r>
              <a:rPr lang="en-US" i="1" dirty="0" err="1"/>
              <a:t>ro</a:t>
            </a:r>
            <a:r>
              <a:rPr lang="en-US" i="1" dirty="0"/>
              <a:t>, ul, ne</a:t>
            </a:r>
            <a:endParaRPr lang="en-US" dirty="0"/>
          </a:p>
          <a:p>
            <a:pPr lvl="1"/>
            <a:r>
              <a:rPr lang="en-US" dirty="0"/>
              <a:t>Press button corresponding to </a:t>
            </a:r>
            <a:r>
              <a:rPr lang="en-US" i="1" dirty="0"/>
              <a:t>near </a:t>
            </a:r>
            <a:r>
              <a:rPr lang="en-US" dirty="0"/>
              <a:t>or </a:t>
            </a:r>
            <a:r>
              <a:rPr lang="en-US" i="1" dirty="0"/>
              <a:t>far </a:t>
            </a:r>
            <a:r>
              <a:rPr lang="en-US" dirty="0"/>
              <a:t>(in different colors)</a:t>
            </a:r>
          </a:p>
          <a:p>
            <a:pPr lvl="1"/>
            <a:r>
              <a:rPr lang="en-US" dirty="0"/>
              <a:t>48 trials</a:t>
            </a:r>
          </a:p>
          <a:p>
            <a:pPr lvl="1"/>
            <a:endParaRPr lang="en-US" dirty="0"/>
          </a:p>
          <a:p>
            <a:pPr lvl="1"/>
            <a:endParaRPr lang="es-MX" i="1" dirty="0"/>
          </a:p>
        </p:txBody>
      </p:sp>
    </p:spTree>
    <p:extLst>
      <p:ext uri="{BB962C8B-B14F-4D97-AF65-F5344CB8AC3E}">
        <p14:creationId xmlns:p14="http://schemas.microsoft.com/office/powerpoint/2010/main" val="38266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CF95E-BEB3-4DEE-8B6E-87AE560FD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</a:t>
            </a:r>
            <a:r>
              <a:rPr lang="en-US" dirty="0" smtClean="0"/>
              <a:t>3: </a:t>
            </a:r>
            <a:r>
              <a:rPr lang="en-US" dirty="0"/>
              <a:t>Main experimental task</a:t>
            </a:r>
            <a:endParaRPr lang="es-MX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B9A618-CC8D-4254-B493-9C524D726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700" y="1603376"/>
            <a:ext cx="65532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Trial structure</a:t>
            </a:r>
          </a:p>
          <a:p>
            <a:pPr lvl="1"/>
            <a:r>
              <a:rPr lang="en-US" dirty="0"/>
              <a:t>Fixation cross (1000ms)</a:t>
            </a:r>
          </a:p>
          <a:p>
            <a:pPr lvl="1"/>
            <a:r>
              <a:rPr lang="en-US" dirty="0"/>
              <a:t>Artificial language article (1000ms)</a:t>
            </a:r>
          </a:p>
          <a:p>
            <a:pPr lvl="1"/>
            <a:r>
              <a:rPr lang="en-US" dirty="0"/>
              <a:t>Noun (500ms, replaced by blank screen until living/nonliving response </a:t>
            </a:r>
          </a:p>
          <a:p>
            <a:pPr lvl="1"/>
            <a:r>
              <a:rPr lang="en-US" dirty="0"/>
              <a:t>Near/far? prompt (shown until response)</a:t>
            </a:r>
          </a:p>
          <a:p>
            <a:r>
              <a:rPr lang="en-US" dirty="0"/>
              <a:t>Practice block of 6 canonical trials; </a:t>
            </a:r>
          </a:p>
          <a:p>
            <a:r>
              <a:rPr lang="en-US" dirty="0"/>
              <a:t>Two learning blocks (4 buffer trials, 308 experimental trials)</a:t>
            </a:r>
          </a:p>
          <a:p>
            <a:pPr lvl="1"/>
            <a:r>
              <a:rPr lang="en-US" dirty="0"/>
              <a:t>1 of every 7 experimental trials violates animacy rule</a:t>
            </a:r>
          </a:p>
          <a:p>
            <a:pPr lvl="2"/>
            <a:r>
              <a:rPr lang="en-US" dirty="0"/>
              <a:t>(assigned randomly)</a:t>
            </a:r>
          </a:p>
          <a:p>
            <a:pPr lvl="1"/>
            <a:r>
              <a:rPr lang="en-US" dirty="0"/>
              <a:t>Correct/violation nouns matched for word length and frequency</a:t>
            </a:r>
          </a:p>
          <a:p>
            <a:pPr lvl="2"/>
            <a:r>
              <a:rPr lang="en-US" dirty="0"/>
              <a:t>Assignment to Block 1 or Block 2 counterbalanced</a:t>
            </a:r>
          </a:p>
          <a:p>
            <a:pPr lvl="2"/>
            <a:r>
              <a:rPr lang="en-US" dirty="0"/>
              <a:t>Assignment to correct/violation counterbalanced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30EE91-B969-4D2A-AD6F-1C4D5ACCF33E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8" t="3819" r="9026" b="56182"/>
          <a:stretch/>
        </p:blipFill>
        <p:spPr bwMode="auto">
          <a:xfrm>
            <a:off x="6946900" y="1690688"/>
            <a:ext cx="5035550" cy="30448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036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630FD-4AC1-4921-83BF-BFF0BE998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4. Debriefing questionnaire</a:t>
            </a:r>
            <a:endParaRPr lang="es-MX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B451A-B874-44EA-A3F2-94D13F7DDB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dirty="0"/>
              <a:t>Did you notice any specific patterns in the use of the new words you learned (other than the near/far rule that we taught you)? If so, what?</a:t>
            </a:r>
            <a:endParaRPr lang="es-MX" dirty="0"/>
          </a:p>
          <a:p>
            <a:pPr lvl="1"/>
            <a:r>
              <a:rPr lang="en-US" dirty="0"/>
              <a:t>(If participant correctly identifies pattern): </a:t>
            </a:r>
          </a:p>
          <a:p>
            <a:pPr lvl="2"/>
            <a:r>
              <a:rPr lang="en-US" dirty="0"/>
              <a:t>When did you become aware that this pattern was relevant (i.e., during the first block, during the second block, or during this interview)?</a:t>
            </a:r>
            <a:endParaRPr lang="es-MX" dirty="0"/>
          </a:p>
          <a:p>
            <a:pPr lvl="1"/>
            <a:r>
              <a:rPr lang="en-US" dirty="0"/>
              <a:t>(If participant does not identify pattern): </a:t>
            </a:r>
          </a:p>
          <a:p>
            <a:pPr lvl="2"/>
            <a:r>
              <a:rPr lang="en-US" dirty="0"/>
              <a:t>At any point, did you look for rules to figure out when to use any of these words?</a:t>
            </a:r>
          </a:p>
          <a:p>
            <a:pPr lvl="2"/>
            <a:r>
              <a:rPr lang="en-US" dirty="0"/>
              <a:t>There is actually a rule that determines the correct word choice—i.e., when to say "</a:t>
            </a:r>
            <a:r>
              <a:rPr lang="en-US" dirty="0" err="1"/>
              <a:t>gi</a:t>
            </a:r>
            <a:r>
              <a:rPr lang="en-US" dirty="0"/>
              <a:t>" instead of "</a:t>
            </a:r>
            <a:r>
              <a:rPr lang="en-US" dirty="0" err="1"/>
              <a:t>ro</a:t>
            </a:r>
            <a:r>
              <a:rPr lang="en-US" dirty="0"/>
              <a:t>" or when to say "ul" instead of "ne." If you had to guess, what do you think that rule is? </a:t>
            </a:r>
          </a:p>
          <a:p>
            <a:pPr lvl="3"/>
            <a:r>
              <a:rPr lang="en-US" dirty="0"/>
              <a:t>(If correct rule is not stated): </a:t>
            </a:r>
          </a:p>
          <a:p>
            <a:pPr lvl="4"/>
            <a:r>
              <a:rPr lang="en-US" dirty="0"/>
              <a:t>Could you tell me which of the new words are used more often to describe living things? And which words are used more often to describe objects?</a:t>
            </a:r>
          </a:p>
          <a:p>
            <a:r>
              <a:rPr lang="en-US" dirty="0"/>
              <a:t>Following </a:t>
            </a:r>
            <a:r>
              <a:rPr lang="en-US" dirty="0" err="1"/>
              <a:t>Batterink</a:t>
            </a:r>
            <a:r>
              <a:rPr lang="en-US" dirty="0"/>
              <a:t> et al. (2014):</a:t>
            </a:r>
          </a:p>
          <a:p>
            <a:pPr lvl="1"/>
            <a:r>
              <a:rPr lang="en-US" dirty="0"/>
              <a:t>coded as AWARE if participant produces the correct pattern and reports having noticed it during either the first or second experimental block</a:t>
            </a:r>
          </a:p>
          <a:p>
            <a:pPr lvl="1"/>
            <a:r>
              <a:rPr lang="en-US" dirty="0"/>
              <a:t>otherwise, coded as UNAWARE</a:t>
            </a:r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6054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98BAC-ABD2-487B-B42E-A8A8FE4AE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632" y="5711879"/>
            <a:ext cx="3212805" cy="1654047"/>
          </a:xfrm>
        </p:spPr>
        <p:txBody>
          <a:bodyPr>
            <a:normAutofit/>
          </a:bodyPr>
          <a:lstStyle/>
          <a:p>
            <a:r>
              <a:rPr lang="en-US" sz="2000" dirty="0"/>
              <a:t>(</a:t>
            </a:r>
            <a:r>
              <a:rPr lang="en-US" sz="2000" dirty="0" err="1"/>
              <a:t>Grootswagers</a:t>
            </a:r>
            <a:r>
              <a:rPr lang="en-US" sz="2000" dirty="0"/>
              <a:t>, Wardle, &amp; Carlson, 2017)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156C2B-BBDF-4FD4-826E-F36ADA7729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208098" y="268251"/>
            <a:ext cx="4785427" cy="658974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8005220-3674-4849-8F0B-132463CC0E5C}"/>
              </a:ext>
            </a:extLst>
          </p:cNvPr>
          <p:cNvSpPr txBox="1">
            <a:spLocks/>
          </p:cNvSpPr>
          <p:nvPr/>
        </p:nvSpPr>
        <p:spPr>
          <a:xfrm>
            <a:off x="636182" y="930348"/>
            <a:ext cx="6094227" cy="4781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Traditional ERP analysis may be unable to detect effects due to overlap between data points within any single electrode.</a:t>
            </a:r>
          </a:p>
          <a:p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MVPA uses correlations across electrodes to detect effects that can’t be found within any given electrode.</a:t>
            </a:r>
          </a:p>
        </p:txBody>
      </p:sp>
    </p:spTree>
    <p:extLst>
      <p:ext uri="{BB962C8B-B14F-4D97-AF65-F5344CB8AC3E}">
        <p14:creationId xmlns:p14="http://schemas.microsoft.com/office/powerpoint/2010/main" val="219053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90F48-5BEF-4840-8001-596BE7FDE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A80CD9-2827-437E-B077-EF47427DDB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42E7ED-4B52-41D7-9972-E02408D3301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12" y="252249"/>
            <a:ext cx="9627476" cy="645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73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419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923481" y="510328"/>
            <a:ext cx="9232199" cy="568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9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419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b="35487"/>
          <a:stretch/>
        </p:blipFill>
        <p:spPr bwMode="auto">
          <a:xfrm>
            <a:off x="1617980" y="286603"/>
            <a:ext cx="9537700" cy="63278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0886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629" y="110745"/>
            <a:ext cx="10515600" cy="1325563"/>
          </a:xfrm>
        </p:spPr>
        <p:txBody>
          <a:bodyPr/>
          <a:lstStyle/>
          <a:p>
            <a:r>
              <a:rPr lang="en-US" dirty="0" smtClean="0"/>
              <a:t>Effects of </a:t>
            </a:r>
            <a:r>
              <a:rPr lang="en-US" u="sng" dirty="0" smtClean="0"/>
              <a:t>training condition</a:t>
            </a:r>
            <a:r>
              <a:rPr lang="en-US" dirty="0" smtClean="0"/>
              <a:t> </a:t>
            </a:r>
            <a:r>
              <a:rPr lang="en-US" sz="2400" dirty="0" smtClean="0"/>
              <a:t>(Morgan-Short et al., 2012)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629" y="1246910"/>
            <a:ext cx="5230091" cy="5245331"/>
          </a:xfrm>
        </p:spPr>
        <p:txBody>
          <a:bodyPr>
            <a:normAutofit/>
          </a:bodyPr>
          <a:lstStyle/>
          <a:p>
            <a:r>
              <a:rPr lang="en-US" dirty="0"/>
              <a:t>Artificial language (Brocanto2) for playing a novel board game</a:t>
            </a:r>
          </a:p>
          <a:p>
            <a:endParaRPr lang="en-US" dirty="0" smtClean="0"/>
          </a:p>
          <a:p>
            <a:r>
              <a:rPr lang="en-US" dirty="0" smtClean="0"/>
              <a:t>Taught </a:t>
            </a:r>
            <a:r>
              <a:rPr lang="en-US" dirty="0"/>
              <a:t>using either…</a:t>
            </a:r>
          </a:p>
          <a:p>
            <a:pPr lvl="1"/>
            <a:r>
              <a:rPr lang="en-US" dirty="0"/>
              <a:t>Explicit training (rule </a:t>
            </a:r>
            <a:r>
              <a:rPr lang="en-US" dirty="0" smtClean="0"/>
              <a:t>explanations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Implicit training (input flood)</a:t>
            </a:r>
          </a:p>
          <a:p>
            <a:endParaRPr lang="en-US" dirty="0"/>
          </a:p>
          <a:p>
            <a:r>
              <a:rPr lang="en-US" dirty="0" smtClean="0"/>
              <a:t>Results:</a:t>
            </a:r>
            <a:endParaRPr lang="en-US" dirty="0" smtClean="0"/>
          </a:p>
          <a:p>
            <a:pPr marL="685800" lvl="3">
              <a:spcBef>
                <a:spcPts val="1000"/>
              </a:spcBef>
            </a:pPr>
            <a:r>
              <a:rPr lang="en-US" dirty="0" smtClean="0"/>
              <a:t>Explicit learners -&gt; p</a:t>
            </a:r>
            <a:r>
              <a:rPr lang="en-US" dirty="0" smtClean="0"/>
              <a:t>ositive EEG deflections</a:t>
            </a:r>
            <a:endParaRPr lang="en-US" dirty="0"/>
          </a:p>
          <a:p>
            <a:pPr marL="685800" lvl="3">
              <a:spcBef>
                <a:spcPts val="1000"/>
              </a:spcBef>
            </a:pPr>
            <a:r>
              <a:rPr lang="en-US" dirty="0" smtClean="0"/>
              <a:t>Implicit learners -&gt; negative EEG deflections</a:t>
            </a:r>
            <a:endParaRPr lang="en-US" dirty="0" smtClean="0"/>
          </a:p>
          <a:p>
            <a:pPr marL="1143000" lvl="4">
              <a:spcBef>
                <a:spcPts val="1000"/>
              </a:spcBef>
            </a:pPr>
            <a:r>
              <a:rPr lang="en-US" dirty="0" smtClean="0"/>
              <a:t>More </a:t>
            </a:r>
            <a:r>
              <a:rPr lang="en-US" dirty="0"/>
              <a:t>nativelike brain response</a:t>
            </a:r>
            <a:r>
              <a:rPr lang="en-US" dirty="0" smtClean="0"/>
              <a:t>?</a:t>
            </a:r>
          </a:p>
          <a:p>
            <a:pPr marL="228600" lvl="2">
              <a:spcBef>
                <a:spcPts val="1000"/>
              </a:spcBef>
            </a:pPr>
            <a:r>
              <a:rPr lang="en-US" dirty="0" smtClean="0"/>
              <a:t>BUT is this “conscious” vs. “subconscious”?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1026" name="Picture 2" descr="http://imageserver.ebscohost.com/img/imageqv/actual/jgu/20120401/22769086.jpg?ephost1=dGJyMNLr40Sepq840dvuOLCmsEiepq5Srqa4SK6WxWX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556" y="1170222"/>
            <a:ext cx="2188861" cy="158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3046"/>
          <a:stretch/>
        </p:blipFill>
        <p:spPr>
          <a:xfrm>
            <a:off x="5760720" y="4397438"/>
            <a:ext cx="3408218" cy="11453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3795" y="5397500"/>
            <a:ext cx="3893395" cy="13247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0720" y="2918096"/>
            <a:ext cx="3594454" cy="12284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b="49433"/>
          <a:stretch/>
        </p:blipFill>
        <p:spPr>
          <a:xfrm>
            <a:off x="9452337" y="2918096"/>
            <a:ext cx="2610713" cy="126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48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algn="ctr"/>
            <a:r>
              <a:rPr lang="en-US" sz="7200" b="1" dirty="0"/>
              <a:t>graduate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0690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algn="ctr"/>
            <a:r>
              <a:rPr lang="en-US" sz="7200" b="1" dirty="0"/>
              <a:t>student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4798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algn="ctr"/>
            <a:r>
              <a:rPr lang="en-US" sz="7200" b="1" dirty="0"/>
              <a:t>present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1760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681</TotalTime>
  <Words>2085</Words>
  <Application>Microsoft Office PowerPoint</Application>
  <PresentationFormat>Widescreen</PresentationFormat>
  <Paragraphs>327</Paragraphs>
  <Slides>68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68</vt:i4>
      </vt:variant>
    </vt:vector>
  </HeadingPairs>
  <TitlesOfParts>
    <vt:vector size="77" baseType="lpstr">
      <vt:lpstr>Arial</vt:lpstr>
      <vt:lpstr>Arial Black</vt:lpstr>
      <vt:lpstr>Calibri</vt:lpstr>
      <vt:lpstr>Calibri Light</vt:lpstr>
      <vt:lpstr>Helvetica</vt:lpstr>
      <vt:lpstr>Times New Roman</vt:lpstr>
      <vt:lpstr>Wingdings</vt:lpstr>
      <vt:lpstr>1_Office Theme</vt:lpstr>
      <vt:lpstr>Office Theme</vt:lpstr>
      <vt:lpstr>Differences between conscious vs. subconscious grammar learning as revealed by drift diffusion modeling</vt:lpstr>
      <vt:lpstr>Overview</vt:lpstr>
      <vt:lpstr>Conscious vs. subconscious language learning</vt:lpstr>
      <vt:lpstr>Electroencephalography (EEG)</vt:lpstr>
      <vt:lpstr>+</vt:lpstr>
      <vt:lpstr>The</vt:lpstr>
      <vt:lpstr>graduate</vt:lpstr>
      <vt:lpstr>student</vt:lpstr>
      <vt:lpstr>present</vt:lpstr>
      <vt:lpstr>at</vt:lpstr>
      <vt:lpstr>the</vt:lpstr>
      <vt:lpstr>Ford</vt:lpstr>
      <vt:lpstr>conference.</vt:lpstr>
      <vt:lpstr>PowerPoint Presentation</vt:lpstr>
      <vt:lpstr>Consciousness in native language processing (Batterink &amp; Neville, 2013)</vt:lpstr>
      <vt:lpstr>PowerPoint Presentation</vt:lpstr>
      <vt:lpstr>+</vt:lpstr>
      <vt:lpstr>ul</vt:lpstr>
      <vt:lpstr>typewriter</vt:lpstr>
      <vt:lpstr>PowerPoint Presentation</vt:lpstr>
      <vt:lpstr>Near/Far?</vt:lpstr>
      <vt:lpstr>+</vt:lpstr>
      <vt:lpstr>ro</vt:lpstr>
      <vt:lpstr>politician</vt:lpstr>
      <vt:lpstr> Living / nonliving?</vt:lpstr>
      <vt:lpstr>Near/Far?</vt:lpstr>
      <vt:lpstr>Effects of rule awareness (Batterink et al., 2014)</vt:lpstr>
      <vt:lpstr>Dissertation (delayed due to coronavirus…) </vt:lpstr>
      <vt:lpstr>PowerPoint Presentation</vt:lpstr>
      <vt:lpstr>Two possibilities for grammar learning</vt:lpstr>
      <vt:lpstr>PowerPoint Presentation</vt:lpstr>
      <vt:lpstr>PowerPoint Presentation</vt:lpstr>
      <vt:lpstr>+</vt:lpstr>
      <vt:lpstr>ne</vt:lpstr>
      <vt:lpstr>laptop</vt:lpstr>
      <vt:lpstr>PowerPoint Presentation</vt:lpstr>
      <vt:lpstr>Near/Far?</vt:lpstr>
      <vt:lpstr>+</vt:lpstr>
      <vt:lpstr>gi</vt:lpstr>
      <vt:lpstr>professor</vt:lpstr>
      <vt:lpstr> Living / nonliving?</vt:lpstr>
      <vt:lpstr>Near/Far?</vt:lpstr>
      <vt:lpstr>Post-experiment debriefing</vt:lpstr>
      <vt:lpstr>Subconscious learning shown in reaction times</vt:lpstr>
      <vt:lpstr>Qualitative differences?</vt:lpstr>
      <vt:lpstr>Drift diffusion modeling</vt:lpstr>
      <vt:lpstr>PowerPoint Presentation</vt:lpstr>
      <vt:lpstr>Analysis details</vt:lpstr>
      <vt:lpstr>“Thinking speed”</vt:lpstr>
      <vt:lpstr>Two possibilities for grammar learning</vt:lpstr>
      <vt:lpstr>Summary of results</vt:lpstr>
      <vt:lpstr>Limitations</vt:lpstr>
      <vt:lpstr>Future directions</vt:lpstr>
      <vt:lpstr>Take-aways for language learning</vt:lpstr>
      <vt:lpstr>Thank you! Questions/comments?</vt:lpstr>
      <vt:lpstr>References</vt:lpstr>
      <vt:lpstr>Participants</vt:lpstr>
      <vt:lpstr>Procedure</vt:lpstr>
      <vt:lpstr>PowerPoint Presentation</vt:lpstr>
      <vt:lpstr>Part 1: Background questionnaire</vt:lpstr>
      <vt:lpstr>Part 2: Vocabulary pre-training</vt:lpstr>
      <vt:lpstr>Part 3: Main experimental task</vt:lpstr>
      <vt:lpstr>Part 4. Debriefing questionnaire</vt:lpstr>
      <vt:lpstr>(Grootswagers, Wardle, &amp; Carlson, 2017)</vt:lpstr>
      <vt:lpstr>PowerPoint Presentation</vt:lpstr>
      <vt:lpstr>PowerPoint Presentation</vt:lpstr>
      <vt:lpstr>PowerPoint Presentation</vt:lpstr>
      <vt:lpstr>Effects of training condition (Morgan-Short et al., 2012)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Differences between conscious vs. subconscious grammar learning as revealed by drift diffusion modeling</dc:title>
  <dc:creator>Abugaber-Bowman, David</dc:creator>
  <cp:lastModifiedBy>Abugaber-Bowman, David</cp:lastModifiedBy>
  <cp:revision>39</cp:revision>
  <dcterms:created xsi:type="dcterms:W3CDTF">2020-09-30T00:21:17Z</dcterms:created>
  <dcterms:modified xsi:type="dcterms:W3CDTF">2020-10-09T15:36:00Z</dcterms:modified>
</cp:coreProperties>
</file>