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1" r:id="rId4"/>
    <p:sldId id="264" r:id="rId5"/>
    <p:sldId id="265" r:id="rId6"/>
    <p:sldId id="266" r:id="rId7"/>
    <p:sldId id="263" r:id="rId8"/>
    <p:sldId id="257" r:id="rId9"/>
    <p:sldId id="262" r:id="rId10"/>
    <p:sldId id="287" r:id="rId11"/>
    <p:sldId id="261" r:id="rId12"/>
    <p:sldId id="290" r:id="rId13"/>
    <p:sldId id="289" r:id="rId14"/>
    <p:sldId id="291" r:id="rId15"/>
    <p:sldId id="297" r:id="rId16"/>
    <p:sldId id="296" r:id="rId17"/>
    <p:sldId id="298" r:id="rId18"/>
    <p:sldId id="295" r:id="rId19"/>
    <p:sldId id="301" r:id="rId20"/>
    <p:sldId id="300" r:id="rId21"/>
    <p:sldId id="292" r:id="rId22"/>
    <p:sldId id="293" r:id="rId23"/>
    <p:sldId id="294" r:id="rId24"/>
    <p:sldId id="267" r:id="rId25"/>
    <p:sldId id="268" r:id="rId26"/>
    <p:sldId id="269" r:id="rId27"/>
    <p:sldId id="288"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7959B-8134-42D7-A29C-61EABEA6993A}" v="23" dt="2024-12-23T03:19:19.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1042"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ED99-A914-223D-2E1E-6DF602D284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6F8F3F-69CE-7B0A-F8BB-414784788E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F29D19-6DA7-90DD-B144-8305BA23FD4E}"/>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5" name="Footer Placeholder 4">
            <a:extLst>
              <a:ext uri="{FF2B5EF4-FFF2-40B4-BE49-F238E27FC236}">
                <a16:creationId xmlns:a16="http://schemas.microsoft.com/office/drawing/2014/main" id="{B2B2C482-CB01-A5FF-EDD1-87E7CF631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08F47-0E34-3003-8C88-23A546EA3774}"/>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903545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479C3-AC67-AFE6-452D-5C0DE7FBA7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81848E-3E18-5CE1-7C53-ED9F8A6DD3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27F38-8CED-AD37-6422-44F7E4A94E0E}"/>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5" name="Footer Placeholder 4">
            <a:extLst>
              <a:ext uri="{FF2B5EF4-FFF2-40B4-BE49-F238E27FC236}">
                <a16:creationId xmlns:a16="http://schemas.microsoft.com/office/drawing/2014/main" id="{313780AD-59AF-F168-BD3E-DC1119719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5340E-BEC0-59C9-A930-A31D8C8BAF14}"/>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211686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0C7408-8081-A20F-00E7-69A3104961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710869-A8CA-00D9-0595-03B85EE66F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A83E6-74FA-540B-79D2-CE5AACF08697}"/>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5" name="Footer Placeholder 4">
            <a:extLst>
              <a:ext uri="{FF2B5EF4-FFF2-40B4-BE49-F238E27FC236}">
                <a16:creationId xmlns:a16="http://schemas.microsoft.com/office/drawing/2014/main" id="{132EC2AD-9D49-7A2B-49A1-D97108DCF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13D8E-D981-B7BD-9F28-45CF9DFF3CB0}"/>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273542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608C-FB90-47B2-B533-2BAD6F147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FC08D-C6C5-3442-E7C8-1AF7C202F2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9DFD7-54B3-73D0-0FC2-94B3EC80850C}"/>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5" name="Footer Placeholder 4">
            <a:extLst>
              <a:ext uri="{FF2B5EF4-FFF2-40B4-BE49-F238E27FC236}">
                <a16:creationId xmlns:a16="http://schemas.microsoft.com/office/drawing/2014/main" id="{5C6ECEE4-B96E-36B3-4F23-339242970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11BB8-261C-B01F-B498-E46CFE8A6E6A}"/>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400324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574E-4757-60B4-AAFF-26E969F97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42A8CD-38FA-8A8F-BB45-28EE687F8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1C2C6F-3909-02E2-1D27-745546792309}"/>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5" name="Footer Placeholder 4">
            <a:extLst>
              <a:ext uri="{FF2B5EF4-FFF2-40B4-BE49-F238E27FC236}">
                <a16:creationId xmlns:a16="http://schemas.microsoft.com/office/drawing/2014/main" id="{61C97D74-64B4-F6AB-D3D5-E67E8E821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3E466-478C-C9A3-97DD-F587DA38DBDA}"/>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175239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A27A-8D91-B066-2E9A-D413AD142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70C6F-327B-102B-106C-10DC19979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3E5E46-3F9F-893B-0C97-5D218056E9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5A9F49-CF1A-5EAA-BB9F-7F98F3CC893F}"/>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6" name="Footer Placeholder 5">
            <a:extLst>
              <a:ext uri="{FF2B5EF4-FFF2-40B4-BE49-F238E27FC236}">
                <a16:creationId xmlns:a16="http://schemas.microsoft.com/office/drawing/2014/main" id="{A955139C-9A47-FC18-88AF-567A0D1BA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6306A-1755-A1C8-1DB9-FC0D7D63A530}"/>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258517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A02E-4061-CDF8-D099-4A2B3B8BA5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8DD43E-DC43-5FEB-E4B1-984AF7532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9217B4-513D-5CE4-701E-D20341E3A1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C0FF39-CAD2-85AC-E642-8D53A1EA0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BF1F07-548E-0BAE-5ABC-60934EDD91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988672-354D-5683-B003-42D08D503E32}"/>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8" name="Footer Placeholder 7">
            <a:extLst>
              <a:ext uri="{FF2B5EF4-FFF2-40B4-BE49-F238E27FC236}">
                <a16:creationId xmlns:a16="http://schemas.microsoft.com/office/drawing/2014/main" id="{C4FA2C40-C7C9-F3C0-34DD-7F441DD1A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971B0-7A8B-7752-7300-7D9C85045E01}"/>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117886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C2F9-3345-B197-87DD-FE78BB020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D5372B-1635-273B-B8E2-485CFEE5B37E}"/>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4" name="Footer Placeholder 3">
            <a:extLst>
              <a:ext uri="{FF2B5EF4-FFF2-40B4-BE49-F238E27FC236}">
                <a16:creationId xmlns:a16="http://schemas.microsoft.com/office/drawing/2014/main" id="{E8CC99F0-9D21-02FA-8714-BFE397822B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5B6DEB-0667-223E-8FBA-F33EFB72F54C}"/>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338574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8C9FE-DFCE-90D0-4A63-43A3CE57D486}"/>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3" name="Footer Placeholder 2">
            <a:extLst>
              <a:ext uri="{FF2B5EF4-FFF2-40B4-BE49-F238E27FC236}">
                <a16:creationId xmlns:a16="http://schemas.microsoft.com/office/drawing/2014/main" id="{5C6D44D3-A66A-3734-50F2-C0EEC5D5A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D7DFD-946A-DBDC-9E61-4E8C04A95F19}"/>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74801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64B1-C7CE-B1A9-B020-EF5C0906D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F1E97-40BF-10F3-F3DD-75302CA111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F6102D-AC39-1688-1801-DC583886B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FC9BD-0EF8-2165-C985-CB969D91B025}"/>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6" name="Footer Placeholder 5">
            <a:extLst>
              <a:ext uri="{FF2B5EF4-FFF2-40B4-BE49-F238E27FC236}">
                <a16:creationId xmlns:a16="http://schemas.microsoft.com/office/drawing/2014/main" id="{3A00B4E3-E1D4-BE73-C6CB-D3795BFAF5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EF68E-7DB4-68BE-A61F-55891917AA68}"/>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208173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CBA7-6632-0027-C70A-31992D1EC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DA0BDE-B2DD-5E02-A9A2-ABC9AD8FA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865F3-CC11-4BFD-142B-60E74C72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98256-67D1-863A-74A5-6448204D465C}"/>
              </a:ext>
            </a:extLst>
          </p:cNvPr>
          <p:cNvSpPr>
            <a:spLocks noGrp="1"/>
          </p:cNvSpPr>
          <p:nvPr>
            <p:ph type="dt" sz="half" idx="10"/>
          </p:nvPr>
        </p:nvSpPr>
        <p:spPr/>
        <p:txBody>
          <a:bodyPr/>
          <a:lstStyle/>
          <a:p>
            <a:fld id="{E15B836A-1812-4522-9019-F78F02AB354B}" type="datetimeFigureOut">
              <a:rPr lang="en-US" smtClean="0"/>
              <a:t>2/16/2025</a:t>
            </a:fld>
            <a:endParaRPr lang="en-US"/>
          </a:p>
        </p:txBody>
      </p:sp>
      <p:sp>
        <p:nvSpPr>
          <p:cNvPr id="6" name="Footer Placeholder 5">
            <a:extLst>
              <a:ext uri="{FF2B5EF4-FFF2-40B4-BE49-F238E27FC236}">
                <a16:creationId xmlns:a16="http://schemas.microsoft.com/office/drawing/2014/main" id="{6F8B09DD-F933-DB17-4074-95F4BFC1E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4067D-A99D-3FFE-ECA1-BC0EA14D7078}"/>
              </a:ext>
            </a:extLst>
          </p:cNvPr>
          <p:cNvSpPr>
            <a:spLocks noGrp="1"/>
          </p:cNvSpPr>
          <p:nvPr>
            <p:ph type="sldNum" sz="quarter" idx="12"/>
          </p:nvPr>
        </p:nvSpPr>
        <p:spPr/>
        <p:txBody>
          <a:bodyPr/>
          <a:lstStyle/>
          <a:p>
            <a:fld id="{6898213C-78A5-4E26-A444-2DDBD59D53ED}" type="slidenum">
              <a:rPr lang="en-US" smtClean="0"/>
              <a:t>‹#›</a:t>
            </a:fld>
            <a:endParaRPr lang="en-US"/>
          </a:p>
        </p:txBody>
      </p:sp>
    </p:spTree>
    <p:extLst>
      <p:ext uri="{BB962C8B-B14F-4D97-AF65-F5344CB8AC3E}">
        <p14:creationId xmlns:p14="http://schemas.microsoft.com/office/powerpoint/2010/main" val="190291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8F2317-F97A-2AC6-3A41-F80573B729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B94223-8829-1CC4-E04F-BBF932B36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6E747-3EB3-8FD1-C6A0-DD2907BB9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B836A-1812-4522-9019-F78F02AB354B}" type="datetimeFigureOut">
              <a:rPr lang="en-US" smtClean="0"/>
              <a:t>2/16/2025</a:t>
            </a:fld>
            <a:endParaRPr lang="en-US"/>
          </a:p>
        </p:txBody>
      </p:sp>
      <p:sp>
        <p:nvSpPr>
          <p:cNvPr id="5" name="Footer Placeholder 4">
            <a:extLst>
              <a:ext uri="{FF2B5EF4-FFF2-40B4-BE49-F238E27FC236}">
                <a16:creationId xmlns:a16="http://schemas.microsoft.com/office/drawing/2014/main" id="{F6F10451-ABF0-7FAD-EA25-DE05BD02F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AD81A6-AFA5-CF9C-A006-8388457A9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8213C-78A5-4E26-A444-2DDBD59D53ED}" type="slidenum">
              <a:rPr lang="en-US" smtClean="0"/>
              <a:t>‹#›</a:t>
            </a:fld>
            <a:endParaRPr lang="en-US"/>
          </a:p>
        </p:txBody>
      </p:sp>
    </p:spTree>
    <p:extLst>
      <p:ext uri="{BB962C8B-B14F-4D97-AF65-F5344CB8AC3E}">
        <p14:creationId xmlns:p14="http://schemas.microsoft.com/office/powerpoint/2010/main" val="224864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ature.com/naturecommunication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3D Glass Rendering Of Chemical Compounds">
            <a:extLst>
              <a:ext uri="{FF2B5EF4-FFF2-40B4-BE49-F238E27FC236}">
                <a16:creationId xmlns:a16="http://schemas.microsoft.com/office/drawing/2014/main" id="{3A9D0A42-5DB4-E364-FEDA-5CDB8F67DDF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9C33D-6469-1406-DEC2-66C1D5BD146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Molecular Qubits</a:t>
            </a:r>
            <a:br>
              <a:rPr lang="en-US" sz="5200" dirty="0">
                <a:solidFill>
                  <a:srgbClr val="FFFFFF"/>
                </a:solidFill>
              </a:rPr>
            </a:br>
            <a:r>
              <a:rPr lang="en-US" sz="5200" dirty="0">
                <a:solidFill>
                  <a:srgbClr val="FFFFFF"/>
                </a:solidFill>
              </a:rPr>
              <a:t>Cu Qubit Candidate</a:t>
            </a:r>
          </a:p>
        </p:txBody>
      </p:sp>
      <p:sp>
        <p:nvSpPr>
          <p:cNvPr id="3" name="Subtitle 2">
            <a:extLst>
              <a:ext uri="{FF2B5EF4-FFF2-40B4-BE49-F238E27FC236}">
                <a16:creationId xmlns:a16="http://schemas.microsoft.com/office/drawing/2014/main" id="{FA9D29BC-95A8-402C-7182-BA3E09FC5B0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D. F. Hakala, Ph.D.</a:t>
            </a:r>
          </a:p>
        </p:txBody>
      </p:sp>
    </p:spTree>
    <p:extLst>
      <p:ext uri="{BB962C8B-B14F-4D97-AF65-F5344CB8AC3E}">
        <p14:creationId xmlns:p14="http://schemas.microsoft.com/office/powerpoint/2010/main" val="201636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A4772-7FDC-350C-BF1A-3E5457A06E0B}"/>
              </a:ext>
            </a:extLst>
          </p:cNvPr>
          <p:cNvSpPr>
            <a:spLocks noGrp="1"/>
          </p:cNvSpPr>
          <p:nvPr>
            <p:ph type="title"/>
          </p:nvPr>
        </p:nvSpPr>
        <p:spPr/>
        <p:txBody>
          <a:bodyPr/>
          <a:lstStyle/>
          <a:p>
            <a:r>
              <a:rPr lang="en-US" dirty="0"/>
              <a:t>MO Energy Diagrams from ORCA Output</a:t>
            </a:r>
          </a:p>
        </p:txBody>
      </p:sp>
      <p:pic>
        <p:nvPicPr>
          <p:cNvPr id="5" name="Content Placeholder 4">
            <a:extLst>
              <a:ext uri="{FF2B5EF4-FFF2-40B4-BE49-F238E27FC236}">
                <a16:creationId xmlns:a16="http://schemas.microsoft.com/office/drawing/2014/main" id="{E56D8982-10CF-9E7A-6421-5904337E9EBF}"/>
              </a:ext>
            </a:extLst>
          </p:cNvPr>
          <p:cNvPicPr>
            <a:picLocks noGrp="1" noChangeAspect="1"/>
          </p:cNvPicPr>
          <p:nvPr>
            <p:ph idx="1"/>
          </p:nvPr>
        </p:nvPicPr>
        <p:blipFill>
          <a:blip r:embed="rId2"/>
          <a:stretch>
            <a:fillRect/>
          </a:stretch>
        </p:blipFill>
        <p:spPr>
          <a:xfrm>
            <a:off x="740884" y="1309576"/>
            <a:ext cx="5774216" cy="5183299"/>
          </a:xfrm>
        </p:spPr>
      </p:pic>
      <p:pic>
        <p:nvPicPr>
          <p:cNvPr id="7" name="Picture 6">
            <a:extLst>
              <a:ext uri="{FF2B5EF4-FFF2-40B4-BE49-F238E27FC236}">
                <a16:creationId xmlns:a16="http://schemas.microsoft.com/office/drawing/2014/main" id="{C349B077-49E5-B546-358E-2E61BC14BA2D}"/>
              </a:ext>
            </a:extLst>
          </p:cNvPr>
          <p:cNvPicPr>
            <a:picLocks noChangeAspect="1"/>
          </p:cNvPicPr>
          <p:nvPr/>
        </p:nvPicPr>
        <p:blipFill>
          <a:blip r:embed="rId3"/>
          <a:stretch>
            <a:fillRect/>
          </a:stretch>
        </p:blipFill>
        <p:spPr>
          <a:xfrm>
            <a:off x="6417784" y="1349407"/>
            <a:ext cx="5774216" cy="5086154"/>
          </a:xfrm>
          <a:prstGeom prst="rect">
            <a:avLst/>
          </a:prstGeom>
        </p:spPr>
      </p:pic>
      <p:sp>
        <p:nvSpPr>
          <p:cNvPr id="8" name="TextBox 7">
            <a:extLst>
              <a:ext uri="{FF2B5EF4-FFF2-40B4-BE49-F238E27FC236}">
                <a16:creationId xmlns:a16="http://schemas.microsoft.com/office/drawing/2014/main" id="{114C0394-B7A3-CD4D-FDD3-1DED6B2EAA74}"/>
              </a:ext>
            </a:extLst>
          </p:cNvPr>
          <p:cNvSpPr txBox="1"/>
          <p:nvPr/>
        </p:nvSpPr>
        <p:spPr>
          <a:xfrm>
            <a:off x="2026535" y="5648914"/>
            <a:ext cx="1362745" cy="369332"/>
          </a:xfrm>
          <a:prstGeom prst="rect">
            <a:avLst/>
          </a:prstGeom>
          <a:noFill/>
        </p:spPr>
        <p:txBody>
          <a:bodyPr wrap="none" rtlCol="0">
            <a:spAutoFit/>
          </a:bodyPr>
          <a:lstStyle/>
          <a:p>
            <a:r>
              <a:rPr lang="en-US" dirty="0"/>
              <a:t>Overall View</a:t>
            </a:r>
          </a:p>
        </p:txBody>
      </p:sp>
      <p:sp>
        <p:nvSpPr>
          <p:cNvPr id="9" name="TextBox 8">
            <a:extLst>
              <a:ext uri="{FF2B5EF4-FFF2-40B4-BE49-F238E27FC236}">
                <a16:creationId xmlns:a16="http://schemas.microsoft.com/office/drawing/2014/main" id="{1190DCF6-0441-2B77-EFE3-E4A7EFD4A725}"/>
              </a:ext>
            </a:extLst>
          </p:cNvPr>
          <p:cNvSpPr txBox="1"/>
          <p:nvPr/>
        </p:nvSpPr>
        <p:spPr>
          <a:xfrm>
            <a:off x="6776383" y="5648914"/>
            <a:ext cx="3747629" cy="369332"/>
          </a:xfrm>
          <a:prstGeom prst="rect">
            <a:avLst/>
          </a:prstGeom>
          <a:noFill/>
        </p:spPr>
        <p:txBody>
          <a:bodyPr wrap="none" rtlCol="0">
            <a:spAutoFit/>
          </a:bodyPr>
          <a:lstStyle/>
          <a:p>
            <a:r>
              <a:rPr lang="en-US" dirty="0"/>
              <a:t>Closeup View of HOMO-LUMO Region</a:t>
            </a:r>
          </a:p>
        </p:txBody>
      </p:sp>
      <p:sp>
        <p:nvSpPr>
          <p:cNvPr id="10" name="TextBox 9">
            <a:extLst>
              <a:ext uri="{FF2B5EF4-FFF2-40B4-BE49-F238E27FC236}">
                <a16:creationId xmlns:a16="http://schemas.microsoft.com/office/drawing/2014/main" id="{F3E37EB5-BB73-2178-CC33-3A5E68B3CE0D}"/>
              </a:ext>
            </a:extLst>
          </p:cNvPr>
          <p:cNvSpPr txBox="1"/>
          <p:nvPr/>
        </p:nvSpPr>
        <p:spPr>
          <a:xfrm>
            <a:off x="4465365" y="6434330"/>
            <a:ext cx="2617704" cy="369332"/>
          </a:xfrm>
          <a:prstGeom prst="rect">
            <a:avLst/>
          </a:prstGeom>
          <a:noFill/>
        </p:spPr>
        <p:txBody>
          <a:bodyPr wrap="none" rtlCol="0">
            <a:spAutoFit/>
          </a:bodyPr>
          <a:lstStyle/>
          <a:p>
            <a:r>
              <a:rPr lang="en-US" dirty="0"/>
              <a:t>Rendered with </a:t>
            </a:r>
            <a:r>
              <a:rPr lang="en-US" dirty="0" err="1"/>
              <a:t>ChemCraft</a:t>
            </a:r>
            <a:endParaRPr lang="en-US" dirty="0"/>
          </a:p>
        </p:txBody>
      </p:sp>
    </p:spTree>
    <p:extLst>
      <p:ext uri="{BB962C8B-B14F-4D97-AF65-F5344CB8AC3E}">
        <p14:creationId xmlns:p14="http://schemas.microsoft.com/office/powerpoint/2010/main" val="13008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C23E-08BA-E8BB-436A-B01B66313E9D}"/>
              </a:ext>
            </a:extLst>
          </p:cNvPr>
          <p:cNvSpPr>
            <a:spLocks noGrp="1"/>
          </p:cNvSpPr>
          <p:nvPr>
            <p:ph type="title"/>
          </p:nvPr>
        </p:nvSpPr>
        <p:spPr>
          <a:xfrm>
            <a:off x="819539" y="-15886"/>
            <a:ext cx="11049000" cy="1325563"/>
          </a:xfrm>
        </p:spPr>
        <p:txBody>
          <a:bodyPr/>
          <a:lstStyle/>
          <a:p>
            <a:r>
              <a:rPr lang="en-US" dirty="0"/>
              <a:t>Graphical Representations of Molecular Orbitals</a:t>
            </a:r>
          </a:p>
        </p:txBody>
      </p:sp>
      <p:sp>
        <p:nvSpPr>
          <p:cNvPr id="6" name="TextBox 5">
            <a:extLst>
              <a:ext uri="{FF2B5EF4-FFF2-40B4-BE49-F238E27FC236}">
                <a16:creationId xmlns:a16="http://schemas.microsoft.com/office/drawing/2014/main" id="{1FD24A9A-B778-98A0-5006-1A9DE24E8B75}"/>
              </a:ext>
            </a:extLst>
          </p:cNvPr>
          <p:cNvSpPr txBox="1"/>
          <p:nvPr/>
        </p:nvSpPr>
        <p:spPr>
          <a:xfrm>
            <a:off x="1224826" y="4253429"/>
            <a:ext cx="3601616" cy="2031325"/>
          </a:xfrm>
          <a:prstGeom prst="rect">
            <a:avLst/>
          </a:prstGeom>
          <a:noFill/>
        </p:spPr>
        <p:txBody>
          <a:bodyPr wrap="square" rtlCol="0">
            <a:spAutoFit/>
          </a:bodyPr>
          <a:lstStyle/>
          <a:p>
            <a:r>
              <a:rPr lang="en-US" dirty="0"/>
              <a:t>This is the Highest Occupied Molecular Orbital (HOMO) for the Cu(II)  molecule as calculated.</a:t>
            </a:r>
          </a:p>
          <a:p>
            <a:endParaRPr lang="en-US" dirty="0"/>
          </a:p>
          <a:p>
            <a:r>
              <a:rPr lang="en-US" dirty="0"/>
              <a:t>Note the </a:t>
            </a:r>
            <a:r>
              <a:rPr lang="en-US" dirty="0" err="1"/>
              <a:t>d</a:t>
            </a:r>
            <a:r>
              <a:rPr lang="en-US" baseline="-25000" dirty="0" err="1"/>
              <a:t>xz</a:t>
            </a:r>
            <a:r>
              <a:rPr lang="en-US" dirty="0"/>
              <a:t> character around the Cu atom</a:t>
            </a:r>
          </a:p>
          <a:p>
            <a:endParaRPr lang="en-US" dirty="0"/>
          </a:p>
        </p:txBody>
      </p:sp>
      <p:sp>
        <p:nvSpPr>
          <p:cNvPr id="9" name="TextBox 8">
            <a:extLst>
              <a:ext uri="{FF2B5EF4-FFF2-40B4-BE49-F238E27FC236}">
                <a16:creationId xmlns:a16="http://schemas.microsoft.com/office/drawing/2014/main" id="{FD873F96-D03B-A08E-BD6C-226D7DF85667}"/>
              </a:ext>
            </a:extLst>
          </p:cNvPr>
          <p:cNvSpPr txBox="1"/>
          <p:nvPr/>
        </p:nvSpPr>
        <p:spPr>
          <a:xfrm>
            <a:off x="7103610" y="4429629"/>
            <a:ext cx="3601616" cy="2031325"/>
          </a:xfrm>
          <a:prstGeom prst="rect">
            <a:avLst/>
          </a:prstGeom>
          <a:noFill/>
        </p:spPr>
        <p:txBody>
          <a:bodyPr wrap="square" rtlCol="0">
            <a:spAutoFit/>
          </a:bodyPr>
          <a:lstStyle/>
          <a:p>
            <a:r>
              <a:rPr lang="en-US" dirty="0"/>
              <a:t>This is the Lowest Unoccupied Molecular Orbital (LUMO) for the Cu(II) molecule as calculated.</a:t>
            </a:r>
          </a:p>
          <a:p>
            <a:endParaRPr lang="en-US" dirty="0"/>
          </a:p>
          <a:p>
            <a:r>
              <a:rPr lang="en-US" dirty="0"/>
              <a:t>Note the d</a:t>
            </a:r>
            <a:r>
              <a:rPr lang="en-US" baseline="-25000" dirty="0"/>
              <a:t>z2 </a:t>
            </a:r>
            <a:r>
              <a:rPr lang="en-US" dirty="0"/>
              <a:t> character around the Cu atom</a:t>
            </a:r>
          </a:p>
          <a:p>
            <a:r>
              <a:rPr lang="en-US" baseline="-25000" dirty="0"/>
              <a:t> </a:t>
            </a:r>
            <a:endParaRPr lang="en-US" dirty="0"/>
          </a:p>
        </p:txBody>
      </p:sp>
      <p:pic>
        <p:nvPicPr>
          <p:cNvPr id="7" name="Content Placeholder 6">
            <a:extLst>
              <a:ext uri="{FF2B5EF4-FFF2-40B4-BE49-F238E27FC236}">
                <a16:creationId xmlns:a16="http://schemas.microsoft.com/office/drawing/2014/main" id="{2E9132F5-615A-0F1F-8A8D-E1A8B49412D9}"/>
              </a:ext>
            </a:extLst>
          </p:cNvPr>
          <p:cNvPicPr>
            <a:picLocks noGrp="1" noChangeAspect="1"/>
          </p:cNvPicPr>
          <p:nvPr>
            <p:ph idx="1"/>
          </p:nvPr>
        </p:nvPicPr>
        <p:blipFill>
          <a:blip r:embed="rId2"/>
          <a:stretch>
            <a:fillRect/>
          </a:stretch>
        </p:blipFill>
        <p:spPr>
          <a:xfrm>
            <a:off x="819539" y="1115730"/>
            <a:ext cx="4732175" cy="3113273"/>
          </a:xfrm>
        </p:spPr>
      </p:pic>
      <p:pic>
        <p:nvPicPr>
          <p:cNvPr id="12" name="Picture 11">
            <a:extLst>
              <a:ext uri="{FF2B5EF4-FFF2-40B4-BE49-F238E27FC236}">
                <a16:creationId xmlns:a16="http://schemas.microsoft.com/office/drawing/2014/main" id="{6D8D1E17-9EFA-C195-9929-3C551A9A59B7}"/>
              </a:ext>
            </a:extLst>
          </p:cNvPr>
          <p:cNvPicPr>
            <a:picLocks noChangeAspect="1"/>
          </p:cNvPicPr>
          <p:nvPr/>
        </p:nvPicPr>
        <p:blipFill>
          <a:blip r:embed="rId3"/>
          <a:stretch>
            <a:fillRect/>
          </a:stretch>
        </p:blipFill>
        <p:spPr>
          <a:xfrm>
            <a:off x="6326154" y="1115730"/>
            <a:ext cx="5199095" cy="3137699"/>
          </a:xfrm>
          <a:prstGeom prst="rect">
            <a:avLst/>
          </a:prstGeom>
        </p:spPr>
      </p:pic>
    </p:spTree>
    <p:extLst>
      <p:ext uri="{BB962C8B-B14F-4D97-AF65-F5344CB8AC3E}">
        <p14:creationId xmlns:p14="http://schemas.microsoft.com/office/powerpoint/2010/main" val="3406697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E05E-7106-ED14-D880-44116CCE085F}"/>
              </a:ext>
            </a:extLst>
          </p:cNvPr>
          <p:cNvSpPr>
            <a:spLocks noGrp="1"/>
          </p:cNvSpPr>
          <p:nvPr>
            <p:ph type="title"/>
          </p:nvPr>
        </p:nvSpPr>
        <p:spPr/>
        <p:txBody>
          <a:bodyPr/>
          <a:lstStyle/>
          <a:p>
            <a:r>
              <a:rPr lang="en-US" dirty="0"/>
              <a:t>Spin Density 3D </a:t>
            </a:r>
            <a:r>
              <a:rPr lang="en-US" dirty="0" err="1"/>
              <a:t>Isosurface</a:t>
            </a:r>
            <a:endParaRPr lang="en-US" dirty="0"/>
          </a:p>
        </p:txBody>
      </p:sp>
      <p:pic>
        <p:nvPicPr>
          <p:cNvPr id="5" name="Content Placeholder 4">
            <a:extLst>
              <a:ext uri="{FF2B5EF4-FFF2-40B4-BE49-F238E27FC236}">
                <a16:creationId xmlns:a16="http://schemas.microsoft.com/office/drawing/2014/main" id="{EF4D01FE-1C27-4C33-0EC7-86ABFE964433}"/>
              </a:ext>
            </a:extLst>
          </p:cNvPr>
          <p:cNvPicPr>
            <a:picLocks noGrp="1" noChangeAspect="1"/>
          </p:cNvPicPr>
          <p:nvPr>
            <p:ph idx="1"/>
          </p:nvPr>
        </p:nvPicPr>
        <p:blipFill>
          <a:blip r:embed="rId2"/>
          <a:stretch>
            <a:fillRect/>
          </a:stretch>
        </p:blipFill>
        <p:spPr>
          <a:xfrm>
            <a:off x="838199" y="1690688"/>
            <a:ext cx="6838853" cy="4127308"/>
          </a:xfrm>
        </p:spPr>
      </p:pic>
      <p:sp>
        <p:nvSpPr>
          <p:cNvPr id="6" name="TextBox 5">
            <a:extLst>
              <a:ext uri="{FF2B5EF4-FFF2-40B4-BE49-F238E27FC236}">
                <a16:creationId xmlns:a16="http://schemas.microsoft.com/office/drawing/2014/main" id="{9EDECCC4-DE46-765C-2B12-88A24B319AE2}"/>
              </a:ext>
            </a:extLst>
          </p:cNvPr>
          <p:cNvSpPr txBox="1"/>
          <p:nvPr/>
        </p:nvSpPr>
        <p:spPr>
          <a:xfrm>
            <a:off x="8177206" y="2358491"/>
            <a:ext cx="3074796" cy="1754326"/>
          </a:xfrm>
          <a:prstGeom prst="rect">
            <a:avLst/>
          </a:prstGeom>
          <a:noFill/>
        </p:spPr>
        <p:txBody>
          <a:bodyPr wrap="square" rtlCol="0">
            <a:spAutoFit/>
          </a:bodyPr>
          <a:lstStyle/>
          <a:p>
            <a:endParaRPr lang="en-US" dirty="0"/>
          </a:p>
          <a:p>
            <a:r>
              <a:rPr lang="en-US" dirty="0"/>
              <a:t>This is the </a:t>
            </a:r>
            <a:r>
              <a:rPr lang="en-US" dirty="0" err="1"/>
              <a:t>Chemcraft</a:t>
            </a:r>
            <a:r>
              <a:rPr lang="en-US" dirty="0"/>
              <a:t> rendering of the spin density of the Cu qubit candidate with hydrogen substitutions.</a:t>
            </a:r>
          </a:p>
          <a:p>
            <a:endParaRPr lang="en-US" dirty="0"/>
          </a:p>
        </p:txBody>
      </p:sp>
    </p:spTree>
    <p:extLst>
      <p:ext uri="{BB962C8B-B14F-4D97-AF65-F5344CB8AC3E}">
        <p14:creationId xmlns:p14="http://schemas.microsoft.com/office/powerpoint/2010/main" val="192225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2067-91B2-0808-1FD3-27AD6C828E9C}"/>
              </a:ext>
            </a:extLst>
          </p:cNvPr>
          <p:cNvSpPr>
            <a:spLocks noGrp="1"/>
          </p:cNvSpPr>
          <p:nvPr>
            <p:ph type="title"/>
          </p:nvPr>
        </p:nvSpPr>
        <p:spPr>
          <a:xfrm>
            <a:off x="968829" y="500062"/>
            <a:ext cx="10515600" cy="1325563"/>
          </a:xfrm>
        </p:spPr>
        <p:txBody>
          <a:bodyPr>
            <a:noAutofit/>
          </a:bodyPr>
          <a:lstStyle/>
          <a:p>
            <a:r>
              <a:rPr lang="en-US" sz="3600" dirty="0"/>
              <a:t>ABSORPTION SPECTRUM </a:t>
            </a:r>
            <a:br>
              <a:rPr lang="en-US" sz="3600" dirty="0"/>
            </a:br>
            <a:r>
              <a:rPr lang="en-US" sz="3600" dirty="0"/>
              <a:t>Cu Qubit Candidate (H Version) </a:t>
            </a:r>
            <a:br>
              <a:rPr lang="en-US" sz="3600" dirty="0"/>
            </a:br>
            <a:r>
              <a:rPr lang="en-US" sz="3600" dirty="0"/>
              <a:t>VIA  TRANSITION ELECTRIC DIPOLE MOMENTS*</a:t>
            </a:r>
            <a:br>
              <a:rPr lang="en-US" sz="3600" dirty="0"/>
            </a:br>
            <a:endParaRPr lang="en-US" sz="3600" dirty="0"/>
          </a:p>
        </p:txBody>
      </p:sp>
      <p:sp>
        <p:nvSpPr>
          <p:cNvPr id="3" name="Content Placeholder 2">
            <a:extLst>
              <a:ext uri="{FF2B5EF4-FFF2-40B4-BE49-F238E27FC236}">
                <a16:creationId xmlns:a16="http://schemas.microsoft.com/office/drawing/2014/main" id="{5031B8F1-0DA0-BBFD-1D14-991326C11FF4}"/>
              </a:ext>
            </a:extLst>
          </p:cNvPr>
          <p:cNvSpPr>
            <a:spLocks noGrp="1"/>
          </p:cNvSpPr>
          <p:nvPr>
            <p:ph idx="1"/>
          </p:nvPr>
        </p:nvSpPr>
        <p:spPr/>
        <p:txBody>
          <a:bodyPr>
            <a:normAutofit fontScale="62500" lnSpcReduction="20000"/>
          </a:bodyPr>
          <a:lstStyle/>
          <a:p>
            <a:r>
              <a:rPr lang="en-US" dirty="0"/>
              <a:t>State   Energy    Wavelength     </a:t>
            </a:r>
            <a:r>
              <a:rPr lang="en-US" dirty="0" err="1"/>
              <a:t>fosc</a:t>
            </a:r>
            <a:r>
              <a:rPr lang="en-US" dirty="0"/>
              <a:t>                T2           TX             TY             TZ  </a:t>
            </a:r>
          </a:p>
          <a:p>
            <a:r>
              <a:rPr lang="en-US" dirty="0"/>
              <a:t>            (cm-1)         (nm)                                (au**2)     (au)          (au)          (au) </a:t>
            </a:r>
          </a:p>
          <a:p>
            <a:r>
              <a:rPr lang="en-US" dirty="0"/>
              <a:t>-------------------------------------------------------------------------------------------------------</a:t>
            </a:r>
          </a:p>
          <a:p>
            <a:r>
              <a:rPr lang="en-US" dirty="0"/>
              <a:t>   1    8143.4         1228.0   0.000007381   0.00030   0.00193  -0.01717  -0.00000</a:t>
            </a:r>
          </a:p>
          <a:p>
            <a:r>
              <a:rPr lang="en-US" dirty="0"/>
              <a:t>   2   14961.1          668.4   0.000000041   0.00000  -0.00000  -0.00000   0.00096</a:t>
            </a:r>
          </a:p>
          <a:p>
            <a:r>
              <a:rPr lang="en-US" dirty="0"/>
              <a:t>   3   17862.9          559.8   0.000608257   0.01121  -0.10487  -0.01458   0.00000</a:t>
            </a:r>
          </a:p>
          <a:p>
            <a:r>
              <a:rPr lang="en-US" dirty="0"/>
              <a:t>   4   18711.4          534.4   0.000000007   0.00000   0.00001   0.00000   0.00035</a:t>
            </a:r>
          </a:p>
          <a:p>
            <a:r>
              <a:rPr lang="en-US" dirty="0"/>
              <a:t>   5   21058.8          474.9   0.000000000   0.00000   0.00004   0.00002   0.00004</a:t>
            </a:r>
          </a:p>
          <a:p>
            <a:r>
              <a:rPr lang="en-US" dirty="0"/>
              <a:t>   6   22698.8          440.6   0.000333950   0.00484  -0.01340   0.06829  -0.00000</a:t>
            </a:r>
          </a:p>
          <a:p>
            <a:r>
              <a:rPr lang="en-US" dirty="0"/>
              <a:t>   7   25371.2          394.1   0.000000000   0.00000  -0.00000  -0.00002   0.00001</a:t>
            </a:r>
          </a:p>
          <a:p>
            <a:r>
              <a:rPr lang="en-US" dirty="0"/>
              <a:t>   8   25810.8          387.4   0.000279522   0.00357  -0.00808  -0.05916   0.00000</a:t>
            </a:r>
          </a:p>
          <a:p>
            <a:r>
              <a:rPr lang="en-US" dirty="0"/>
              <a:t>   </a:t>
            </a:r>
            <a:r>
              <a:rPr lang="en-US" dirty="0">
                <a:highlight>
                  <a:srgbClr val="FFFF00"/>
                </a:highlight>
              </a:rPr>
              <a:t>9   26013.1          384.4   0.256247058   3.24297   1.78145   0.26348  -0.00002</a:t>
            </a:r>
          </a:p>
          <a:p>
            <a:r>
              <a:rPr lang="en-US" dirty="0"/>
              <a:t>  10   26124.3         382.8   0.000003534   0.00004   0.00271   0.00040   0.00608</a:t>
            </a:r>
          </a:p>
        </p:txBody>
      </p:sp>
      <p:sp>
        <p:nvSpPr>
          <p:cNvPr id="4" name="TextBox 3">
            <a:extLst>
              <a:ext uri="{FF2B5EF4-FFF2-40B4-BE49-F238E27FC236}">
                <a16:creationId xmlns:a16="http://schemas.microsoft.com/office/drawing/2014/main" id="{A7DC4E85-515C-2CB6-B4FD-E02DD06B89CA}"/>
              </a:ext>
            </a:extLst>
          </p:cNvPr>
          <p:cNvSpPr txBox="1"/>
          <p:nvPr/>
        </p:nvSpPr>
        <p:spPr>
          <a:xfrm>
            <a:off x="3489649" y="6176963"/>
            <a:ext cx="3328219" cy="369332"/>
          </a:xfrm>
          <a:prstGeom prst="rect">
            <a:avLst/>
          </a:prstGeom>
          <a:noFill/>
        </p:spPr>
        <p:txBody>
          <a:bodyPr wrap="none" rtlCol="0">
            <a:spAutoFit/>
          </a:bodyPr>
          <a:lstStyle/>
          <a:p>
            <a:r>
              <a:rPr lang="en-US" dirty="0"/>
              <a:t>Strongest transition is highlighted</a:t>
            </a:r>
          </a:p>
        </p:txBody>
      </p:sp>
      <p:sp>
        <p:nvSpPr>
          <p:cNvPr id="5" name="TextBox 4">
            <a:extLst>
              <a:ext uri="{FF2B5EF4-FFF2-40B4-BE49-F238E27FC236}">
                <a16:creationId xmlns:a16="http://schemas.microsoft.com/office/drawing/2014/main" id="{363F866B-1B66-C60E-6AD0-25D78FD31DC3}"/>
              </a:ext>
            </a:extLst>
          </p:cNvPr>
          <p:cNvSpPr txBox="1"/>
          <p:nvPr/>
        </p:nvSpPr>
        <p:spPr>
          <a:xfrm>
            <a:off x="7987004" y="6176963"/>
            <a:ext cx="4048609" cy="369332"/>
          </a:xfrm>
          <a:prstGeom prst="rect">
            <a:avLst/>
          </a:prstGeom>
          <a:noFill/>
        </p:spPr>
        <p:txBody>
          <a:bodyPr wrap="none" rtlCol="0">
            <a:spAutoFit/>
          </a:bodyPr>
          <a:lstStyle/>
          <a:p>
            <a:r>
              <a:rPr lang="en-US" dirty="0"/>
              <a:t>* From ORCA  6.0 TDDFT/TDA Calculation</a:t>
            </a:r>
          </a:p>
        </p:txBody>
      </p:sp>
    </p:spTree>
    <p:extLst>
      <p:ext uri="{BB962C8B-B14F-4D97-AF65-F5344CB8AC3E}">
        <p14:creationId xmlns:p14="http://schemas.microsoft.com/office/powerpoint/2010/main" val="1328426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F1BB-EE20-203B-06B6-03E7991B2711}"/>
              </a:ext>
            </a:extLst>
          </p:cNvPr>
          <p:cNvSpPr>
            <a:spLocks noGrp="1"/>
          </p:cNvSpPr>
          <p:nvPr>
            <p:ph type="title"/>
          </p:nvPr>
        </p:nvSpPr>
        <p:spPr/>
        <p:txBody>
          <a:bodyPr/>
          <a:lstStyle/>
          <a:p>
            <a:r>
              <a:rPr lang="en-US" dirty="0"/>
              <a:t>UV-VIS Calculated Absorption Spectrum</a:t>
            </a:r>
            <a:br>
              <a:rPr lang="en-US" dirty="0"/>
            </a:br>
            <a:r>
              <a:rPr lang="en-US" dirty="0"/>
              <a:t>Cu Qubit Candidate (H Version)</a:t>
            </a:r>
          </a:p>
        </p:txBody>
      </p:sp>
      <p:pic>
        <p:nvPicPr>
          <p:cNvPr id="13" name="Content Placeholder 12">
            <a:extLst>
              <a:ext uri="{FF2B5EF4-FFF2-40B4-BE49-F238E27FC236}">
                <a16:creationId xmlns:a16="http://schemas.microsoft.com/office/drawing/2014/main" id="{C1744DCF-88AE-922B-B175-7AEB551B0900}"/>
              </a:ext>
            </a:extLst>
          </p:cNvPr>
          <p:cNvPicPr>
            <a:picLocks noGrp="1" noChangeAspect="1"/>
          </p:cNvPicPr>
          <p:nvPr>
            <p:ph idx="1"/>
          </p:nvPr>
        </p:nvPicPr>
        <p:blipFill>
          <a:blip r:embed="rId2"/>
          <a:stretch>
            <a:fillRect/>
          </a:stretch>
        </p:blipFill>
        <p:spPr>
          <a:xfrm>
            <a:off x="838200" y="1690688"/>
            <a:ext cx="10885037" cy="5167312"/>
          </a:xfrm>
        </p:spPr>
      </p:pic>
    </p:spTree>
    <p:extLst>
      <p:ext uri="{BB962C8B-B14F-4D97-AF65-F5344CB8AC3E}">
        <p14:creationId xmlns:p14="http://schemas.microsoft.com/office/powerpoint/2010/main" val="2986309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6877-1611-6EAB-A46C-91802610D6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534BE2-6CE0-71A3-5F24-899007795D4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605550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B5D7-3D4F-2416-1C4F-6EAA5F1C0A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6E974A-CE01-0D45-D69C-CE9B5032B7A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978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3A46-65CB-8DD1-8747-9B3A87E33490}"/>
              </a:ext>
            </a:extLst>
          </p:cNvPr>
          <p:cNvSpPr>
            <a:spLocks noGrp="1"/>
          </p:cNvSpPr>
          <p:nvPr>
            <p:ph type="title"/>
          </p:nvPr>
        </p:nvSpPr>
        <p:spPr/>
        <p:txBody>
          <a:bodyPr>
            <a:normAutofit/>
          </a:bodyPr>
          <a:lstStyle/>
          <a:p>
            <a:pPr marL="228600" marR="0" lvl="0" indent="-228600" defTabSz="914400" rtl="0" eaLnBrk="1" fontAlgn="auto" latinLnBrk="0" hangingPunct="1">
              <a:lnSpc>
                <a:spcPct val="90000"/>
              </a:lnSpc>
              <a:spcBef>
                <a:spcPts val="1000"/>
              </a:spcBef>
              <a:spcAft>
                <a:spcPts val="0"/>
              </a:spcAft>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ABSORPTION SPECTRUM VIA TRANSITION ELECTRIC DIPOLE MOMENTS</a:t>
            </a:r>
            <a:endParaRPr lang="en-US" sz="8000" dirty="0"/>
          </a:p>
        </p:txBody>
      </p:sp>
      <p:sp>
        <p:nvSpPr>
          <p:cNvPr id="3" name="Content Placeholder 2">
            <a:extLst>
              <a:ext uri="{FF2B5EF4-FFF2-40B4-BE49-F238E27FC236}">
                <a16:creationId xmlns:a16="http://schemas.microsoft.com/office/drawing/2014/main" id="{6F224872-96C6-95FE-1EE5-5AC8200ACF49}"/>
              </a:ext>
            </a:extLst>
          </p:cNvPr>
          <p:cNvSpPr>
            <a:spLocks noGrp="1"/>
          </p:cNvSpPr>
          <p:nvPr>
            <p:ph idx="1"/>
          </p:nvPr>
        </p:nvSpPr>
        <p:spPr>
          <a:xfrm>
            <a:off x="838200" y="1413164"/>
            <a:ext cx="10515600" cy="4763799"/>
          </a:xfrm>
        </p:spPr>
        <p:txBody>
          <a:bodyPr>
            <a:normAutofit fontScale="70000" lnSpcReduction="20000"/>
          </a:bodyPr>
          <a:lstStyle/>
          <a:p>
            <a:r>
              <a:rPr lang="en-US" dirty="0"/>
              <a:t>------------------------------------------------------------------------------------------------------</a:t>
            </a:r>
          </a:p>
          <a:p>
            <a:r>
              <a:rPr lang="en-US" dirty="0"/>
              <a:t>State   Energy    Wavelength  </a:t>
            </a:r>
            <a:r>
              <a:rPr lang="en-US" dirty="0" err="1"/>
              <a:t>fosc</a:t>
            </a:r>
            <a:r>
              <a:rPr lang="en-US" dirty="0"/>
              <a:t>                T2              TX             TY            TZ  </a:t>
            </a:r>
          </a:p>
          <a:p>
            <a:r>
              <a:rPr lang="en-US" dirty="0"/>
              <a:t>        (cm-1)             (nm)                              (au**2)        (au)          (au)         (au) </a:t>
            </a:r>
          </a:p>
          <a:p>
            <a:r>
              <a:rPr lang="en-US" dirty="0"/>
              <a:t>-------------------------------------------------------------------------------------------------------</a:t>
            </a:r>
          </a:p>
          <a:p>
            <a:r>
              <a:rPr lang="en-US" dirty="0"/>
              <a:t>   1    9449.1        1058.3   0.000000001   0.00000   0.00013  -0.00000   0.00000</a:t>
            </a:r>
          </a:p>
          <a:p>
            <a:r>
              <a:rPr lang="en-US" dirty="0"/>
              <a:t>   2   15786.0         633.5   0.000000000   0.00000  -0.00000  -0.00000   0.00000</a:t>
            </a:r>
          </a:p>
          <a:p>
            <a:r>
              <a:rPr lang="en-US" dirty="0"/>
              <a:t>   </a:t>
            </a:r>
            <a:r>
              <a:rPr lang="en-US" dirty="0">
                <a:highlight>
                  <a:srgbClr val="FFFF00"/>
                </a:highlight>
              </a:rPr>
              <a:t>3   16599.1         602.4   0.000064184   0.00127   0.03568  -0.00000   0.00000</a:t>
            </a:r>
          </a:p>
          <a:p>
            <a:r>
              <a:rPr lang="en-US" dirty="0"/>
              <a:t>   4   17367.2         575.8   0.000000000   0.00000  -0.00000  -0.00000  -0.00000</a:t>
            </a:r>
          </a:p>
          <a:p>
            <a:r>
              <a:rPr lang="en-US" dirty="0"/>
              <a:t>   5   18926.6        528.4   0.000000000   0.00000  -0.00000   0.00000  -0.00000</a:t>
            </a:r>
          </a:p>
          <a:p>
            <a:r>
              <a:rPr lang="en-US" dirty="0"/>
              <a:t>   6   19776.9         505.6   0.000000000   0.00000   0.00000   0.00000  -0.00001</a:t>
            </a:r>
          </a:p>
          <a:p>
            <a:r>
              <a:rPr lang="en-US" dirty="0"/>
              <a:t>   7   20551.2         486.6   0.000000028   0.00000   0.00000  -0.00068  -0.00000</a:t>
            </a:r>
          </a:p>
          <a:p>
            <a:r>
              <a:rPr lang="en-US" dirty="0"/>
              <a:t>   8   22107.1         452.3   0.000000575   0.00001   0.00000   0.00000  -0.00293</a:t>
            </a:r>
          </a:p>
          <a:p>
            <a:r>
              <a:rPr lang="en-US" dirty="0"/>
              <a:t>   9   22860.5        437.4   0.000000005   0.00000  -0.00014  -0.00010   0.00022</a:t>
            </a:r>
          </a:p>
          <a:p>
            <a:r>
              <a:rPr lang="en-US" dirty="0"/>
              <a:t>  10   23715.9       421.7   0.000000000   0.00000  -0.00001  -0.00000   0.00001</a:t>
            </a:r>
          </a:p>
        </p:txBody>
      </p:sp>
      <p:sp>
        <p:nvSpPr>
          <p:cNvPr id="4" name="TextBox 3">
            <a:extLst>
              <a:ext uri="{FF2B5EF4-FFF2-40B4-BE49-F238E27FC236}">
                <a16:creationId xmlns:a16="http://schemas.microsoft.com/office/drawing/2014/main" id="{7358036A-EF88-5984-7B80-84994354DB68}"/>
              </a:ext>
            </a:extLst>
          </p:cNvPr>
          <p:cNvSpPr txBox="1"/>
          <p:nvPr/>
        </p:nvSpPr>
        <p:spPr>
          <a:xfrm>
            <a:off x="2649682" y="6176963"/>
            <a:ext cx="4718343" cy="369332"/>
          </a:xfrm>
          <a:prstGeom prst="rect">
            <a:avLst/>
          </a:prstGeom>
          <a:noFill/>
        </p:spPr>
        <p:txBody>
          <a:bodyPr wrap="none" rtlCol="0">
            <a:spAutoFit/>
          </a:bodyPr>
          <a:lstStyle/>
          <a:p>
            <a:r>
              <a:rPr lang="en-US" dirty="0"/>
              <a:t>Strongest transition highlighted (i.e. largest </a:t>
            </a:r>
            <a:r>
              <a:rPr lang="en-US" dirty="0" err="1"/>
              <a:t>fosc</a:t>
            </a:r>
            <a:r>
              <a:rPr lang="en-US" dirty="0"/>
              <a:t>)</a:t>
            </a:r>
          </a:p>
        </p:txBody>
      </p:sp>
    </p:spTree>
    <p:extLst>
      <p:ext uri="{BB962C8B-B14F-4D97-AF65-F5344CB8AC3E}">
        <p14:creationId xmlns:p14="http://schemas.microsoft.com/office/powerpoint/2010/main" val="720471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8534-68CA-7692-CB4F-A32F924B93A0}"/>
              </a:ext>
            </a:extLst>
          </p:cNvPr>
          <p:cNvSpPr>
            <a:spLocks noGrp="1"/>
          </p:cNvSpPr>
          <p:nvPr>
            <p:ph type="title"/>
          </p:nvPr>
        </p:nvSpPr>
        <p:spPr/>
        <p:txBody>
          <a:bodyPr/>
          <a:lstStyle/>
          <a:p>
            <a:r>
              <a:rPr lang="en-US" dirty="0"/>
              <a:t>UV-VIS Calculated Absorption Spectrum</a:t>
            </a:r>
            <a:br>
              <a:rPr lang="en-US" dirty="0"/>
            </a:br>
            <a:r>
              <a:rPr lang="en-US" dirty="0"/>
              <a:t>Cu Qubit Candidate (</a:t>
            </a:r>
            <a:r>
              <a:rPr lang="en-US" dirty="0" err="1"/>
              <a:t>Cyano</a:t>
            </a:r>
            <a:r>
              <a:rPr lang="en-US" dirty="0"/>
              <a:t> Version)</a:t>
            </a:r>
          </a:p>
        </p:txBody>
      </p:sp>
      <p:pic>
        <p:nvPicPr>
          <p:cNvPr id="5" name="Content Placeholder 4">
            <a:extLst>
              <a:ext uri="{FF2B5EF4-FFF2-40B4-BE49-F238E27FC236}">
                <a16:creationId xmlns:a16="http://schemas.microsoft.com/office/drawing/2014/main" id="{D7D24BA9-1D22-0584-333F-4144B48B446E}"/>
              </a:ext>
            </a:extLst>
          </p:cNvPr>
          <p:cNvPicPr>
            <a:picLocks noGrp="1" noChangeAspect="1"/>
          </p:cNvPicPr>
          <p:nvPr>
            <p:ph idx="1"/>
          </p:nvPr>
        </p:nvPicPr>
        <p:blipFill>
          <a:blip r:embed="rId2"/>
          <a:stretch>
            <a:fillRect/>
          </a:stretch>
        </p:blipFill>
        <p:spPr>
          <a:xfrm>
            <a:off x="838200" y="1804842"/>
            <a:ext cx="10644568" cy="5053157"/>
          </a:xfrm>
        </p:spPr>
      </p:pic>
    </p:spTree>
    <p:extLst>
      <p:ext uri="{BB962C8B-B14F-4D97-AF65-F5344CB8AC3E}">
        <p14:creationId xmlns:p14="http://schemas.microsoft.com/office/powerpoint/2010/main" val="2498033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B201-AF91-1905-5AE6-EF91E58525AF}"/>
              </a:ext>
            </a:extLst>
          </p:cNvPr>
          <p:cNvSpPr>
            <a:spLocks noGrp="1"/>
          </p:cNvSpPr>
          <p:nvPr>
            <p:ph type="title"/>
          </p:nvPr>
        </p:nvSpPr>
        <p:spPr/>
        <p:txBody>
          <a:bodyPr/>
          <a:lstStyle/>
          <a:p>
            <a:r>
              <a:rPr lang="en-US" dirty="0"/>
              <a:t>MO Energy Levels and Strongest Transition</a:t>
            </a:r>
          </a:p>
        </p:txBody>
      </p:sp>
    </p:spTree>
    <p:extLst>
      <p:ext uri="{BB962C8B-B14F-4D97-AF65-F5344CB8AC3E}">
        <p14:creationId xmlns:p14="http://schemas.microsoft.com/office/powerpoint/2010/main" val="1951499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lecules">
            <a:extLst>
              <a:ext uri="{FF2B5EF4-FFF2-40B4-BE49-F238E27FC236}">
                <a16:creationId xmlns:a16="http://schemas.microsoft.com/office/drawing/2014/main" id="{B47CB5C6-3EFD-7717-30C9-C42E978C39D4}"/>
              </a:ext>
            </a:extLst>
          </p:cNvPr>
          <p:cNvPicPr>
            <a:picLocks noChangeAspect="1"/>
          </p:cNvPicPr>
          <p:nvPr/>
        </p:nvPicPr>
        <p:blipFill rotWithShape="1">
          <a:blip r:embed="rId2"/>
          <a:srcRect l="32204" r="15137"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212F6-4F1D-4EBD-4754-5D21B8037E0E}"/>
              </a:ext>
            </a:extLst>
          </p:cNvPr>
          <p:cNvSpPr>
            <a:spLocks noGrp="1"/>
          </p:cNvSpPr>
          <p:nvPr>
            <p:ph type="title"/>
          </p:nvPr>
        </p:nvSpPr>
        <p:spPr>
          <a:xfrm>
            <a:off x="6115317" y="405685"/>
            <a:ext cx="5464968" cy="1559301"/>
          </a:xfrm>
        </p:spPr>
        <p:txBody>
          <a:bodyPr>
            <a:normAutofit/>
          </a:bodyPr>
          <a:lstStyle/>
          <a:p>
            <a:r>
              <a:rPr lang="en-US" sz="4000"/>
              <a:t>Introduction-Molecular Qubits</a:t>
            </a:r>
          </a:p>
        </p:txBody>
      </p:sp>
      <p:sp>
        <p:nvSpPr>
          <p:cNvPr id="3" name="Content Placeholder 2">
            <a:extLst>
              <a:ext uri="{FF2B5EF4-FFF2-40B4-BE49-F238E27FC236}">
                <a16:creationId xmlns:a16="http://schemas.microsoft.com/office/drawing/2014/main" id="{FF01D8EF-495B-86C5-84CD-0842532F1EB8}"/>
              </a:ext>
            </a:extLst>
          </p:cNvPr>
          <p:cNvSpPr>
            <a:spLocks noGrp="1"/>
          </p:cNvSpPr>
          <p:nvPr>
            <p:ph idx="1"/>
          </p:nvPr>
        </p:nvSpPr>
        <p:spPr>
          <a:xfrm>
            <a:off x="6115317" y="2743200"/>
            <a:ext cx="5247340" cy="3496878"/>
          </a:xfrm>
        </p:spPr>
        <p:txBody>
          <a:bodyPr anchor="ctr">
            <a:normAutofit/>
          </a:bodyPr>
          <a:lstStyle/>
          <a:p>
            <a:r>
              <a:rPr lang="en-US" sz="1900"/>
              <a:t>A good relatively recent review related to molecular qubits is </a:t>
            </a:r>
          </a:p>
          <a:p>
            <a:r>
              <a:rPr lang="en-US" sz="1900" b="1" i="0" u="none" strike="noStrike" baseline="0"/>
              <a:t>Recent Innovations in Solid-State and Molecular Qubits for Quantum Information Applications</a:t>
            </a:r>
          </a:p>
          <a:p>
            <a:pPr marL="0" indent="0">
              <a:buNone/>
            </a:pPr>
            <a:r>
              <a:rPr lang="en-US" sz="1900"/>
              <a:t>   </a:t>
            </a:r>
            <a:r>
              <a:rPr lang="en-US" sz="1900" b="0" i="0" u="none" strike="noStrike" baseline="0"/>
              <a:t> </a:t>
            </a:r>
            <a:r>
              <a:rPr lang="en-US" sz="1900" b="0" i="1" u="none" strike="noStrike" baseline="0"/>
              <a:t>J. Phys. Chem. Lett. </a:t>
            </a:r>
            <a:r>
              <a:rPr lang="en-US" sz="1900" b="0" i="0" u="none" strike="noStrike" baseline="0"/>
              <a:t>2021, 12, 10742-10745</a:t>
            </a:r>
            <a:endParaRPr lang="en-US" sz="1900"/>
          </a:p>
          <a:p>
            <a:r>
              <a:rPr lang="en-US" sz="1900"/>
              <a:t>There are over 40 references in this article, many of them with respect to molecular qubits.</a:t>
            </a:r>
          </a:p>
          <a:p>
            <a:r>
              <a:rPr lang="en-US" sz="1900"/>
              <a:t>This is an overview for a Virtual Issue of J. Phys .Chem.Lett. on this subject.</a:t>
            </a:r>
          </a:p>
          <a:p>
            <a:endParaRPr lang="en-US" sz="1900"/>
          </a:p>
        </p:txBody>
      </p:sp>
    </p:spTree>
    <p:extLst>
      <p:ext uri="{BB962C8B-B14F-4D97-AF65-F5344CB8AC3E}">
        <p14:creationId xmlns:p14="http://schemas.microsoft.com/office/powerpoint/2010/main" val="2093535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FA22-ED40-5925-DA0D-BEC032E50EBB}"/>
              </a:ext>
            </a:extLst>
          </p:cNvPr>
          <p:cNvSpPr>
            <a:spLocks noGrp="1"/>
          </p:cNvSpPr>
          <p:nvPr>
            <p:ph type="title"/>
          </p:nvPr>
        </p:nvSpPr>
        <p:spPr/>
        <p:txBody>
          <a:bodyPr>
            <a:normAutofit/>
          </a:bodyPr>
          <a:lstStyle/>
          <a:p>
            <a:pPr algn="ctr"/>
            <a:r>
              <a:rPr lang="en-US" dirty="0"/>
              <a:t>MO’s involved in GS -&gt; State 13 Transition</a:t>
            </a:r>
            <a:br>
              <a:rPr lang="en-US" dirty="0"/>
            </a:br>
            <a:endParaRPr lang="en-US" dirty="0"/>
          </a:p>
        </p:txBody>
      </p:sp>
      <p:pic>
        <p:nvPicPr>
          <p:cNvPr id="24" name="Picture 23">
            <a:extLst>
              <a:ext uri="{FF2B5EF4-FFF2-40B4-BE49-F238E27FC236}">
                <a16:creationId xmlns:a16="http://schemas.microsoft.com/office/drawing/2014/main" id="{91235983-B696-196D-3E7F-F294A2897F38}"/>
              </a:ext>
            </a:extLst>
          </p:cNvPr>
          <p:cNvPicPr>
            <a:picLocks noChangeAspect="1"/>
          </p:cNvPicPr>
          <p:nvPr/>
        </p:nvPicPr>
        <p:blipFill>
          <a:blip r:embed="rId2"/>
          <a:stretch>
            <a:fillRect/>
          </a:stretch>
        </p:blipFill>
        <p:spPr>
          <a:xfrm>
            <a:off x="1271155" y="1211839"/>
            <a:ext cx="4530866" cy="2236537"/>
          </a:xfrm>
          <a:prstGeom prst="rect">
            <a:avLst/>
          </a:prstGeom>
        </p:spPr>
      </p:pic>
      <p:pic>
        <p:nvPicPr>
          <p:cNvPr id="26" name="Picture 25">
            <a:extLst>
              <a:ext uri="{FF2B5EF4-FFF2-40B4-BE49-F238E27FC236}">
                <a16:creationId xmlns:a16="http://schemas.microsoft.com/office/drawing/2014/main" id="{38C8D979-05AD-5BEA-AC92-8CCA1A3421D2}"/>
              </a:ext>
            </a:extLst>
          </p:cNvPr>
          <p:cNvPicPr>
            <a:picLocks noChangeAspect="1"/>
          </p:cNvPicPr>
          <p:nvPr/>
        </p:nvPicPr>
        <p:blipFill>
          <a:blip r:embed="rId3"/>
          <a:stretch>
            <a:fillRect/>
          </a:stretch>
        </p:blipFill>
        <p:spPr>
          <a:xfrm>
            <a:off x="1271155" y="3590348"/>
            <a:ext cx="4530866" cy="2126733"/>
          </a:xfrm>
          <a:prstGeom prst="rect">
            <a:avLst/>
          </a:prstGeom>
        </p:spPr>
      </p:pic>
    </p:spTree>
    <p:extLst>
      <p:ext uri="{BB962C8B-B14F-4D97-AF65-F5344CB8AC3E}">
        <p14:creationId xmlns:p14="http://schemas.microsoft.com/office/powerpoint/2010/main" val="1439475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75CA-8187-D794-E97E-59E05ABC24CC}"/>
              </a:ext>
            </a:extLst>
          </p:cNvPr>
          <p:cNvSpPr>
            <a:spLocks noGrp="1"/>
          </p:cNvSpPr>
          <p:nvPr>
            <p:ph type="title"/>
          </p:nvPr>
        </p:nvSpPr>
        <p:spPr/>
        <p:txBody>
          <a:bodyPr/>
          <a:lstStyle/>
          <a:p>
            <a:r>
              <a:rPr lang="en-US" dirty="0"/>
              <a:t>Cu(II) </a:t>
            </a:r>
            <a:r>
              <a:rPr lang="en-US" dirty="0" err="1"/>
              <a:t>cyano</a:t>
            </a:r>
            <a:r>
              <a:rPr lang="en-US" dirty="0"/>
              <a:t> qubit candidate-EPR Spectrum* </a:t>
            </a:r>
          </a:p>
        </p:txBody>
      </p:sp>
      <p:pic>
        <p:nvPicPr>
          <p:cNvPr id="5" name="Content Placeholder 4">
            <a:extLst>
              <a:ext uri="{FF2B5EF4-FFF2-40B4-BE49-F238E27FC236}">
                <a16:creationId xmlns:a16="http://schemas.microsoft.com/office/drawing/2014/main" id="{E3D81B1C-F8EA-0B3B-6CE2-4CD95D934309}"/>
              </a:ext>
            </a:extLst>
          </p:cNvPr>
          <p:cNvPicPr>
            <a:picLocks noGrp="1" noChangeAspect="1"/>
          </p:cNvPicPr>
          <p:nvPr>
            <p:ph idx="1"/>
          </p:nvPr>
        </p:nvPicPr>
        <p:blipFill>
          <a:blip r:embed="rId2"/>
          <a:stretch>
            <a:fillRect/>
          </a:stretch>
        </p:blipFill>
        <p:spPr>
          <a:xfrm>
            <a:off x="762000" y="1518723"/>
            <a:ext cx="5334000" cy="4000500"/>
          </a:xfrm>
        </p:spPr>
      </p:pic>
      <p:pic>
        <p:nvPicPr>
          <p:cNvPr id="7" name="Picture 6">
            <a:extLst>
              <a:ext uri="{FF2B5EF4-FFF2-40B4-BE49-F238E27FC236}">
                <a16:creationId xmlns:a16="http://schemas.microsoft.com/office/drawing/2014/main" id="{626F11F1-8554-B3C2-AD1A-6955CB1C435F}"/>
              </a:ext>
            </a:extLst>
          </p:cNvPr>
          <p:cNvPicPr>
            <a:picLocks noChangeAspect="1"/>
          </p:cNvPicPr>
          <p:nvPr/>
        </p:nvPicPr>
        <p:blipFill>
          <a:blip r:embed="rId3"/>
          <a:stretch>
            <a:fillRect/>
          </a:stretch>
        </p:blipFill>
        <p:spPr>
          <a:xfrm>
            <a:off x="5820508" y="1518723"/>
            <a:ext cx="5334000" cy="4000500"/>
          </a:xfrm>
          <a:prstGeom prst="rect">
            <a:avLst/>
          </a:prstGeom>
        </p:spPr>
      </p:pic>
      <p:sp>
        <p:nvSpPr>
          <p:cNvPr id="8" name="TextBox 7">
            <a:extLst>
              <a:ext uri="{FF2B5EF4-FFF2-40B4-BE49-F238E27FC236}">
                <a16:creationId xmlns:a16="http://schemas.microsoft.com/office/drawing/2014/main" id="{87AFB529-21E6-1963-4B0E-F06EDD9248EF}"/>
              </a:ext>
            </a:extLst>
          </p:cNvPr>
          <p:cNvSpPr txBox="1"/>
          <p:nvPr/>
        </p:nvSpPr>
        <p:spPr>
          <a:xfrm>
            <a:off x="2110154" y="5519223"/>
            <a:ext cx="2016129" cy="369332"/>
          </a:xfrm>
          <a:prstGeom prst="rect">
            <a:avLst/>
          </a:prstGeom>
          <a:noFill/>
        </p:spPr>
        <p:txBody>
          <a:bodyPr wrap="none" rtlCol="0">
            <a:spAutoFit/>
          </a:bodyPr>
          <a:lstStyle/>
          <a:p>
            <a:r>
              <a:rPr lang="en-US" dirty="0"/>
              <a:t>“Pepper”-rigid limit</a:t>
            </a:r>
          </a:p>
        </p:txBody>
      </p:sp>
      <p:sp>
        <p:nvSpPr>
          <p:cNvPr id="9" name="TextBox 8">
            <a:extLst>
              <a:ext uri="{FF2B5EF4-FFF2-40B4-BE49-F238E27FC236}">
                <a16:creationId xmlns:a16="http://schemas.microsoft.com/office/drawing/2014/main" id="{33812185-8168-2AB5-1DF8-C621448A838E}"/>
              </a:ext>
            </a:extLst>
          </p:cNvPr>
          <p:cNvSpPr txBox="1"/>
          <p:nvPr/>
        </p:nvSpPr>
        <p:spPr>
          <a:xfrm>
            <a:off x="7254910" y="5519223"/>
            <a:ext cx="2268826" cy="369332"/>
          </a:xfrm>
          <a:prstGeom prst="rect">
            <a:avLst/>
          </a:prstGeom>
          <a:noFill/>
        </p:spPr>
        <p:txBody>
          <a:bodyPr wrap="none" rtlCol="0">
            <a:spAutoFit/>
          </a:bodyPr>
          <a:lstStyle/>
          <a:p>
            <a:r>
              <a:rPr lang="en-US" dirty="0"/>
              <a:t>“Garlic”-isotropic limit</a:t>
            </a:r>
          </a:p>
        </p:txBody>
      </p:sp>
      <p:sp>
        <p:nvSpPr>
          <p:cNvPr id="10" name="TextBox 9">
            <a:extLst>
              <a:ext uri="{FF2B5EF4-FFF2-40B4-BE49-F238E27FC236}">
                <a16:creationId xmlns:a16="http://schemas.microsoft.com/office/drawing/2014/main" id="{24F21B82-3D91-3A7C-E861-6DCB5789113E}"/>
              </a:ext>
            </a:extLst>
          </p:cNvPr>
          <p:cNvSpPr txBox="1"/>
          <p:nvPr/>
        </p:nvSpPr>
        <p:spPr>
          <a:xfrm>
            <a:off x="3429000" y="6185473"/>
            <a:ext cx="5358903" cy="369332"/>
          </a:xfrm>
          <a:prstGeom prst="rect">
            <a:avLst/>
          </a:prstGeom>
          <a:noFill/>
        </p:spPr>
        <p:txBody>
          <a:bodyPr wrap="none" rtlCol="0">
            <a:spAutoFit/>
          </a:bodyPr>
          <a:lstStyle/>
          <a:p>
            <a:r>
              <a:rPr lang="en-US" dirty="0"/>
              <a:t>* Simulated using Easy Spin on an ORCA 6.0 output file </a:t>
            </a:r>
          </a:p>
        </p:txBody>
      </p:sp>
    </p:spTree>
    <p:extLst>
      <p:ext uri="{BB962C8B-B14F-4D97-AF65-F5344CB8AC3E}">
        <p14:creationId xmlns:p14="http://schemas.microsoft.com/office/powerpoint/2010/main" val="3586567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126-A748-A3B5-A4BC-C5782F8F9A5F}"/>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Cu(II) H qubit candidate-EPR Spectrum* </a:t>
            </a:r>
            <a:endParaRPr lang="en-US" dirty="0"/>
          </a:p>
        </p:txBody>
      </p:sp>
      <p:pic>
        <p:nvPicPr>
          <p:cNvPr id="5" name="Content Placeholder 4">
            <a:extLst>
              <a:ext uri="{FF2B5EF4-FFF2-40B4-BE49-F238E27FC236}">
                <a16:creationId xmlns:a16="http://schemas.microsoft.com/office/drawing/2014/main" id="{CC03D6D0-DB21-81E2-C446-3399BE8BC25A}"/>
              </a:ext>
            </a:extLst>
          </p:cNvPr>
          <p:cNvPicPr>
            <a:picLocks noGrp="1" noChangeAspect="1"/>
          </p:cNvPicPr>
          <p:nvPr>
            <p:ph idx="1"/>
          </p:nvPr>
        </p:nvPicPr>
        <p:blipFill>
          <a:blip r:embed="rId2"/>
          <a:stretch>
            <a:fillRect/>
          </a:stretch>
        </p:blipFill>
        <p:spPr>
          <a:xfrm>
            <a:off x="838200" y="1690688"/>
            <a:ext cx="5334000" cy="4000500"/>
          </a:xfrm>
        </p:spPr>
      </p:pic>
      <p:sp>
        <p:nvSpPr>
          <p:cNvPr id="6" name="TextBox 5">
            <a:extLst>
              <a:ext uri="{FF2B5EF4-FFF2-40B4-BE49-F238E27FC236}">
                <a16:creationId xmlns:a16="http://schemas.microsoft.com/office/drawing/2014/main" id="{DDD1D758-E6AE-0A4C-1463-C202B3FFB2BC}"/>
              </a:ext>
            </a:extLst>
          </p:cNvPr>
          <p:cNvSpPr txBox="1"/>
          <p:nvPr/>
        </p:nvSpPr>
        <p:spPr>
          <a:xfrm>
            <a:off x="3429000" y="6185473"/>
            <a:ext cx="5358903" cy="369332"/>
          </a:xfrm>
          <a:prstGeom prst="rect">
            <a:avLst/>
          </a:prstGeom>
          <a:noFill/>
        </p:spPr>
        <p:txBody>
          <a:bodyPr wrap="none" rtlCol="0">
            <a:spAutoFit/>
          </a:bodyPr>
          <a:lstStyle/>
          <a:p>
            <a:r>
              <a:rPr lang="en-US" dirty="0"/>
              <a:t>* Simulated using Easy Spin on an ORCA 6.0 output file </a:t>
            </a:r>
          </a:p>
        </p:txBody>
      </p:sp>
      <p:pic>
        <p:nvPicPr>
          <p:cNvPr id="8" name="Picture 7">
            <a:extLst>
              <a:ext uri="{FF2B5EF4-FFF2-40B4-BE49-F238E27FC236}">
                <a16:creationId xmlns:a16="http://schemas.microsoft.com/office/drawing/2014/main" id="{3492E172-7704-4D72-805C-62317BF1C056}"/>
              </a:ext>
            </a:extLst>
          </p:cNvPr>
          <p:cNvPicPr>
            <a:picLocks noChangeAspect="1"/>
          </p:cNvPicPr>
          <p:nvPr/>
        </p:nvPicPr>
        <p:blipFill>
          <a:blip r:embed="rId3"/>
          <a:stretch>
            <a:fillRect/>
          </a:stretch>
        </p:blipFill>
        <p:spPr>
          <a:xfrm>
            <a:off x="6096000" y="1690688"/>
            <a:ext cx="5334000" cy="4000500"/>
          </a:xfrm>
          <a:prstGeom prst="rect">
            <a:avLst/>
          </a:prstGeom>
        </p:spPr>
      </p:pic>
    </p:spTree>
    <p:extLst>
      <p:ext uri="{BB962C8B-B14F-4D97-AF65-F5344CB8AC3E}">
        <p14:creationId xmlns:p14="http://schemas.microsoft.com/office/powerpoint/2010/main" val="5406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0D18-7F40-FE59-0899-B383C13B012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66CB5F3-5317-4926-3B28-62CE528FD7F0}"/>
              </a:ext>
            </a:extLst>
          </p:cNvPr>
          <p:cNvPicPr>
            <a:picLocks noGrp="1" noChangeAspect="1"/>
          </p:cNvPicPr>
          <p:nvPr>
            <p:ph idx="1"/>
          </p:nvPr>
        </p:nvPicPr>
        <p:blipFill>
          <a:blip r:embed="rId2"/>
          <a:stretch>
            <a:fillRect/>
          </a:stretch>
        </p:blipFill>
        <p:spPr>
          <a:xfrm>
            <a:off x="838200" y="1690688"/>
            <a:ext cx="5334462" cy="4005419"/>
          </a:xfrm>
          <a:prstGeom prst="rect">
            <a:avLst/>
          </a:prstGeom>
        </p:spPr>
      </p:pic>
      <p:pic>
        <p:nvPicPr>
          <p:cNvPr id="5" name="Picture 4">
            <a:extLst>
              <a:ext uri="{FF2B5EF4-FFF2-40B4-BE49-F238E27FC236}">
                <a16:creationId xmlns:a16="http://schemas.microsoft.com/office/drawing/2014/main" id="{EDFBDD14-27EE-CAAA-DF8B-45485F1D572A}"/>
              </a:ext>
            </a:extLst>
          </p:cNvPr>
          <p:cNvPicPr>
            <a:picLocks noChangeAspect="1"/>
          </p:cNvPicPr>
          <p:nvPr/>
        </p:nvPicPr>
        <p:blipFill>
          <a:blip r:embed="rId3"/>
          <a:stretch>
            <a:fillRect/>
          </a:stretch>
        </p:blipFill>
        <p:spPr>
          <a:xfrm>
            <a:off x="6473306" y="1690688"/>
            <a:ext cx="5334462" cy="3999323"/>
          </a:xfrm>
          <a:prstGeom prst="rect">
            <a:avLst/>
          </a:prstGeom>
        </p:spPr>
      </p:pic>
    </p:spTree>
    <p:extLst>
      <p:ext uri="{BB962C8B-B14F-4D97-AF65-F5344CB8AC3E}">
        <p14:creationId xmlns:p14="http://schemas.microsoft.com/office/powerpoint/2010/main" val="145681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C0F9-9400-8134-71FE-DF326EB40403}"/>
              </a:ext>
            </a:extLst>
          </p:cNvPr>
          <p:cNvSpPr>
            <a:spLocks noGrp="1"/>
          </p:cNvSpPr>
          <p:nvPr>
            <p:ph type="title"/>
          </p:nvPr>
        </p:nvSpPr>
        <p:spPr>
          <a:xfrm>
            <a:off x="838200" y="172699"/>
            <a:ext cx="10515600" cy="1325563"/>
          </a:xfrm>
        </p:spPr>
        <p:txBody>
          <a:bodyPr>
            <a:normAutofit fontScale="90000"/>
          </a:bodyPr>
          <a:lstStyle/>
          <a:p>
            <a:r>
              <a:rPr lang="en-US" dirty="0"/>
              <a:t>                                   Addenda</a:t>
            </a:r>
            <a:br>
              <a:rPr lang="en-US" dirty="0"/>
            </a:br>
            <a:r>
              <a:rPr lang="en-US" dirty="0"/>
              <a:t>Room Temperature Copper Qubit Article Extracts</a:t>
            </a:r>
            <a:br>
              <a:rPr lang="en-US" dirty="0"/>
            </a:br>
            <a:endParaRPr lang="en-US" dirty="0"/>
          </a:p>
        </p:txBody>
      </p:sp>
      <p:pic>
        <p:nvPicPr>
          <p:cNvPr id="5" name="Content Placeholder 4">
            <a:extLst>
              <a:ext uri="{FF2B5EF4-FFF2-40B4-BE49-F238E27FC236}">
                <a16:creationId xmlns:a16="http://schemas.microsoft.com/office/drawing/2014/main" id="{5E3884F1-E3EE-B434-E05F-B3CDB6B8441A}"/>
              </a:ext>
            </a:extLst>
          </p:cNvPr>
          <p:cNvPicPr>
            <a:picLocks noGrp="1" noChangeAspect="1"/>
          </p:cNvPicPr>
          <p:nvPr>
            <p:ph idx="1"/>
          </p:nvPr>
        </p:nvPicPr>
        <p:blipFill>
          <a:blip r:embed="rId2"/>
          <a:stretch>
            <a:fillRect/>
          </a:stretch>
        </p:blipFill>
        <p:spPr>
          <a:xfrm>
            <a:off x="6195527" y="1049288"/>
            <a:ext cx="4516016" cy="3617556"/>
          </a:xfrm>
        </p:spPr>
      </p:pic>
      <p:pic>
        <p:nvPicPr>
          <p:cNvPr id="9" name="Picture 8">
            <a:extLst>
              <a:ext uri="{FF2B5EF4-FFF2-40B4-BE49-F238E27FC236}">
                <a16:creationId xmlns:a16="http://schemas.microsoft.com/office/drawing/2014/main" id="{A0F46A8D-CF71-113A-DF30-1825FF3932F3}"/>
              </a:ext>
            </a:extLst>
          </p:cNvPr>
          <p:cNvPicPr>
            <a:picLocks noChangeAspect="1"/>
          </p:cNvPicPr>
          <p:nvPr/>
        </p:nvPicPr>
        <p:blipFill>
          <a:blip r:embed="rId3"/>
          <a:stretch>
            <a:fillRect/>
          </a:stretch>
        </p:blipFill>
        <p:spPr>
          <a:xfrm>
            <a:off x="838200" y="1049288"/>
            <a:ext cx="4564715" cy="3888144"/>
          </a:xfrm>
          <a:prstGeom prst="rect">
            <a:avLst/>
          </a:prstGeom>
        </p:spPr>
      </p:pic>
      <p:sp>
        <p:nvSpPr>
          <p:cNvPr id="3" name="TextBox 2">
            <a:extLst>
              <a:ext uri="{FF2B5EF4-FFF2-40B4-BE49-F238E27FC236}">
                <a16:creationId xmlns:a16="http://schemas.microsoft.com/office/drawing/2014/main" id="{F601731B-C5F5-BFBA-EEEC-8CCAF4C8DDD9}"/>
              </a:ext>
            </a:extLst>
          </p:cNvPr>
          <p:cNvSpPr txBox="1"/>
          <p:nvPr/>
        </p:nvSpPr>
        <p:spPr>
          <a:xfrm>
            <a:off x="707752" y="4880651"/>
            <a:ext cx="10347649" cy="1923604"/>
          </a:xfrm>
          <a:prstGeom prst="rect">
            <a:avLst/>
          </a:prstGeom>
          <a:noFill/>
        </p:spPr>
        <p:txBody>
          <a:bodyPr wrap="square" rtlCol="0">
            <a:spAutoFit/>
          </a:bodyPr>
          <a:lstStyle/>
          <a:p>
            <a:r>
              <a:rPr lang="en-US" sz="1700" dirty="0"/>
              <a:t>These pictures show extracts from the article about a Room Temperature Cu qubit referred to earlier . Fig.1 shows the structure of the molecule studied and some interatomic distances. The copper is in an essentially  square planar geometric configuration. Fig. 2 shows the Electron Paramagnetic Resonance (EPR) spectrum and simulation fits to the spectrum at two different temperatures. The spectrum is shown as a function of the applied magnetic field. Typically, a fixed RF/Microwave frequency is used and as the magnetic field is varied the energy differences go in and out of resonance with the electromagnetic radiation. Spectral finer details are related to the Cu atom spin and its couplings to nuclear spins.</a:t>
            </a:r>
          </a:p>
        </p:txBody>
      </p:sp>
    </p:spTree>
    <p:extLst>
      <p:ext uri="{BB962C8B-B14F-4D97-AF65-F5344CB8AC3E}">
        <p14:creationId xmlns:p14="http://schemas.microsoft.com/office/powerpoint/2010/main" val="2735806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7644-E404-67BF-7964-C855ADCE2AC5}"/>
              </a:ext>
            </a:extLst>
          </p:cNvPr>
          <p:cNvSpPr>
            <a:spLocks noGrp="1"/>
          </p:cNvSpPr>
          <p:nvPr>
            <p:ph type="title"/>
          </p:nvPr>
        </p:nvSpPr>
        <p:spPr>
          <a:xfrm>
            <a:off x="838200" y="365126"/>
            <a:ext cx="10515600" cy="1073058"/>
          </a:xfrm>
        </p:spPr>
        <p:txBody>
          <a:bodyPr>
            <a:normAutofit fontScale="90000"/>
          </a:bodyPr>
          <a:lstStyle/>
          <a:p>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Room Temperature Copper Qubit Article Extracts</a:t>
            </a:r>
            <a:b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br>
            <a:endParaRPr lang="en-US" dirty="0"/>
          </a:p>
        </p:txBody>
      </p:sp>
      <p:pic>
        <p:nvPicPr>
          <p:cNvPr id="5" name="Content Placeholder 4">
            <a:extLst>
              <a:ext uri="{FF2B5EF4-FFF2-40B4-BE49-F238E27FC236}">
                <a16:creationId xmlns:a16="http://schemas.microsoft.com/office/drawing/2014/main" id="{E4E12866-1BCF-624A-948A-8CE6AD9A5B5A}"/>
              </a:ext>
            </a:extLst>
          </p:cNvPr>
          <p:cNvPicPr>
            <a:picLocks noGrp="1" noChangeAspect="1"/>
          </p:cNvPicPr>
          <p:nvPr>
            <p:ph idx="1"/>
          </p:nvPr>
        </p:nvPicPr>
        <p:blipFill>
          <a:blip r:embed="rId2"/>
          <a:stretch>
            <a:fillRect/>
          </a:stretch>
        </p:blipFill>
        <p:spPr>
          <a:xfrm>
            <a:off x="6209368" y="901655"/>
            <a:ext cx="5144432" cy="4382294"/>
          </a:xfrm>
        </p:spPr>
      </p:pic>
      <p:pic>
        <p:nvPicPr>
          <p:cNvPr id="6" name="Picture 5">
            <a:extLst>
              <a:ext uri="{FF2B5EF4-FFF2-40B4-BE49-F238E27FC236}">
                <a16:creationId xmlns:a16="http://schemas.microsoft.com/office/drawing/2014/main" id="{ACC56077-2ADD-7EC5-26DB-8F3F8C43DD1D}"/>
              </a:ext>
            </a:extLst>
          </p:cNvPr>
          <p:cNvPicPr>
            <a:picLocks noChangeAspect="1"/>
          </p:cNvPicPr>
          <p:nvPr/>
        </p:nvPicPr>
        <p:blipFill>
          <a:blip r:embed="rId3"/>
          <a:stretch>
            <a:fillRect/>
          </a:stretch>
        </p:blipFill>
        <p:spPr>
          <a:xfrm>
            <a:off x="838200" y="901655"/>
            <a:ext cx="5291787" cy="4444369"/>
          </a:xfrm>
          <a:prstGeom prst="rect">
            <a:avLst/>
          </a:prstGeom>
        </p:spPr>
      </p:pic>
      <p:sp>
        <p:nvSpPr>
          <p:cNvPr id="3" name="TextBox 2">
            <a:extLst>
              <a:ext uri="{FF2B5EF4-FFF2-40B4-BE49-F238E27FC236}">
                <a16:creationId xmlns:a16="http://schemas.microsoft.com/office/drawing/2014/main" id="{B1C9B147-77EE-A237-2FBF-840B989BB1A4}"/>
              </a:ext>
            </a:extLst>
          </p:cNvPr>
          <p:cNvSpPr txBox="1"/>
          <p:nvPr/>
        </p:nvSpPr>
        <p:spPr>
          <a:xfrm>
            <a:off x="2994142" y="5217681"/>
            <a:ext cx="5976981" cy="1477328"/>
          </a:xfrm>
          <a:prstGeom prst="rect">
            <a:avLst/>
          </a:prstGeom>
          <a:noFill/>
        </p:spPr>
        <p:txBody>
          <a:bodyPr wrap="square" rtlCol="0">
            <a:spAutoFit/>
          </a:bodyPr>
          <a:lstStyle/>
          <a:p>
            <a:r>
              <a:rPr lang="en-US" dirty="0"/>
              <a:t>Presence of a spin echo in an EPR experiment is an indicator of coherence. This data shows that the coherence is much better at very low temperatures, but that some coherence is maintained for a time of about 1 microsecond even at room temperature.</a:t>
            </a:r>
          </a:p>
        </p:txBody>
      </p:sp>
    </p:spTree>
    <p:extLst>
      <p:ext uri="{BB962C8B-B14F-4D97-AF65-F5344CB8AC3E}">
        <p14:creationId xmlns:p14="http://schemas.microsoft.com/office/powerpoint/2010/main" val="2299179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266D-8310-794C-5B17-1389ED73F19D}"/>
              </a:ext>
            </a:extLst>
          </p:cNvPr>
          <p:cNvSpPr>
            <a:spLocks noGrp="1"/>
          </p:cNvSpPr>
          <p:nvPr>
            <p:ph type="title"/>
          </p:nvPr>
        </p:nvSpPr>
        <p:spPr/>
        <p:txBody>
          <a:bodyPr>
            <a:normAutofit fontScale="90000"/>
          </a:bodyPr>
          <a:lstStyle/>
          <a:p>
            <a:r>
              <a:rPr lang="en-US" dirty="0"/>
              <a:t>Methods Used in Room Temperature Copper Qubit Article</a:t>
            </a:r>
            <a:br>
              <a:rPr lang="en-US" dirty="0"/>
            </a:br>
            <a:endParaRPr lang="en-US" dirty="0"/>
          </a:p>
        </p:txBody>
      </p:sp>
      <p:pic>
        <p:nvPicPr>
          <p:cNvPr id="5" name="Content Placeholder 4">
            <a:extLst>
              <a:ext uri="{FF2B5EF4-FFF2-40B4-BE49-F238E27FC236}">
                <a16:creationId xmlns:a16="http://schemas.microsoft.com/office/drawing/2014/main" id="{3BB81A7D-7726-B818-1A7D-B04DB061C64B}"/>
              </a:ext>
            </a:extLst>
          </p:cNvPr>
          <p:cNvPicPr>
            <a:picLocks noGrp="1" noChangeAspect="1"/>
          </p:cNvPicPr>
          <p:nvPr>
            <p:ph idx="1"/>
          </p:nvPr>
        </p:nvPicPr>
        <p:blipFill>
          <a:blip r:embed="rId2"/>
          <a:stretch>
            <a:fillRect/>
          </a:stretch>
        </p:blipFill>
        <p:spPr>
          <a:xfrm>
            <a:off x="962024" y="2285999"/>
            <a:ext cx="5308997" cy="3267075"/>
          </a:xfrm>
        </p:spPr>
      </p:pic>
      <p:pic>
        <p:nvPicPr>
          <p:cNvPr id="7" name="Picture 6">
            <a:extLst>
              <a:ext uri="{FF2B5EF4-FFF2-40B4-BE49-F238E27FC236}">
                <a16:creationId xmlns:a16="http://schemas.microsoft.com/office/drawing/2014/main" id="{7D56EB75-49C9-7CB3-72F0-7F86BC6FC304}"/>
              </a:ext>
            </a:extLst>
          </p:cNvPr>
          <p:cNvPicPr>
            <a:picLocks noChangeAspect="1"/>
          </p:cNvPicPr>
          <p:nvPr/>
        </p:nvPicPr>
        <p:blipFill>
          <a:blip r:embed="rId3"/>
          <a:stretch>
            <a:fillRect/>
          </a:stretch>
        </p:blipFill>
        <p:spPr>
          <a:xfrm>
            <a:off x="6271021" y="2381249"/>
            <a:ext cx="5455923" cy="1704976"/>
          </a:xfrm>
          <a:prstGeom prst="rect">
            <a:avLst/>
          </a:prstGeom>
        </p:spPr>
      </p:pic>
    </p:spTree>
    <p:extLst>
      <p:ext uri="{BB962C8B-B14F-4D97-AF65-F5344CB8AC3E}">
        <p14:creationId xmlns:p14="http://schemas.microsoft.com/office/powerpoint/2010/main" val="4240752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959A23-EA83-EA0F-7C9D-91E4090CB6FB}"/>
              </a:ext>
            </a:extLst>
          </p:cNvPr>
          <p:cNvGraphicFramePr>
            <a:graphicFrameLocks noGrp="1"/>
          </p:cNvGraphicFramePr>
          <p:nvPr>
            <p:ph idx="1"/>
            <p:extLst>
              <p:ext uri="{D42A27DB-BD31-4B8C-83A1-F6EECF244321}">
                <p14:modId xmlns:p14="http://schemas.microsoft.com/office/powerpoint/2010/main" val="3225301946"/>
              </p:ext>
            </p:extLst>
          </p:nvPr>
        </p:nvGraphicFramePr>
        <p:xfrm>
          <a:off x="838200" y="492369"/>
          <a:ext cx="10515600" cy="5744870"/>
        </p:xfrm>
        <a:graphic>
          <a:graphicData uri="http://schemas.openxmlformats.org/drawingml/2006/table">
            <a:tbl>
              <a:tblPr/>
              <a:tblGrid>
                <a:gridCol w="1168400">
                  <a:extLst>
                    <a:ext uri="{9D8B030D-6E8A-4147-A177-3AD203B41FA5}">
                      <a16:colId xmlns:a16="http://schemas.microsoft.com/office/drawing/2014/main" val="1452901027"/>
                    </a:ext>
                  </a:extLst>
                </a:gridCol>
                <a:gridCol w="1168400">
                  <a:extLst>
                    <a:ext uri="{9D8B030D-6E8A-4147-A177-3AD203B41FA5}">
                      <a16:colId xmlns:a16="http://schemas.microsoft.com/office/drawing/2014/main" val="2985455022"/>
                    </a:ext>
                  </a:extLst>
                </a:gridCol>
                <a:gridCol w="1168400">
                  <a:extLst>
                    <a:ext uri="{9D8B030D-6E8A-4147-A177-3AD203B41FA5}">
                      <a16:colId xmlns:a16="http://schemas.microsoft.com/office/drawing/2014/main" val="405851136"/>
                    </a:ext>
                  </a:extLst>
                </a:gridCol>
                <a:gridCol w="1168400">
                  <a:extLst>
                    <a:ext uri="{9D8B030D-6E8A-4147-A177-3AD203B41FA5}">
                      <a16:colId xmlns:a16="http://schemas.microsoft.com/office/drawing/2014/main" val="1084313539"/>
                    </a:ext>
                  </a:extLst>
                </a:gridCol>
                <a:gridCol w="1168400">
                  <a:extLst>
                    <a:ext uri="{9D8B030D-6E8A-4147-A177-3AD203B41FA5}">
                      <a16:colId xmlns:a16="http://schemas.microsoft.com/office/drawing/2014/main" val="1991308123"/>
                    </a:ext>
                  </a:extLst>
                </a:gridCol>
                <a:gridCol w="1168400">
                  <a:extLst>
                    <a:ext uri="{9D8B030D-6E8A-4147-A177-3AD203B41FA5}">
                      <a16:colId xmlns:a16="http://schemas.microsoft.com/office/drawing/2014/main" val="3768994234"/>
                    </a:ext>
                  </a:extLst>
                </a:gridCol>
                <a:gridCol w="1168400">
                  <a:extLst>
                    <a:ext uri="{9D8B030D-6E8A-4147-A177-3AD203B41FA5}">
                      <a16:colId xmlns:a16="http://schemas.microsoft.com/office/drawing/2014/main" val="4207787859"/>
                    </a:ext>
                  </a:extLst>
                </a:gridCol>
                <a:gridCol w="1168400">
                  <a:extLst>
                    <a:ext uri="{9D8B030D-6E8A-4147-A177-3AD203B41FA5}">
                      <a16:colId xmlns:a16="http://schemas.microsoft.com/office/drawing/2014/main" val="2781668028"/>
                    </a:ext>
                  </a:extLst>
                </a:gridCol>
                <a:gridCol w="1168400">
                  <a:extLst>
                    <a:ext uri="{9D8B030D-6E8A-4147-A177-3AD203B41FA5}">
                      <a16:colId xmlns:a16="http://schemas.microsoft.com/office/drawing/2014/main" val="1375129495"/>
                    </a:ext>
                  </a:extLst>
                </a:gridCol>
              </a:tblGrid>
              <a:tr h="340671">
                <a:tc gridSpan="9">
                  <a:txBody>
                    <a:bodyPr/>
                    <a:lstStyle/>
                    <a:p>
                      <a:r>
                        <a:rPr lang="en-US" sz="2000" dirty="0"/>
                        <a:t>Energy Conversion Table</a:t>
                      </a:r>
                    </a:p>
                  </a:txBody>
                  <a:tcPr marL="64945" marR="64945" marT="32473" marB="32473"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7762649"/>
                  </a:ext>
                </a:extLst>
              </a:tr>
              <a:tr h="597236">
                <a:tc>
                  <a:txBody>
                    <a:bodyPr/>
                    <a:lstStyle/>
                    <a:p>
                      <a:br>
                        <a:rPr lang="en-US" sz="1300"/>
                      </a:br>
                      <a:endParaRPr lang="en-US" sz="1300"/>
                    </a:p>
                  </a:txBody>
                  <a:tcPr marL="64945" marR="64945" marT="32473" marB="32473" anchor="ctr">
                    <a:lnL>
                      <a:noFill/>
                    </a:lnL>
                    <a:lnR>
                      <a:noFill/>
                    </a:lnR>
                    <a:lnT>
                      <a:noFill/>
                    </a:lnT>
                    <a:lnB>
                      <a:noFill/>
                    </a:lnB>
                    <a:noFill/>
                  </a:tcPr>
                </a:tc>
                <a:tc>
                  <a:txBody>
                    <a:bodyPr/>
                    <a:lstStyle/>
                    <a:p>
                      <a:r>
                        <a:rPr lang="en-US" sz="1300"/>
                        <a:t>hartree</a:t>
                      </a:r>
                    </a:p>
                  </a:txBody>
                  <a:tcPr marL="64945" marR="64945" marT="32473" marB="32473" anchor="ctr">
                    <a:lnL>
                      <a:noFill/>
                    </a:lnL>
                    <a:lnR>
                      <a:noFill/>
                    </a:lnR>
                    <a:lnT>
                      <a:noFill/>
                    </a:lnT>
                    <a:lnB>
                      <a:noFill/>
                    </a:lnB>
                    <a:noFill/>
                  </a:tcPr>
                </a:tc>
                <a:tc>
                  <a:txBody>
                    <a:bodyPr/>
                    <a:lstStyle/>
                    <a:p>
                      <a:r>
                        <a:rPr lang="en-US" sz="1300"/>
                        <a:t>eV</a:t>
                      </a:r>
                    </a:p>
                  </a:txBody>
                  <a:tcPr marL="64945" marR="64945" marT="32473" marB="32473" anchor="ctr">
                    <a:lnL>
                      <a:noFill/>
                    </a:lnL>
                    <a:lnR>
                      <a:noFill/>
                    </a:lnR>
                    <a:lnT>
                      <a:noFill/>
                    </a:lnT>
                    <a:lnB>
                      <a:noFill/>
                    </a:lnB>
                    <a:noFill/>
                  </a:tcPr>
                </a:tc>
                <a:tc>
                  <a:txBody>
                    <a:bodyPr/>
                    <a:lstStyle/>
                    <a:p>
                      <a:r>
                        <a:rPr lang="en-US" sz="1300"/>
                        <a:t>cm</a:t>
                      </a:r>
                      <a:r>
                        <a:rPr lang="en-US" sz="1300" baseline="30000"/>
                        <a:t>-1</a:t>
                      </a:r>
                      <a:endParaRPr lang="en-US" sz="1300"/>
                    </a:p>
                  </a:txBody>
                  <a:tcPr marL="64945" marR="64945" marT="32473" marB="32473" anchor="ctr">
                    <a:lnL>
                      <a:noFill/>
                    </a:lnL>
                    <a:lnR>
                      <a:noFill/>
                    </a:lnR>
                    <a:lnT>
                      <a:noFill/>
                    </a:lnT>
                    <a:lnB>
                      <a:noFill/>
                    </a:lnB>
                    <a:noFill/>
                  </a:tcPr>
                </a:tc>
                <a:tc>
                  <a:txBody>
                    <a:bodyPr/>
                    <a:lstStyle/>
                    <a:p>
                      <a:r>
                        <a:rPr lang="en-US" sz="1300"/>
                        <a:t>kcal/mol</a:t>
                      </a:r>
                    </a:p>
                  </a:txBody>
                  <a:tcPr marL="64945" marR="64945" marT="32473" marB="32473" anchor="ctr">
                    <a:lnL>
                      <a:noFill/>
                    </a:lnL>
                    <a:lnR>
                      <a:noFill/>
                    </a:lnR>
                    <a:lnT>
                      <a:noFill/>
                    </a:lnT>
                    <a:lnB>
                      <a:noFill/>
                    </a:lnB>
                    <a:noFill/>
                  </a:tcPr>
                </a:tc>
                <a:tc>
                  <a:txBody>
                    <a:bodyPr/>
                    <a:lstStyle/>
                    <a:p>
                      <a:r>
                        <a:rPr lang="en-US" sz="1300"/>
                        <a:t>kJ/mol</a:t>
                      </a:r>
                    </a:p>
                  </a:txBody>
                  <a:tcPr marL="64945" marR="64945" marT="32473" marB="32473" anchor="ctr">
                    <a:lnL>
                      <a:noFill/>
                    </a:lnL>
                    <a:lnR>
                      <a:noFill/>
                    </a:lnR>
                    <a:lnT>
                      <a:noFill/>
                    </a:lnT>
                    <a:lnB>
                      <a:noFill/>
                    </a:lnB>
                    <a:noFill/>
                  </a:tcPr>
                </a:tc>
                <a:tc>
                  <a:txBody>
                    <a:bodyPr/>
                    <a:lstStyle/>
                    <a:p>
                      <a:r>
                        <a:rPr lang="en-US" sz="1300" baseline="30000"/>
                        <a:t>o</a:t>
                      </a:r>
                      <a:r>
                        <a:rPr lang="en-US" sz="1300"/>
                        <a:t>K</a:t>
                      </a:r>
                    </a:p>
                  </a:txBody>
                  <a:tcPr marL="64945" marR="64945" marT="32473" marB="32473" anchor="ctr">
                    <a:lnL>
                      <a:noFill/>
                    </a:lnL>
                    <a:lnR>
                      <a:noFill/>
                    </a:lnR>
                    <a:lnT>
                      <a:noFill/>
                    </a:lnT>
                    <a:lnB>
                      <a:noFill/>
                    </a:lnB>
                    <a:noFill/>
                  </a:tcPr>
                </a:tc>
                <a:tc>
                  <a:txBody>
                    <a:bodyPr/>
                    <a:lstStyle/>
                    <a:p>
                      <a:r>
                        <a:rPr lang="en-US" sz="1300"/>
                        <a:t>J</a:t>
                      </a:r>
                    </a:p>
                  </a:txBody>
                  <a:tcPr marL="64945" marR="64945" marT="32473" marB="32473" anchor="ctr">
                    <a:lnL>
                      <a:noFill/>
                    </a:lnL>
                    <a:lnR>
                      <a:noFill/>
                    </a:lnR>
                    <a:lnT>
                      <a:noFill/>
                    </a:lnT>
                    <a:lnB>
                      <a:noFill/>
                    </a:lnB>
                    <a:noFill/>
                  </a:tcPr>
                </a:tc>
                <a:tc>
                  <a:txBody>
                    <a:bodyPr/>
                    <a:lstStyle/>
                    <a:p>
                      <a:r>
                        <a:rPr lang="en-US" sz="1300"/>
                        <a:t>Hz</a:t>
                      </a:r>
                    </a:p>
                  </a:txBody>
                  <a:tcPr marL="64945" marR="64945" marT="32473" marB="32473" anchor="ctr">
                    <a:lnL>
                      <a:noFill/>
                    </a:lnL>
                    <a:lnR>
                      <a:noFill/>
                    </a:lnR>
                    <a:lnT>
                      <a:noFill/>
                    </a:lnT>
                    <a:lnB>
                      <a:noFill/>
                    </a:lnB>
                    <a:noFill/>
                  </a:tcPr>
                </a:tc>
                <a:extLst>
                  <a:ext uri="{0D108BD9-81ED-4DB2-BD59-A6C34878D82A}">
                    <a16:rowId xmlns:a16="http://schemas.microsoft.com/office/drawing/2014/main" val="3725473452"/>
                  </a:ext>
                </a:extLst>
              </a:tr>
              <a:tr h="597236">
                <a:tc>
                  <a:txBody>
                    <a:bodyPr/>
                    <a:lstStyle/>
                    <a:p>
                      <a:r>
                        <a:rPr lang="en-US" sz="1300"/>
                        <a:t>hartree</a:t>
                      </a:r>
                    </a:p>
                  </a:txBody>
                  <a:tcPr marL="64945" marR="64945" marT="32473" marB="32473" anchor="ctr">
                    <a:lnL>
                      <a:noFill/>
                    </a:lnL>
                    <a:lnR>
                      <a:noFill/>
                    </a:lnR>
                    <a:lnT>
                      <a:noFill/>
                    </a:lnT>
                    <a:lnB>
                      <a:noFill/>
                    </a:lnB>
                    <a:noFill/>
                  </a:tcPr>
                </a:tc>
                <a:tc>
                  <a:txBody>
                    <a:bodyPr/>
                    <a:lstStyle/>
                    <a:p>
                      <a:r>
                        <a:rPr lang="en-US" sz="1300"/>
                        <a:t>1</a:t>
                      </a:r>
                    </a:p>
                  </a:txBody>
                  <a:tcPr marL="64945" marR="64945" marT="32473" marB="32473" anchor="ctr">
                    <a:lnL>
                      <a:noFill/>
                    </a:lnL>
                    <a:lnR>
                      <a:noFill/>
                    </a:lnR>
                    <a:lnT>
                      <a:noFill/>
                    </a:lnT>
                    <a:lnB>
                      <a:noFill/>
                    </a:lnB>
                    <a:noFill/>
                  </a:tcPr>
                </a:tc>
                <a:tc>
                  <a:txBody>
                    <a:bodyPr/>
                    <a:lstStyle/>
                    <a:p>
                      <a:r>
                        <a:rPr lang="en-US" sz="1300"/>
                        <a:t>27.2107</a:t>
                      </a:r>
                    </a:p>
                  </a:txBody>
                  <a:tcPr marL="64945" marR="64945" marT="32473" marB="32473" anchor="ctr">
                    <a:lnL>
                      <a:noFill/>
                    </a:lnL>
                    <a:lnR>
                      <a:noFill/>
                    </a:lnR>
                    <a:lnT>
                      <a:noFill/>
                    </a:lnT>
                    <a:lnB>
                      <a:noFill/>
                    </a:lnB>
                    <a:noFill/>
                  </a:tcPr>
                </a:tc>
                <a:tc>
                  <a:txBody>
                    <a:bodyPr/>
                    <a:lstStyle/>
                    <a:p>
                      <a:r>
                        <a:rPr lang="en-US" sz="1300"/>
                        <a:t>219 474.63</a:t>
                      </a:r>
                    </a:p>
                  </a:txBody>
                  <a:tcPr marL="64945" marR="64945" marT="32473" marB="32473" anchor="ctr">
                    <a:lnL>
                      <a:noFill/>
                    </a:lnL>
                    <a:lnR>
                      <a:noFill/>
                    </a:lnR>
                    <a:lnT>
                      <a:noFill/>
                    </a:lnT>
                    <a:lnB>
                      <a:noFill/>
                    </a:lnB>
                    <a:noFill/>
                  </a:tcPr>
                </a:tc>
                <a:tc>
                  <a:txBody>
                    <a:bodyPr/>
                    <a:lstStyle/>
                    <a:p>
                      <a:r>
                        <a:rPr lang="en-US" sz="1300"/>
                        <a:t>627.503</a:t>
                      </a:r>
                    </a:p>
                  </a:txBody>
                  <a:tcPr marL="64945" marR="64945" marT="32473" marB="32473" anchor="ctr">
                    <a:lnL>
                      <a:noFill/>
                    </a:lnL>
                    <a:lnR>
                      <a:noFill/>
                    </a:lnR>
                    <a:lnT>
                      <a:noFill/>
                    </a:lnT>
                    <a:lnB>
                      <a:noFill/>
                    </a:lnB>
                    <a:noFill/>
                  </a:tcPr>
                </a:tc>
                <a:tc>
                  <a:txBody>
                    <a:bodyPr/>
                    <a:lstStyle/>
                    <a:p>
                      <a:r>
                        <a:rPr lang="en-US" sz="1300"/>
                        <a:t>2 625.5</a:t>
                      </a:r>
                    </a:p>
                  </a:txBody>
                  <a:tcPr marL="64945" marR="64945" marT="32473" marB="32473" anchor="ctr">
                    <a:lnL>
                      <a:noFill/>
                    </a:lnL>
                    <a:lnR>
                      <a:noFill/>
                    </a:lnR>
                    <a:lnT>
                      <a:noFill/>
                    </a:lnT>
                    <a:lnB>
                      <a:noFill/>
                    </a:lnB>
                    <a:noFill/>
                  </a:tcPr>
                </a:tc>
                <a:tc>
                  <a:txBody>
                    <a:bodyPr/>
                    <a:lstStyle/>
                    <a:p>
                      <a:r>
                        <a:rPr lang="en-US" sz="1300"/>
                        <a:t>315 777.</a:t>
                      </a:r>
                    </a:p>
                  </a:txBody>
                  <a:tcPr marL="64945" marR="64945" marT="32473" marB="32473" anchor="ctr">
                    <a:lnL>
                      <a:noFill/>
                    </a:lnL>
                    <a:lnR>
                      <a:noFill/>
                    </a:lnR>
                    <a:lnT>
                      <a:noFill/>
                    </a:lnT>
                    <a:lnB>
                      <a:noFill/>
                    </a:lnB>
                    <a:noFill/>
                  </a:tcPr>
                </a:tc>
                <a:tc>
                  <a:txBody>
                    <a:bodyPr/>
                    <a:lstStyle/>
                    <a:p>
                      <a:r>
                        <a:rPr lang="en-US" sz="1300"/>
                        <a:t>43.60 x 10</a:t>
                      </a:r>
                      <a:r>
                        <a:rPr lang="en-US" sz="1300" baseline="30000"/>
                        <a:t>-19</a:t>
                      </a:r>
                      <a:endParaRPr lang="en-US" sz="1300"/>
                    </a:p>
                  </a:txBody>
                  <a:tcPr marL="64945" marR="64945" marT="32473" marB="32473" anchor="ctr">
                    <a:lnL>
                      <a:noFill/>
                    </a:lnL>
                    <a:lnR>
                      <a:noFill/>
                    </a:lnR>
                    <a:lnT>
                      <a:noFill/>
                    </a:lnT>
                    <a:lnB>
                      <a:noFill/>
                    </a:lnB>
                    <a:noFill/>
                  </a:tcPr>
                </a:tc>
                <a:tc>
                  <a:txBody>
                    <a:bodyPr/>
                    <a:lstStyle/>
                    <a:p>
                      <a:r>
                        <a:rPr lang="en-US" sz="1300"/>
                        <a:t>6.57966 x 10</a:t>
                      </a:r>
                      <a:r>
                        <a:rPr lang="en-US" sz="1300" baseline="30000"/>
                        <a:t>+15</a:t>
                      </a:r>
                      <a:endParaRPr lang="en-US" sz="1300"/>
                    </a:p>
                  </a:txBody>
                  <a:tcPr marL="64945" marR="64945" marT="32473" marB="32473" anchor="ctr">
                    <a:lnL>
                      <a:noFill/>
                    </a:lnL>
                    <a:lnR>
                      <a:noFill/>
                    </a:lnR>
                    <a:lnT>
                      <a:noFill/>
                    </a:lnT>
                    <a:lnB>
                      <a:noFill/>
                    </a:lnB>
                    <a:noFill/>
                  </a:tcPr>
                </a:tc>
                <a:extLst>
                  <a:ext uri="{0D108BD9-81ED-4DB2-BD59-A6C34878D82A}">
                    <a16:rowId xmlns:a16="http://schemas.microsoft.com/office/drawing/2014/main" val="3113442536"/>
                  </a:ext>
                </a:extLst>
              </a:tr>
              <a:tr h="597236">
                <a:tc>
                  <a:txBody>
                    <a:bodyPr/>
                    <a:lstStyle/>
                    <a:p>
                      <a:r>
                        <a:rPr lang="en-US" sz="1300"/>
                        <a:t>eV</a:t>
                      </a:r>
                    </a:p>
                  </a:txBody>
                  <a:tcPr marL="64945" marR="64945" marT="32473" marB="32473" anchor="ctr">
                    <a:lnL>
                      <a:noFill/>
                    </a:lnL>
                    <a:lnR>
                      <a:noFill/>
                    </a:lnR>
                    <a:lnT>
                      <a:noFill/>
                    </a:lnT>
                    <a:lnB>
                      <a:noFill/>
                    </a:lnB>
                    <a:noFill/>
                  </a:tcPr>
                </a:tc>
                <a:tc>
                  <a:txBody>
                    <a:bodyPr/>
                    <a:lstStyle/>
                    <a:p>
                      <a:r>
                        <a:rPr lang="en-US" sz="1300"/>
                        <a:t>0.0367502</a:t>
                      </a:r>
                    </a:p>
                  </a:txBody>
                  <a:tcPr marL="64945" marR="64945" marT="32473" marB="32473" anchor="ctr">
                    <a:lnL>
                      <a:noFill/>
                    </a:lnL>
                    <a:lnR>
                      <a:noFill/>
                    </a:lnR>
                    <a:lnT>
                      <a:noFill/>
                    </a:lnT>
                    <a:lnB>
                      <a:noFill/>
                    </a:lnB>
                    <a:noFill/>
                  </a:tcPr>
                </a:tc>
                <a:tc>
                  <a:txBody>
                    <a:bodyPr/>
                    <a:lstStyle/>
                    <a:p>
                      <a:r>
                        <a:rPr lang="en-US" sz="1300"/>
                        <a:t>1</a:t>
                      </a:r>
                    </a:p>
                  </a:txBody>
                  <a:tcPr marL="64945" marR="64945" marT="32473" marB="32473" anchor="ctr">
                    <a:lnL>
                      <a:noFill/>
                    </a:lnL>
                    <a:lnR>
                      <a:noFill/>
                    </a:lnR>
                    <a:lnT>
                      <a:noFill/>
                    </a:lnT>
                    <a:lnB>
                      <a:noFill/>
                    </a:lnB>
                    <a:noFill/>
                  </a:tcPr>
                </a:tc>
                <a:tc>
                  <a:txBody>
                    <a:bodyPr/>
                    <a:lstStyle/>
                    <a:p>
                      <a:r>
                        <a:rPr lang="en-US" sz="1300"/>
                        <a:t>8 065.73</a:t>
                      </a:r>
                    </a:p>
                  </a:txBody>
                  <a:tcPr marL="64945" marR="64945" marT="32473" marB="32473" anchor="ctr">
                    <a:lnL>
                      <a:noFill/>
                    </a:lnL>
                    <a:lnR>
                      <a:noFill/>
                    </a:lnR>
                    <a:lnT>
                      <a:noFill/>
                    </a:lnT>
                    <a:lnB>
                      <a:noFill/>
                    </a:lnB>
                    <a:noFill/>
                  </a:tcPr>
                </a:tc>
                <a:tc>
                  <a:txBody>
                    <a:bodyPr/>
                    <a:lstStyle/>
                    <a:p>
                      <a:r>
                        <a:rPr lang="en-US" sz="1300"/>
                        <a:t>23.060 9</a:t>
                      </a:r>
                    </a:p>
                  </a:txBody>
                  <a:tcPr marL="64945" marR="64945" marT="32473" marB="32473" anchor="ctr">
                    <a:lnL>
                      <a:noFill/>
                    </a:lnL>
                    <a:lnR>
                      <a:noFill/>
                    </a:lnR>
                    <a:lnT>
                      <a:noFill/>
                    </a:lnT>
                    <a:lnB>
                      <a:noFill/>
                    </a:lnB>
                    <a:noFill/>
                  </a:tcPr>
                </a:tc>
                <a:tc>
                  <a:txBody>
                    <a:bodyPr/>
                    <a:lstStyle/>
                    <a:p>
                      <a:r>
                        <a:rPr lang="en-US" sz="1300"/>
                        <a:t>96.486 9</a:t>
                      </a:r>
                    </a:p>
                  </a:txBody>
                  <a:tcPr marL="64945" marR="64945" marT="32473" marB="32473" anchor="ctr">
                    <a:lnL>
                      <a:noFill/>
                    </a:lnL>
                    <a:lnR>
                      <a:noFill/>
                    </a:lnR>
                    <a:lnT>
                      <a:noFill/>
                    </a:lnT>
                    <a:lnB>
                      <a:noFill/>
                    </a:lnB>
                    <a:noFill/>
                  </a:tcPr>
                </a:tc>
                <a:tc>
                  <a:txBody>
                    <a:bodyPr/>
                    <a:lstStyle/>
                    <a:p>
                      <a:r>
                        <a:rPr lang="en-US" sz="1300"/>
                        <a:t>11 604.9</a:t>
                      </a:r>
                    </a:p>
                  </a:txBody>
                  <a:tcPr marL="64945" marR="64945" marT="32473" marB="32473" anchor="ctr">
                    <a:lnL>
                      <a:noFill/>
                    </a:lnL>
                    <a:lnR>
                      <a:noFill/>
                    </a:lnR>
                    <a:lnT>
                      <a:noFill/>
                    </a:lnT>
                    <a:lnB>
                      <a:noFill/>
                    </a:lnB>
                    <a:noFill/>
                  </a:tcPr>
                </a:tc>
                <a:tc>
                  <a:txBody>
                    <a:bodyPr/>
                    <a:lstStyle/>
                    <a:p>
                      <a:r>
                        <a:rPr lang="en-US" sz="1300"/>
                        <a:t>1.602 10 x 10</a:t>
                      </a:r>
                      <a:r>
                        <a:rPr lang="en-US" sz="1300" baseline="30000"/>
                        <a:t>-19</a:t>
                      </a:r>
                      <a:endParaRPr lang="en-US" sz="1300"/>
                    </a:p>
                  </a:txBody>
                  <a:tcPr marL="64945" marR="64945" marT="32473" marB="32473" anchor="ctr">
                    <a:lnL>
                      <a:noFill/>
                    </a:lnL>
                    <a:lnR>
                      <a:noFill/>
                    </a:lnR>
                    <a:lnT>
                      <a:noFill/>
                    </a:lnT>
                    <a:lnB>
                      <a:noFill/>
                    </a:lnB>
                    <a:noFill/>
                  </a:tcPr>
                </a:tc>
                <a:tc>
                  <a:txBody>
                    <a:bodyPr/>
                    <a:lstStyle/>
                    <a:p>
                      <a:r>
                        <a:rPr lang="en-US" sz="1300"/>
                        <a:t>2.418 04 x 10</a:t>
                      </a:r>
                      <a:r>
                        <a:rPr lang="en-US" sz="1300" baseline="30000"/>
                        <a:t>+14</a:t>
                      </a:r>
                      <a:endParaRPr lang="en-US" sz="1300"/>
                    </a:p>
                  </a:txBody>
                  <a:tcPr marL="64945" marR="64945" marT="32473" marB="32473" anchor="ctr">
                    <a:lnL>
                      <a:noFill/>
                    </a:lnL>
                    <a:lnR>
                      <a:noFill/>
                    </a:lnR>
                    <a:lnT>
                      <a:noFill/>
                    </a:lnT>
                    <a:lnB>
                      <a:noFill/>
                    </a:lnB>
                    <a:noFill/>
                  </a:tcPr>
                </a:tc>
                <a:extLst>
                  <a:ext uri="{0D108BD9-81ED-4DB2-BD59-A6C34878D82A}">
                    <a16:rowId xmlns:a16="http://schemas.microsoft.com/office/drawing/2014/main" val="2257870825"/>
                  </a:ext>
                </a:extLst>
              </a:tr>
              <a:tr h="597236">
                <a:tc>
                  <a:txBody>
                    <a:bodyPr/>
                    <a:lstStyle/>
                    <a:p>
                      <a:r>
                        <a:rPr lang="en-US" sz="1300"/>
                        <a:t>cm</a:t>
                      </a:r>
                      <a:r>
                        <a:rPr lang="en-US" sz="1300" baseline="30000"/>
                        <a:t>-1</a:t>
                      </a:r>
                      <a:endParaRPr lang="en-US" sz="1300"/>
                    </a:p>
                  </a:txBody>
                  <a:tcPr marL="64945" marR="64945" marT="32473" marB="32473" anchor="ctr">
                    <a:lnL>
                      <a:noFill/>
                    </a:lnL>
                    <a:lnR>
                      <a:noFill/>
                    </a:lnR>
                    <a:lnT>
                      <a:noFill/>
                    </a:lnT>
                    <a:lnB>
                      <a:noFill/>
                    </a:lnB>
                    <a:noFill/>
                  </a:tcPr>
                </a:tc>
                <a:tc>
                  <a:txBody>
                    <a:bodyPr/>
                    <a:lstStyle/>
                    <a:p>
                      <a:r>
                        <a:rPr lang="en-US" sz="1300"/>
                        <a:t>4.556 33 x 10</a:t>
                      </a:r>
                      <a:r>
                        <a:rPr lang="en-US" sz="1300" baseline="30000"/>
                        <a:t>-6</a:t>
                      </a:r>
                      <a:endParaRPr lang="en-US" sz="1300"/>
                    </a:p>
                  </a:txBody>
                  <a:tcPr marL="64945" marR="64945" marT="32473" marB="32473" anchor="ctr">
                    <a:lnL>
                      <a:noFill/>
                    </a:lnL>
                    <a:lnR>
                      <a:noFill/>
                    </a:lnR>
                    <a:lnT>
                      <a:noFill/>
                    </a:lnT>
                    <a:lnB>
                      <a:noFill/>
                    </a:lnB>
                    <a:noFill/>
                  </a:tcPr>
                </a:tc>
                <a:tc>
                  <a:txBody>
                    <a:bodyPr/>
                    <a:lstStyle/>
                    <a:p>
                      <a:r>
                        <a:rPr lang="en-US" sz="1300"/>
                        <a:t>1.239 81 x 10</a:t>
                      </a:r>
                      <a:r>
                        <a:rPr lang="en-US" sz="1300" baseline="30000"/>
                        <a:t>-4</a:t>
                      </a:r>
                      <a:endParaRPr lang="en-US" sz="1300"/>
                    </a:p>
                  </a:txBody>
                  <a:tcPr marL="64945" marR="64945" marT="32473" marB="32473" anchor="ctr">
                    <a:lnL>
                      <a:noFill/>
                    </a:lnL>
                    <a:lnR>
                      <a:noFill/>
                    </a:lnR>
                    <a:lnT>
                      <a:noFill/>
                    </a:lnT>
                    <a:lnB>
                      <a:noFill/>
                    </a:lnB>
                    <a:noFill/>
                  </a:tcPr>
                </a:tc>
                <a:tc>
                  <a:txBody>
                    <a:bodyPr/>
                    <a:lstStyle/>
                    <a:p>
                      <a:r>
                        <a:rPr lang="en-US" sz="1300"/>
                        <a:t>1</a:t>
                      </a:r>
                    </a:p>
                  </a:txBody>
                  <a:tcPr marL="64945" marR="64945" marT="32473" marB="32473" anchor="ctr">
                    <a:lnL>
                      <a:noFill/>
                    </a:lnL>
                    <a:lnR>
                      <a:noFill/>
                    </a:lnR>
                    <a:lnT>
                      <a:noFill/>
                    </a:lnT>
                    <a:lnB>
                      <a:noFill/>
                    </a:lnB>
                    <a:noFill/>
                  </a:tcPr>
                </a:tc>
                <a:tc>
                  <a:txBody>
                    <a:bodyPr/>
                    <a:lstStyle/>
                    <a:p>
                      <a:r>
                        <a:rPr lang="en-US" sz="1300"/>
                        <a:t>0.002 859 11</a:t>
                      </a:r>
                    </a:p>
                  </a:txBody>
                  <a:tcPr marL="64945" marR="64945" marT="32473" marB="32473" anchor="ctr">
                    <a:lnL>
                      <a:noFill/>
                    </a:lnL>
                    <a:lnR>
                      <a:noFill/>
                    </a:lnR>
                    <a:lnT>
                      <a:noFill/>
                    </a:lnT>
                    <a:lnB>
                      <a:noFill/>
                    </a:lnB>
                    <a:noFill/>
                  </a:tcPr>
                </a:tc>
                <a:tc>
                  <a:txBody>
                    <a:bodyPr/>
                    <a:lstStyle/>
                    <a:p>
                      <a:r>
                        <a:rPr lang="en-US" sz="1300"/>
                        <a:t>0.011 962 7</a:t>
                      </a:r>
                    </a:p>
                  </a:txBody>
                  <a:tcPr marL="64945" marR="64945" marT="32473" marB="32473" anchor="ctr">
                    <a:lnL>
                      <a:noFill/>
                    </a:lnL>
                    <a:lnR>
                      <a:noFill/>
                    </a:lnR>
                    <a:lnT>
                      <a:noFill/>
                    </a:lnT>
                    <a:lnB>
                      <a:noFill/>
                    </a:lnB>
                    <a:noFill/>
                  </a:tcPr>
                </a:tc>
                <a:tc>
                  <a:txBody>
                    <a:bodyPr/>
                    <a:lstStyle/>
                    <a:p>
                      <a:r>
                        <a:rPr lang="en-US" sz="1300"/>
                        <a:t>1.428 79</a:t>
                      </a:r>
                    </a:p>
                  </a:txBody>
                  <a:tcPr marL="64945" marR="64945" marT="32473" marB="32473" anchor="ctr">
                    <a:lnL>
                      <a:noFill/>
                    </a:lnL>
                    <a:lnR>
                      <a:noFill/>
                    </a:lnR>
                    <a:lnT>
                      <a:noFill/>
                    </a:lnT>
                    <a:lnB>
                      <a:noFill/>
                    </a:lnB>
                    <a:noFill/>
                  </a:tcPr>
                </a:tc>
                <a:tc>
                  <a:txBody>
                    <a:bodyPr/>
                    <a:lstStyle/>
                    <a:p>
                      <a:r>
                        <a:rPr lang="en-US" sz="1300"/>
                        <a:t>1.986 30 x 10</a:t>
                      </a:r>
                      <a:r>
                        <a:rPr lang="en-US" sz="1300" baseline="30000"/>
                        <a:t>-23</a:t>
                      </a:r>
                      <a:endParaRPr lang="en-US" sz="1300"/>
                    </a:p>
                  </a:txBody>
                  <a:tcPr marL="64945" marR="64945" marT="32473" marB="32473" anchor="ctr">
                    <a:lnL>
                      <a:noFill/>
                    </a:lnL>
                    <a:lnR>
                      <a:noFill/>
                    </a:lnR>
                    <a:lnT>
                      <a:noFill/>
                    </a:lnT>
                    <a:lnB>
                      <a:noFill/>
                    </a:lnB>
                    <a:noFill/>
                  </a:tcPr>
                </a:tc>
                <a:tc>
                  <a:txBody>
                    <a:bodyPr/>
                    <a:lstStyle/>
                    <a:p>
                      <a:r>
                        <a:rPr lang="en-US" sz="1300"/>
                        <a:t>2.997 93 x 10</a:t>
                      </a:r>
                      <a:r>
                        <a:rPr lang="en-US" sz="1300" baseline="30000"/>
                        <a:t>+10</a:t>
                      </a:r>
                      <a:endParaRPr lang="en-US" sz="1300"/>
                    </a:p>
                  </a:txBody>
                  <a:tcPr marL="64945" marR="64945" marT="32473" marB="32473" anchor="ctr">
                    <a:lnL>
                      <a:noFill/>
                    </a:lnL>
                    <a:lnR>
                      <a:noFill/>
                    </a:lnR>
                    <a:lnT>
                      <a:noFill/>
                    </a:lnT>
                    <a:lnB>
                      <a:noFill/>
                    </a:lnB>
                    <a:noFill/>
                  </a:tcPr>
                </a:tc>
                <a:extLst>
                  <a:ext uri="{0D108BD9-81ED-4DB2-BD59-A6C34878D82A}">
                    <a16:rowId xmlns:a16="http://schemas.microsoft.com/office/drawing/2014/main" val="4132890454"/>
                  </a:ext>
                </a:extLst>
              </a:tr>
              <a:tr h="597236">
                <a:tc>
                  <a:txBody>
                    <a:bodyPr/>
                    <a:lstStyle/>
                    <a:p>
                      <a:r>
                        <a:rPr lang="en-US" sz="1300"/>
                        <a:t>kcal/mol</a:t>
                      </a:r>
                    </a:p>
                  </a:txBody>
                  <a:tcPr marL="64945" marR="64945" marT="32473" marB="32473" anchor="ctr">
                    <a:lnL>
                      <a:noFill/>
                    </a:lnL>
                    <a:lnR>
                      <a:noFill/>
                    </a:lnR>
                    <a:lnT>
                      <a:noFill/>
                    </a:lnT>
                    <a:lnB>
                      <a:noFill/>
                    </a:lnB>
                    <a:noFill/>
                  </a:tcPr>
                </a:tc>
                <a:tc>
                  <a:txBody>
                    <a:bodyPr/>
                    <a:lstStyle/>
                    <a:p>
                      <a:r>
                        <a:rPr lang="en-US" sz="1300"/>
                        <a:t>0.001 593 62</a:t>
                      </a:r>
                    </a:p>
                  </a:txBody>
                  <a:tcPr marL="64945" marR="64945" marT="32473" marB="32473" anchor="ctr">
                    <a:lnL>
                      <a:noFill/>
                    </a:lnL>
                    <a:lnR>
                      <a:noFill/>
                    </a:lnR>
                    <a:lnT>
                      <a:noFill/>
                    </a:lnT>
                    <a:lnB>
                      <a:noFill/>
                    </a:lnB>
                    <a:noFill/>
                  </a:tcPr>
                </a:tc>
                <a:tc>
                  <a:txBody>
                    <a:bodyPr/>
                    <a:lstStyle/>
                    <a:p>
                      <a:r>
                        <a:rPr lang="en-US" sz="1300"/>
                        <a:t>0.043 363 4</a:t>
                      </a:r>
                    </a:p>
                  </a:txBody>
                  <a:tcPr marL="64945" marR="64945" marT="32473" marB="32473" anchor="ctr">
                    <a:lnL>
                      <a:noFill/>
                    </a:lnL>
                    <a:lnR>
                      <a:noFill/>
                    </a:lnR>
                    <a:lnT>
                      <a:noFill/>
                    </a:lnT>
                    <a:lnB>
                      <a:noFill/>
                    </a:lnB>
                    <a:noFill/>
                  </a:tcPr>
                </a:tc>
                <a:tc>
                  <a:txBody>
                    <a:bodyPr/>
                    <a:lstStyle/>
                    <a:p>
                      <a:r>
                        <a:rPr lang="en-US" sz="1300"/>
                        <a:t>349.757</a:t>
                      </a:r>
                    </a:p>
                  </a:txBody>
                  <a:tcPr marL="64945" marR="64945" marT="32473" marB="32473" anchor="ctr">
                    <a:lnL>
                      <a:noFill/>
                    </a:lnL>
                    <a:lnR>
                      <a:noFill/>
                    </a:lnR>
                    <a:lnT>
                      <a:noFill/>
                    </a:lnT>
                    <a:lnB>
                      <a:noFill/>
                    </a:lnB>
                    <a:noFill/>
                  </a:tcPr>
                </a:tc>
                <a:tc>
                  <a:txBody>
                    <a:bodyPr/>
                    <a:lstStyle/>
                    <a:p>
                      <a:r>
                        <a:rPr lang="en-US" sz="1300"/>
                        <a:t>1</a:t>
                      </a:r>
                    </a:p>
                  </a:txBody>
                  <a:tcPr marL="64945" marR="64945" marT="32473" marB="32473" anchor="ctr">
                    <a:lnL>
                      <a:noFill/>
                    </a:lnL>
                    <a:lnR>
                      <a:noFill/>
                    </a:lnR>
                    <a:lnT>
                      <a:noFill/>
                    </a:lnT>
                    <a:lnB>
                      <a:noFill/>
                    </a:lnB>
                    <a:noFill/>
                  </a:tcPr>
                </a:tc>
                <a:tc>
                  <a:txBody>
                    <a:bodyPr/>
                    <a:lstStyle/>
                    <a:p>
                      <a:r>
                        <a:rPr lang="en-US" sz="1300"/>
                        <a:t>4.18400</a:t>
                      </a:r>
                    </a:p>
                  </a:txBody>
                  <a:tcPr marL="64945" marR="64945" marT="32473" marB="32473" anchor="ctr">
                    <a:lnL>
                      <a:noFill/>
                    </a:lnL>
                    <a:lnR>
                      <a:noFill/>
                    </a:lnR>
                    <a:lnT>
                      <a:noFill/>
                    </a:lnT>
                    <a:lnB>
                      <a:noFill/>
                    </a:lnB>
                    <a:noFill/>
                  </a:tcPr>
                </a:tc>
                <a:tc>
                  <a:txBody>
                    <a:bodyPr/>
                    <a:lstStyle/>
                    <a:p>
                      <a:r>
                        <a:rPr lang="en-US" sz="1300"/>
                        <a:t>503.228</a:t>
                      </a:r>
                    </a:p>
                  </a:txBody>
                  <a:tcPr marL="64945" marR="64945" marT="32473" marB="32473" anchor="ctr">
                    <a:lnL>
                      <a:noFill/>
                    </a:lnL>
                    <a:lnR>
                      <a:noFill/>
                    </a:lnR>
                    <a:lnT>
                      <a:noFill/>
                    </a:lnT>
                    <a:lnB>
                      <a:noFill/>
                    </a:lnB>
                    <a:noFill/>
                  </a:tcPr>
                </a:tc>
                <a:tc>
                  <a:txBody>
                    <a:bodyPr/>
                    <a:lstStyle/>
                    <a:p>
                      <a:r>
                        <a:rPr lang="en-US" sz="1300"/>
                        <a:t>6.95 x 10</a:t>
                      </a:r>
                      <a:r>
                        <a:rPr lang="en-US" sz="1300" baseline="30000"/>
                        <a:t>-21</a:t>
                      </a:r>
                      <a:endParaRPr lang="en-US" sz="1300"/>
                    </a:p>
                  </a:txBody>
                  <a:tcPr marL="64945" marR="64945" marT="32473" marB="32473" anchor="ctr">
                    <a:lnL>
                      <a:noFill/>
                    </a:lnL>
                    <a:lnR>
                      <a:noFill/>
                    </a:lnR>
                    <a:lnT>
                      <a:noFill/>
                    </a:lnT>
                    <a:lnB>
                      <a:noFill/>
                    </a:lnB>
                    <a:noFill/>
                  </a:tcPr>
                </a:tc>
                <a:tc>
                  <a:txBody>
                    <a:bodyPr/>
                    <a:lstStyle/>
                    <a:p>
                      <a:r>
                        <a:rPr lang="en-US" sz="1300"/>
                        <a:t>1.048 54 x 10</a:t>
                      </a:r>
                      <a:r>
                        <a:rPr lang="en-US" sz="1300" baseline="30000"/>
                        <a:t>+13</a:t>
                      </a:r>
                      <a:endParaRPr lang="en-US" sz="1300"/>
                    </a:p>
                  </a:txBody>
                  <a:tcPr marL="64945" marR="64945" marT="32473" marB="32473" anchor="ctr">
                    <a:lnL>
                      <a:noFill/>
                    </a:lnL>
                    <a:lnR>
                      <a:noFill/>
                    </a:lnR>
                    <a:lnT>
                      <a:noFill/>
                    </a:lnT>
                    <a:lnB>
                      <a:noFill/>
                    </a:lnB>
                    <a:noFill/>
                  </a:tcPr>
                </a:tc>
                <a:extLst>
                  <a:ext uri="{0D108BD9-81ED-4DB2-BD59-A6C34878D82A}">
                    <a16:rowId xmlns:a16="http://schemas.microsoft.com/office/drawing/2014/main" val="1539856499"/>
                  </a:ext>
                </a:extLst>
              </a:tr>
              <a:tr h="597236">
                <a:tc>
                  <a:txBody>
                    <a:bodyPr/>
                    <a:lstStyle/>
                    <a:p>
                      <a:r>
                        <a:rPr lang="en-US" sz="1300"/>
                        <a:t>kJ/mol</a:t>
                      </a:r>
                    </a:p>
                  </a:txBody>
                  <a:tcPr marL="64945" marR="64945" marT="32473" marB="32473" anchor="ctr">
                    <a:lnL>
                      <a:noFill/>
                    </a:lnL>
                    <a:lnR>
                      <a:noFill/>
                    </a:lnR>
                    <a:lnT>
                      <a:noFill/>
                    </a:lnT>
                    <a:lnB>
                      <a:noFill/>
                    </a:lnB>
                    <a:noFill/>
                  </a:tcPr>
                </a:tc>
                <a:tc>
                  <a:txBody>
                    <a:bodyPr/>
                    <a:lstStyle/>
                    <a:p>
                      <a:r>
                        <a:rPr lang="en-US" sz="1300"/>
                        <a:t>0.000 380 88</a:t>
                      </a:r>
                    </a:p>
                  </a:txBody>
                  <a:tcPr marL="64945" marR="64945" marT="32473" marB="32473" anchor="ctr">
                    <a:lnL>
                      <a:noFill/>
                    </a:lnL>
                    <a:lnR>
                      <a:noFill/>
                    </a:lnR>
                    <a:lnT>
                      <a:noFill/>
                    </a:lnT>
                    <a:lnB>
                      <a:noFill/>
                    </a:lnB>
                    <a:noFill/>
                  </a:tcPr>
                </a:tc>
                <a:tc>
                  <a:txBody>
                    <a:bodyPr/>
                    <a:lstStyle/>
                    <a:p>
                      <a:r>
                        <a:rPr lang="en-US" sz="1300"/>
                        <a:t>0.010 364 10</a:t>
                      </a:r>
                    </a:p>
                  </a:txBody>
                  <a:tcPr marL="64945" marR="64945" marT="32473" marB="32473" anchor="ctr">
                    <a:lnL>
                      <a:noFill/>
                    </a:lnL>
                    <a:lnR>
                      <a:noFill/>
                    </a:lnR>
                    <a:lnT>
                      <a:noFill/>
                    </a:lnT>
                    <a:lnB>
                      <a:noFill/>
                    </a:lnB>
                    <a:noFill/>
                  </a:tcPr>
                </a:tc>
                <a:tc>
                  <a:txBody>
                    <a:bodyPr/>
                    <a:lstStyle/>
                    <a:p>
                      <a:r>
                        <a:rPr lang="en-US" sz="1300"/>
                        <a:t>83.593</a:t>
                      </a:r>
                    </a:p>
                  </a:txBody>
                  <a:tcPr marL="64945" marR="64945" marT="32473" marB="32473" anchor="ctr">
                    <a:lnL>
                      <a:noFill/>
                    </a:lnL>
                    <a:lnR>
                      <a:noFill/>
                    </a:lnR>
                    <a:lnT>
                      <a:noFill/>
                    </a:lnT>
                    <a:lnB>
                      <a:noFill/>
                    </a:lnB>
                    <a:noFill/>
                  </a:tcPr>
                </a:tc>
                <a:tc>
                  <a:txBody>
                    <a:bodyPr/>
                    <a:lstStyle/>
                    <a:p>
                      <a:r>
                        <a:rPr lang="en-US" sz="1300"/>
                        <a:t>0.239001</a:t>
                      </a:r>
                    </a:p>
                  </a:txBody>
                  <a:tcPr marL="64945" marR="64945" marT="32473" marB="32473" anchor="ctr">
                    <a:lnL>
                      <a:noFill/>
                    </a:lnL>
                    <a:lnR>
                      <a:noFill/>
                    </a:lnR>
                    <a:lnT>
                      <a:noFill/>
                    </a:lnT>
                    <a:lnB>
                      <a:noFill/>
                    </a:lnB>
                    <a:noFill/>
                  </a:tcPr>
                </a:tc>
                <a:tc>
                  <a:txBody>
                    <a:bodyPr/>
                    <a:lstStyle/>
                    <a:p>
                      <a:r>
                        <a:rPr lang="en-US" sz="1300"/>
                        <a:t>1</a:t>
                      </a:r>
                    </a:p>
                  </a:txBody>
                  <a:tcPr marL="64945" marR="64945" marT="32473" marB="32473" anchor="ctr">
                    <a:lnL>
                      <a:noFill/>
                    </a:lnL>
                    <a:lnR>
                      <a:noFill/>
                    </a:lnR>
                    <a:lnT>
                      <a:noFill/>
                    </a:lnT>
                    <a:lnB>
                      <a:noFill/>
                    </a:lnB>
                    <a:noFill/>
                  </a:tcPr>
                </a:tc>
                <a:tc>
                  <a:txBody>
                    <a:bodyPr/>
                    <a:lstStyle/>
                    <a:p>
                      <a:r>
                        <a:rPr lang="en-US" sz="1300"/>
                        <a:t>120.274</a:t>
                      </a:r>
                    </a:p>
                  </a:txBody>
                  <a:tcPr marL="64945" marR="64945" marT="32473" marB="32473" anchor="ctr">
                    <a:lnL>
                      <a:noFill/>
                    </a:lnL>
                    <a:lnR>
                      <a:noFill/>
                    </a:lnR>
                    <a:lnT>
                      <a:noFill/>
                    </a:lnT>
                    <a:lnB>
                      <a:noFill/>
                    </a:lnB>
                    <a:noFill/>
                  </a:tcPr>
                </a:tc>
                <a:tc>
                  <a:txBody>
                    <a:bodyPr/>
                    <a:lstStyle/>
                    <a:p>
                      <a:r>
                        <a:rPr lang="en-US" sz="1300"/>
                        <a:t>1.66 x 10</a:t>
                      </a:r>
                      <a:r>
                        <a:rPr lang="en-US" sz="1300" baseline="30000"/>
                        <a:t>-21</a:t>
                      </a:r>
                      <a:endParaRPr lang="en-US" sz="1300"/>
                    </a:p>
                  </a:txBody>
                  <a:tcPr marL="64945" marR="64945" marT="32473" marB="32473" anchor="ctr">
                    <a:lnL>
                      <a:noFill/>
                    </a:lnL>
                    <a:lnR>
                      <a:noFill/>
                    </a:lnR>
                    <a:lnT>
                      <a:noFill/>
                    </a:lnT>
                    <a:lnB>
                      <a:noFill/>
                    </a:lnB>
                    <a:noFill/>
                  </a:tcPr>
                </a:tc>
                <a:tc>
                  <a:txBody>
                    <a:bodyPr/>
                    <a:lstStyle/>
                    <a:p>
                      <a:r>
                        <a:rPr lang="en-US" sz="1300"/>
                        <a:t>2.506 07 x 10</a:t>
                      </a:r>
                      <a:r>
                        <a:rPr lang="en-US" sz="1300" baseline="30000"/>
                        <a:t>+12</a:t>
                      </a:r>
                      <a:endParaRPr lang="en-US" sz="1300"/>
                    </a:p>
                  </a:txBody>
                  <a:tcPr marL="64945" marR="64945" marT="32473" marB="32473" anchor="ctr">
                    <a:lnL>
                      <a:noFill/>
                    </a:lnL>
                    <a:lnR>
                      <a:noFill/>
                    </a:lnR>
                    <a:lnT>
                      <a:noFill/>
                    </a:lnT>
                    <a:lnB>
                      <a:noFill/>
                    </a:lnB>
                    <a:noFill/>
                  </a:tcPr>
                </a:tc>
                <a:extLst>
                  <a:ext uri="{0D108BD9-81ED-4DB2-BD59-A6C34878D82A}">
                    <a16:rowId xmlns:a16="http://schemas.microsoft.com/office/drawing/2014/main" val="2854765384"/>
                  </a:ext>
                </a:extLst>
              </a:tr>
              <a:tr h="597236">
                <a:tc>
                  <a:txBody>
                    <a:bodyPr/>
                    <a:lstStyle/>
                    <a:p>
                      <a:r>
                        <a:rPr lang="en-US" sz="1300" baseline="30000"/>
                        <a:t>o</a:t>
                      </a:r>
                      <a:r>
                        <a:rPr lang="en-US" sz="1300"/>
                        <a:t>K</a:t>
                      </a:r>
                    </a:p>
                  </a:txBody>
                  <a:tcPr marL="64945" marR="64945" marT="32473" marB="32473" anchor="ctr">
                    <a:lnL>
                      <a:noFill/>
                    </a:lnL>
                    <a:lnR>
                      <a:noFill/>
                    </a:lnR>
                    <a:lnT>
                      <a:noFill/>
                    </a:lnT>
                    <a:lnB>
                      <a:noFill/>
                    </a:lnB>
                    <a:noFill/>
                  </a:tcPr>
                </a:tc>
                <a:tc>
                  <a:txBody>
                    <a:bodyPr/>
                    <a:lstStyle/>
                    <a:p>
                      <a:r>
                        <a:rPr lang="en-US" sz="1300"/>
                        <a:t>0.000 003 166 78</a:t>
                      </a:r>
                    </a:p>
                  </a:txBody>
                  <a:tcPr marL="64945" marR="64945" marT="32473" marB="32473" anchor="ctr">
                    <a:lnL>
                      <a:noFill/>
                    </a:lnL>
                    <a:lnR>
                      <a:noFill/>
                    </a:lnR>
                    <a:lnT>
                      <a:noFill/>
                    </a:lnT>
                    <a:lnB>
                      <a:noFill/>
                    </a:lnB>
                    <a:noFill/>
                  </a:tcPr>
                </a:tc>
                <a:tc>
                  <a:txBody>
                    <a:bodyPr/>
                    <a:lstStyle/>
                    <a:p>
                      <a:r>
                        <a:rPr lang="en-US" sz="1300"/>
                        <a:t>0.000 086 170 5</a:t>
                      </a:r>
                    </a:p>
                  </a:txBody>
                  <a:tcPr marL="64945" marR="64945" marT="32473" marB="32473" anchor="ctr">
                    <a:lnL>
                      <a:noFill/>
                    </a:lnL>
                    <a:lnR>
                      <a:noFill/>
                    </a:lnR>
                    <a:lnT>
                      <a:noFill/>
                    </a:lnT>
                    <a:lnB>
                      <a:noFill/>
                    </a:lnB>
                    <a:noFill/>
                  </a:tcPr>
                </a:tc>
                <a:tc>
                  <a:txBody>
                    <a:bodyPr/>
                    <a:lstStyle/>
                    <a:p>
                      <a:r>
                        <a:rPr lang="en-US" sz="1300"/>
                        <a:t>0.695 028</a:t>
                      </a:r>
                    </a:p>
                  </a:txBody>
                  <a:tcPr marL="64945" marR="64945" marT="32473" marB="32473" anchor="ctr">
                    <a:lnL>
                      <a:noFill/>
                    </a:lnL>
                    <a:lnR>
                      <a:noFill/>
                    </a:lnR>
                    <a:lnT>
                      <a:noFill/>
                    </a:lnT>
                    <a:lnB>
                      <a:noFill/>
                    </a:lnB>
                    <a:noFill/>
                  </a:tcPr>
                </a:tc>
                <a:tc>
                  <a:txBody>
                    <a:bodyPr/>
                    <a:lstStyle/>
                    <a:p>
                      <a:r>
                        <a:rPr lang="en-US" sz="1300"/>
                        <a:t>0.001 987 17</a:t>
                      </a:r>
                    </a:p>
                  </a:txBody>
                  <a:tcPr marL="64945" marR="64945" marT="32473" marB="32473" anchor="ctr">
                    <a:lnL>
                      <a:noFill/>
                    </a:lnL>
                    <a:lnR>
                      <a:noFill/>
                    </a:lnR>
                    <a:lnT>
                      <a:noFill/>
                    </a:lnT>
                    <a:lnB>
                      <a:noFill/>
                    </a:lnB>
                    <a:noFill/>
                  </a:tcPr>
                </a:tc>
                <a:tc>
                  <a:txBody>
                    <a:bodyPr/>
                    <a:lstStyle/>
                    <a:p>
                      <a:r>
                        <a:rPr lang="en-US" sz="1300"/>
                        <a:t>0.008 314 35</a:t>
                      </a:r>
                    </a:p>
                  </a:txBody>
                  <a:tcPr marL="64945" marR="64945" marT="32473" marB="32473" anchor="ctr">
                    <a:lnL>
                      <a:noFill/>
                    </a:lnL>
                    <a:lnR>
                      <a:noFill/>
                    </a:lnR>
                    <a:lnT>
                      <a:noFill/>
                    </a:lnT>
                    <a:lnB>
                      <a:noFill/>
                    </a:lnB>
                    <a:noFill/>
                  </a:tcPr>
                </a:tc>
                <a:tc>
                  <a:txBody>
                    <a:bodyPr/>
                    <a:lstStyle/>
                    <a:p>
                      <a:r>
                        <a:rPr lang="en-US" sz="1300"/>
                        <a:t>1</a:t>
                      </a:r>
                    </a:p>
                  </a:txBody>
                  <a:tcPr marL="64945" marR="64945" marT="32473" marB="32473" anchor="ctr">
                    <a:lnL>
                      <a:noFill/>
                    </a:lnL>
                    <a:lnR>
                      <a:noFill/>
                    </a:lnR>
                    <a:lnT>
                      <a:noFill/>
                    </a:lnT>
                    <a:lnB>
                      <a:noFill/>
                    </a:lnB>
                    <a:noFill/>
                  </a:tcPr>
                </a:tc>
                <a:tc>
                  <a:txBody>
                    <a:bodyPr/>
                    <a:lstStyle/>
                    <a:p>
                      <a:r>
                        <a:rPr lang="en-US" sz="1300"/>
                        <a:t>1.380 54 x 10</a:t>
                      </a:r>
                      <a:r>
                        <a:rPr lang="en-US" sz="1300" baseline="30000"/>
                        <a:t>-23</a:t>
                      </a:r>
                      <a:endParaRPr lang="en-US" sz="1300"/>
                    </a:p>
                  </a:txBody>
                  <a:tcPr marL="64945" marR="64945" marT="32473" marB="32473" anchor="ctr">
                    <a:lnL>
                      <a:noFill/>
                    </a:lnL>
                    <a:lnR>
                      <a:noFill/>
                    </a:lnR>
                    <a:lnT>
                      <a:noFill/>
                    </a:lnT>
                    <a:lnB>
                      <a:noFill/>
                    </a:lnB>
                    <a:noFill/>
                  </a:tcPr>
                </a:tc>
                <a:tc>
                  <a:txBody>
                    <a:bodyPr/>
                    <a:lstStyle/>
                    <a:p>
                      <a:r>
                        <a:rPr lang="en-US" sz="1300"/>
                        <a:t>2.083 64 x 10</a:t>
                      </a:r>
                      <a:r>
                        <a:rPr lang="en-US" sz="1300" baseline="30000"/>
                        <a:t>+10</a:t>
                      </a:r>
                      <a:endParaRPr lang="en-US" sz="1300"/>
                    </a:p>
                  </a:txBody>
                  <a:tcPr marL="64945" marR="64945" marT="32473" marB="32473" anchor="ctr">
                    <a:lnL>
                      <a:noFill/>
                    </a:lnL>
                    <a:lnR>
                      <a:noFill/>
                    </a:lnR>
                    <a:lnT>
                      <a:noFill/>
                    </a:lnT>
                    <a:lnB>
                      <a:noFill/>
                    </a:lnB>
                    <a:noFill/>
                  </a:tcPr>
                </a:tc>
                <a:extLst>
                  <a:ext uri="{0D108BD9-81ED-4DB2-BD59-A6C34878D82A}">
                    <a16:rowId xmlns:a16="http://schemas.microsoft.com/office/drawing/2014/main" val="190535918"/>
                  </a:ext>
                </a:extLst>
              </a:tr>
              <a:tr h="597236">
                <a:tc>
                  <a:txBody>
                    <a:bodyPr/>
                    <a:lstStyle/>
                    <a:p>
                      <a:r>
                        <a:rPr lang="en-US" sz="1300"/>
                        <a:t>J</a:t>
                      </a:r>
                    </a:p>
                  </a:txBody>
                  <a:tcPr marL="64945" marR="64945" marT="32473" marB="32473" anchor="ctr">
                    <a:lnL>
                      <a:noFill/>
                    </a:lnL>
                    <a:lnR>
                      <a:noFill/>
                    </a:lnR>
                    <a:lnT>
                      <a:noFill/>
                    </a:lnT>
                    <a:lnB>
                      <a:noFill/>
                    </a:lnB>
                    <a:noFill/>
                  </a:tcPr>
                </a:tc>
                <a:tc>
                  <a:txBody>
                    <a:bodyPr/>
                    <a:lstStyle/>
                    <a:p>
                      <a:r>
                        <a:rPr lang="en-US" sz="1300"/>
                        <a:t>2.294 x 10</a:t>
                      </a:r>
                      <a:r>
                        <a:rPr lang="en-US" sz="1300" baseline="30000"/>
                        <a:t>+17</a:t>
                      </a:r>
                      <a:endParaRPr lang="en-US" sz="1300"/>
                    </a:p>
                  </a:txBody>
                  <a:tcPr marL="64945" marR="64945" marT="32473" marB="32473" anchor="ctr">
                    <a:lnL>
                      <a:noFill/>
                    </a:lnL>
                    <a:lnR>
                      <a:noFill/>
                    </a:lnR>
                    <a:lnT>
                      <a:noFill/>
                    </a:lnT>
                    <a:lnB>
                      <a:noFill/>
                    </a:lnB>
                    <a:noFill/>
                  </a:tcPr>
                </a:tc>
                <a:tc>
                  <a:txBody>
                    <a:bodyPr/>
                    <a:lstStyle/>
                    <a:p>
                      <a:r>
                        <a:rPr lang="en-US" sz="1300"/>
                        <a:t>6.241 81 x 10</a:t>
                      </a:r>
                      <a:r>
                        <a:rPr lang="en-US" sz="1300" baseline="30000"/>
                        <a:t>+18</a:t>
                      </a:r>
                      <a:endParaRPr lang="en-US" sz="1300"/>
                    </a:p>
                  </a:txBody>
                  <a:tcPr marL="64945" marR="64945" marT="32473" marB="32473" anchor="ctr">
                    <a:lnL>
                      <a:noFill/>
                    </a:lnL>
                    <a:lnR>
                      <a:noFill/>
                    </a:lnR>
                    <a:lnT>
                      <a:noFill/>
                    </a:lnT>
                    <a:lnB>
                      <a:noFill/>
                    </a:lnB>
                    <a:noFill/>
                  </a:tcPr>
                </a:tc>
                <a:tc>
                  <a:txBody>
                    <a:bodyPr/>
                    <a:lstStyle/>
                    <a:p>
                      <a:r>
                        <a:rPr lang="en-US" sz="1300"/>
                        <a:t>5.034 45 x 10</a:t>
                      </a:r>
                      <a:r>
                        <a:rPr lang="en-US" sz="1300" baseline="30000"/>
                        <a:t>+22</a:t>
                      </a:r>
                      <a:endParaRPr lang="en-US" sz="1300"/>
                    </a:p>
                  </a:txBody>
                  <a:tcPr marL="64945" marR="64945" marT="32473" marB="32473" anchor="ctr">
                    <a:lnL>
                      <a:noFill/>
                    </a:lnL>
                    <a:lnR>
                      <a:noFill/>
                    </a:lnR>
                    <a:lnT>
                      <a:noFill/>
                    </a:lnT>
                    <a:lnB>
                      <a:noFill/>
                    </a:lnB>
                    <a:noFill/>
                  </a:tcPr>
                </a:tc>
                <a:tc>
                  <a:txBody>
                    <a:bodyPr/>
                    <a:lstStyle/>
                    <a:p>
                      <a:r>
                        <a:rPr lang="en-US" sz="1300"/>
                        <a:t>1.44 x 10</a:t>
                      </a:r>
                      <a:r>
                        <a:rPr lang="en-US" sz="1300" baseline="30000"/>
                        <a:t>+20</a:t>
                      </a:r>
                      <a:endParaRPr lang="en-US" sz="1300"/>
                    </a:p>
                  </a:txBody>
                  <a:tcPr marL="64945" marR="64945" marT="32473" marB="32473" anchor="ctr">
                    <a:lnL>
                      <a:noFill/>
                    </a:lnL>
                    <a:lnR>
                      <a:noFill/>
                    </a:lnR>
                    <a:lnT>
                      <a:noFill/>
                    </a:lnT>
                    <a:lnB>
                      <a:noFill/>
                    </a:lnB>
                    <a:noFill/>
                  </a:tcPr>
                </a:tc>
                <a:tc>
                  <a:txBody>
                    <a:bodyPr/>
                    <a:lstStyle/>
                    <a:p>
                      <a:r>
                        <a:rPr lang="en-US" sz="1300"/>
                        <a:t>6.02 x 10</a:t>
                      </a:r>
                      <a:r>
                        <a:rPr lang="en-US" sz="1300" baseline="30000"/>
                        <a:t>+20</a:t>
                      </a:r>
                      <a:endParaRPr lang="en-US" sz="1300"/>
                    </a:p>
                  </a:txBody>
                  <a:tcPr marL="64945" marR="64945" marT="32473" marB="32473" anchor="ctr">
                    <a:lnL>
                      <a:noFill/>
                    </a:lnL>
                    <a:lnR>
                      <a:noFill/>
                    </a:lnR>
                    <a:lnT>
                      <a:noFill/>
                    </a:lnT>
                    <a:lnB>
                      <a:noFill/>
                    </a:lnB>
                    <a:noFill/>
                  </a:tcPr>
                </a:tc>
                <a:tc>
                  <a:txBody>
                    <a:bodyPr/>
                    <a:lstStyle/>
                    <a:p>
                      <a:r>
                        <a:rPr lang="en-US" sz="1300"/>
                        <a:t>7.243 54 x 10</a:t>
                      </a:r>
                      <a:r>
                        <a:rPr lang="en-US" sz="1300" baseline="30000"/>
                        <a:t>+22</a:t>
                      </a:r>
                      <a:endParaRPr lang="en-US" sz="1300"/>
                    </a:p>
                  </a:txBody>
                  <a:tcPr marL="64945" marR="64945" marT="32473" marB="32473" anchor="ctr">
                    <a:lnL>
                      <a:noFill/>
                    </a:lnL>
                    <a:lnR>
                      <a:noFill/>
                    </a:lnR>
                    <a:lnT>
                      <a:noFill/>
                    </a:lnT>
                    <a:lnB>
                      <a:noFill/>
                    </a:lnB>
                    <a:noFill/>
                  </a:tcPr>
                </a:tc>
                <a:tc>
                  <a:txBody>
                    <a:bodyPr/>
                    <a:lstStyle/>
                    <a:p>
                      <a:r>
                        <a:rPr lang="en-US" sz="1300"/>
                        <a:t>1</a:t>
                      </a:r>
                    </a:p>
                  </a:txBody>
                  <a:tcPr marL="64945" marR="64945" marT="32473" marB="32473" anchor="ctr">
                    <a:lnL>
                      <a:noFill/>
                    </a:lnL>
                    <a:lnR>
                      <a:noFill/>
                    </a:lnR>
                    <a:lnT>
                      <a:noFill/>
                    </a:lnT>
                    <a:lnB>
                      <a:noFill/>
                    </a:lnB>
                    <a:noFill/>
                  </a:tcPr>
                </a:tc>
                <a:tc>
                  <a:txBody>
                    <a:bodyPr/>
                    <a:lstStyle/>
                    <a:p>
                      <a:r>
                        <a:rPr lang="en-US" sz="1300"/>
                        <a:t>1.509 30 x 10</a:t>
                      </a:r>
                      <a:r>
                        <a:rPr lang="en-US" sz="1300" baseline="30000"/>
                        <a:t>+33</a:t>
                      </a:r>
                      <a:endParaRPr lang="en-US" sz="1300"/>
                    </a:p>
                  </a:txBody>
                  <a:tcPr marL="64945" marR="64945" marT="32473" marB="32473" anchor="ctr">
                    <a:lnL>
                      <a:noFill/>
                    </a:lnL>
                    <a:lnR>
                      <a:noFill/>
                    </a:lnR>
                    <a:lnT>
                      <a:noFill/>
                    </a:lnT>
                    <a:lnB>
                      <a:noFill/>
                    </a:lnB>
                    <a:noFill/>
                  </a:tcPr>
                </a:tc>
                <a:extLst>
                  <a:ext uri="{0D108BD9-81ED-4DB2-BD59-A6C34878D82A}">
                    <a16:rowId xmlns:a16="http://schemas.microsoft.com/office/drawing/2014/main" val="3872034507"/>
                  </a:ext>
                </a:extLst>
              </a:tr>
              <a:tr h="597236">
                <a:tc>
                  <a:txBody>
                    <a:bodyPr/>
                    <a:lstStyle/>
                    <a:p>
                      <a:r>
                        <a:rPr lang="en-US" sz="1300"/>
                        <a:t>Hz</a:t>
                      </a:r>
                    </a:p>
                  </a:txBody>
                  <a:tcPr marL="64945" marR="64945" marT="32473" marB="32473" anchor="ctr">
                    <a:lnL>
                      <a:noFill/>
                    </a:lnL>
                    <a:lnR>
                      <a:noFill/>
                    </a:lnR>
                    <a:lnT>
                      <a:noFill/>
                    </a:lnT>
                    <a:lnB>
                      <a:noFill/>
                    </a:lnB>
                    <a:noFill/>
                  </a:tcPr>
                </a:tc>
                <a:tc>
                  <a:txBody>
                    <a:bodyPr/>
                    <a:lstStyle/>
                    <a:p>
                      <a:r>
                        <a:rPr lang="en-US" sz="1300"/>
                        <a:t>1.519 83 x 10</a:t>
                      </a:r>
                      <a:r>
                        <a:rPr lang="en-US" sz="1300" baseline="30000"/>
                        <a:t>-16</a:t>
                      </a:r>
                      <a:endParaRPr lang="en-US" sz="1300"/>
                    </a:p>
                  </a:txBody>
                  <a:tcPr marL="64945" marR="64945" marT="32473" marB="32473" anchor="ctr">
                    <a:lnL>
                      <a:noFill/>
                    </a:lnL>
                    <a:lnR>
                      <a:noFill/>
                    </a:lnR>
                    <a:lnT>
                      <a:noFill/>
                    </a:lnT>
                    <a:lnB>
                      <a:noFill/>
                    </a:lnB>
                    <a:noFill/>
                  </a:tcPr>
                </a:tc>
                <a:tc>
                  <a:txBody>
                    <a:bodyPr/>
                    <a:lstStyle/>
                    <a:p>
                      <a:r>
                        <a:rPr lang="en-US" sz="1300"/>
                        <a:t>4.135 58 x 10</a:t>
                      </a:r>
                      <a:r>
                        <a:rPr lang="en-US" sz="1300" baseline="30000"/>
                        <a:t>-15</a:t>
                      </a:r>
                      <a:endParaRPr lang="en-US" sz="1300"/>
                    </a:p>
                  </a:txBody>
                  <a:tcPr marL="64945" marR="64945" marT="32473" marB="32473" anchor="ctr">
                    <a:lnL>
                      <a:noFill/>
                    </a:lnL>
                    <a:lnR>
                      <a:noFill/>
                    </a:lnR>
                    <a:lnT>
                      <a:noFill/>
                    </a:lnT>
                    <a:lnB>
                      <a:noFill/>
                    </a:lnB>
                    <a:noFill/>
                  </a:tcPr>
                </a:tc>
                <a:tc>
                  <a:txBody>
                    <a:bodyPr/>
                    <a:lstStyle/>
                    <a:p>
                      <a:r>
                        <a:rPr lang="en-US" sz="1300"/>
                        <a:t>3.335 65 x 10</a:t>
                      </a:r>
                      <a:r>
                        <a:rPr lang="en-US" sz="1300" baseline="30000"/>
                        <a:t>-11</a:t>
                      </a:r>
                      <a:endParaRPr lang="en-US" sz="1300"/>
                    </a:p>
                  </a:txBody>
                  <a:tcPr marL="64945" marR="64945" marT="32473" marB="32473" anchor="ctr">
                    <a:lnL>
                      <a:noFill/>
                    </a:lnL>
                    <a:lnR>
                      <a:noFill/>
                    </a:lnR>
                    <a:lnT>
                      <a:noFill/>
                    </a:lnT>
                    <a:lnB>
                      <a:noFill/>
                    </a:lnB>
                    <a:noFill/>
                  </a:tcPr>
                </a:tc>
                <a:tc>
                  <a:txBody>
                    <a:bodyPr/>
                    <a:lstStyle/>
                    <a:p>
                      <a:r>
                        <a:rPr lang="en-US" sz="1300"/>
                        <a:t>9.537 02 x 10</a:t>
                      </a:r>
                      <a:r>
                        <a:rPr lang="en-US" sz="1300" baseline="30000"/>
                        <a:t>-14</a:t>
                      </a:r>
                      <a:endParaRPr lang="en-US" sz="1300"/>
                    </a:p>
                  </a:txBody>
                  <a:tcPr marL="64945" marR="64945" marT="32473" marB="32473" anchor="ctr">
                    <a:lnL>
                      <a:noFill/>
                    </a:lnL>
                    <a:lnR>
                      <a:noFill/>
                    </a:lnR>
                    <a:lnT>
                      <a:noFill/>
                    </a:lnT>
                    <a:lnB>
                      <a:noFill/>
                    </a:lnB>
                    <a:noFill/>
                  </a:tcPr>
                </a:tc>
                <a:tc>
                  <a:txBody>
                    <a:bodyPr/>
                    <a:lstStyle/>
                    <a:p>
                      <a:br>
                        <a:rPr lang="en-US" sz="1300"/>
                      </a:br>
                      <a:endParaRPr lang="en-US" sz="1300"/>
                    </a:p>
                  </a:txBody>
                  <a:tcPr marL="64945" marR="64945" marT="32473" marB="32473" anchor="ctr">
                    <a:lnL>
                      <a:noFill/>
                    </a:lnL>
                    <a:lnR>
                      <a:noFill/>
                    </a:lnR>
                    <a:lnT>
                      <a:noFill/>
                    </a:lnT>
                    <a:lnB>
                      <a:noFill/>
                    </a:lnB>
                    <a:noFill/>
                  </a:tcPr>
                </a:tc>
                <a:tc>
                  <a:txBody>
                    <a:bodyPr/>
                    <a:lstStyle/>
                    <a:p>
                      <a:r>
                        <a:rPr lang="en-US" sz="1300"/>
                        <a:t>4.799 30 x 10</a:t>
                      </a:r>
                      <a:r>
                        <a:rPr lang="en-US" sz="1300" baseline="30000"/>
                        <a:t>-11</a:t>
                      </a:r>
                      <a:endParaRPr lang="en-US" sz="1300"/>
                    </a:p>
                  </a:txBody>
                  <a:tcPr marL="64945" marR="64945" marT="32473" marB="32473" anchor="ctr">
                    <a:lnL>
                      <a:noFill/>
                    </a:lnL>
                    <a:lnR>
                      <a:noFill/>
                    </a:lnR>
                    <a:lnT>
                      <a:noFill/>
                    </a:lnT>
                    <a:lnB>
                      <a:noFill/>
                    </a:lnB>
                    <a:noFill/>
                  </a:tcPr>
                </a:tc>
                <a:tc>
                  <a:txBody>
                    <a:bodyPr/>
                    <a:lstStyle/>
                    <a:p>
                      <a:r>
                        <a:rPr lang="en-US" sz="1300"/>
                        <a:t>6.625 61 x 10</a:t>
                      </a:r>
                      <a:r>
                        <a:rPr lang="en-US" sz="1300" baseline="30000"/>
                        <a:t>-34</a:t>
                      </a:r>
                      <a:endParaRPr lang="en-US" sz="1300"/>
                    </a:p>
                  </a:txBody>
                  <a:tcPr marL="64945" marR="64945" marT="32473" marB="32473" anchor="ctr">
                    <a:lnL>
                      <a:noFill/>
                    </a:lnL>
                    <a:lnR>
                      <a:noFill/>
                    </a:lnR>
                    <a:lnT>
                      <a:noFill/>
                    </a:lnT>
                    <a:lnB>
                      <a:noFill/>
                    </a:lnB>
                    <a:noFill/>
                  </a:tcPr>
                </a:tc>
                <a:tc>
                  <a:txBody>
                    <a:bodyPr/>
                    <a:lstStyle/>
                    <a:p>
                      <a:r>
                        <a:rPr lang="en-US" sz="1300" dirty="0"/>
                        <a:t>1</a:t>
                      </a:r>
                    </a:p>
                  </a:txBody>
                  <a:tcPr marL="64945" marR="64945" marT="32473" marB="32473" anchor="ctr">
                    <a:lnL>
                      <a:noFill/>
                    </a:lnL>
                    <a:lnR>
                      <a:noFill/>
                    </a:lnR>
                    <a:lnT>
                      <a:noFill/>
                    </a:lnT>
                    <a:lnB>
                      <a:noFill/>
                    </a:lnB>
                    <a:noFill/>
                  </a:tcPr>
                </a:tc>
                <a:extLst>
                  <a:ext uri="{0D108BD9-81ED-4DB2-BD59-A6C34878D82A}">
                    <a16:rowId xmlns:a16="http://schemas.microsoft.com/office/drawing/2014/main" val="3310532899"/>
                  </a:ext>
                </a:extLst>
              </a:tr>
            </a:tbl>
          </a:graphicData>
        </a:graphic>
      </p:graphicFrame>
    </p:spTree>
    <p:extLst>
      <p:ext uri="{BB962C8B-B14F-4D97-AF65-F5344CB8AC3E}">
        <p14:creationId xmlns:p14="http://schemas.microsoft.com/office/powerpoint/2010/main" val="81706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9CA6-F8F9-8FEE-BF89-3630A5A3C0F2}"/>
              </a:ext>
            </a:extLst>
          </p:cNvPr>
          <p:cNvSpPr>
            <a:spLocks noGrp="1"/>
          </p:cNvSpPr>
          <p:nvPr>
            <p:ph type="title"/>
          </p:nvPr>
        </p:nvSpPr>
        <p:spPr/>
        <p:txBody>
          <a:bodyPr/>
          <a:lstStyle/>
          <a:p>
            <a:r>
              <a:rPr lang="en-US"/>
              <a:t>Spin Density</a:t>
            </a:r>
          </a:p>
        </p:txBody>
      </p:sp>
      <p:pic>
        <p:nvPicPr>
          <p:cNvPr id="5" name="Content Placeholder 4">
            <a:extLst>
              <a:ext uri="{FF2B5EF4-FFF2-40B4-BE49-F238E27FC236}">
                <a16:creationId xmlns:a16="http://schemas.microsoft.com/office/drawing/2014/main" id="{F6EEFEE4-910B-E46A-FDDC-D6710474C28C}"/>
              </a:ext>
            </a:extLst>
          </p:cNvPr>
          <p:cNvPicPr>
            <a:picLocks noGrp="1" noChangeAspect="1"/>
          </p:cNvPicPr>
          <p:nvPr>
            <p:ph idx="1"/>
          </p:nvPr>
        </p:nvPicPr>
        <p:blipFill>
          <a:blip r:embed="rId2"/>
          <a:stretch>
            <a:fillRect/>
          </a:stretch>
        </p:blipFill>
        <p:spPr>
          <a:xfrm>
            <a:off x="838200" y="1690688"/>
            <a:ext cx="7248525" cy="3886200"/>
          </a:xfrm>
        </p:spPr>
      </p:pic>
    </p:spTree>
    <p:extLst>
      <p:ext uri="{BB962C8B-B14F-4D97-AF65-F5344CB8AC3E}">
        <p14:creationId xmlns:p14="http://schemas.microsoft.com/office/powerpoint/2010/main" val="107034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54EA5B6-14AB-4FAE-870A-3242A7F1363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Bloch Sphere Representation of the Qubit</a:t>
            </a:r>
          </a:p>
        </p:txBody>
      </p:sp>
      <p:pic>
        <p:nvPicPr>
          <p:cNvPr id="11" name="Content Placeholder 10" descr="A diagram of a circle with a circle and a circle with a circle and a circle with a circle with a circle and a circle with a circle with a circle and a circle with a circle with&#10;&#10;Description automatically generated">
            <a:extLst>
              <a:ext uri="{FF2B5EF4-FFF2-40B4-BE49-F238E27FC236}">
                <a16:creationId xmlns:a16="http://schemas.microsoft.com/office/drawing/2014/main" id="{F6D00B9B-3A2E-C8EB-47AC-3A7703F22752}"/>
              </a:ext>
            </a:extLst>
          </p:cNvPr>
          <p:cNvPicPr>
            <a:picLocks noGrp="1" noChangeAspect="1"/>
          </p:cNvPicPr>
          <p:nvPr>
            <p:ph idx="1"/>
          </p:nvPr>
        </p:nvPicPr>
        <p:blipFill>
          <a:blip r:embed="rId2"/>
          <a:stretch>
            <a:fillRect/>
          </a:stretch>
        </p:blipFill>
        <p:spPr>
          <a:xfrm>
            <a:off x="4143840" y="79467"/>
            <a:ext cx="4319025" cy="3908718"/>
          </a:xfrm>
          <a:prstGeom prst="rect">
            <a:avLst/>
          </a:prstGeom>
        </p:spPr>
      </p:pic>
      <p:sp>
        <p:nvSpPr>
          <p:cNvPr id="3" name="TextBox 2">
            <a:extLst>
              <a:ext uri="{FF2B5EF4-FFF2-40B4-BE49-F238E27FC236}">
                <a16:creationId xmlns:a16="http://schemas.microsoft.com/office/drawing/2014/main" id="{7CA193F8-A92E-FA6C-7ED6-6D4ADD627FEA}"/>
              </a:ext>
            </a:extLst>
          </p:cNvPr>
          <p:cNvSpPr txBox="1">
            <a:spLocks noGrp="1" noRot="1" noMove="1" noResize="1" noEditPoints="1" noAdjustHandles="1" noChangeArrowheads="1" noChangeShapeType="1"/>
          </p:cNvSpPr>
          <p:nvPr/>
        </p:nvSpPr>
        <p:spPr>
          <a:xfrm>
            <a:off x="4141702" y="3988185"/>
            <a:ext cx="7521563" cy="2585323"/>
          </a:xfrm>
          <a:prstGeom prst="rect">
            <a:avLst/>
          </a:prstGeom>
          <a:noFill/>
        </p:spPr>
        <p:txBody>
          <a:bodyPr wrap="square" rtlCol="0">
            <a:spAutoFit/>
          </a:bodyPr>
          <a:lstStyle/>
          <a:p>
            <a:r>
              <a:rPr lang="en-US" dirty="0"/>
              <a:t>Applying (typically) microwave pulses of the correct time and frequency(it will need to be at the resonance of the energy difference between the |0&gt; and |1&gt; states at the applied magnetic field strength) will rotate the qubit from its initial orientation to a final one. </a:t>
            </a:r>
          </a:p>
          <a:p>
            <a:r>
              <a:rPr lang="en-US" dirty="0"/>
              <a:t>Assume the qubit is initially in the |0&gt;  state  (theta =0). A resonant frequency pulse of theta=Pi/2 will rotate the qubit 90 degrees on the block sphere and result in a superposition (equal weights) of the |0&gt; and |1&gt; states or a normalized state of (|0&gt;+|1&gt;)/2</a:t>
            </a:r>
            <a:r>
              <a:rPr lang="en-US" baseline="30000" dirty="0"/>
              <a:t>1/2</a:t>
            </a:r>
            <a:r>
              <a:rPr lang="en-US" dirty="0"/>
              <a:t>. A pulse of length theta=Pi would change the qubit from the |0&gt; state to the |1&gt; state, effectively a NOT gate. </a:t>
            </a:r>
          </a:p>
        </p:txBody>
      </p:sp>
    </p:spTree>
    <p:extLst>
      <p:ext uri="{BB962C8B-B14F-4D97-AF65-F5344CB8AC3E}">
        <p14:creationId xmlns:p14="http://schemas.microsoft.com/office/powerpoint/2010/main" val="155507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lecules">
            <a:extLst>
              <a:ext uri="{FF2B5EF4-FFF2-40B4-BE49-F238E27FC236}">
                <a16:creationId xmlns:a16="http://schemas.microsoft.com/office/drawing/2014/main" id="{5F9CFDBE-21F9-4550-9225-B88B83A28112}"/>
              </a:ext>
            </a:extLst>
          </p:cNvPr>
          <p:cNvPicPr>
            <a:picLocks noChangeAspect="1"/>
          </p:cNvPicPr>
          <p:nvPr/>
        </p:nvPicPr>
        <p:blipFill rotWithShape="1">
          <a:blip r:embed="rId2"/>
          <a:srcRect l="32204" r="15137"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92062F-9C07-1268-B3CA-063995FC12C7}"/>
              </a:ext>
            </a:extLst>
          </p:cNvPr>
          <p:cNvSpPr>
            <a:spLocks noGrp="1"/>
          </p:cNvSpPr>
          <p:nvPr>
            <p:ph type="title"/>
          </p:nvPr>
        </p:nvSpPr>
        <p:spPr>
          <a:xfrm>
            <a:off x="6115317" y="405685"/>
            <a:ext cx="5464968" cy="1559301"/>
          </a:xfrm>
        </p:spPr>
        <p:txBody>
          <a:bodyPr>
            <a:normAutofit/>
          </a:bodyPr>
          <a:lstStyle/>
          <a:p>
            <a:r>
              <a:rPr lang="en-US" sz="4000"/>
              <a:t>Molecular Qubits </a:t>
            </a:r>
          </a:p>
        </p:txBody>
      </p:sp>
      <p:sp>
        <p:nvSpPr>
          <p:cNvPr id="3" name="Content Placeholder 2">
            <a:extLst>
              <a:ext uri="{FF2B5EF4-FFF2-40B4-BE49-F238E27FC236}">
                <a16:creationId xmlns:a16="http://schemas.microsoft.com/office/drawing/2014/main" id="{D3896249-BD6E-95B7-4213-022673B47455}"/>
              </a:ext>
            </a:extLst>
          </p:cNvPr>
          <p:cNvSpPr>
            <a:spLocks noGrp="1"/>
          </p:cNvSpPr>
          <p:nvPr>
            <p:ph idx="1"/>
          </p:nvPr>
        </p:nvSpPr>
        <p:spPr>
          <a:xfrm>
            <a:off x="6115317" y="2743200"/>
            <a:ext cx="5247340" cy="3496878"/>
          </a:xfrm>
        </p:spPr>
        <p:txBody>
          <a:bodyPr anchor="ctr">
            <a:normAutofit/>
          </a:bodyPr>
          <a:lstStyle/>
          <a:p>
            <a:r>
              <a:rPr lang="en-US" sz="1400" dirty="0"/>
              <a:t>A qubit is an object that has two states (generally referred to as |0&gt; and |1&gt;) and all their superpositions. There are many possible physical implementations of the qubit. One of these that is attractive is the molecular qubit. </a:t>
            </a:r>
          </a:p>
          <a:p>
            <a:r>
              <a:rPr lang="en-US" sz="1400" dirty="0"/>
              <a:t>The attractiveness is for several reasons. </a:t>
            </a:r>
          </a:p>
          <a:p>
            <a:pPr lvl="1"/>
            <a:r>
              <a:rPr lang="en-US" sz="1400" dirty="0"/>
              <a:t>They are small which will help in scaling up to higher device densities</a:t>
            </a:r>
          </a:p>
          <a:p>
            <a:pPr lvl="1"/>
            <a:r>
              <a:rPr lang="en-US" sz="1400" dirty="0"/>
              <a:t>They can be engineered or designed with respect to a number of different properties.</a:t>
            </a:r>
          </a:p>
          <a:p>
            <a:pPr lvl="1"/>
            <a:r>
              <a:rPr lang="en-US" sz="1400" dirty="0"/>
              <a:t>They are capable of being encoded, addressed, manipulated, and read by means such as optical or microwave radiation. </a:t>
            </a:r>
          </a:p>
          <a:p>
            <a:r>
              <a:rPr lang="en-US" sz="1400" dirty="0"/>
              <a:t>A typical molecular qubit is one that is spin based using the spin of unpaired electron(s). This energy of the molecule will both change and split in response to an applied magnetic field.</a:t>
            </a:r>
          </a:p>
        </p:txBody>
      </p:sp>
    </p:spTree>
    <p:extLst>
      <p:ext uri="{BB962C8B-B14F-4D97-AF65-F5344CB8AC3E}">
        <p14:creationId xmlns:p14="http://schemas.microsoft.com/office/powerpoint/2010/main" val="1369157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lecules">
            <a:extLst>
              <a:ext uri="{FF2B5EF4-FFF2-40B4-BE49-F238E27FC236}">
                <a16:creationId xmlns:a16="http://schemas.microsoft.com/office/drawing/2014/main" id="{CC12601B-D921-1A42-F8D0-8E583D0E9EBC}"/>
              </a:ext>
            </a:extLst>
          </p:cNvPr>
          <p:cNvPicPr>
            <a:picLocks noChangeAspect="1"/>
          </p:cNvPicPr>
          <p:nvPr/>
        </p:nvPicPr>
        <p:blipFill rotWithShape="1">
          <a:blip r:embed="rId2"/>
          <a:srcRect l="32204" r="15137"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7D53A-2512-92B6-7DE9-B91CA8603DB4}"/>
              </a:ext>
            </a:extLst>
          </p:cNvPr>
          <p:cNvSpPr>
            <a:spLocks noGrp="1"/>
          </p:cNvSpPr>
          <p:nvPr>
            <p:ph type="title"/>
          </p:nvPr>
        </p:nvSpPr>
        <p:spPr>
          <a:xfrm>
            <a:off x="6115317" y="405685"/>
            <a:ext cx="5464968" cy="1559301"/>
          </a:xfrm>
        </p:spPr>
        <p:txBody>
          <a:bodyPr>
            <a:normAutofit/>
          </a:bodyPr>
          <a:lstStyle/>
          <a:p>
            <a:r>
              <a:rPr lang="en-US" sz="4000"/>
              <a:t>Molecular Qubits</a:t>
            </a:r>
          </a:p>
        </p:txBody>
      </p:sp>
      <p:sp>
        <p:nvSpPr>
          <p:cNvPr id="3" name="Content Placeholder 2">
            <a:extLst>
              <a:ext uri="{FF2B5EF4-FFF2-40B4-BE49-F238E27FC236}">
                <a16:creationId xmlns:a16="http://schemas.microsoft.com/office/drawing/2014/main" id="{E40A4D83-165D-D49A-4AF9-2732BEDA6CDD}"/>
              </a:ext>
            </a:extLst>
          </p:cNvPr>
          <p:cNvSpPr>
            <a:spLocks noGrp="1"/>
          </p:cNvSpPr>
          <p:nvPr>
            <p:ph idx="1"/>
          </p:nvPr>
        </p:nvSpPr>
        <p:spPr>
          <a:xfrm>
            <a:off x="6115317" y="2743200"/>
            <a:ext cx="5247340" cy="3496878"/>
          </a:xfrm>
        </p:spPr>
        <p:txBody>
          <a:bodyPr anchor="ctr">
            <a:normAutofit lnSpcReduction="10000"/>
          </a:bodyPr>
          <a:lstStyle/>
          <a:p>
            <a:r>
              <a:rPr lang="en-US" sz="1300" dirty="0"/>
              <a:t>So, one of the characteristics we want in a molecular spin qubit is that it is easy to achieve a spin state. Coordination compounds of transition metals such as Cr, Cu, Ni, V etc. can be selected to have unpaired spins.</a:t>
            </a:r>
          </a:p>
          <a:p>
            <a:r>
              <a:rPr lang="en-US" sz="1300" dirty="0"/>
              <a:t>Another characteristic is that we want to maximize the time it can spend in the targeted coherent superpositions of qubits. Since there can be an I* S interaction between nuclear spins (I) and the electron spin (S) of the transition metal , this interaction can result in a decoherence of the qubit state. By designing molecular qubits such that atoms with net or strong nuclear spins are further from the transition metal atom we should improve the coherence time of the qubit. </a:t>
            </a:r>
          </a:p>
          <a:p>
            <a:r>
              <a:rPr lang="en-US" sz="1300" dirty="0"/>
              <a:t>The stiffness of the lattice can also be a factor. A stiffer lattice generally means higher phonon energies. The higher energies are less likely to interact and cause decoherence of the qubit. </a:t>
            </a:r>
          </a:p>
          <a:p>
            <a:r>
              <a:rPr lang="en-US" sz="1300" dirty="0"/>
              <a:t>Qubits that have better coherence times at high temperatures are of interest because this could result in a less costly quantum computer. So good room temperature coherence is a desired objective. However, even good coherence at liquid N2 temperature (77K) would be huge improvement over liquid helium temperatures.</a:t>
            </a:r>
          </a:p>
          <a:p>
            <a:pPr marL="0" indent="0">
              <a:buNone/>
            </a:pPr>
            <a:endParaRPr lang="en-US" sz="1300" dirty="0"/>
          </a:p>
        </p:txBody>
      </p:sp>
    </p:spTree>
    <p:extLst>
      <p:ext uri="{BB962C8B-B14F-4D97-AF65-F5344CB8AC3E}">
        <p14:creationId xmlns:p14="http://schemas.microsoft.com/office/powerpoint/2010/main" val="58361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FF372-5D7F-27AD-25EF-19CFBF15E39B}"/>
              </a:ext>
            </a:extLst>
          </p:cNvPr>
          <p:cNvSpPr>
            <a:spLocks noGrp="1"/>
          </p:cNvSpPr>
          <p:nvPr>
            <p:ph type="title"/>
          </p:nvPr>
        </p:nvSpPr>
        <p:spPr>
          <a:xfrm>
            <a:off x="761803" y="350196"/>
            <a:ext cx="4646904" cy="1624520"/>
          </a:xfrm>
        </p:spPr>
        <p:txBody>
          <a:bodyPr anchor="ctr">
            <a:normAutofit/>
          </a:bodyPr>
          <a:lstStyle/>
          <a:p>
            <a:r>
              <a:rPr lang="en-US" sz="4000"/>
              <a:t>Molecular Qubits</a:t>
            </a:r>
          </a:p>
        </p:txBody>
      </p:sp>
      <p:sp>
        <p:nvSpPr>
          <p:cNvPr id="3" name="Content Placeholder 2">
            <a:extLst>
              <a:ext uri="{FF2B5EF4-FFF2-40B4-BE49-F238E27FC236}">
                <a16:creationId xmlns:a16="http://schemas.microsoft.com/office/drawing/2014/main" id="{15006F2A-8DAB-A4B9-4520-E72C0858D9AE}"/>
              </a:ext>
            </a:extLst>
          </p:cNvPr>
          <p:cNvSpPr>
            <a:spLocks noGrp="1"/>
          </p:cNvSpPr>
          <p:nvPr>
            <p:ph idx="1"/>
          </p:nvPr>
        </p:nvSpPr>
        <p:spPr>
          <a:xfrm>
            <a:off x="761802" y="2743200"/>
            <a:ext cx="4646905" cy="3613149"/>
          </a:xfrm>
        </p:spPr>
        <p:txBody>
          <a:bodyPr anchor="ctr">
            <a:normAutofit/>
          </a:bodyPr>
          <a:lstStyle/>
          <a:p>
            <a:r>
              <a:rPr lang="en-US" sz="1100"/>
              <a:t>One type of molecule proposed as a qubit with better room temperature coherence are copper(II) complexes.</a:t>
            </a:r>
          </a:p>
          <a:p>
            <a:pPr lvl="1"/>
            <a:r>
              <a:rPr lang="en-US" sz="1100"/>
              <a:t>Room Temperature Quantum Coherence in a Potential Molecular Qubit.</a:t>
            </a:r>
          </a:p>
          <a:p>
            <a:pPr marL="457200" lvl="1" indent="0">
              <a:buNone/>
            </a:pPr>
            <a:r>
              <a:rPr lang="en-US" sz="1100"/>
              <a:t>   NATURE COMMUNICATIONS , 5:5304 , DOI: 10.1038/ncomms6304 ,      </a:t>
            </a:r>
            <a:r>
              <a:rPr lang="en-US" sz="1100">
                <a:hlinkClick r:id="rId2"/>
              </a:rPr>
              <a:t>www.nature.com/naturecommunications</a:t>
            </a:r>
            <a:endParaRPr lang="en-US" sz="1100"/>
          </a:p>
          <a:p>
            <a:r>
              <a:rPr lang="en-US" sz="1100"/>
              <a:t>An analog for one of these molecules has been studied to better understand the electronic states of the molecule, focusing on the lower lying states which are of most interest in the dynamics of the qubit behavior . </a:t>
            </a:r>
          </a:p>
          <a:p>
            <a:pPr lvl="1"/>
            <a:r>
              <a:rPr lang="en-US" sz="1100"/>
              <a:t>Characterizing Excited States of a Copper Based Molecular Qubit Candidate with Correlated Electronic Structure Methods.</a:t>
            </a:r>
          </a:p>
          <a:p>
            <a:pPr marL="457200" lvl="1" indent="0">
              <a:buNone/>
            </a:pPr>
            <a:r>
              <a:rPr lang="en-US" sz="1100"/>
              <a:t>    J. Phys. Chem. A 2023, 127, 6764-6770</a:t>
            </a:r>
          </a:p>
          <a:p>
            <a:r>
              <a:rPr lang="en-US" sz="1100"/>
              <a:t>The following does initial calculations on the copper qubit analog studied in the last paper.</a:t>
            </a:r>
          </a:p>
          <a:p>
            <a:pPr lvl="1"/>
            <a:endParaRPr lang="en-US" sz="1100"/>
          </a:p>
          <a:p>
            <a:pPr lvl="1"/>
            <a:endParaRPr lang="en-US" sz="1100"/>
          </a:p>
          <a:p>
            <a:pPr marL="457200" lvl="1" indent="0">
              <a:buNone/>
            </a:pPr>
            <a:r>
              <a:rPr lang="en-US" sz="1100"/>
              <a:t>	</a:t>
            </a:r>
          </a:p>
          <a:p>
            <a:pPr lvl="1"/>
            <a:endParaRPr lang="en-US" sz="1100"/>
          </a:p>
        </p:txBody>
      </p:sp>
      <p:pic>
        <p:nvPicPr>
          <p:cNvPr id="5" name="Picture 4" descr="Molecules">
            <a:extLst>
              <a:ext uri="{FF2B5EF4-FFF2-40B4-BE49-F238E27FC236}">
                <a16:creationId xmlns:a16="http://schemas.microsoft.com/office/drawing/2014/main" id="{A66121B1-E65A-AC0D-B78C-82045FA6D198}"/>
              </a:ext>
            </a:extLst>
          </p:cNvPr>
          <p:cNvPicPr>
            <a:picLocks noChangeAspect="1"/>
          </p:cNvPicPr>
          <p:nvPr/>
        </p:nvPicPr>
        <p:blipFill rotWithShape="1">
          <a:blip r:embed="rId3"/>
          <a:srcRect l="28833" r="11766" b="-2"/>
          <a:stretch/>
        </p:blipFill>
        <p:spPr>
          <a:xfrm>
            <a:off x="6096000" y="1"/>
            <a:ext cx="6102825" cy="6858000"/>
          </a:xfrm>
          <a:prstGeom prst="rect">
            <a:avLst/>
          </a:prstGeom>
        </p:spPr>
      </p:pic>
    </p:spTree>
    <p:extLst>
      <p:ext uri="{BB962C8B-B14F-4D97-AF65-F5344CB8AC3E}">
        <p14:creationId xmlns:p14="http://schemas.microsoft.com/office/powerpoint/2010/main" val="50401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5B407-4835-3BA1-80E8-BB3DFD1ED2D7}"/>
              </a:ext>
            </a:extLst>
          </p:cNvPr>
          <p:cNvSpPr>
            <a:spLocks noGrp="1"/>
          </p:cNvSpPr>
          <p:nvPr>
            <p:ph type="title"/>
          </p:nvPr>
        </p:nvSpPr>
        <p:spPr>
          <a:xfrm>
            <a:off x="707413" y="4544704"/>
            <a:ext cx="4792635" cy="1811645"/>
          </a:xfrm>
        </p:spPr>
        <p:txBody>
          <a:bodyPr anchor="ctr">
            <a:normAutofit/>
          </a:bodyPr>
          <a:lstStyle/>
          <a:p>
            <a:r>
              <a:rPr lang="en-US" sz="4000"/>
              <a:t>Calculations</a:t>
            </a:r>
          </a:p>
        </p:txBody>
      </p:sp>
      <p:pic>
        <p:nvPicPr>
          <p:cNvPr id="5" name="Picture 4">
            <a:extLst>
              <a:ext uri="{FF2B5EF4-FFF2-40B4-BE49-F238E27FC236}">
                <a16:creationId xmlns:a16="http://schemas.microsoft.com/office/drawing/2014/main" id="{B4756BFB-145B-89CF-5EBA-8D98914A675B}"/>
              </a:ext>
            </a:extLst>
          </p:cNvPr>
          <p:cNvPicPr>
            <a:picLocks noChangeAspect="1"/>
          </p:cNvPicPr>
          <p:nvPr/>
        </p:nvPicPr>
        <p:blipFill rotWithShape="1">
          <a:blip r:embed="rId2"/>
          <a:srcRect r="16667"/>
          <a:stretch/>
        </p:blipFill>
        <p:spPr>
          <a:xfrm>
            <a:off x="-1" y="10"/>
            <a:ext cx="6096001" cy="4114790"/>
          </a:xfrm>
          <a:prstGeom prst="rect">
            <a:avLst/>
          </a:prstGeom>
        </p:spPr>
      </p:pic>
      <p:sp>
        <p:nvSpPr>
          <p:cNvPr id="3" name="Content Placeholder 2">
            <a:extLst>
              <a:ext uri="{FF2B5EF4-FFF2-40B4-BE49-F238E27FC236}">
                <a16:creationId xmlns:a16="http://schemas.microsoft.com/office/drawing/2014/main" id="{BC8E4548-862A-96D5-06A2-5B967A5650A8}"/>
              </a:ext>
            </a:extLst>
          </p:cNvPr>
          <p:cNvSpPr>
            <a:spLocks noGrp="1"/>
          </p:cNvSpPr>
          <p:nvPr>
            <p:ph idx="1"/>
          </p:nvPr>
        </p:nvSpPr>
        <p:spPr>
          <a:xfrm>
            <a:off x="6803410" y="691912"/>
            <a:ext cx="4585646" cy="5474173"/>
          </a:xfrm>
        </p:spPr>
        <p:txBody>
          <a:bodyPr anchor="ctr">
            <a:normAutofit/>
          </a:bodyPr>
          <a:lstStyle/>
          <a:p>
            <a:r>
              <a:rPr lang="en-US" sz="1900" dirty="0"/>
              <a:t>The molecule examined is an analog for a proposed room temperature molecular qubit. [Cu(II)S</a:t>
            </a:r>
            <a:r>
              <a:rPr lang="en-US" sz="1900" baseline="-25000" dirty="0"/>
              <a:t>4</a:t>
            </a:r>
            <a:r>
              <a:rPr lang="en-US" sz="1900" dirty="0"/>
              <a:t>C</a:t>
            </a:r>
            <a:r>
              <a:rPr lang="en-US" sz="1900" baseline="-25000" dirty="0"/>
              <a:t>4</a:t>
            </a:r>
            <a:r>
              <a:rPr lang="en-US" sz="1900" dirty="0"/>
              <a:t>H</a:t>
            </a:r>
            <a:r>
              <a:rPr lang="en-US" sz="1900" baseline="-25000" dirty="0"/>
              <a:t>4</a:t>
            </a:r>
            <a:r>
              <a:rPr lang="en-US" sz="1900" dirty="0"/>
              <a:t>]</a:t>
            </a:r>
            <a:r>
              <a:rPr lang="en-US" sz="1900" baseline="30000" dirty="0"/>
              <a:t>-2</a:t>
            </a:r>
            <a:r>
              <a:rPr lang="en-US" sz="1900" dirty="0"/>
              <a:t> , or [Cu(II)(</a:t>
            </a:r>
            <a:r>
              <a:rPr lang="en-US" sz="1900" dirty="0" err="1"/>
              <a:t>edt</a:t>
            </a:r>
            <a:r>
              <a:rPr lang="en-US" sz="1900" dirty="0"/>
              <a:t>)</a:t>
            </a:r>
            <a:r>
              <a:rPr lang="en-US" sz="1900" baseline="-25000" dirty="0"/>
              <a:t>2</a:t>
            </a:r>
            <a:r>
              <a:rPr lang="en-US" sz="1900" dirty="0"/>
              <a:t>]</a:t>
            </a:r>
            <a:r>
              <a:rPr lang="en-US" sz="1900" baseline="30000" dirty="0"/>
              <a:t>-2</a:t>
            </a:r>
            <a:r>
              <a:rPr lang="en-US" sz="1900" dirty="0"/>
              <a:t> where </a:t>
            </a:r>
            <a:r>
              <a:rPr lang="en-US" sz="1900" dirty="0" err="1"/>
              <a:t>edt</a:t>
            </a:r>
            <a:r>
              <a:rPr lang="en-US" sz="1900" dirty="0"/>
              <a:t> is short for ethylene dithiolate a doubly negatively charged ligand.</a:t>
            </a:r>
          </a:p>
          <a:p>
            <a:r>
              <a:rPr lang="en-US" sz="1900" dirty="0"/>
              <a:t>The Cu qubit analog molecule  was geometry optimized using a DFT method with the PBEO functional, a basis set of def2/TZVPPD and the </a:t>
            </a:r>
            <a:r>
              <a:rPr lang="en-US" sz="1900" dirty="0" err="1"/>
              <a:t>auxillary</a:t>
            </a:r>
            <a:r>
              <a:rPr lang="en-US" sz="1900" dirty="0"/>
              <a:t> basis set def2/J.</a:t>
            </a:r>
          </a:p>
          <a:p>
            <a:r>
              <a:rPr lang="en-US" sz="1900" dirty="0"/>
              <a:t>The molecule was drawn and initially optimized  using Spartan 20. </a:t>
            </a:r>
          </a:p>
          <a:p>
            <a:r>
              <a:rPr lang="en-US" sz="1900" dirty="0"/>
              <a:t>The resulting data was used to generate an XYZ file that was edited to be suitable for ORCA.</a:t>
            </a:r>
          </a:p>
          <a:p>
            <a:r>
              <a:rPr lang="en-US" sz="1900" dirty="0"/>
              <a:t>The DFT calculation was done using ORCA 5.04.</a:t>
            </a:r>
          </a:p>
        </p:txBody>
      </p:sp>
    </p:spTree>
    <p:extLst>
      <p:ext uri="{BB962C8B-B14F-4D97-AF65-F5344CB8AC3E}">
        <p14:creationId xmlns:p14="http://schemas.microsoft.com/office/powerpoint/2010/main" val="4244143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8858-EAA3-EC00-C63E-4BADE76A5680}"/>
              </a:ext>
            </a:extLst>
          </p:cNvPr>
          <p:cNvSpPr>
            <a:spLocks noGrp="1"/>
          </p:cNvSpPr>
          <p:nvPr>
            <p:ph type="title"/>
          </p:nvPr>
        </p:nvSpPr>
        <p:spPr/>
        <p:txBody>
          <a:bodyPr/>
          <a:lstStyle/>
          <a:p>
            <a:r>
              <a:rPr lang="en-US" dirty="0"/>
              <a:t>Cu Qubit Analog</a:t>
            </a:r>
          </a:p>
        </p:txBody>
      </p:sp>
      <p:pic>
        <p:nvPicPr>
          <p:cNvPr id="5" name="Content Placeholder 4">
            <a:extLst>
              <a:ext uri="{FF2B5EF4-FFF2-40B4-BE49-F238E27FC236}">
                <a16:creationId xmlns:a16="http://schemas.microsoft.com/office/drawing/2014/main" id="{B42A523C-5534-E030-A45D-839D458FCD22}"/>
              </a:ext>
            </a:extLst>
          </p:cNvPr>
          <p:cNvPicPr>
            <a:picLocks noGrp="1" noChangeAspect="1"/>
          </p:cNvPicPr>
          <p:nvPr>
            <p:ph idx="1"/>
          </p:nvPr>
        </p:nvPicPr>
        <p:blipFill>
          <a:blip r:embed="rId2"/>
          <a:stretch>
            <a:fillRect/>
          </a:stretch>
        </p:blipFill>
        <p:spPr>
          <a:xfrm>
            <a:off x="354759" y="1804519"/>
            <a:ext cx="6877050" cy="4057650"/>
          </a:xfrm>
        </p:spPr>
      </p:pic>
      <p:sp>
        <p:nvSpPr>
          <p:cNvPr id="6" name="TextBox 5">
            <a:extLst>
              <a:ext uri="{FF2B5EF4-FFF2-40B4-BE49-F238E27FC236}">
                <a16:creationId xmlns:a16="http://schemas.microsoft.com/office/drawing/2014/main" id="{EC1FCBA1-42D7-A9D1-589D-9480C8CEA59B}"/>
              </a:ext>
            </a:extLst>
          </p:cNvPr>
          <p:cNvSpPr txBox="1"/>
          <p:nvPr/>
        </p:nvSpPr>
        <p:spPr>
          <a:xfrm>
            <a:off x="7926356" y="1238347"/>
            <a:ext cx="3606281" cy="5324535"/>
          </a:xfrm>
          <a:prstGeom prst="rect">
            <a:avLst/>
          </a:prstGeom>
          <a:noFill/>
        </p:spPr>
        <p:txBody>
          <a:bodyPr wrap="square" rtlCol="0">
            <a:spAutoFit/>
          </a:bodyPr>
          <a:lstStyle/>
          <a:p>
            <a:r>
              <a:rPr lang="en-US" sz="1700" dirty="0"/>
              <a:t>This molecule is an analog for a proposed room temperature molecular qubit. [Cu(II)S</a:t>
            </a:r>
            <a:r>
              <a:rPr lang="en-US" sz="1700" baseline="-25000" dirty="0"/>
              <a:t>4</a:t>
            </a:r>
            <a:r>
              <a:rPr lang="en-US" sz="1700" dirty="0"/>
              <a:t>C</a:t>
            </a:r>
            <a:r>
              <a:rPr lang="en-US" sz="1700" baseline="-25000" dirty="0"/>
              <a:t>4</a:t>
            </a:r>
            <a:r>
              <a:rPr lang="en-US" sz="1700" dirty="0"/>
              <a:t>H</a:t>
            </a:r>
            <a:r>
              <a:rPr lang="en-US" sz="1700" baseline="-25000" dirty="0"/>
              <a:t>4</a:t>
            </a:r>
            <a:r>
              <a:rPr lang="en-US" sz="1700" dirty="0"/>
              <a:t>]</a:t>
            </a:r>
            <a:r>
              <a:rPr lang="en-US" sz="1700" baseline="30000" dirty="0"/>
              <a:t>-2</a:t>
            </a:r>
            <a:endParaRPr lang="en-US" sz="1700" dirty="0"/>
          </a:p>
          <a:p>
            <a:endParaRPr lang="en-US" sz="1700" dirty="0"/>
          </a:p>
          <a:p>
            <a:r>
              <a:rPr lang="en-US" sz="1700" dirty="0"/>
              <a:t>A proposed molecule to which this is an analog has four  </a:t>
            </a:r>
            <a:r>
              <a:rPr lang="en-US" sz="1700" dirty="0" err="1"/>
              <a:t>cyano</a:t>
            </a:r>
            <a:r>
              <a:rPr lang="en-US" sz="1700" dirty="0"/>
              <a:t> groups instead of the four hydrogens. The carbon 12 atoms have no net nuclear spin (as opposed to the hydrogens). The nitrogen has a very weak spin interaction. They therefore will have less interaction with the Cu(II) spin, reducing environmental interaction of the qubit.</a:t>
            </a:r>
          </a:p>
          <a:p>
            <a:endParaRPr lang="en-US" sz="1700" dirty="0"/>
          </a:p>
          <a:p>
            <a:r>
              <a:rPr lang="en-US" sz="1700" dirty="0"/>
              <a:t>However, the addition of additional  electrons from the four </a:t>
            </a:r>
            <a:r>
              <a:rPr lang="en-US" sz="1700" dirty="0" err="1"/>
              <a:t>cyano</a:t>
            </a:r>
            <a:r>
              <a:rPr lang="en-US" sz="1700" dirty="0"/>
              <a:t> groups significantly adds computational complexity to quantum calculations, So this molecule is easier to study.</a:t>
            </a:r>
          </a:p>
        </p:txBody>
      </p:sp>
    </p:spTree>
    <p:extLst>
      <p:ext uri="{BB962C8B-B14F-4D97-AF65-F5344CB8AC3E}">
        <p14:creationId xmlns:p14="http://schemas.microsoft.com/office/powerpoint/2010/main" val="350848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69CD-0806-B7E7-490D-A0BB70A5FA82}"/>
              </a:ext>
            </a:extLst>
          </p:cNvPr>
          <p:cNvSpPr>
            <a:spLocks noGrp="1"/>
          </p:cNvSpPr>
          <p:nvPr>
            <p:ph type="title"/>
          </p:nvPr>
        </p:nvSpPr>
        <p:spPr/>
        <p:txBody>
          <a:bodyPr/>
          <a:lstStyle/>
          <a:p>
            <a:r>
              <a:rPr lang="en-US" dirty="0"/>
              <a:t>ORCA Input File</a:t>
            </a:r>
          </a:p>
        </p:txBody>
      </p:sp>
      <p:sp>
        <p:nvSpPr>
          <p:cNvPr id="3" name="Content Placeholder 2">
            <a:extLst>
              <a:ext uri="{FF2B5EF4-FFF2-40B4-BE49-F238E27FC236}">
                <a16:creationId xmlns:a16="http://schemas.microsoft.com/office/drawing/2014/main" id="{F05D5F50-1E8F-D1F5-8B58-03D748325043}"/>
              </a:ext>
            </a:extLst>
          </p:cNvPr>
          <p:cNvSpPr>
            <a:spLocks noGrp="1"/>
          </p:cNvSpPr>
          <p:nvPr>
            <p:ph idx="1"/>
          </p:nvPr>
        </p:nvSpPr>
        <p:spPr>
          <a:xfrm>
            <a:off x="838200" y="1825625"/>
            <a:ext cx="4097694" cy="4667250"/>
          </a:xfrm>
        </p:spPr>
        <p:txBody>
          <a:bodyPr>
            <a:normAutofit fontScale="40000" lnSpcReduction="20000"/>
          </a:bodyPr>
          <a:lstStyle/>
          <a:p>
            <a:pPr marL="0" indent="0">
              <a:buNone/>
            </a:pPr>
            <a:r>
              <a:rPr lang="pt-BR" sz="4000" dirty="0"/>
              <a:t>! PBE0  def2-TZVPPD  def2/J OPT</a:t>
            </a:r>
          </a:p>
          <a:p>
            <a:pPr marL="0" indent="0">
              <a:buNone/>
            </a:pPr>
            <a:r>
              <a:rPr lang="pt-BR" sz="4000" dirty="0"/>
              <a:t>! PAL8 Printbasis PrintMOs</a:t>
            </a:r>
          </a:p>
          <a:p>
            <a:pPr marL="0" indent="0">
              <a:buNone/>
            </a:pPr>
            <a:r>
              <a:rPr lang="pt-BR" dirty="0"/>
              <a:t>	</a:t>
            </a:r>
          </a:p>
          <a:p>
            <a:pPr marL="0" indent="0">
              <a:buNone/>
            </a:pPr>
            <a:endParaRPr lang="pt-BR" dirty="0"/>
          </a:p>
          <a:p>
            <a:pPr marL="0" indent="0">
              <a:buNone/>
            </a:pPr>
            <a:r>
              <a:rPr lang="pt-BR" dirty="0"/>
              <a:t>* xyz -2 2</a:t>
            </a:r>
          </a:p>
          <a:p>
            <a:pPr marL="0" indent="0">
              <a:buNone/>
            </a:pPr>
            <a:r>
              <a:rPr lang="pt-BR" dirty="0"/>
              <a:t>  Cu        0.79423        0.71870        0.00000</a:t>
            </a:r>
          </a:p>
          <a:p>
            <a:pPr marL="0" indent="0">
              <a:buNone/>
            </a:pPr>
            <a:r>
              <a:rPr lang="pt-BR" dirty="0"/>
              <a:t>   S       -1.02180        2.16851       -0.00000</a:t>
            </a:r>
          </a:p>
          <a:p>
            <a:pPr marL="0" indent="0">
              <a:buNone/>
            </a:pPr>
            <a:r>
              <a:rPr lang="pt-BR" dirty="0"/>
              <a:t>   S        2.14846        2.60707       -0.00000</a:t>
            </a:r>
          </a:p>
          <a:p>
            <a:pPr marL="0" indent="0">
              <a:buNone/>
            </a:pPr>
            <a:r>
              <a:rPr lang="pt-BR" dirty="0"/>
              <a:t>   S        2.61024       -0.73113       -0.00000</a:t>
            </a:r>
          </a:p>
          <a:p>
            <a:pPr marL="0" indent="0">
              <a:buNone/>
            </a:pPr>
            <a:r>
              <a:rPr lang="pt-BR" dirty="0"/>
              <a:t>   S       -0.55997       -1.16969       -0.00000</a:t>
            </a:r>
          </a:p>
          <a:p>
            <a:pPr marL="0" indent="0">
              <a:buNone/>
            </a:pPr>
            <a:r>
              <a:rPr lang="pt-BR" dirty="0"/>
              <a:t>   C       -2.35657        0.98041       -0.00000</a:t>
            </a:r>
          </a:p>
          <a:p>
            <a:pPr marL="0" indent="0">
              <a:buNone/>
            </a:pPr>
            <a:r>
              <a:rPr lang="pt-BR" dirty="0"/>
              <a:t>   C       -2.16717       -0.38861       -0.00000</a:t>
            </a:r>
          </a:p>
          <a:p>
            <a:pPr marL="0" indent="0">
              <a:buNone/>
            </a:pPr>
            <a:r>
              <a:rPr lang="pt-BR" dirty="0"/>
              <a:t>   C        3.75565        1.82598       -0.00000</a:t>
            </a:r>
          </a:p>
          <a:p>
            <a:pPr marL="0" indent="0">
              <a:buNone/>
            </a:pPr>
            <a:r>
              <a:rPr lang="pt-BR" dirty="0"/>
              <a:t>   C        3.94504        0.45693       -0.00000</a:t>
            </a:r>
          </a:p>
          <a:p>
            <a:pPr marL="0" indent="0">
              <a:buNone/>
            </a:pPr>
            <a:r>
              <a:rPr lang="pt-BR" dirty="0"/>
              <a:t>   H        4.95690        0.07356        0.00000</a:t>
            </a:r>
          </a:p>
          <a:p>
            <a:pPr marL="0" indent="0">
              <a:buNone/>
            </a:pPr>
            <a:r>
              <a:rPr lang="pt-BR" dirty="0"/>
              <a:t>   H        4.62545        2.46965        0.00000</a:t>
            </a:r>
          </a:p>
          <a:p>
            <a:pPr marL="0" indent="0">
              <a:buNone/>
            </a:pPr>
            <a:r>
              <a:rPr lang="pt-BR" dirty="0"/>
              <a:t>   H       -3.36845        1.36378        0.00000</a:t>
            </a:r>
          </a:p>
          <a:p>
            <a:pPr marL="0" indent="0">
              <a:buNone/>
            </a:pPr>
            <a:r>
              <a:rPr lang="pt-BR" dirty="0"/>
              <a:t>   H       -3.03696       -1.03230        0.00000</a:t>
            </a:r>
            <a:endParaRPr lang="en-US" dirty="0"/>
          </a:p>
        </p:txBody>
      </p:sp>
      <p:sp>
        <p:nvSpPr>
          <p:cNvPr id="4" name="TextBox 3">
            <a:extLst>
              <a:ext uri="{FF2B5EF4-FFF2-40B4-BE49-F238E27FC236}">
                <a16:creationId xmlns:a16="http://schemas.microsoft.com/office/drawing/2014/main" id="{51A3EC03-E557-F0F3-DC68-D3126BEAD95F}"/>
              </a:ext>
            </a:extLst>
          </p:cNvPr>
          <p:cNvSpPr txBox="1"/>
          <p:nvPr/>
        </p:nvSpPr>
        <p:spPr>
          <a:xfrm>
            <a:off x="5663683" y="1825625"/>
            <a:ext cx="5822302" cy="5293757"/>
          </a:xfrm>
          <a:prstGeom prst="rect">
            <a:avLst/>
          </a:prstGeom>
          <a:noFill/>
        </p:spPr>
        <p:txBody>
          <a:bodyPr wrap="square" rtlCol="0">
            <a:spAutoFit/>
          </a:bodyPr>
          <a:lstStyle/>
          <a:p>
            <a:r>
              <a:rPr lang="en-US" sz="1600" dirty="0"/>
              <a:t>This file shows that the ORCA computational chemistry calculation was done using </a:t>
            </a:r>
          </a:p>
          <a:p>
            <a:r>
              <a:rPr lang="en-US" sz="1600" dirty="0"/>
              <a:t>    - A Density Functional Theory (DFT) functional of PBE0</a:t>
            </a:r>
          </a:p>
          <a:p>
            <a:r>
              <a:rPr lang="en-US" sz="1600" dirty="0"/>
              <a:t>    - A basis set of def2-TZVPPD  (triple zeta level)</a:t>
            </a:r>
          </a:p>
          <a:p>
            <a:r>
              <a:rPr lang="en-US" sz="1600" dirty="0"/>
              <a:t>    - An </a:t>
            </a:r>
            <a:r>
              <a:rPr lang="en-US" sz="1600" dirty="0" err="1"/>
              <a:t>auxillary</a:t>
            </a:r>
            <a:r>
              <a:rPr lang="en-US" sz="1600" dirty="0"/>
              <a:t> basis set of def2/J</a:t>
            </a:r>
          </a:p>
          <a:p>
            <a:endParaRPr lang="en-US" sz="1600" dirty="0"/>
          </a:p>
          <a:p>
            <a:r>
              <a:rPr lang="en-US" sz="1600" dirty="0"/>
              <a:t>The calculation itself was a geometry optimization (keyword = OPT)</a:t>
            </a:r>
          </a:p>
          <a:p>
            <a:endParaRPr lang="en-US" sz="1600" dirty="0"/>
          </a:p>
          <a:p>
            <a:r>
              <a:rPr lang="en-US" sz="1600" dirty="0"/>
              <a:t>The calculation was done using 8 threads of parallel processing (keyword = PAL8)</a:t>
            </a:r>
          </a:p>
          <a:p>
            <a:endParaRPr lang="en-US" sz="1600" dirty="0"/>
          </a:p>
          <a:p>
            <a:r>
              <a:rPr lang="en-US" sz="1600" dirty="0"/>
              <a:t>The other comments refer to the data printed in the output file to be consistent with what </a:t>
            </a:r>
            <a:r>
              <a:rPr lang="en-US" sz="1600" dirty="0" err="1"/>
              <a:t>ChemCraft</a:t>
            </a:r>
            <a:r>
              <a:rPr lang="en-US" sz="1600" dirty="0"/>
              <a:t> software requires for input to that program for visualization of the Molecular Orbitals.</a:t>
            </a:r>
          </a:p>
          <a:p>
            <a:endParaRPr lang="en-US" sz="1600" dirty="0"/>
          </a:p>
          <a:p>
            <a:r>
              <a:rPr lang="en-US" sz="1600" dirty="0"/>
              <a:t>The atomic position are given by the XYZ file in angstroms</a:t>
            </a:r>
          </a:p>
          <a:p>
            <a:endParaRPr lang="en-US" sz="1600" dirty="0"/>
          </a:p>
          <a:p>
            <a:r>
              <a:rPr lang="en-US" sz="1600" dirty="0"/>
              <a:t>The net charge on the molecule is -2</a:t>
            </a:r>
          </a:p>
          <a:p>
            <a:r>
              <a:rPr lang="en-US" sz="1600" dirty="0"/>
              <a:t>The multiplicity of 2S+1 is 2, since the spin S is ½.</a:t>
            </a:r>
          </a:p>
          <a:p>
            <a:endParaRPr lang="en-US" sz="1600" dirty="0"/>
          </a:p>
          <a:p>
            <a:endParaRPr lang="en-US" dirty="0"/>
          </a:p>
        </p:txBody>
      </p:sp>
    </p:spTree>
    <p:extLst>
      <p:ext uri="{BB962C8B-B14F-4D97-AF65-F5344CB8AC3E}">
        <p14:creationId xmlns:p14="http://schemas.microsoft.com/office/powerpoint/2010/main" val="458053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32668</TotalTime>
  <Words>2145</Words>
  <Application>Microsoft Office PowerPoint</Application>
  <PresentationFormat>Widescreen</PresentationFormat>
  <Paragraphs>225</Paragraphs>
  <Slides>28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Molecular Qubits Cu Qubit Candidate</vt:lpstr>
      <vt:lpstr>Introduction-Molecular Qubits</vt:lpstr>
      <vt:lpstr>Bloch Sphere Representation of the Qubit</vt:lpstr>
      <vt:lpstr>Molecular Qubits </vt:lpstr>
      <vt:lpstr>Molecular Qubits</vt:lpstr>
      <vt:lpstr>Molecular Qubits</vt:lpstr>
      <vt:lpstr>Calculations</vt:lpstr>
      <vt:lpstr>Cu Qubit Analog</vt:lpstr>
      <vt:lpstr>ORCA Input File</vt:lpstr>
      <vt:lpstr>MO Energy Diagrams from ORCA Output</vt:lpstr>
      <vt:lpstr>Graphical Representations of Molecular Orbitals</vt:lpstr>
      <vt:lpstr>Spin Density 3D Isosurface</vt:lpstr>
      <vt:lpstr>ABSORPTION SPECTRUM  Cu Qubit Candidate (H Version)  VIA  TRANSITION ELECTRIC DIPOLE MOMENTS* </vt:lpstr>
      <vt:lpstr>UV-VIS Calculated Absorption Spectrum Cu Qubit Candidate (H Version)</vt:lpstr>
      <vt:lpstr>PowerPoint Presentation</vt:lpstr>
      <vt:lpstr>PowerPoint Presentation</vt:lpstr>
      <vt:lpstr>ABSORPTION SPECTRUM VIA TRANSITION ELECTRIC DIPOLE MOMENTS</vt:lpstr>
      <vt:lpstr>UV-VIS Calculated Absorption Spectrum Cu Qubit Candidate (Cyano Version)</vt:lpstr>
      <vt:lpstr>MO Energy Levels and Strongest Transition</vt:lpstr>
      <vt:lpstr>MO’s involved in GS -&gt; State 13 Transition </vt:lpstr>
      <vt:lpstr>Cu(II) cyano qubit candidate-EPR Spectrum* </vt:lpstr>
      <vt:lpstr>Cu(II) H qubit candidate-EPR Spectrum* </vt:lpstr>
      <vt:lpstr>PowerPoint Presentation</vt:lpstr>
      <vt:lpstr>                                   Addenda Room Temperature Copper Qubit Article Extracts </vt:lpstr>
      <vt:lpstr>Room Temperature Copper Qubit Article Extracts </vt:lpstr>
      <vt:lpstr>Methods Used in Room Temperature Copper Qubit Article </vt:lpstr>
      <vt:lpstr>PowerPoint Presentation</vt:lpstr>
      <vt:lpstr>Spin Density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Qubits</dc:title>
  <dc:creator>David Hakala</dc:creator>
  <cp:lastModifiedBy>David Hakala</cp:lastModifiedBy>
  <cp:revision>3</cp:revision>
  <dcterms:created xsi:type="dcterms:W3CDTF">2024-01-16T16:12:20Z</dcterms:created>
  <dcterms:modified xsi:type="dcterms:W3CDTF">2025-02-16T15:56:18Z</dcterms:modified>
</cp:coreProperties>
</file>