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74" r:id="rId2"/>
    <p:sldId id="275" r:id="rId3"/>
    <p:sldId id="299" r:id="rId4"/>
    <p:sldId id="313" r:id="rId5"/>
    <p:sldId id="305" r:id="rId6"/>
    <p:sldId id="302" r:id="rId7"/>
    <p:sldId id="311" r:id="rId8"/>
    <p:sldId id="315" r:id="rId9"/>
    <p:sldId id="314" r:id="rId10"/>
    <p:sldId id="322" r:id="rId11"/>
    <p:sldId id="333" r:id="rId12"/>
    <p:sldId id="336" r:id="rId13"/>
    <p:sldId id="337" r:id="rId14"/>
    <p:sldId id="338" r:id="rId15"/>
    <p:sldId id="339" r:id="rId16"/>
    <p:sldId id="340" r:id="rId17"/>
    <p:sldId id="341" r:id="rId18"/>
    <p:sldId id="342" r:id="rId19"/>
    <p:sldId id="344" r:id="rId20"/>
    <p:sldId id="346" r:id="rId21"/>
    <p:sldId id="348" r:id="rId22"/>
    <p:sldId id="350" r:id="rId23"/>
    <p:sldId id="351" r:id="rId24"/>
    <p:sldId id="349" r:id="rId25"/>
    <p:sldId id="361" r:id="rId26"/>
    <p:sldId id="362" r:id="rId27"/>
    <p:sldId id="363" r:id="rId28"/>
    <p:sldId id="367" r:id="rId29"/>
    <p:sldId id="399" r:id="rId30"/>
    <p:sldId id="461" r:id="rId31"/>
    <p:sldId id="462" r:id="rId32"/>
    <p:sldId id="463" r:id="rId33"/>
    <p:sldId id="412" r:id="rId34"/>
    <p:sldId id="456" r:id="rId35"/>
    <p:sldId id="404" r:id="rId36"/>
    <p:sldId id="464" r:id="rId37"/>
    <p:sldId id="470" r:id="rId38"/>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0088EE"/>
    <a:srgbClr val="0594FF"/>
    <a:srgbClr val="2E9CE6"/>
    <a:srgbClr val="57AFEB"/>
    <a:srgbClr val="1888BA"/>
    <a:srgbClr val="4DD72D"/>
    <a:srgbClr val="1BACED"/>
    <a:srgbClr val="1199FF"/>
    <a:srgbClr val="1093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6" autoAdjust="0"/>
    <p:restoredTop sz="96730" autoAdjust="0"/>
  </p:normalViewPr>
  <p:slideViewPr>
    <p:cSldViewPr snapToGrid="0">
      <p:cViewPr varScale="1">
        <p:scale>
          <a:sx n="110" d="100"/>
          <a:sy n="110" d="100"/>
        </p:scale>
        <p:origin x="144" y="108"/>
      </p:cViewPr>
      <p:guideLst/>
    </p:cSldViewPr>
  </p:slideViewPr>
  <p:outlineViewPr>
    <p:cViewPr>
      <p:scale>
        <a:sx n="33" d="100"/>
        <a:sy n="33" d="100"/>
      </p:scale>
      <p:origin x="0" y="-980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CCEA000-08A6-4D19-937B-E147EAE8CD5A}" type="datetimeFigureOut">
              <a:rPr lang="en-US" smtClean="0"/>
              <a:t>2/20/2020</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A897864-8377-4352-9857-47252229BC48}" type="slidenum">
              <a:rPr lang="en-US" smtClean="0"/>
              <a:t>‹#›</a:t>
            </a:fld>
            <a:endParaRPr lang="en-US"/>
          </a:p>
        </p:txBody>
      </p:sp>
    </p:spTree>
    <p:extLst>
      <p:ext uri="{BB962C8B-B14F-4D97-AF65-F5344CB8AC3E}">
        <p14:creationId xmlns:p14="http://schemas.microsoft.com/office/powerpoint/2010/main" val="3415219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AEB14C-D4F2-4A07-ACF9-CF103E477054}"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7E07D-A0D3-440C-BD21-F5403D22ADE5}"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4889124"/>
      </p:ext>
    </p:extLst>
  </p:cSld>
  <p:clrMapOvr>
    <a:masterClrMapping/>
  </p:clrMapOvr>
  <mc:AlternateContent xmlns:mc="http://schemas.openxmlformats.org/markup-compatibility/2006" xmlns:p14="http://schemas.microsoft.com/office/powerpoint/2010/main">
    <mc:Choice Requires="p14">
      <p:transition p14:dur="10" advTm="8912"/>
    </mc:Choice>
    <mc:Fallback xmlns="">
      <p:transition advTm="8912"/>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91AEB14C-D4F2-4A07-ACF9-CF103E477054}" type="datetimeFigureOut">
              <a:rPr lang="en-US" smtClean="0"/>
              <a:t>2/20/2020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C7E07D-A0D3-440C-BD21-F5403D22ADE5}" type="slidenum">
              <a:rPr lang="en-US" smtClean="0"/>
              <a:t>‹#›</a:t>
            </a:fld>
            <a:endParaRPr lang="en-US"/>
          </a:p>
        </p:txBody>
      </p:sp>
    </p:spTree>
    <p:extLst>
      <p:ext uri="{BB962C8B-B14F-4D97-AF65-F5344CB8AC3E}">
        <p14:creationId xmlns:p14="http://schemas.microsoft.com/office/powerpoint/2010/main" val="536775866"/>
      </p:ext>
    </p:extLst>
  </p:cSld>
  <p:clrMapOvr>
    <a:masterClrMapping/>
  </p:clrMapOvr>
  <mc:AlternateContent xmlns:mc="http://schemas.openxmlformats.org/markup-compatibility/2006" xmlns:p14="http://schemas.microsoft.com/office/powerpoint/2010/main">
    <mc:Choice Requires="p14">
      <p:transition p14:dur="10" advTm="8912"/>
    </mc:Choice>
    <mc:Fallback xmlns="">
      <p:transition advTm="8912"/>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AEB14C-D4F2-4A07-ACF9-CF103E477054}"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7E07D-A0D3-440C-BD21-F5403D22ADE5}" type="slidenum">
              <a:rPr lang="en-US" smtClean="0"/>
              <a:t>‹#›</a:t>
            </a:fld>
            <a:endParaRPr lang="en-US"/>
          </a:p>
        </p:txBody>
      </p:sp>
    </p:spTree>
    <p:extLst>
      <p:ext uri="{BB962C8B-B14F-4D97-AF65-F5344CB8AC3E}">
        <p14:creationId xmlns:p14="http://schemas.microsoft.com/office/powerpoint/2010/main" val="2801645922"/>
      </p:ext>
    </p:extLst>
  </p:cSld>
  <p:clrMapOvr>
    <a:masterClrMapping/>
  </p:clrMapOvr>
  <mc:AlternateContent xmlns:mc="http://schemas.openxmlformats.org/markup-compatibility/2006" xmlns:p14="http://schemas.microsoft.com/office/powerpoint/2010/main">
    <mc:Choice Requires="p14">
      <p:transition p14:dur="10" advTm="8912"/>
    </mc:Choice>
    <mc:Fallback xmlns="">
      <p:transition advTm="8912"/>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AEB14C-D4F2-4A07-ACF9-CF103E477054}"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7E07D-A0D3-440C-BD21-F5403D22ADE5}"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538717790"/>
      </p:ext>
    </p:extLst>
  </p:cSld>
  <p:clrMapOvr>
    <a:masterClrMapping/>
  </p:clrMapOvr>
  <mc:AlternateContent xmlns:mc="http://schemas.openxmlformats.org/markup-compatibility/2006" xmlns:p14="http://schemas.microsoft.com/office/powerpoint/2010/main">
    <mc:Choice Requires="p14">
      <p:transition p14:dur="10" advTm="8912"/>
    </mc:Choice>
    <mc:Fallback xmlns="">
      <p:transition advTm="8912"/>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AEB14C-D4F2-4A07-ACF9-CF103E477054}"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7E07D-A0D3-440C-BD21-F5403D22ADE5}" type="slidenum">
              <a:rPr lang="en-US" smtClean="0"/>
              <a:t>‹#›</a:t>
            </a:fld>
            <a:endParaRPr lang="en-US"/>
          </a:p>
        </p:txBody>
      </p:sp>
    </p:spTree>
    <p:extLst>
      <p:ext uri="{BB962C8B-B14F-4D97-AF65-F5344CB8AC3E}">
        <p14:creationId xmlns:p14="http://schemas.microsoft.com/office/powerpoint/2010/main" val="913108946"/>
      </p:ext>
    </p:extLst>
  </p:cSld>
  <p:clrMapOvr>
    <a:masterClrMapping/>
  </p:clrMapOvr>
  <mc:AlternateContent xmlns:mc="http://schemas.openxmlformats.org/markup-compatibility/2006" xmlns:p14="http://schemas.microsoft.com/office/powerpoint/2010/main">
    <mc:Choice Requires="p14">
      <p:transition p14:dur="10" advTm="8912"/>
    </mc:Choice>
    <mc:Fallback xmlns="">
      <p:transition advTm="8912"/>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AEB14C-D4F2-4A07-ACF9-CF103E477054}"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7E07D-A0D3-440C-BD21-F5403D22ADE5}"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084057062"/>
      </p:ext>
    </p:extLst>
  </p:cSld>
  <p:clrMapOvr>
    <a:masterClrMapping/>
  </p:clrMapOvr>
  <mc:AlternateContent xmlns:mc="http://schemas.openxmlformats.org/markup-compatibility/2006" xmlns:p14="http://schemas.microsoft.com/office/powerpoint/2010/main">
    <mc:Choice Requires="p14">
      <p:transition p14:dur="10" advTm="8912"/>
    </mc:Choice>
    <mc:Fallback xmlns="">
      <p:transition advTm="8912"/>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AEB14C-D4F2-4A07-ACF9-CF103E477054}"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7E07D-A0D3-440C-BD21-F5403D22ADE5}" type="slidenum">
              <a:rPr lang="en-US" smtClean="0"/>
              <a:t>‹#›</a:t>
            </a:fld>
            <a:endParaRPr lang="en-US"/>
          </a:p>
        </p:txBody>
      </p:sp>
    </p:spTree>
    <p:extLst>
      <p:ext uri="{BB962C8B-B14F-4D97-AF65-F5344CB8AC3E}">
        <p14:creationId xmlns:p14="http://schemas.microsoft.com/office/powerpoint/2010/main" val="1299183979"/>
      </p:ext>
    </p:extLst>
  </p:cSld>
  <p:clrMapOvr>
    <a:masterClrMapping/>
  </p:clrMapOvr>
  <mc:AlternateContent xmlns:mc="http://schemas.openxmlformats.org/markup-compatibility/2006" xmlns:p14="http://schemas.microsoft.com/office/powerpoint/2010/main">
    <mc:Choice Requires="p14">
      <p:transition p14:dur="10" advTm="8912"/>
    </mc:Choice>
    <mc:Fallback xmlns="">
      <p:transition advTm="8912"/>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EB14C-D4F2-4A07-ACF9-CF103E477054}"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7E07D-A0D3-440C-BD21-F5403D22ADE5}" type="slidenum">
              <a:rPr lang="en-US" smtClean="0"/>
              <a:t>‹#›</a:t>
            </a:fld>
            <a:endParaRPr lang="en-US"/>
          </a:p>
        </p:txBody>
      </p:sp>
    </p:spTree>
    <p:extLst>
      <p:ext uri="{BB962C8B-B14F-4D97-AF65-F5344CB8AC3E}">
        <p14:creationId xmlns:p14="http://schemas.microsoft.com/office/powerpoint/2010/main" val="1788196586"/>
      </p:ext>
    </p:extLst>
  </p:cSld>
  <p:clrMapOvr>
    <a:masterClrMapping/>
  </p:clrMapOvr>
  <mc:AlternateContent xmlns:mc="http://schemas.openxmlformats.org/markup-compatibility/2006" xmlns:p14="http://schemas.microsoft.com/office/powerpoint/2010/main">
    <mc:Choice Requires="p14">
      <p:transition p14:dur="10" advTm="8912"/>
    </mc:Choice>
    <mc:Fallback xmlns="">
      <p:transition advTm="8912"/>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EB14C-D4F2-4A07-ACF9-CF103E477054}"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7E07D-A0D3-440C-BD21-F5403D22ADE5}" type="slidenum">
              <a:rPr lang="en-US" smtClean="0"/>
              <a:t>‹#›</a:t>
            </a:fld>
            <a:endParaRPr lang="en-US"/>
          </a:p>
        </p:txBody>
      </p:sp>
    </p:spTree>
    <p:extLst>
      <p:ext uri="{BB962C8B-B14F-4D97-AF65-F5344CB8AC3E}">
        <p14:creationId xmlns:p14="http://schemas.microsoft.com/office/powerpoint/2010/main" val="2710434802"/>
      </p:ext>
    </p:extLst>
  </p:cSld>
  <p:clrMapOvr>
    <a:masterClrMapping/>
  </p:clrMapOvr>
  <mc:AlternateContent xmlns:mc="http://schemas.openxmlformats.org/markup-compatibility/2006" xmlns:p14="http://schemas.microsoft.com/office/powerpoint/2010/main">
    <mc:Choice Requires="p14">
      <p:transition p14:dur="10" advTm="8912"/>
    </mc:Choice>
    <mc:Fallback xmlns="">
      <p:transition advTm="8912"/>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EB14C-D4F2-4A07-ACF9-CF103E477054}"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7E07D-A0D3-440C-BD21-F5403D22ADE5}" type="slidenum">
              <a:rPr lang="en-US" smtClean="0"/>
              <a:t>‹#›</a:t>
            </a:fld>
            <a:endParaRPr lang="en-US"/>
          </a:p>
        </p:txBody>
      </p:sp>
    </p:spTree>
    <p:extLst>
      <p:ext uri="{BB962C8B-B14F-4D97-AF65-F5344CB8AC3E}">
        <p14:creationId xmlns:p14="http://schemas.microsoft.com/office/powerpoint/2010/main" val="3038881406"/>
      </p:ext>
    </p:extLst>
  </p:cSld>
  <p:clrMapOvr>
    <a:masterClrMapping/>
  </p:clrMapOvr>
  <mc:AlternateContent xmlns:mc="http://schemas.openxmlformats.org/markup-compatibility/2006" xmlns:p14="http://schemas.microsoft.com/office/powerpoint/2010/main">
    <mc:Choice Requires="p14">
      <p:transition p14:dur="10" advTm="8912"/>
    </mc:Choice>
    <mc:Fallback xmlns="">
      <p:transition advTm="8912"/>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AEB14C-D4F2-4A07-ACF9-CF103E477054}" type="datetimeFigureOut">
              <a:rPr lang="en-US" smtClean="0"/>
              <a:t>2/20/2020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7E07D-A0D3-440C-BD21-F5403D22ADE5}" type="slidenum">
              <a:rPr lang="en-US" smtClean="0"/>
              <a:t>‹#›</a:t>
            </a:fld>
            <a:endParaRPr lang="en-US"/>
          </a:p>
        </p:txBody>
      </p:sp>
    </p:spTree>
    <p:extLst>
      <p:ext uri="{BB962C8B-B14F-4D97-AF65-F5344CB8AC3E}">
        <p14:creationId xmlns:p14="http://schemas.microsoft.com/office/powerpoint/2010/main" val="2257450980"/>
      </p:ext>
    </p:extLst>
  </p:cSld>
  <p:clrMapOvr>
    <a:masterClrMapping/>
  </p:clrMapOvr>
  <mc:AlternateContent xmlns:mc="http://schemas.openxmlformats.org/markup-compatibility/2006" xmlns:p14="http://schemas.microsoft.com/office/powerpoint/2010/main">
    <mc:Choice Requires="p14">
      <p:transition p14:dur="10" advTm="8912"/>
    </mc:Choice>
    <mc:Fallback xmlns="">
      <p:transition advTm="8912"/>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AEB14C-D4F2-4A07-ACF9-CF103E477054}" type="datetimeFigureOut">
              <a:rPr lang="en-US" smtClean="0"/>
              <a:t>2/20/2020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7E07D-A0D3-440C-BD21-F5403D22ADE5}" type="slidenum">
              <a:rPr lang="en-US" smtClean="0"/>
              <a:t>‹#›</a:t>
            </a:fld>
            <a:endParaRPr lang="en-US"/>
          </a:p>
        </p:txBody>
      </p:sp>
    </p:spTree>
    <p:extLst>
      <p:ext uri="{BB962C8B-B14F-4D97-AF65-F5344CB8AC3E}">
        <p14:creationId xmlns:p14="http://schemas.microsoft.com/office/powerpoint/2010/main" val="2384670379"/>
      </p:ext>
    </p:extLst>
  </p:cSld>
  <p:clrMapOvr>
    <a:masterClrMapping/>
  </p:clrMapOvr>
  <mc:AlternateContent xmlns:mc="http://schemas.openxmlformats.org/markup-compatibility/2006" xmlns:p14="http://schemas.microsoft.com/office/powerpoint/2010/main">
    <mc:Choice Requires="p14">
      <p:transition p14:dur="10" advTm="8912"/>
    </mc:Choice>
    <mc:Fallback xmlns="">
      <p:transition advTm="8912"/>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AEB14C-D4F2-4A07-ACF9-CF103E477054}" type="datetimeFigureOut">
              <a:rPr lang="en-US" smtClean="0"/>
              <a:t>2/20/2020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C7E07D-A0D3-440C-BD21-F5403D22ADE5}" type="slidenum">
              <a:rPr lang="en-US" smtClean="0"/>
              <a:t>‹#›</a:t>
            </a:fld>
            <a:endParaRPr lang="en-US"/>
          </a:p>
        </p:txBody>
      </p:sp>
    </p:spTree>
    <p:extLst>
      <p:ext uri="{BB962C8B-B14F-4D97-AF65-F5344CB8AC3E}">
        <p14:creationId xmlns:p14="http://schemas.microsoft.com/office/powerpoint/2010/main" val="2243263392"/>
      </p:ext>
    </p:extLst>
  </p:cSld>
  <p:clrMapOvr>
    <a:masterClrMapping/>
  </p:clrMapOvr>
  <mc:AlternateContent xmlns:mc="http://schemas.openxmlformats.org/markup-compatibility/2006" xmlns:p14="http://schemas.microsoft.com/office/powerpoint/2010/main">
    <mc:Choice Requires="p14">
      <p:transition p14:dur="10" advTm="8912"/>
    </mc:Choice>
    <mc:Fallback xmlns="">
      <p:transition advTm="8912"/>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AEB14C-D4F2-4A07-ACF9-CF103E477054}" type="datetimeFigureOut">
              <a:rPr lang="en-US" smtClean="0"/>
              <a:t>2/20/2020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C7E07D-A0D3-440C-BD21-F5403D22ADE5}" type="slidenum">
              <a:rPr lang="en-US" smtClean="0"/>
              <a:t>‹#›</a:t>
            </a:fld>
            <a:endParaRPr lang="en-US"/>
          </a:p>
        </p:txBody>
      </p:sp>
    </p:spTree>
    <p:extLst>
      <p:ext uri="{BB962C8B-B14F-4D97-AF65-F5344CB8AC3E}">
        <p14:creationId xmlns:p14="http://schemas.microsoft.com/office/powerpoint/2010/main" val="4138891636"/>
      </p:ext>
    </p:extLst>
  </p:cSld>
  <p:clrMapOvr>
    <a:masterClrMapping/>
  </p:clrMapOvr>
  <mc:AlternateContent xmlns:mc="http://schemas.openxmlformats.org/markup-compatibility/2006" xmlns:p14="http://schemas.microsoft.com/office/powerpoint/2010/main">
    <mc:Choice Requires="p14">
      <p:transition p14:dur="10" advTm="8912"/>
    </mc:Choice>
    <mc:Fallback xmlns="">
      <p:transition advTm="8912"/>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EB14C-D4F2-4A07-ACF9-CF103E477054}" type="datetimeFigureOut">
              <a:rPr lang="en-US" smtClean="0"/>
              <a:t>2/20/2020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C7E07D-A0D3-440C-BD21-F5403D22ADE5}" type="slidenum">
              <a:rPr lang="en-US" smtClean="0"/>
              <a:t>‹#›</a:t>
            </a:fld>
            <a:endParaRPr lang="en-US"/>
          </a:p>
        </p:txBody>
      </p:sp>
    </p:spTree>
    <p:extLst>
      <p:ext uri="{BB962C8B-B14F-4D97-AF65-F5344CB8AC3E}">
        <p14:creationId xmlns:p14="http://schemas.microsoft.com/office/powerpoint/2010/main" val="3042973202"/>
      </p:ext>
    </p:extLst>
  </p:cSld>
  <p:clrMapOvr>
    <a:masterClrMapping/>
  </p:clrMapOvr>
  <mc:AlternateContent xmlns:mc="http://schemas.openxmlformats.org/markup-compatibility/2006" xmlns:p14="http://schemas.microsoft.com/office/powerpoint/2010/main">
    <mc:Choice Requires="p14">
      <p:transition p14:dur="10" advTm="8912"/>
    </mc:Choice>
    <mc:Fallback xmlns="">
      <p:transition advTm="8912"/>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AEB14C-D4F2-4A07-ACF9-CF103E477054}" type="datetimeFigureOut">
              <a:rPr lang="en-US" smtClean="0"/>
              <a:t>2/20/2020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7E07D-A0D3-440C-BD21-F5403D22ADE5}" type="slidenum">
              <a:rPr lang="en-US" smtClean="0"/>
              <a:t>‹#›</a:t>
            </a:fld>
            <a:endParaRPr lang="en-US"/>
          </a:p>
        </p:txBody>
      </p:sp>
    </p:spTree>
    <p:extLst>
      <p:ext uri="{BB962C8B-B14F-4D97-AF65-F5344CB8AC3E}">
        <p14:creationId xmlns:p14="http://schemas.microsoft.com/office/powerpoint/2010/main" val="1160032089"/>
      </p:ext>
    </p:extLst>
  </p:cSld>
  <p:clrMapOvr>
    <a:masterClrMapping/>
  </p:clrMapOvr>
  <mc:AlternateContent xmlns:mc="http://schemas.openxmlformats.org/markup-compatibility/2006" xmlns:p14="http://schemas.microsoft.com/office/powerpoint/2010/main">
    <mc:Choice Requires="p14">
      <p:transition p14:dur="10" advTm="8912"/>
    </mc:Choice>
    <mc:Fallback xmlns="">
      <p:transition advTm="8912"/>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AEB14C-D4F2-4A07-ACF9-CF103E477054}" type="datetimeFigureOut">
              <a:rPr lang="en-US" smtClean="0"/>
              <a:t>2/20/2020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7E07D-A0D3-440C-BD21-F5403D22ADE5}" type="slidenum">
              <a:rPr lang="en-US" smtClean="0"/>
              <a:t>‹#›</a:t>
            </a:fld>
            <a:endParaRPr lang="en-US"/>
          </a:p>
        </p:txBody>
      </p:sp>
    </p:spTree>
    <p:extLst>
      <p:ext uri="{BB962C8B-B14F-4D97-AF65-F5344CB8AC3E}">
        <p14:creationId xmlns:p14="http://schemas.microsoft.com/office/powerpoint/2010/main" val="1887224375"/>
      </p:ext>
    </p:extLst>
  </p:cSld>
  <p:clrMapOvr>
    <a:masterClrMapping/>
  </p:clrMapOvr>
  <mc:AlternateContent xmlns:mc="http://schemas.openxmlformats.org/markup-compatibility/2006" xmlns:p14="http://schemas.microsoft.com/office/powerpoint/2010/main">
    <mc:Choice Requires="p14">
      <p:transition p14:dur="10" advTm="8912"/>
    </mc:Choice>
    <mc:Fallback xmlns="">
      <p:transition advTm="8912"/>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45000"/>
                <a:lumOff val="55000"/>
              </a:schemeClr>
            </a:gs>
            <a:gs pos="90000">
              <a:schemeClr val="accent1">
                <a:lumMod val="45000"/>
                <a:lumOff val="55000"/>
              </a:schemeClr>
            </a:gs>
            <a:gs pos="80000">
              <a:schemeClr val="accent1">
                <a:lumMod val="30000"/>
                <a:lumOff val="70000"/>
              </a:schemeClr>
            </a:gs>
          </a:gsLst>
          <a:lin ang="189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91AEB14C-D4F2-4A07-ACF9-CF103E477054}" type="datetimeFigureOut">
              <a:rPr lang="en-US" smtClean="0"/>
              <a:t>2/20/2020</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AEC7E07D-A0D3-440C-BD21-F5403D22ADE5}" type="slidenum">
              <a:rPr lang="en-US" smtClean="0"/>
              <a:t>‹#›</a:t>
            </a:fld>
            <a:endParaRPr lang="en-US"/>
          </a:p>
        </p:txBody>
      </p:sp>
    </p:spTree>
    <p:extLst>
      <p:ext uri="{BB962C8B-B14F-4D97-AF65-F5344CB8AC3E}">
        <p14:creationId xmlns:p14="http://schemas.microsoft.com/office/powerpoint/2010/main" val="6857043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p14:dur="10" advTm="8912"/>
    </mc:Choice>
    <mc:Fallback xmlns="">
      <p:transition advTm="8912"/>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18.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18.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28.png"/><Relationship Id="rId5" Type="http://schemas.openxmlformats.org/officeDocument/2006/relationships/image" Target="../media/image18.pn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30.png"/><Relationship Id="rId5" Type="http://schemas.openxmlformats.org/officeDocument/2006/relationships/image" Target="../media/image18.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18.png"/><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18.png"/><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18.png"/><Relationship Id="rId4" Type="http://schemas.microsoft.com/office/2007/relationships/hdphoto" Target="../media/hdphoto10.wdp"/></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18.png"/><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37.jpg"/><Relationship Id="rId4" Type="http://schemas.openxmlformats.org/officeDocument/2006/relationships/image" Target="../media/image35.JPG"/></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18.png"/><Relationship Id="rId4" Type="http://schemas.microsoft.com/office/2007/relationships/hdphoto" Target="../media/hdphoto12.wdp"/></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ags" Target="../tags/tag29.xml"/><Relationship Id="rId4" Type="http://schemas.microsoft.com/office/2007/relationships/hdphoto" Target="../media/hdphoto13.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32.xml"/><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image" Target="../media/image53.png"/><Relationship Id="rId5" Type="http://schemas.microsoft.com/office/2007/relationships/hdphoto" Target="../media/hdphoto14.wdp"/><Relationship Id="rId4" Type="http://schemas.openxmlformats.org/officeDocument/2006/relationships/image" Target="../media/image52.png"/><Relationship Id="rId9" Type="http://schemas.openxmlformats.org/officeDocument/2006/relationships/image" Target="../media/image56.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6.xml"/><Relationship Id="rId6" Type="http://schemas.microsoft.com/office/2007/relationships/hdphoto" Target="../media/hdphoto3.wdp"/><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C78F455-CB6A-4BDE-A3B3-15FCAF6DFDFA}"/>
              </a:ext>
            </a:extLst>
          </p:cNvPr>
          <p:cNvPicPr>
            <a:picLocks noChangeAspect="1"/>
          </p:cNvPicPr>
          <p:nvPr/>
        </p:nvPicPr>
        <p:blipFill rotWithShape="1">
          <a:blip r:embed="rId3">
            <a:extLst>
              <a:ext uri="{28A0092B-C50C-407E-A947-70E740481C1C}">
                <a14:useLocalDpi xmlns:a14="http://schemas.microsoft.com/office/drawing/2010/main" val="0"/>
              </a:ext>
            </a:extLst>
          </a:blip>
          <a:srcRect b="9322"/>
          <a:stretch/>
        </p:blipFill>
        <p:spPr>
          <a:xfrm>
            <a:off x="-30125" y="-85771"/>
            <a:ext cx="12252250" cy="6943772"/>
          </a:xfrm>
          <a:prstGeom prst="rect">
            <a:avLst/>
          </a:prstGeom>
        </p:spPr>
      </p:pic>
      <p:sp>
        <p:nvSpPr>
          <p:cNvPr id="6" name="Rectangle 5">
            <a:extLst>
              <a:ext uri="{FF2B5EF4-FFF2-40B4-BE49-F238E27FC236}">
                <a16:creationId xmlns:a16="http://schemas.microsoft.com/office/drawing/2014/main" id="{D488B6AA-63EB-478B-963E-7530EE7ECB08}"/>
              </a:ext>
            </a:extLst>
          </p:cNvPr>
          <p:cNvSpPr/>
          <p:nvPr/>
        </p:nvSpPr>
        <p:spPr>
          <a:xfrm>
            <a:off x="2772012" y="1063528"/>
            <a:ext cx="6647975" cy="1200329"/>
          </a:xfrm>
          <a:prstGeom prst="rect">
            <a:avLst/>
          </a:prstGeom>
          <a:noFill/>
        </p:spPr>
        <p:txBody>
          <a:bodyPr wrap="none" lIns="91440" tIns="45720" rIns="91440" bIns="45720">
            <a:spAutoFit/>
          </a:bodyPr>
          <a:lstStyle/>
          <a:p>
            <a:pPr algn="ctr"/>
            <a:r>
              <a:rPr lang="en-US" sz="7200" b="1" i="1" dirty="0">
                <a:ln w="9525">
                  <a:solidFill>
                    <a:schemeClr val="bg1"/>
                  </a:solidFill>
                  <a:prstDash val="solid"/>
                </a:ln>
                <a:solidFill>
                  <a:srgbClr val="00B0F0"/>
                </a:solidFill>
                <a:effectLst>
                  <a:outerShdw blurRad="12700" dist="38100" dir="2700000" algn="tl" rotWithShape="0">
                    <a:schemeClr val="bg1">
                      <a:lumMod val="50000"/>
                    </a:schemeClr>
                  </a:outerShdw>
                </a:effectLst>
                <a:latin typeface="Ethnocentric Rg" panose="02000600000000000000" pitchFamily="2" charset="0"/>
              </a:rPr>
              <a:t>WELCOME</a:t>
            </a:r>
            <a:endParaRPr lang="en-US" sz="7200" b="1" dirty="0">
              <a:ln w="9525">
                <a:solidFill>
                  <a:schemeClr val="bg1"/>
                </a:solidFill>
                <a:prstDash val="solid"/>
              </a:ln>
              <a:solidFill>
                <a:srgbClr val="00B0F0"/>
              </a:solidFill>
              <a:effectLst>
                <a:outerShdw blurRad="12700" dist="38100" dir="2700000" algn="tl" rotWithShape="0">
                  <a:schemeClr val="bg1">
                    <a:lumMod val="50000"/>
                  </a:schemeClr>
                </a:outerShdw>
              </a:effectLst>
            </a:endParaRPr>
          </a:p>
        </p:txBody>
      </p:sp>
      <p:sp>
        <p:nvSpPr>
          <p:cNvPr id="15" name="Rectangle 14">
            <a:extLst>
              <a:ext uri="{FF2B5EF4-FFF2-40B4-BE49-F238E27FC236}">
                <a16:creationId xmlns:a16="http://schemas.microsoft.com/office/drawing/2014/main" id="{A800A913-069C-41ED-990C-BB7EC0E78DF6}"/>
              </a:ext>
            </a:extLst>
          </p:cNvPr>
          <p:cNvSpPr/>
          <p:nvPr/>
        </p:nvSpPr>
        <p:spPr>
          <a:xfrm>
            <a:off x="4820363" y="2307976"/>
            <a:ext cx="1992853" cy="1200329"/>
          </a:xfrm>
          <a:prstGeom prst="rect">
            <a:avLst/>
          </a:prstGeom>
          <a:noFill/>
        </p:spPr>
        <p:txBody>
          <a:bodyPr wrap="none" lIns="91440" tIns="45720" rIns="91440" bIns="45720">
            <a:spAutoFit/>
          </a:bodyPr>
          <a:lstStyle/>
          <a:p>
            <a:pPr algn="ctr"/>
            <a:r>
              <a:rPr lang="en-US" sz="7200" b="1" i="1" dirty="0">
                <a:ln w="22225">
                  <a:solidFill>
                    <a:schemeClr val="bg1"/>
                  </a:solidFill>
                  <a:prstDash val="solid"/>
                </a:ln>
                <a:solidFill>
                  <a:srgbClr val="00B0F0"/>
                </a:solidFill>
                <a:latin typeface="Ethnocentric Rg" panose="02000600000000000000" pitchFamily="2" charset="0"/>
              </a:rPr>
              <a:t>TO</a:t>
            </a:r>
            <a:endParaRPr lang="en-US" sz="7200" b="1" dirty="0">
              <a:ln w="22225">
                <a:solidFill>
                  <a:schemeClr val="bg1"/>
                </a:solidFill>
                <a:prstDash val="solid"/>
              </a:ln>
              <a:solidFill>
                <a:srgbClr val="00B0F0"/>
              </a:solidFill>
            </a:endParaRPr>
          </a:p>
        </p:txBody>
      </p:sp>
    </p:spTree>
    <p:custDataLst>
      <p:tags r:id="rId1"/>
    </p:custDataLst>
    <p:extLst>
      <p:ext uri="{BB962C8B-B14F-4D97-AF65-F5344CB8AC3E}">
        <p14:creationId xmlns:p14="http://schemas.microsoft.com/office/powerpoint/2010/main" val="1548858125"/>
      </p:ext>
    </p:extLst>
  </p:cSld>
  <p:clrMapOvr>
    <a:masterClrMapping/>
  </p:clrMapOvr>
  <mc:AlternateContent xmlns:mc="http://schemas.openxmlformats.org/markup-compatibility/2006">
    <mc:Choice xmlns:p14="http://schemas.microsoft.com/office/powerpoint/2010/main" Requires="p14">
      <p:transition p14:dur="10" advTm="6913"/>
    </mc:Choice>
    <mc:Fallback>
      <p:transition advTm="69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404F7AD-0776-4FB1-A4B4-27144F758488}"/>
              </a:ext>
            </a:extLst>
          </p:cNvPr>
          <p:cNvSpPr txBox="1"/>
          <p:nvPr/>
        </p:nvSpPr>
        <p:spPr>
          <a:xfrm>
            <a:off x="442653" y="2120364"/>
            <a:ext cx="6728168" cy="523220"/>
          </a:xfrm>
          <a:prstGeom prst="rect">
            <a:avLst/>
          </a:prstGeom>
          <a:noFill/>
        </p:spPr>
        <p:txBody>
          <a:bodyPr wrap="square" rtlCol="0">
            <a:spAutoFit/>
          </a:bodyPr>
          <a:lstStyle/>
          <a:p>
            <a:pPr lvl="0"/>
            <a:r>
              <a:rPr lang="en-US" sz="2800" i="1" spc="300" dirty="0">
                <a:ln w="22225">
                  <a:solidFill>
                    <a:prstClr val="black"/>
                  </a:solidFill>
                  <a:prstDash val="solid"/>
                </a:ln>
                <a:solidFill>
                  <a:srgbClr val="0066FF"/>
                </a:solidFill>
                <a:latin typeface="Expo M" panose="02030504000101010101" pitchFamily="18" charset="-127"/>
                <a:ea typeface="Expo M" panose="02030504000101010101" pitchFamily="18" charset="-127"/>
              </a:rPr>
              <a:t>Our Panels can be used for:</a:t>
            </a:r>
            <a:endParaRPr lang="en-US" sz="2800" dirty="0">
              <a:solidFill>
                <a:srgbClr val="0066FF"/>
              </a:solidFill>
            </a:endParaRPr>
          </a:p>
        </p:txBody>
      </p:sp>
      <p:pic>
        <p:nvPicPr>
          <p:cNvPr id="5" name="Picture 4">
            <a:extLst>
              <a:ext uri="{FF2B5EF4-FFF2-40B4-BE49-F238E27FC236}">
                <a16:creationId xmlns:a16="http://schemas.microsoft.com/office/drawing/2014/main" id="{875FA317-5B6D-4092-BF5B-42DAA3FDE6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7594" y="34675"/>
            <a:ext cx="2085691" cy="2085691"/>
          </a:xfrm>
          <a:prstGeom prst="rect">
            <a:avLst/>
          </a:prstGeom>
        </p:spPr>
      </p:pic>
      <p:sp>
        <p:nvSpPr>
          <p:cNvPr id="7" name="TextBox 6">
            <a:extLst>
              <a:ext uri="{FF2B5EF4-FFF2-40B4-BE49-F238E27FC236}">
                <a16:creationId xmlns:a16="http://schemas.microsoft.com/office/drawing/2014/main" id="{4787208F-6902-4822-BE3F-15F72ADFAFF4}"/>
              </a:ext>
            </a:extLst>
          </p:cNvPr>
          <p:cNvSpPr txBox="1"/>
          <p:nvPr/>
        </p:nvSpPr>
        <p:spPr>
          <a:xfrm>
            <a:off x="2597983" y="477355"/>
            <a:ext cx="8488790" cy="1200329"/>
          </a:xfrm>
          <a:prstGeom prst="rect">
            <a:avLst/>
          </a:prstGeom>
          <a:noFill/>
        </p:spPr>
        <p:txBody>
          <a:bodyPr wrap="square" rtlCol="0">
            <a:spAutoFit/>
          </a:bodyPr>
          <a:lstStyle/>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BLUE PLANET</a:t>
            </a:r>
          </a:p>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BUILDING PANELS</a:t>
            </a:r>
            <a:endParaRPr lang="en-US" sz="3600" b="1" dirty="0">
              <a:ln w="9525">
                <a:solidFill>
                  <a:prstClr val="black"/>
                </a:solidFill>
                <a:prstDash val="solid"/>
              </a:ln>
              <a:solidFill>
                <a:srgbClr val="0066FF"/>
              </a:solidFill>
              <a:effectLst>
                <a:outerShdw blurRad="12700" dist="38100" dir="2700000" algn="tl" rotWithShape="0">
                  <a:prstClr val="black">
                    <a:lumMod val="50000"/>
                  </a:prstClr>
                </a:outerShdw>
              </a:effectLst>
            </a:endParaRPr>
          </a:p>
        </p:txBody>
      </p:sp>
      <p:pic>
        <p:nvPicPr>
          <p:cNvPr id="6" name="Picture 5">
            <a:extLst>
              <a:ext uri="{FF2B5EF4-FFF2-40B4-BE49-F238E27FC236}">
                <a16:creationId xmlns:a16="http://schemas.microsoft.com/office/drawing/2014/main" id="{32CC9124-D30E-4F7F-922C-01F459652FF2}"/>
              </a:ext>
            </a:extLst>
          </p:cNvPr>
          <p:cNvPicPr>
            <a:picLocks noChangeAspect="1"/>
          </p:cNvPicPr>
          <p:nvPr/>
        </p:nvPicPr>
        <p:blipFill rotWithShape="1">
          <a:blip r:embed="rId4"/>
          <a:srcRect l="4891"/>
          <a:stretch/>
        </p:blipFill>
        <p:spPr>
          <a:xfrm>
            <a:off x="3218422" y="2931648"/>
            <a:ext cx="5403725" cy="3187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4" name="TextBox 13">
            <a:extLst>
              <a:ext uri="{FF2B5EF4-FFF2-40B4-BE49-F238E27FC236}">
                <a16:creationId xmlns:a16="http://schemas.microsoft.com/office/drawing/2014/main" id="{DA42E58B-0AED-4967-A25B-59E77CAFE2BA}"/>
              </a:ext>
            </a:extLst>
          </p:cNvPr>
          <p:cNvSpPr txBox="1"/>
          <p:nvPr/>
        </p:nvSpPr>
        <p:spPr>
          <a:xfrm>
            <a:off x="7019916" y="2137100"/>
            <a:ext cx="4963537" cy="523220"/>
          </a:xfrm>
          <a:prstGeom prst="rect">
            <a:avLst/>
          </a:prstGeom>
          <a:noFill/>
        </p:spPr>
        <p:txBody>
          <a:bodyPr wrap="square" rtlCol="0">
            <a:spAutoFit/>
          </a:bodyPr>
          <a:lstStyle/>
          <a:p>
            <a:pPr lvl="0"/>
            <a:r>
              <a:rPr lang="en-US" sz="2800" i="1" spc="300" dirty="0">
                <a:ln w="22225">
                  <a:solidFill>
                    <a:prstClr val="black"/>
                  </a:solidFill>
                  <a:prstDash val="solid"/>
                </a:ln>
                <a:solidFill>
                  <a:srgbClr val="0066FF"/>
                </a:solidFill>
                <a:latin typeface="Expo M" panose="02030504000101010101" pitchFamily="18" charset="-127"/>
                <a:ea typeface="Expo M" panose="02030504000101010101" pitchFamily="18" charset="-127"/>
              </a:rPr>
              <a:t>Basement Walls</a:t>
            </a:r>
            <a:endParaRPr lang="en-US" sz="2800" dirty="0">
              <a:solidFill>
                <a:srgbClr val="0066FF"/>
              </a:solidFill>
            </a:endParaRPr>
          </a:p>
        </p:txBody>
      </p:sp>
    </p:spTree>
    <p:custDataLst>
      <p:tags r:id="rId1"/>
    </p:custDataLst>
    <p:extLst>
      <p:ext uri="{BB962C8B-B14F-4D97-AF65-F5344CB8AC3E}">
        <p14:creationId xmlns:p14="http://schemas.microsoft.com/office/powerpoint/2010/main" val="4132088897"/>
      </p:ext>
    </p:extLst>
  </p:cSld>
  <p:clrMapOvr>
    <a:masterClrMapping/>
  </p:clrMapOvr>
  <mc:AlternateContent xmlns:mc="http://schemas.openxmlformats.org/markup-compatibility/2006">
    <mc:Choice xmlns:p14="http://schemas.microsoft.com/office/powerpoint/2010/main" Requires="p14">
      <p:transition p14:dur="10" advTm="2381"/>
    </mc:Choice>
    <mc:Fallback>
      <p:transition advTm="238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C1DA72-1640-40FA-8EE8-50F5B8EE4449}"/>
              </a:ext>
            </a:extLst>
          </p:cNvPr>
          <p:cNvPicPr>
            <a:picLocks noChangeAspect="1"/>
          </p:cNvPicPr>
          <p:nvPr/>
        </p:nvPicPr>
        <p:blipFill>
          <a:blip r:embed="rId3"/>
          <a:stretch>
            <a:fillRect/>
          </a:stretch>
        </p:blipFill>
        <p:spPr>
          <a:xfrm>
            <a:off x="3218422" y="2936260"/>
            <a:ext cx="5407621" cy="318238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extBox 7">
            <a:extLst>
              <a:ext uri="{FF2B5EF4-FFF2-40B4-BE49-F238E27FC236}">
                <a16:creationId xmlns:a16="http://schemas.microsoft.com/office/drawing/2014/main" id="{3404F7AD-0776-4FB1-A4B4-27144F758488}"/>
              </a:ext>
            </a:extLst>
          </p:cNvPr>
          <p:cNvSpPr txBox="1"/>
          <p:nvPr/>
        </p:nvSpPr>
        <p:spPr>
          <a:xfrm>
            <a:off x="4752474" y="2266703"/>
            <a:ext cx="3690941" cy="523220"/>
          </a:xfrm>
          <a:prstGeom prst="rect">
            <a:avLst/>
          </a:prstGeom>
          <a:noFill/>
        </p:spPr>
        <p:txBody>
          <a:bodyPr wrap="square" rtlCol="0">
            <a:spAutoFit/>
          </a:bodyPr>
          <a:lstStyle/>
          <a:p>
            <a:pPr lvl="0"/>
            <a:r>
              <a:rPr lang="en-US" sz="2800" i="1" spc="300" dirty="0">
                <a:ln w="22225">
                  <a:solidFill>
                    <a:prstClr val="black"/>
                  </a:solidFill>
                  <a:prstDash val="solid"/>
                </a:ln>
                <a:solidFill>
                  <a:srgbClr val="0066FF"/>
                </a:solidFill>
                <a:latin typeface="Expo M" panose="02030504000101010101" pitchFamily="18" charset="-127"/>
                <a:ea typeface="Expo M" panose="02030504000101010101" pitchFamily="18" charset="-127"/>
              </a:rPr>
              <a:t>Floors</a:t>
            </a:r>
            <a:endParaRPr lang="en-US" sz="2800" dirty="0">
              <a:solidFill>
                <a:srgbClr val="0066FF"/>
              </a:solidFill>
            </a:endParaRPr>
          </a:p>
        </p:txBody>
      </p:sp>
      <p:pic>
        <p:nvPicPr>
          <p:cNvPr id="5" name="Picture 4">
            <a:extLst>
              <a:ext uri="{FF2B5EF4-FFF2-40B4-BE49-F238E27FC236}">
                <a16:creationId xmlns:a16="http://schemas.microsoft.com/office/drawing/2014/main" id="{875FA317-5B6D-4092-BF5B-42DAA3FDE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594" y="34675"/>
            <a:ext cx="2085691" cy="2085691"/>
          </a:xfrm>
          <a:prstGeom prst="rect">
            <a:avLst/>
          </a:prstGeom>
        </p:spPr>
      </p:pic>
      <p:sp>
        <p:nvSpPr>
          <p:cNvPr id="7" name="TextBox 6">
            <a:extLst>
              <a:ext uri="{FF2B5EF4-FFF2-40B4-BE49-F238E27FC236}">
                <a16:creationId xmlns:a16="http://schemas.microsoft.com/office/drawing/2014/main" id="{4787208F-6902-4822-BE3F-15F72ADFAFF4}"/>
              </a:ext>
            </a:extLst>
          </p:cNvPr>
          <p:cNvSpPr txBox="1"/>
          <p:nvPr/>
        </p:nvSpPr>
        <p:spPr>
          <a:xfrm>
            <a:off x="2597983" y="477355"/>
            <a:ext cx="8488790" cy="1200329"/>
          </a:xfrm>
          <a:prstGeom prst="rect">
            <a:avLst/>
          </a:prstGeom>
          <a:noFill/>
        </p:spPr>
        <p:txBody>
          <a:bodyPr wrap="square" rtlCol="0">
            <a:spAutoFit/>
          </a:bodyPr>
          <a:lstStyle/>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BLUE PLANET</a:t>
            </a:r>
          </a:p>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BUILDING PANELS</a:t>
            </a:r>
            <a:endParaRPr lang="en-US" sz="3600" b="1" dirty="0">
              <a:ln w="9525">
                <a:solidFill>
                  <a:prstClr val="black"/>
                </a:solidFill>
                <a:prstDash val="solid"/>
              </a:ln>
              <a:solidFill>
                <a:srgbClr val="0066FF"/>
              </a:solidFill>
              <a:effectLst>
                <a:outerShdw blurRad="12700" dist="38100" dir="2700000" algn="tl" rotWithShape="0">
                  <a:prstClr val="black">
                    <a:lumMod val="50000"/>
                  </a:prstClr>
                </a:outerShdw>
              </a:effectLst>
            </a:endParaRPr>
          </a:p>
        </p:txBody>
      </p:sp>
    </p:spTree>
    <p:custDataLst>
      <p:tags r:id="rId1"/>
    </p:custDataLst>
    <p:extLst>
      <p:ext uri="{BB962C8B-B14F-4D97-AF65-F5344CB8AC3E}">
        <p14:creationId xmlns:p14="http://schemas.microsoft.com/office/powerpoint/2010/main" val="3370607786"/>
      </p:ext>
    </p:extLst>
  </p:cSld>
  <p:clrMapOvr>
    <a:masterClrMapping/>
  </p:clrMapOvr>
  <mc:AlternateContent xmlns:mc="http://schemas.openxmlformats.org/markup-compatibility/2006">
    <mc:Choice xmlns:p14="http://schemas.microsoft.com/office/powerpoint/2010/main" Requires="p14">
      <p:transition p14:dur="10" advTm="2126"/>
    </mc:Choice>
    <mc:Fallback>
      <p:transition advTm="212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ED3F97-E7DE-4CF9-B4EE-00F8EC35E8C7}"/>
              </a:ext>
            </a:extLst>
          </p:cNvPr>
          <p:cNvPicPr>
            <a:picLocks noChangeAspect="1"/>
          </p:cNvPicPr>
          <p:nvPr/>
        </p:nvPicPr>
        <p:blipFill>
          <a:blip r:embed="rId3"/>
          <a:stretch>
            <a:fillRect/>
          </a:stretch>
        </p:blipFill>
        <p:spPr>
          <a:xfrm>
            <a:off x="3224519" y="2936260"/>
            <a:ext cx="5401524" cy="319458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extBox 7">
            <a:extLst>
              <a:ext uri="{FF2B5EF4-FFF2-40B4-BE49-F238E27FC236}">
                <a16:creationId xmlns:a16="http://schemas.microsoft.com/office/drawing/2014/main" id="{3404F7AD-0776-4FB1-A4B4-27144F758488}"/>
              </a:ext>
            </a:extLst>
          </p:cNvPr>
          <p:cNvSpPr txBox="1"/>
          <p:nvPr/>
        </p:nvSpPr>
        <p:spPr>
          <a:xfrm>
            <a:off x="3224518" y="2266703"/>
            <a:ext cx="6942165" cy="523220"/>
          </a:xfrm>
          <a:prstGeom prst="rect">
            <a:avLst/>
          </a:prstGeom>
          <a:noFill/>
        </p:spPr>
        <p:txBody>
          <a:bodyPr wrap="square" rtlCol="0">
            <a:spAutoFit/>
          </a:bodyPr>
          <a:lstStyle/>
          <a:p>
            <a:pPr lvl="0"/>
            <a:r>
              <a:rPr lang="en-US" sz="2800" i="1" spc="300" dirty="0">
                <a:ln w="22225">
                  <a:solidFill>
                    <a:prstClr val="black"/>
                  </a:solidFill>
                  <a:prstDash val="solid"/>
                </a:ln>
                <a:solidFill>
                  <a:srgbClr val="0066FF"/>
                </a:solidFill>
                <a:latin typeface="Expo M" panose="02030504000101010101" pitchFamily="18" charset="-127"/>
                <a:ea typeface="Expo M" panose="02030504000101010101" pitchFamily="18" charset="-127"/>
              </a:rPr>
              <a:t>Door &amp; Window Headers</a:t>
            </a:r>
            <a:endParaRPr lang="en-US" sz="2800" dirty="0">
              <a:solidFill>
                <a:srgbClr val="0066FF"/>
              </a:solidFill>
            </a:endParaRPr>
          </a:p>
        </p:txBody>
      </p:sp>
      <p:pic>
        <p:nvPicPr>
          <p:cNvPr id="5" name="Picture 4">
            <a:extLst>
              <a:ext uri="{FF2B5EF4-FFF2-40B4-BE49-F238E27FC236}">
                <a16:creationId xmlns:a16="http://schemas.microsoft.com/office/drawing/2014/main" id="{875FA317-5B6D-4092-BF5B-42DAA3FDE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594" y="34675"/>
            <a:ext cx="2085691" cy="2085691"/>
          </a:xfrm>
          <a:prstGeom prst="rect">
            <a:avLst/>
          </a:prstGeom>
        </p:spPr>
      </p:pic>
      <p:sp>
        <p:nvSpPr>
          <p:cNvPr id="7" name="TextBox 6">
            <a:extLst>
              <a:ext uri="{FF2B5EF4-FFF2-40B4-BE49-F238E27FC236}">
                <a16:creationId xmlns:a16="http://schemas.microsoft.com/office/drawing/2014/main" id="{4787208F-6902-4822-BE3F-15F72ADFAFF4}"/>
              </a:ext>
            </a:extLst>
          </p:cNvPr>
          <p:cNvSpPr txBox="1"/>
          <p:nvPr/>
        </p:nvSpPr>
        <p:spPr>
          <a:xfrm>
            <a:off x="2597983" y="477355"/>
            <a:ext cx="8488790" cy="1200329"/>
          </a:xfrm>
          <a:prstGeom prst="rect">
            <a:avLst/>
          </a:prstGeom>
          <a:noFill/>
        </p:spPr>
        <p:txBody>
          <a:bodyPr wrap="square" rtlCol="0">
            <a:spAutoFit/>
          </a:bodyPr>
          <a:lstStyle/>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BLUE PLANET</a:t>
            </a:r>
          </a:p>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BUILDING PANELS</a:t>
            </a:r>
            <a:endParaRPr lang="en-US" sz="3600" b="1" dirty="0">
              <a:ln w="9525">
                <a:solidFill>
                  <a:prstClr val="black"/>
                </a:solidFill>
                <a:prstDash val="solid"/>
              </a:ln>
              <a:solidFill>
                <a:srgbClr val="0066FF"/>
              </a:solidFill>
              <a:effectLst>
                <a:outerShdw blurRad="12700" dist="38100" dir="2700000" algn="tl" rotWithShape="0">
                  <a:prstClr val="black">
                    <a:lumMod val="50000"/>
                  </a:prstClr>
                </a:outerShdw>
              </a:effectLst>
            </a:endParaRPr>
          </a:p>
        </p:txBody>
      </p:sp>
    </p:spTree>
    <p:custDataLst>
      <p:tags r:id="rId1"/>
    </p:custDataLst>
    <p:extLst>
      <p:ext uri="{BB962C8B-B14F-4D97-AF65-F5344CB8AC3E}">
        <p14:creationId xmlns:p14="http://schemas.microsoft.com/office/powerpoint/2010/main" val="3548817888"/>
      </p:ext>
    </p:extLst>
  </p:cSld>
  <p:clrMapOvr>
    <a:masterClrMapping/>
  </p:clrMapOvr>
  <mc:AlternateContent xmlns:mc="http://schemas.openxmlformats.org/markup-compatibility/2006">
    <mc:Choice xmlns:p14="http://schemas.microsoft.com/office/powerpoint/2010/main" Requires="p14">
      <p:transition p14:dur="10" advTm="2396"/>
    </mc:Choice>
    <mc:Fallback>
      <p:transition advTm="239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98A7F6-8664-4A1F-88B7-0CC27279EF6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3224519" y="2936260"/>
            <a:ext cx="5401524" cy="319458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extBox 7">
            <a:extLst>
              <a:ext uri="{FF2B5EF4-FFF2-40B4-BE49-F238E27FC236}">
                <a16:creationId xmlns:a16="http://schemas.microsoft.com/office/drawing/2014/main" id="{3404F7AD-0776-4FB1-A4B4-27144F758488}"/>
              </a:ext>
            </a:extLst>
          </p:cNvPr>
          <p:cNvSpPr txBox="1"/>
          <p:nvPr/>
        </p:nvSpPr>
        <p:spPr>
          <a:xfrm>
            <a:off x="2947916" y="2266703"/>
            <a:ext cx="7218767" cy="523220"/>
          </a:xfrm>
          <a:prstGeom prst="rect">
            <a:avLst/>
          </a:prstGeom>
          <a:noFill/>
        </p:spPr>
        <p:txBody>
          <a:bodyPr wrap="square" rtlCol="0">
            <a:spAutoFit/>
          </a:bodyPr>
          <a:lstStyle/>
          <a:p>
            <a:pPr lvl="0"/>
            <a:r>
              <a:rPr lang="en-US" sz="2800" b="1" i="1" spc="300" dirty="0">
                <a:ln w="22225">
                  <a:solidFill>
                    <a:prstClr val="black"/>
                  </a:solidFill>
                  <a:prstDash val="solid"/>
                </a:ln>
                <a:solidFill>
                  <a:srgbClr val="0066FF"/>
                </a:solidFill>
                <a:latin typeface="Expo M" panose="02030504000101010101" pitchFamily="18" charset="-127"/>
                <a:ea typeface="Expo M" panose="02030504000101010101" pitchFamily="18" charset="-127"/>
              </a:rPr>
              <a:t>      </a:t>
            </a:r>
            <a:r>
              <a:rPr lang="en-US" sz="2800" i="1" spc="300" dirty="0">
                <a:ln w="22225">
                  <a:solidFill>
                    <a:prstClr val="black"/>
                  </a:solidFill>
                  <a:prstDash val="solid"/>
                </a:ln>
                <a:solidFill>
                  <a:srgbClr val="0066FF"/>
                </a:solidFill>
                <a:latin typeface="Expo M" panose="02030504000101010101" pitchFamily="18" charset="-127"/>
                <a:ea typeface="Expo M" panose="02030504000101010101" pitchFamily="18" charset="-127"/>
              </a:rPr>
              <a:t>Ceiling and Roof</a:t>
            </a:r>
            <a:endParaRPr lang="en-US" sz="2800" dirty="0">
              <a:solidFill>
                <a:srgbClr val="0066FF"/>
              </a:solidFill>
            </a:endParaRPr>
          </a:p>
        </p:txBody>
      </p:sp>
      <p:pic>
        <p:nvPicPr>
          <p:cNvPr id="5" name="Picture 4">
            <a:extLst>
              <a:ext uri="{FF2B5EF4-FFF2-40B4-BE49-F238E27FC236}">
                <a16:creationId xmlns:a16="http://schemas.microsoft.com/office/drawing/2014/main" id="{875FA317-5B6D-4092-BF5B-42DAA3FDE6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594" y="34675"/>
            <a:ext cx="2085691" cy="2085691"/>
          </a:xfrm>
          <a:prstGeom prst="rect">
            <a:avLst/>
          </a:prstGeom>
        </p:spPr>
      </p:pic>
      <p:sp>
        <p:nvSpPr>
          <p:cNvPr id="7" name="TextBox 6">
            <a:extLst>
              <a:ext uri="{FF2B5EF4-FFF2-40B4-BE49-F238E27FC236}">
                <a16:creationId xmlns:a16="http://schemas.microsoft.com/office/drawing/2014/main" id="{4787208F-6902-4822-BE3F-15F72ADFAFF4}"/>
              </a:ext>
            </a:extLst>
          </p:cNvPr>
          <p:cNvSpPr txBox="1"/>
          <p:nvPr/>
        </p:nvSpPr>
        <p:spPr>
          <a:xfrm>
            <a:off x="2597983" y="477355"/>
            <a:ext cx="8488790" cy="1200329"/>
          </a:xfrm>
          <a:prstGeom prst="rect">
            <a:avLst/>
          </a:prstGeom>
          <a:noFill/>
        </p:spPr>
        <p:txBody>
          <a:bodyPr wrap="square" rtlCol="0">
            <a:spAutoFit/>
          </a:bodyPr>
          <a:lstStyle/>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BLUE PLANET</a:t>
            </a:r>
          </a:p>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BUILDING PANELS</a:t>
            </a:r>
            <a:endParaRPr lang="en-US" sz="3600" b="1" dirty="0">
              <a:ln w="9525">
                <a:solidFill>
                  <a:prstClr val="black"/>
                </a:solidFill>
                <a:prstDash val="solid"/>
              </a:ln>
              <a:solidFill>
                <a:srgbClr val="0066FF"/>
              </a:solidFill>
              <a:effectLst>
                <a:outerShdw blurRad="12700" dist="38100" dir="2700000" algn="tl" rotWithShape="0">
                  <a:prstClr val="black">
                    <a:lumMod val="50000"/>
                  </a:prstClr>
                </a:outerShdw>
              </a:effectLst>
            </a:endParaRPr>
          </a:p>
        </p:txBody>
      </p:sp>
    </p:spTree>
    <p:custDataLst>
      <p:tags r:id="rId1"/>
    </p:custDataLst>
    <p:extLst>
      <p:ext uri="{BB962C8B-B14F-4D97-AF65-F5344CB8AC3E}">
        <p14:creationId xmlns:p14="http://schemas.microsoft.com/office/powerpoint/2010/main" val="2411029667"/>
      </p:ext>
    </p:extLst>
  </p:cSld>
  <p:clrMapOvr>
    <a:masterClrMapping/>
  </p:clrMapOvr>
  <mc:AlternateContent xmlns:mc="http://schemas.openxmlformats.org/markup-compatibility/2006">
    <mc:Choice xmlns:p14="http://schemas.microsoft.com/office/powerpoint/2010/main" Requires="p14">
      <p:transition p14:dur="10" advTm="2422"/>
    </mc:Choice>
    <mc:Fallback>
      <p:transition advTm="242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9B2485-CA39-495A-BB7E-F90CAA45C1F0}"/>
              </a:ext>
            </a:extLst>
          </p:cNvPr>
          <p:cNvPicPr>
            <a:picLocks noChangeAspect="1"/>
          </p:cNvPicPr>
          <p:nvPr/>
        </p:nvPicPr>
        <p:blipFill>
          <a:blip r:embed="rId3"/>
          <a:stretch>
            <a:fillRect/>
          </a:stretch>
        </p:blipFill>
        <p:spPr>
          <a:xfrm>
            <a:off x="3251952" y="2939308"/>
            <a:ext cx="5371042" cy="318848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extBox 7">
            <a:extLst>
              <a:ext uri="{FF2B5EF4-FFF2-40B4-BE49-F238E27FC236}">
                <a16:creationId xmlns:a16="http://schemas.microsoft.com/office/drawing/2014/main" id="{3404F7AD-0776-4FB1-A4B4-27144F758488}"/>
              </a:ext>
            </a:extLst>
          </p:cNvPr>
          <p:cNvSpPr txBox="1"/>
          <p:nvPr/>
        </p:nvSpPr>
        <p:spPr>
          <a:xfrm>
            <a:off x="3657599" y="2266703"/>
            <a:ext cx="6509083" cy="523220"/>
          </a:xfrm>
          <a:prstGeom prst="rect">
            <a:avLst/>
          </a:prstGeom>
          <a:noFill/>
        </p:spPr>
        <p:txBody>
          <a:bodyPr wrap="square" rtlCol="0">
            <a:spAutoFit/>
          </a:bodyPr>
          <a:lstStyle/>
          <a:p>
            <a:pPr lvl="0"/>
            <a:r>
              <a:rPr lang="en-US" sz="2800" i="1" spc="300" dirty="0">
                <a:ln w="22225">
                  <a:solidFill>
                    <a:prstClr val="black"/>
                  </a:solidFill>
                  <a:prstDash val="solid"/>
                </a:ln>
                <a:solidFill>
                  <a:srgbClr val="0066FF"/>
                </a:solidFill>
                <a:latin typeface="Expo M" panose="02030504000101010101" pitchFamily="18" charset="-127"/>
                <a:ea typeface="Expo M" panose="02030504000101010101" pitchFamily="18" charset="-127"/>
              </a:rPr>
              <a:t>Stair Applications</a:t>
            </a:r>
            <a:endParaRPr lang="en-US" sz="2800" dirty="0">
              <a:solidFill>
                <a:srgbClr val="0066FF"/>
              </a:solidFill>
            </a:endParaRPr>
          </a:p>
        </p:txBody>
      </p:sp>
      <p:pic>
        <p:nvPicPr>
          <p:cNvPr id="5" name="Picture 4">
            <a:extLst>
              <a:ext uri="{FF2B5EF4-FFF2-40B4-BE49-F238E27FC236}">
                <a16:creationId xmlns:a16="http://schemas.microsoft.com/office/drawing/2014/main" id="{875FA317-5B6D-4092-BF5B-42DAA3FDE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594" y="34675"/>
            <a:ext cx="2085691" cy="2085691"/>
          </a:xfrm>
          <a:prstGeom prst="rect">
            <a:avLst/>
          </a:prstGeom>
        </p:spPr>
      </p:pic>
      <p:sp>
        <p:nvSpPr>
          <p:cNvPr id="7" name="TextBox 6">
            <a:extLst>
              <a:ext uri="{FF2B5EF4-FFF2-40B4-BE49-F238E27FC236}">
                <a16:creationId xmlns:a16="http://schemas.microsoft.com/office/drawing/2014/main" id="{4787208F-6902-4822-BE3F-15F72ADFAFF4}"/>
              </a:ext>
            </a:extLst>
          </p:cNvPr>
          <p:cNvSpPr txBox="1"/>
          <p:nvPr/>
        </p:nvSpPr>
        <p:spPr>
          <a:xfrm>
            <a:off x="2597983" y="477355"/>
            <a:ext cx="8488790" cy="1200329"/>
          </a:xfrm>
          <a:prstGeom prst="rect">
            <a:avLst/>
          </a:prstGeom>
          <a:noFill/>
        </p:spPr>
        <p:txBody>
          <a:bodyPr wrap="square" rtlCol="0">
            <a:spAutoFit/>
          </a:bodyPr>
          <a:lstStyle/>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BLUE PLANET</a:t>
            </a:r>
          </a:p>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BUILDING PANELS</a:t>
            </a:r>
            <a:endParaRPr lang="en-US" sz="3600" b="1" dirty="0">
              <a:ln w="9525">
                <a:solidFill>
                  <a:prstClr val="black"/>
                </a:solidFill>
                <a:prstDash val="solid"/>
              </a:ln>
              <a:solidFill>
                <a:srgbClr val="0066FF"/>
              </a:solidFill>
              <a:effectLst>
                <a:outerShdw blurRad="12700" dist="38100" dir="2700000" algn="tl" rotWithShape="0">
                  <a:prstClr val="black">
                    <a:lumMod val="50000"/>
                  </a:prstClr>
                </a:outerShdw>
              </a:effectLst>
            </a:endParaRPr>
          </a:p>
        </p:txBody>
      </p:sp>
    </p:spTree>
    <p:custDataLst>
      <p:tags r:id="rId1"/>
    </p:custDataLst>
    <p:extLst>
      <p:ext uri="{BB962C8B-B14F-4D97-AF65-F5344CB8AC3E}">
        <p14:creationId xmlns:p14="http://schemas.microsoft.com/office/powerpoint/2010/main" val="1429698416"/>
      </p:ext>
    </p:extLst>
  </p:cSld>
  <p:clrMapOvr>
    <a:masterClrMapping/>
  </p:clrMapOvr>
  <mc:AlternateContent xmlns:mc="http://schemas.openxmlformats.org/markup-compatibility/2006">
    <mc:Choice xmlns:p14="http://schemas.microsoft.com/office/powerpoint/2010/main" Requires="p14">
      <p:transition p14:dur="10" advTm="2319"/>
    </mc:Choice>
    <mc:Fallback>
      <p:transition advTm="231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BA3AEB-40A4-4516-B69B-6C91BACF6EB6}"/>
              </a:ext>
            </a:extLst>
          </p:cNvPr>
          <p:cNvPicPr>
            <a:picLocks noChangeAspect="1"/>
          </p:cNvPicPr>
          <p:nvPr/>
        </p:nvPicPr>
        <p:blipFill rotWithShape="1">
          <a:blip r:embed="rId3"/>
          <a:srcRect b="6050"/>
          <a:stretch/>
        </p:blipFill>
        <p:spPr>
          <a:xfrm>
            <a:off x="3224518" y="2936260"/>
            <a:ext cx="5425910" cy="318238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extBox 7">
            <a:extLst>
              <a:ext uri="{FF2B5EF4-FFF2-40B4-BE49-F238E27FC236}">
                <a16:creationId xmlns:a16="http://schemas.microsoft.com/office/drawing/2014/main" id="{3404F7AD-0776-4FB1-A4B4-27144F758488}"/>
              </a:ext>
            </a:extLst>
          </p:cNvPr>
          <p:cNvSpPr txBox="1"/>
          <p:nvPr/>
        </p:nvSpPr>
        <p:spPr>
          <a:xfrm>
            <a:off x="3224518" y="2266703"/>
            <a:ext cx="6942166" cy="523220"/>
          </a:xfrm>
          <a:prstGeom prst="rect">
            <a:avLst/>
          </a:prstGeom>
          <a:noFill/>
        </p:spPr>
        <p:txBody>
          <a:bodyPr wrap="square" rtlCol="0">
            <a:spAutoFit/>
          </a:bodyPr>
          <a:lstStyle/>
          <a:p>
            <a:pPr lvl="0"/>
            <a:r>
              <a:rPr lang="en-US" sz="2800" i="1" spc="300" dirty="0">
                <a:ln w="22225">
                  <a:solidFill>
                    <a:prstClr val="black"/>
                  </a:solidFill>
                  <a:prstDash val="solid"/>
                </a:ln>
                <a:solidFill>
                  <a:srgbClr val="0066FF"/>
                </a:solidFill>
                <a:latin typeface="Expo M" panose="02030504000101010101" pitchFamily="18" charset="-127"/>
                <a:ea typeface="Expo M" panose="02030504000101010101" pitchFamily="18" charset="-127"/>
              </a:rPr>
              <a:t>Structural Ridge Beams</a:t>
            </a:r>
            <a:endParaRPr lang="en-US" sz="2800" dirty="0">
              <a:solidFill>
                <a:srgbClr val="0066FF"/>
              </a:solidFill>
            </a:endParaRPr>
          </a:p>
        </p:txBody>
      </p:sp>
      <p:pic>
        <p:nvPicPr>
          <p:cNvPr id="5" name="Picture 4">
            <a:extLst>
              <a:ext uri="{FF2B5EF4-FFF2-40B4-BE49-F238E27FC236}">
                <a16:creationId xmlns:a16="http://schemas.microsoft.com/office/drawing/2014/main" id="{875FA317-5B6D-4092-BF5B-42DAA3FDE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594" y="34675"/>
            <a:ext cx="2085691" cy="2085691"/>
          </a:xfrm>
          <a:prstGeom prst="rect">
            <a:avLst/>
          </a:prstGeom>
        </p:spPr>
      </p:pic>
      <p:sp>
        <p:nvSpPr>
          <p:cNvPr id="7" name="TextBox 6">
            <a:extLst>
              <a:ext uri="{FF2B5EF4-FFF2-40B4-BE49-F238E27FC236}">
                <a16:creationId xmlns:a16="http://schemas.microsoft.com/office/drawing/2014/main" id="{4787208F-6902-4822-BE3F-15F72ADFAFF4}"/>
              </a:ext>
            </a:extLst>
          </p:cNvPr>
          <p:cNvSpPr txBox="1"/>
          <p:nvPr/>
        </p:nvSpPr>
        <p:spPr>
          <a:xfrm>
            <a:off x="2597983" y="477355"/>
            <a:ext cx="8488790" cy="1200329"/>
          </a:xfrm>
          <a:prstGeom prst="rect">
            <a:avLst/>
          </a:prstGeom>
          <a:noFill/>
        </p:spPr>
        <p:txBody>
          <a:bodyPr wrap="square" rtlCol="0">
            <a:spAutoFit/>
          </a:bodyPr>
          <a:lstStyle/>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BLUE PLANET</a:t>
            </a:r>
          </a:p>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BUILDING PANELS</a:t>
            </a:r>
            <a:endParaRPr lang="en-US" sz="3600" b="1" dirty="0">
              <a:ln w="9525">
                <a:solidFill>
                  <a:prstClr val="black"/>
                </a:solidFill>
                <a:prstDash val="solid"/>
              </a:ln>
              <a:solidFill>
                <a:srgbClr val="0066FF"/>
              </a:solidFill>
              <a:effectLst>
                <a:outerShdw blurRad="12700" dist="38100" dir="2700000" algn="tl" rotWithShape="0">
                  <a:prstClr val="black">
                    <a:lumMod val="50000"/>
                  </a:prstClr>
                </a:outerShdw>
              </a:effectLst>
            </a:endParaRPr>
          </a:p>
        </p:txBody>
      </p:sp>
    </p:spTree>
    <p:custDataLst>
      <p:tags r:id="rId1"/>
    </p:custDataLst>
    <p:extLst>
      <p:ext uri="{BB962C8B-B14F-4D97-AF65-F5344CB8AC3E}">
        <p14:creationId xmlns:p14="http://schemas.microsoft.com/office/powerpoint/2010/main" val="2556849024"/>
      </p:ext>
    </p:extLst>
  </p:cSld>
  <p:clrMapOvr>
    <a:masterClrMapping/>
  </p:clrMapOvr>
  <mc:AlternateContent xmlns:mc="http://schemas.openxmlformats.org/markup-compatibility/2006">
    <mc:Choice xmlns:p14="http://schemas.microsoft.com/office/powerpoint/2010/main" Requires="p14">
      <p:transition p14:dur="10" advTm="2930"/>
    </mc:Choice>
    <mc:Fallback>
      <p:transition advTm="293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1AEA8A-E8B6-4988-B392-9BF749CA93F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3224518" y="3005656"/>
            <a:ext cx="5425910" cy="304359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extBox 7">
            <a:extLst>
              <a:ext uri="{FF2B5EF4-FFF2-40B4-BE49-F238E27FC236}">
                <a16:creationId xmlns:a16="http://schemas.microsoft.com/office/drawing/2014/main" id="{3404F7AD-0776-4FB1-A4B4-27144F758488}"/>
              </a:ext>
            </a:extLst>
          </p:cNvPr>
          <p:cNvSpPr txBox="1"/>
          <p:nvPr/>
        </p:nvSpPr>
        <p:spPr>
          <a:xfrm>
            <a:off x="3801978" y="2266703"/>
            <a:ext cx="6364705" cy="523220"/>
          </a:xfrm>
          <a:prstGeom prst="rect">
            <a:avLst/>
          </a:prstGeom>
          <a:noFill/>
        </p:spPr>
        <p:txBody>
          <a:bodyPr wrap="square" rtlCol="0">
            <a:spAutoFit/>
          </a:bodyPr>
          <a:lstStyle/>
          <a:p>
            <a:pPr lvl="0"/>
            <a:r>
              <a:rPr lang="en-US" sz="2800" b="1" i="1" spc="300" dirty="0">
                <a:ln w="22225">
                  <a:solidFill>
                    <a:prstClr val="black"/>
                  </a:solidFill>
                  <a:prstDash val="solid"/>
                </a:ln>
                <a:solidFill>
                  <a:srgbClr val="0066FF"/>
                </a:solidFill>
                <a:effectLst>
                  <a:outerShdw blurRad="38100" dist="38100" dir="2700000" algn="tl">
                    <a:srgbClr val="000000">
                      <a:alpha val="43137"/>
                    </a:srgbClr>
                  </a:outerShdw>
                </a:effectLst>
                <a:latin typeface="Expo M" panose="02030504000101010101" pitchFamily="18" charset="-127"/>
                <a:ea typeface="Expo M" panose="02030504000101010101" pitchFamily="18" charset="-127"/>
              </a:rPr>
              <a:t> </a:t>
            </a:r>
            <a:r>
              <a:rPr lang="en-US" sz="2800" i="1" spc="300" dirty="0">
                <a:ln w="22225">
                  <a:solidFill>
                    <a:prstClr val="black"/>
                  </a:solidFill>
                  <a:prstDash val="solid"/>
                </a:ln>
                <a:solidFill>
                  <a:srgbClr val="0066FF"/>
                </a:solidFill>
                <a:latin typeface="Expo M" panose="02030504000101010101" pitchFamily="18" charset="-127"/>
                <a:ea typeface="Expo M" panose="02030504000101010101" pitchFamily="18" charset="-127"/>
              </a:rPr>
              <a:t>Can Be Curved</a:t>
            </a:r>
            <a:endParaRPr lang="en-US" sz="2800" dirty="0">
              <a:solidFill>
                <a:srgbClr val="0066FF"/>
              </a:solidFill>
            </a:endParaRPr>
          </a:p>
        </p:txBody>
      </p:sp>
      <p:pic>
        <p:nvPicPr>
          <p:cNvPr id="5" name="Picture 4">
            <a:extLst>
              <a:ext uri="{FF2B5EF4-FFF2-40B4-BE49-F238E27FC236}">
                <a16:creationId xmlns:a16="http://schemas.microsoft.com/office/drawing/2014/main" id="{875FA317-5B6D-4092-BF5B-42DAA3FDE6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594" y="34675"/>
            <a:ext cx="2085691" cy="2085691"/>
          </a:xfrm>
          <a:prstGeom prst="rect">
            <a:avLst/>
          </a:prstGeom>
        </p:spPr>
      </p:pic>
      <p:sp>
        <p:nvSpPr>
          <p:cNvPr id="7" name="TextBox 6">
            <a:extLst>
              <a:ext uri="{FF2B5EF4-FFF2-40B4-BE49-F238E27FC236}">
                <a16:creationId xmlns:a16="http://schemas.microsoft.com/office/drawing/2014/main" id="{4787208F-6902-4822-BE3F-15F72ADFAFF4}"/>
              </a:ext>
            </a:extLst>
          </p:cNvPr>
          <p:cNvSpPr txBox="1"/>
          <p:nvPr/>
        </p:nvSpPr>
        <p:spPr>
          <a:xfrm>
            <a:off x="2597983" y="477355"/>
            <a:ext cx="8488790" cy="1200329"/>
          </a:xfrm>
          <a:prstGeom prst="rect">
            <a:avLst/>
          </a:prstGeom>
          <a:noFill/>
        </p:spPr>
        <p:txBody>
          <a:bodyPr wrap="square" rtlCol="0">
            <a:spAutoFit/>
          </a:bodyPr>
          <a:lstStyle/>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BLUE PLANET</a:t>
            </a:r>
          </a:p>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BUILDING PANELS</a:t>
            </a:r>
            <a:endParaRPr lang="en-US" sz="3600" b="1" dirty="0">
              <a:ln w="9525">
                <a:solidFill>
                  <a:prstClr val="black"/>
                </a:solidFill>
                <a:prstDash val="solid"/>
              </a:ln>
              <a:solidFill>
                <a:srgbClr val="0066FF"/>
              </a:solidFill>
              <a:effectLst>
                <a:outerShdw blurRad="12700" dist="38100" dir="2700000" algn="tl" rotWithShape="0">
                  <a:prstClr val="black">
                    <a:lumMod val="50000"/>
                  </a:prstClr>
                </a:outerShdw>
              </a:effectLst>
            </a:endParaRPr>
          </a:p>
        </p:txBody>
      </p:sp>
    </p:spTree>
    <p:custDataLst>
      <p:tags r:id="rId1"/>
    </p:custDataLst>
    <p:extLst>
      <p:ext uri="{BB962C8B-B14F-4D97-AF65-F5344CB8AC3E}">
        <p14:creationId xmlns:p14="http://schemas.microsoft.com/office/powerpoint/2010/main" val="4124841500"/>
      </p:ext>
    </p:extLst>
  </p:cSld>
  <p:clrMapOvr>
    <a:masterClrMapping/>
  </p:clrMapOvr>
  <mc:AlternateContent xmlns:mc="http://schemas.openxmlformats.org/markup-compatibility/2006">
    <mc:Choice xmlns:p14="http://schemas.microsoft.com/office/powerpoint/2010/main" Requires="p14">
      <p:transition p14:dur="10" advTm="2569"/>
    </mc:Choice>
    <mc:Fallback>
      <p:transition advTm="256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5786F9-DA41-41B8-9775-2A66D8BC0EC4}"/>
              </a:ext>
            </a:extLst>
          </p:cNvPr>
          <p:cNvPicPr>
            <a:picLocks noChangeAspect="1"/>
          </p:cNvPicPr>
          <p:nvPr/>
        </p:nvPicPr>
        <p:blipFill>
          <a:blip r:embed="rId3"/>
          <a:stretch>
            <a:fillRect/>
          </a:stretch>
        </p:blipFill>
        <p:spPr>
          <a:xfrm>
            <a:off x="3224519" y="3005656"/>
            <a:ext cx="5425910" cy="303948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extBox 7">
            <a:extLst>
              <a:ext uri="{FF2B5EF4-FFF2-40B4-BE49-F238E27FC236}">
                <a16:creationId xmlns:a16="http://schemas.microsoft.com/office/drawing/2014/main" id="{3404F7AD-0776-4FB1-A4B4-27144F758488}"/>
              </a:ext>
            </a:extLst>
          </p:cNvPr>
          <p:cNvSpPr txBox="1"/>
          <p:nvPr/>
        </p:nvSpPr>
        <p:spPr>
          <a:xfrm>
            <a:off x="3944203" y="2266703"/>
            <a:ext cx="6222480" cy="523220"/>
          </a:xfrm>
          <a:prstGeom prst="rect">
            <a:avLst/>
          </a:prstGeom>
          <a:noFill/>
        </p:spPr>
        <p:txBody>
          <a:bodyPr wrap="square" rtlCol="0">
            <a:spAutoFit/>
          </a:bodyPr>
          <a:lstStyle/>
          <a:p>
            <a:pPr lvl="0"/>
            <a:r>
              <a:rPr lang="en-US" sz="2800" b="1" i="1" spc="300" dirty="0">
                <a:ln w="22225">
                  <a:solidFill>
                    <a:prstClr val="black"/>
                  </a:solidFill>
                  <a:prstDash val="solid"/>
                </a:ln>
                <a:solidFill>
                  <a:srgbClr val="0066FF"/>
                </a:solidFill>
                <a:effectLst>
                  <a:outerShdw blurRad="38100" dist="38100" dir="2700000" algn="tl">
                    <a:srgbClr val="000000">
                      <a:alpha val="43137"/>
                    </a:srgbClr>
                  </a:outerShdw>
                </a:effectLst>
                <a:latin typeface="Expo M" panose="02030504000101010101" pitchFamily="18" charset="-127"/>
                <a:ea typeface="Expo M" panose="02030504000101010101" pitchFamily="18" charset="-127"/>
              </a:rPr>
              <a:t> </a:t>
            </a:r>
            <a:r>
              <a:rPr lang="en-US" sz="2800" i="1" spc="300" dirty="0">
                <a:ln w="22225">
                  <a:solidFill>
                    <a:prstClr val="black"/>
                  </a:solidFill>
                  <a:prstDash val="solid"/>
                </a:ln>
                <a:solidFill>
                  <a:srgbClr val="0066FF"/>
                </a:solidFill>
                <a:latin typeface="Expo M" panose="02030504000101010101" pitchFamily="18" charset="-127"/>
                <a:ea typeface="Expo M" panose="02030504000101010101" pitchFamily="18" charset="-127"/>
              </a:rPr>
              <a:t>Cantilevered</a:t>
            </a:r>
            <a:endParaRPr lang="en-US" sz="2800" dirty="0">
              <a:solidFill>
                <a:srgbClr val="0066FF"/>
              </a:solidFill>
            </a:endParaRPr>
          </a:p>
        </p:txBody>
      </p:sp>
      <p:pic>
        <p:nvPicPr>
          <p:cNvPr id="5" name="Picture 4">
            <a:extLst>
              <a:ext uri="{FF2B5EF4-FFF2-40B4-BE49-F238E27FC236}">
                <a16:creationId xmlns:a16="http://schemas.microsoft.com/office/drawing/2014/main" id="{875FA317-5B6D-4092-BF5B-42DAA3FDE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594" y="34675"/>
            <a:ext cx="2085691" cy="2085691"/>
          </a:xfrm>
          <a:prstGeom prst="rect">
            <a:avLst/>
          </a:prstGeom>
        </p:spPr>
      </p:pic>
      <p:sp>
        <p:nvSpPr>
          <p:cNvPr id="7" name="TextBox 6">
            <a:extLst>
              <a:ext uri="{FF2B5EF4-FFF2-40B4-BE49-F238E27FC236}">
                <a16:creationId xmlns:a16="http://schemas.microsoft.com/office/drawing/2014/main" id="{4787208F-6902-4822-BE3F-15F72ADFAFF4}"/>
              </a:ext>
            </a:extLst>
          </p:cNvPr>
          <p:cNvSpPr txBox="1"/>
          <p:nvPr/>
        </p:nvSpPr>
        <p:spPr>
          <a:xfrm>
            <a:off x="2597983" y="477355"/>
            <a:ext cx="8488790" cy="1200329"/>
          </a:xfrm>
          <a:prstGeom prst="rect">
            <a:avLst/>
          </a:prstGeom>
          <a:noFill/>
        </p:spPr>
        <p:txBody>
          <a:bodyPr wrap="square" rtlCol="0">
            <a:spAutoFit/>
          </a:bodyPr>
          <a:lstStyle/>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BLUE PLANET</a:t>
            </a:r>
          </a:p>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BUILDING PANELS</a:t>
            </a:r>
            <a:endParaRPr lang="en-US" sz="3600" b="1" dirty="0">
              <a:ln w="9525">
                <a:solidFill>
                  <a:prstClr val="black"/>
                </a:solidFill>
                <a:prstDash val="solid"/>
              </a:ln>
              <a:solidFill>
                <a:srgbClr val="0066FF"/>
              </a:solidFill>
              <a:effectLst>
                <a:outerShdw blurRad="12700" dist="38100" dir="2700000" algn="tl" rotWithShape="0">
                  <a:prstClr val="black">
                    <a:lumMod val="50000"/>
                  </a:prstClr>
                </a:outerShdw>
              </a:effectLst>
            </a:endParaRPr>
          </a:p>
        </p:txBody>
      </p:sp>
    </p:spTree>
    <p:custDataLst>
      <p:tags r:id="rId1"/>
    </p:custDataLst>
    <p:extLst>
      <p:ext uri="{BB962C8B-B14F-4D97-AF65-F5344CB8AC3E}">
        <p14:creationId xmlns:p14="http://schemas.microsoft.com/office/powerpoint/2010/main" val="265253151"/>
      </p:ext>
    </p:extLst>
  </p:cSld>
  <p:clrMapOvr>
    <a:masterClrMapping/>
  </p:clrMapOvr>
  <mc:AlternateContent xmlns:mc="http://schemas.openxmlformats.org/markup-compatibility/2006">
    <mc:Choice xmlns:p14="http://schemas.microsoft.com/office/powerpoint/2010/main" Requires="p14">
      <p:transition p14:dur="10" advTm="2734"/>
    </mc:Choice>
    <mc:Fallback>
      <p:transition advTm="273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FBD76-82B9-434A-B870-093A4869B1E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Lst>
          </a:blip>
          <a:stretch>
            <a:fillRect/>
          </a:stretch>
        </p:blipFill>
        <p:spPr>
          <a:xfrm>
            <a:off x="3224519" y="3005657"/>
            <a:ext cx="5425910" cy="304359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extBox 7">
            <a:extLst>
              <a:ext uri="{FF2B5EF4-FFF2-40B4-BE49-F238E27FC236}">
                <a16:creationId xmlns:a16="http://schemas.microsoft.com/office/drawing/2014/main" id="{3404F7AD-0776-4FB1-A4B4-27144F758488}"/>
              </a:ext>
            </a:extLst>
          </p:cNvPr>
          <p:cNvSpPr txBox="1"/>
          <p:nvPr/>
        </p:nvSpPr>
        <p:spPr>
          <a:xfrm>
            <a:off x="3224519" y="2266703"/>
            <a:ext cx="6942165" cy="523220"/>
          </a:xfrm>
          <a:prstGeom prst="rect">
            <a:avLst/>
          </a:prstGeom>
          <a:noFill/>
        </p:spPr>
        <p:txBody>
          <a:bodyPr wrap="square" rtlCol="0">
            <a:spAutoFit/>
          </a:bodyPr>
          <a:lstStyle/>
          <a:p>
            <a:pPr lvl="0"/>
            <a:r>
              <a:rPr lang="en-US" sz="2800" i="1" spc="300" dirty="0">
                <a:ln w="22225">
                  <a:solidFill>
                    <a:prstClr val="black"/>
                  </a:solidFill>
                  <a:prstDash val="solid"/>
                </a:ln>
                <a:solidFill>
                  <a:srgbClr val="0066FF"/>
                </a:solidFill>
                <a:latin typeface="Expo M" panose="02030504000101010101" pitchFamily="18" charset="-127"/>
                <a:ea typeface="Expo M" panose="02030504000101010101" pitchFamily="18" charset="-127"/>
              </a:rPr>
              <a:t>Fireplace Applications</a:t>
            </a:r>
            <a:endParaRPr lang="en-US" sz="2800" dirty="0">
              <a:solidFill>
                <a:srgbClr val="0066FF"/>
              </a:solidFill>
            </a:endParaRPr>
          </a:p>
        </p:txBody>
      </p:sp>
      <p:pic>
        <p:nvPicPr>
          <p:cNvPr id="5" name="Picture 4">
            <a:extLst>
              <a:ext uri="{FF2B5EF4-FFF2-40B4-BE49-F238E27FC236}">
                <a16:creationId xmlns:a16="http://schemas.microsoft.com/office/drawing/2014/main" id="{875FA317-5B6D-4092-BF5B-42DAA3FDE6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594" y="34675"/>
            <a:ext cx="2085691" cy="2085691"/>
          </a:xfrm>
          <a:prstGeom prst="rect">
            <a:avLst/>
          </a:prstGeom>
        </p:spPr>
      </p:pic>
      <p:sp>
        <p:nvSpPr>
          <p:cNvPr id="7" name="TextBox 6">
            <a:extLst>
              <a:ext uri="{FF2B5EF4-FFF2-40B4-BE49-F238E27FC236}">
                <a16:creationId xmlns:a16="http://schemas.microsoft.com/office/drawing/2014/main" id="{4787208F-6902-4822-BE3F-15F72ADFAFF4}"/>
              </a:ext>
            </a:extLst>
          </p:cNvPr>
          <p:cNvSpPr txBox="1"/>
          <p:nvPr/>
        </p:nvSpPr>
        <p:spPr>
          <a:xfrm>
            <a:off x="2597983" y="477355"/>
            <a:ext cx="8488790" cy="1200329"/>
          </a:xfrm>
          <a:prstGeom prst="rect">
            <a:avLst/>
          </a:prstGeom>
          <a:noFill/>
        </p:spPr>
        <p:txBody>
          <a:bodyPr wrap="square" rtlCol="0">
            <a:spAutoFit/>
          </a:bodyPr>
          <a:lstStyle/>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BLUE PLANET</a:t>
            </a:r>
          </a:p>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BUILDING PANELS</a:t>
            </a:r>
            <a:endParaRPr lang="en-US" sz="3600" b="1" dirty="0">
              <a:ln w="9525">
                <a:solidFill>
                  <a:prstClr val="black"/>
                </a:solidFill>
                <a:prstDash val="solid"/>
              </a:ln>
              <a:solidFill>
                <a:srgbClr val="0066FF"/>
              </a:solidFill>
              <a:effectLst>
                <a:outerShdw blurRad="12700" dist="38100" dir="2700000" algn="tl" rotWithShape="0">
                  <a:prstClr val="black">
                    <a:lumMod val="50000"/>
                  </a:prstClr>
                </a:outerShdw>
              </a:effectLst>
            </a:endParaRPr>
          </a:p>
        </p:txBody>
      </p:sp>
      <p:pic>
        <p:nvPicPr>
          <p:cNvPr id="3" name="Picture 2">
            <a:extLst>
              <a:ext uri="{FF2B5EF4-FFF2-40B4-BE49-F238E27FC236}">
                <a16:creationId xmlns:a16="http://schemas.microsoft.com/office/drawing/2014/main" id="{01C46E1B-0EE1-4E40-A051-FFA9EAE3A454}"/>
              </a:ext>
            </a:extLst>
          </p:cNvPr>
          <p:cNvPicPr>
            <a:picLocks noChangeAspect="1"/>
          </p:cNvPicPr>
          <p:nvPr/>
        </p:nvPicPr>
        <p:blipFill>
          <a:blip r:embed="rId6"/>
          <a:stretch>
            <a:fillRect/>
          </a:stretch>
        </p:blipFill>
        <p:spPr>
          <a:xfrm>
            <a:off x="3224519" y="3005657"/>
            <a:ext cx="5425910" cy="3042168"/>
          </a:xfrm>
          <a:prstGeom prst="rect">
            <a:avLst/>
          </a:prstGeom>
        </p:spPr>
      </p:pic>
    </p:spTree>
    <p:custDataLst>
      <p:tags r:id="rId1"/>
    </p:custDataLst>
    <p:extLst>
      <p:ext uri="{BB962C8B-B14F-4D97-AF65-F5344CB8AC3E}">
        <p14:creationId xmlns:p14="http://schemas.microsoft.com/office/powerpoint/2010/main" val="880347469"/>
      </p:ext>
    </p:extLst>
  </p:cSld>
  <p:clrMapOvr>
    <a:masterClrMapping/>
  </p:clrMapOvr>
  <mc:AlternateContent xmlns:mc="http://schemas.openxmlformats.org/markup-compatibility/2006">
    <mc:Choice xmlns:p14="http://schemas.microsoft.com/office/powerpoint/2010/main" Requires="p14">
      <p:transition p14:dur="10" advTm="4937"/>
    </mc:Choice>
    <mc:Fallback>
      <p:transition advTm="49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EC9986-457B-454A-AB6B-8E9AE3A4933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6000"/>
                    </a14:imgEffect>
                  </a14:imgLayer>
                </a14:imgProps>
              </a:ext>
            </a:extLst>
          </a:blip>
          <a:stretch>
            <a:fillRect/>
          </a:stretch>
        </p:blipFill>
        <p:spPr>
          <a:xfrm>
            <a:off x="3224519" y="3005657"/>
            <a:ext cx="5425910" cy="303509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extBox 7">
            <a:extLst>
              <a:ext uri="{FF2B5EF4-FFF2-40B4-BE49-F238E27FC236}">
                <a16:creationId xmlns:a16="http://schemas.microsoft.com/office/drawing/2014/main" id="{3404F7AD-0776-4FB1-A4B4-27144F758488}"/>
              </a:ext>
            </a:extLst>
          </p:cNvPr>
          <p:cNvSpPr txBox="1"/>
          <p:nvPr/>
        </p:nvSpPr>
        <p:spPr>
          <a:xfrm>
            <a:off x="3597442" y="2266703"/>
            <a:ext cx="6569241" cy="523220"/>
          </a:xfrm>
          <a:prstGeom prst="rect">
            <a:avLst/>
          </a:prstGeom>
          <a:noFill/>
        </p:spPr>
        <p:txBody>
          <a:bodyPr wrap="square" rtlCol="0">
            <a:spAutoFit/>
          </a:bodyPr>
          <a:lstStyle/>
          <a:p>
            <a:pPr lvl="0"/>
            <a:r>
              <a:rPr lang="en-US" sz="2800" b="1" i="1" spc="300" dirty="0">
                <a:ln w="22225">
                  <a:solidFill>
                    <a:prstClr val="black"/>
                  </a:solidFill>
                  <a:prstDash val="solid"/>
                </a:ln>
                <a:solidFill>
                  <a:srgbClr val="0066FF"/>
                </a:solidFill>
                <a:effectLst>
                  <a:outerShdw blurRad="38100" dist="38100" dir="2700000" algn="tl">
                    <a:srgbClr val="000000">
                      <a:alpha val="43137"/>
                    </a:srgbClr>
                  </a:outerShdw>
                </a:effectLst>
                <a:latin typeface="Expo M" panose="02030504000101010101" pitchFamily="18" charset="-127"/>
                <a:ea typeface="Expo M" panose="02030504000101010101" pitchFamily="18" charset="-127"/>
              </a:rPr>
              <a:t> </a:t>
            </a:r>
            <a:r>
              <a:rPr lang="en-US" sz="2800" i="1" spc="300" dirty="0">
                <a:ln w="22225">
                  <a:solidFill>
                    <a:prstClr val="black"/>
                  </a:solidFill>
                  <a:prstDash val="solid"/>
                </a:ln>
                <a:solidFill>
                  <a:srgbClr val="0066FF"/>
                </a:solidFill>
                <a:latin typeface="Expo M" panose="02030504000101010101" pitchFamily="18" charset="-127"/>
                <a:ea typeface="Expo M" panose="02030504000101010101" pitchFamily="18" charset="-127"/>
              </a:rPr>
              <a:t>Oblique Walls</a:t>
            </a:r>
            <a:endParaRPr lang="en-US" sz="2800" dirty="0">
              <a:solidFill>
                <a:srgbClr val="0066FF"/>
              </a:solidFill>
            </a:endParaRPr>
          </a:p>
        </p:txBody>
      </p:sp>
      <p:pic>
        <p:nvPicPr>
          <p:cNvPr id="5" name="Picture 4">
            <a:extLst>
              <a:ext uri="{FF2B5EF4-FFF2-40B4-BE49-F238E27FC236}">
                <a16:creationId xmlns:a16="http://schemas.microsoft.com/office/drawing/2014/main" id="{875FA317-5B6D-4092-BF5B-42DAA3FDE6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594" y="34675"/>
            <a:ext cx="2085691" cy="2085691"/>
          </a:xfrm>
          <a:prstGeom prst="rect">
            <a:avLst/>
          </a:prstGeom>
        </p:spPr>
      </p:pic>
      <p:sp>
        <p:nvSpPr>
          <p:cNvPr id="7" name="TextBox 6">
            <a:extLst>
              <a:ext uri="{FF2B5EF4-FFF2-40B4-BE49-F238E27FC236}">
                <a16:creationId xmlns:a16="http://schemas.microsoft.com/office/drawing/2014/main" id="{4787208F-6902-4822-BE3F-15F72ADFAFF4}"/>
              </a:ext>
            </a:extLst>
          </p:cNvPr>
          <p:cNvSpPr txBox="1"/>
          <p:nvPr/>
        </p:nvSpPr>
        <p:spPr>
          <a:xfrm>
            <a:off x="2597983" y="477355"/>
            <a:ext cx="8488790" cy="1200329"/>
          </a:xfrm>
          <a:prstGeom prst="rect">
            <a:avLst/>
          </a:prstGeom>
          <a:noFill/>
        </p:spPr>
        <p:txBody>
          <a:bodyPr wrap="square" rtlCol="0">
            <a:spAutoFit/>
          </a:bodyPr>
          <a:lstStyle/>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BLUE PLANET</a:t>
            </a:r>
          </a:p>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BUILDING PANELS</a:t>
            </a:r>
            <a:endParaRPr lang="en-US" sz="3600" b="1" dirty="0">
              <a:ln w="9525">
                <a:solidFill>
                  <a:prstClr val="black"/>
                </a:solidFill>
                <a:prstDash val="solid"/>
              </a:ln>
              <a:solidFill>
                <a:srgbClr val="0066FF"/>
              </a:solidFill>
              <a:effectLst>
                <a:outerShdw blurRad="12700" dist="38100" dir="2700000" algn="tl" rotWithShape="0">
                  <a:prstClr val="black">
                    <a:lumMod val="50000"/>
                  </a:prstClr>
                </a:outerShdw>
              </a:effectLst>
            </a:endParaRPr>
          </a:p>
        </p:txBody>
      </p:sp>
      <p:pic>
        <p:nvPicPr>
          <p:cNvPr id="6" name="Picture 5">
            <a:extLst>
              <a:ext uri="{FF2B5EF4-FFF2-40B4-BE49-F238E27FC236}">
                <a16:creationId xmlns:a16="http://schemas.microsoft.com/office/drawing/2014/main" id="{FE17B7EB-4748-4487-B6F4-6EC0855EBA45}"/>
              </a:ext>
            </a:extLst>
          </p:cNvPr>
          <p:cNvPicPr>
            <a:picLocks noChangeAspect="1"/>
          </p:cNvPicPr>
          <p:nvPr/>
        </p:nvPicPr>
        <p:blipFill>
          <a:blip r:embed="rId6"/>
          <a:stretch>
            <a:fillRect/>
          </a:stretch>
        </p:blipFill>
        <p:spPr>
          <a:xfrm>
            <a:off x="3224519" y="3005657"/>
            <a:ext cx="5425910" cy="3042168"/>
          </a:xfrm>
          <a:prstGeom prst="rect">
            <a:avLst/>
          </a:prstGeom>
        </p:spPr>
      </p:pic>
    </p:spTree>
    <p:custDataLst>
      <p:tags r:id="rId1"/>
    </p:custDataLst>
    <p:extLst>
      <p:ext uri="{BB962C8B-B14F-4D97-AF65-F5344CB8AC3E}">
        <p14:creationId xmlns:p14="http://schemas.microsoft.com/office/powerpoint/2010/main" val="587956415"/>
      </p:ext>
    </p:extLst>
  </p:cSld>
  <p:clrMapOvr>
    <a:masterClrMapping/>
  </p:clrMapOvr>
  <mc:AlternateContent xmlns:mc="http://schemas.openxmlformats.org/markup-compatibility/2006">
    <mc:Choice xmlns:p14="http://schemas.microsoft.com/office/powerpoint/2010/main" Requires="p14">
      <p:transition p14:dur="10" advTm="4975"/>
    </mc:Choice>
    <mc:Fallback>
      <p:transition advTm="49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C78F455-CB6A-4BDE-A3B3-15FCAF6DFDFA}"/>
              </a:ext>
            </a:extLst>
          </p:cNvPr>
          <p:cNvPicPr>
            <a:picLocks noChangeAspect="1"/>
          </p:cNvPicPr>
          <p:nvPr/>
        </p:nvPicPr>
        <p:blipFill rotWithShape="1">
          <a:blip r:embed="rId3">
            <a:extLst>
              <a:ext uri="{28A0092B-C50C-407E-A947-70E740481C1C}">
                <a14:useLocalDpi xmlns:a14="http://schemas.microsoft.com/office/drawing/2010/main" val="0"/>
              </a:ext>
            </a:extLst>
          </a:blip>
          <a:srcRect b="9322"/>
          <a:stretch/>
        </p:blipFill>
        <p:spPr>
          <a:xfrm>
            <a:off x="-30125" y="-85771"/>
            <a:ext cx="12252250" cy="6943772"/>
          </a:xfrm>
          <a:prstGeom prst="rect">
            <a:avLst/>
          </a:prstGeom>
        </p:spPr>
      </p:pic>
      <p:pic>
        <p:nvPicPr>
          <p:cNvPr id="24" name="Picture 23">
            <a:extLst>
              <a:ext uri="{FF2B5EF4-FFF2-40B4-BE49-F238E27FC236}">
                <a16:creationId xmlns:a16="http://schemas.microsoft.com/office/drawing/2014/main" id="{56789EAC-08D3-4DD5-AB45-A44DE310B4C9}"/>
              </a:ext>
            </a:extLst>
          </p:cNvPr>
          <p:cNvPicPr>
            <a:picLocks noChangeAspect="1"/>
          </p:cNvPicPr>
          <p:nvPr/>
        </p:nvPicPr>
        <p:blipFill>
          <a:blip r:embed="rId4"/>
          <a:stretch>
            <a:fillRect/>
          </a:stretch>
        </p:blipFill>
        <p:spPr>
          <a:xfrm>
            <a:off x="655862" y="4000500"/>
            <a:ext cx="3299167" cy="3294964"/>
          </a:xfrm>
          <a:prstGeom prst="rect">
            <a:avLst/>
          </a:prstGeom>
        </p:spPr>
      </p:pic>
      <p:sp>
        <p:nvSpPr>
          <p:cNvPr id="29" name="Rectangle 28">
            <a:extLst>
              <a:ext uri="{FF2B5EF4-FFF2-40B4-BE49-F238E27FC236}">
                <a16:creationId xmlns:a16="http://schemas.microsoft.com/office/drawing/2014/main" id="{44834A97-5E76-4D7D-962A-6712A630B2A2}"/>
              </a:ext>
            </a:extLst>
          </p:cNvPr>
          <p:cNvSpPr/>
          <p:nvPr/>
        </p:nvSpPr>
        <p:spPr>
          <a:xfrm>
            <a:off x="2163514" y="1081311"/>
            <a:ext cx="7542449" cy="1015663"/>
          </a:xfrm>
          <a:prstGeom prst="rect">
            <a:avLst/>
          </a:prstGeom>
          <a:noFill/>
        </p:spPr>
        <p:txBody>
          <a:bodyPr wrap="none" lIns="91440" tIns="45720" rIns="91440" bIns="45720">
            <a:spAutoFit/>
          </a:bodyPr>
          <a:lstStyle/>
          <a:p>
            <a:pPr algn="ctr"/>
            <a:r>
              <a:rPr lang="en-US" sz="6000" b="1" i="1" dirty="0">
                <a:ln w="9525">
                  <a:solidFill>
                    <a:schemeClr val="bg1"/>
                  </a:solidFill>
                  <a:prstDash val="solid"/>
                </a:ln>
                <a:solidFill>
                  <a:srgbClr val="00B0F0"/>
                </a:solidFill>
                <a:effectLst>
                  <a:outerShdw blurRad="12700" dist="38100" dir="2700000" algn="tl" rotWithShape="0">
                    <a:schemeClr val="bg1">
                      <a:lumMod val="50000"/>
                    </a:schemeClr>
                  </a:outerShdw>
                </a:effectLst>
                <a:latin typeface="Ethnocentric Rg" panose="02000600000000000000" pitchFamily="2" charset="0"/>
              </a:rPr>
              <a:t>BLUE PLANET</a:t>
            </a:r>
            <a:endParaRPr lang="en-US" sz="6000" b="1" dirty="0">
              <a:ln w="9525">
                <a:solidFill>
                  <a:schemeClr val="bg1"/>
                </a:solidFill>
                <a:prstDash val="solid"/>
              </a:ln>
              <a:solidFill>
                <a:srgbClr val="00B0F0"/>
              </a:solidFill>
              <a:effectLst>
                <a:outerShdw blurRad="12700" dist="38100" dir="2700000" algn="tl" rotWithShape="0">
                  <a:schemeClr val="bg1">
                    <a:lumMod val="50000"/>
                  </a:schemeClr>
                </a:outerShdw>
              </a:effectLst>
            </a:endParaRPr>
          </a:p>
        </p:txBody>
      </p:sp>
      <p:sp>
        <p:nvSpPr>
          <p:cNvPr id="31" name="TextBox 30">
            <a:extLst>
              <a:ext uri="{FF2B5EF4-FFF2-40B4-BE49-F238E27FC236}">
                <a16:creationId xmlns:a16="http://schemas.microsoft.com/office/drawing/2014/main" id="{4A434D86-57A7-4976-8DE5-CFE1C12B575C}"/>
              </a:ext>
            </a:extLst>
          </p:cNvPr>
          <p:cNvSpPr txBox="1"/>
          <p:nvPr/>
        </p:nvSpPr>
        <p:spPr>
          <a:xfrm>
            <a:off x="230370" y="2142698"/>
            <a:ext cx="11408735" cy="1015663"/>
          </a:xfrm>
          <a:prstGeom prst="rect">
            <a:avLst/>
          </a:prstGeom>
          <a:noFill/>
        </p:spPr>
        <p:txBody>
          <a:bodyPr wrap="square" rtlCol="0">
            <a:spAutoFit/>
          </a:bodyPr>
          <a:lstStyle/>
          <a:p>
            <a:pPr lvl="0" algn="ctr"/>
            <a:r>
              <a:rPr lang="en-US" sz="6000" b="1" i="1" dirty="0">
                <a:ln w="9525">
                  <a:solidFill>
                    <a:prstClr val="black"/>
                  </a:solidFill>
                  <a:prstDash val="solid"/>
                </a:ln>
                <a:solidFill>
                  <a:srgbClr val="00B0F0"/>
                </a:solidFill>
                <a:effectLst>
                  <a:outerShdw blurRad="12700" dist="38100" dir="2700000" algn="tl" rotWithShape="0">
                    <a:prstClr val="black">
                      <a:lumMod val="50000"/>
                    </a:prstClr>
                  </a:outerShdw>
                </a:effectLst>
                <a:latin typeface="Ethnocentric Rg" panose="02000600000000000000" pitchFamily="2" charset="0"/>
              </a:rPr>
              <a:t>BUILDING PANELS</a:t>
            </a:r>
            <a:endParaRPr lang="en-US" sz="6000" b="1" dirty="0">
              <a:ln w="9525">
                <a:solidFill>
                  <a:prstClr val="black"/>
                </a:solidFill>
                <a:prstDash val="solid"/>
              </a:ln>
              <a:solidFill>
                <a:srgbClr val="00B0F0"/>
              </a:solidFill>
              <a:effectLst>
                <a:outerShdw blurRad="12700" dist="38100" dir="2700000" algn="tl" rotWithShape="0">
                  <a:prstClr val="black">
                    <a:lumMod val="50000"/>
                  </a:prstClr>
                </a:outerShdw>
              </a:effectLst>
            </a:endParaRPr>
          </a:p>
        </p:txBody>
      </p:sp>
      <p:pic>
        <p:nvPicPr>
          <p:cNvPr id="2" name="Picture 1">
            <a:extLst>
              <a:ext uri="{FF2B5EF4-FFF2-40B4-BE49-F238E27FC236}">
                <a16:creationId xmlns:a16="http://schemas.microsoft.com/office/drawing/2014/main" id="{F1FD5D78-100D-4077-9ECD-C0C7A2FD1A38}"/>
              </a:ext>
            </a:extLst>
          </p:cNvPr>
          <p:cNvPicPr>
            <a:picLocks noChangeAspect="1"/>
          </p:cNvPicPr>
          <p:nvPr/>
        </p:nvPicPr>
        <p:blipFill>
          <a:blip r:embed="rId5"/>
          <a:stretch>
            <a:fillRect/>
          </a:stretch>
        </p:blipFill>
        <p:spPr>
          <a:xfrm>
            <a:off x="527844" y="3365331"/>
            <a:ext cx="7230483" cy="829128"/>
          </a:xfrm>
          <a:prstGeom prst="rect">
            <a:avLst/>
          </a:prstGeom>
        </p:spPr>
      </p:pic>
      <p:pic>
        <p:nvPicPr>
          <p:cNvPr id="3" name="Picture 2">
            <a:extLst>
              <a:ext uri="{FF2B5EF4-FFF2-40B4-BE49-F238E27FC236}">
                <a16:creationId xmlns:a16="http://schemas.microsoft.com/office/drawing/2014/main" id="{5E209DCD-0DA4-4EFC-AC84-A79B6DE937F8}"/>
              </a:ext>
            </a:extLst>
          </p:cNvPr>
          <p:cNvPicPr>
            <a:picLocks noChangeAspect="1"/>
          </p:cNvPicPr>
          <p:nvPr/>
        </p:nvPicPr>
        <p:blipFill>
          <a:blip r:embed="rId6"/>
          <a:stretch>
            <a:fillRect/>
          </a:stretch>
        </p:blipFill>
        <p:spPr>
          <a:xfrm>
            <a:off x="7758327" y="3319607"/>
            <a:ext cx="3670110" cy="920576"/>
          </a:xfrm>
          <a:prstGeom prst="rect">
            <a:avLst/>
          </a:prstGeom>
        </p:spPr>
      </p:pic>
    </p:spTree>
    <p:custDataLst>
      <p:tags r:id="rId1"/>
    </p:custDataLst>
    <p:extLst>
      <p:ext uri="{BB962C8B-B14F-4D97-AF65-F5344CB8AC3E}">
        <p14:creationId xmlns:p14="http://schemas.microsoft.com/office/powerpoint/2010/main" val="2982298785"/>
      </p:ext>
    </p:extLst>
  </p:cSld>
  <p:clrMapOvr>
    <a:masterClrMapping/>
  </p:clrMapOvr>
  <mc:AlternateContent xmlns:mc="http://schemas.openxmlformats.org/markup-compatibility/2006">
    <mc:Choice xmlns:p14="http://schemas.microsoft.com/office/powerpoint/2010/main" Requires="p14">
      <p:transition p14:dur="10" advTm="6278"/>
    </mc:Choice>
    <mc:Fallback>
      <p:transition advTm="62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anim calcmode="lin" valueType="num">
                                      <p:cBhvr>
                                        <p:cTn id="8" dur="2000" fill="hold"/>
                                        <p:tgtEl>
                                          <p:spTgt spid="24"/>
                                        </p:tgtEl>
                                        <p:attrNameLst>
                                          <p:attrName>ppt_w</p:attrName>
                                        </p:attrNameLst>
                                      </p:cBhvr>
                                      <p:tavLst>
                                        <p:tav tm="0" fmla="#ppt_w*sin(2.5*pi*$)">
                                          <p:val>
                                            <p:fltVal val="0"/>
                                          </p:val>
                                        </p:tav>
                                        <p:tav tm="100000">
                                          <p:val>
                                            <p:fltVal val="1"/>
                                          </p:val>
                                        </p:tav>
                                      </p:tavLst>
                                    </p:anim>
                                    <p:anim calcmode="lin" valueType="num">
                                      <p:cBhvr>
                                        <p:cTn id="9" dur="20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F2E5F2-F609-4533-B3C6-B7F7DC49AAA1}"/>
              </a:ext>
            </a:extLst>
          </p:cNvPr>
          <p:cNvPicPr>
            <a:picLocks noChangeAspect="1"/>
          </p:cNvPicPr>
          <p:nvPr/>
        </p:nvPicPr>
        <p:blipFill>
          <a:blip r:embed="rId3"/>
          <a:stretch>
            <a:fillRect/>
          </a:stretch>
        </p:blipFill>
        <p:spPr>
          <a:xfrm>
            <a:off x="3224519" y="2989162"/>
            <a:ext cx="5425910" cy="306262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extBox 7">
            <a:extLst>
              <a:ext uri="{FF2B5EF4-FFF2-40B4-BE49-F238E27FC236}">
                <a16:creationId xmlns:a16="http://schemas.microsoft.com/office/drawing/2014/main" id="{3404F7AD-0776-4FB1-A4B4-27144F758488}"/>
              </a:ext>
            </a:extLst>
          </p:cNvPr>
          <p:cNvSpPr txBox="1"/>
          <p:nvPr/>
        </p:nvSpPr>
        <p:spPr>
          <a:xfrm>
            <a:off x="2597982" y="2266703"/>
            <a:ext cx="7568701" cy="523220"/>
          </a:xfrm>
          <a:prstGeom prst="rect">
            <a:avLst/>
          </a:prstGeom>
          <a:noFill/>
        </p:spPr>
        <p:txBody>
          <a:bodyPr wrap="square" rtlCol="0">
            <a:spAutoFit/>
          </a:bodyPr>
          <a:lstStyle/>
          <a:p>
            <a:pPr lvl="0"/>
            <a:r>
              <a:rPr lang="en-US" sz="2800" b="1" i="1" spc="300" dirty="0">
                <a:ln w="22225">
                  <a:solidFill>
                    <a:prstClr val="black"/>
                  </a:solidFill>
                  <a:prstDash val="solid"/>
                </a:ln>
                <a:solidFill>
                  <a:srgbClr val="0066FF"/>
                </a:solidFill>
                <a:effectLst>
                  <a:outerShdw blurRad="38100" dist="38100" dir="2700000" algn="tl">
                    <a:srgbClr val="000000">
                      <a:alpha val="43137"/>
                    </a:srgbClr>
                  </a:outerShdw>
                </a:effectLst>
                <a:latin typeface="Expo M" panose="02030504000101010101" pitchFamily="18" charset="-127"/>
                <a:ea typeface="Expo M" panose="02030504000101010101" pitchFamily="18" charset="-127"/>
              </a:rPr>
              <a:t> </a:t>
            </a:r>
            <a:r>
              <a:rPr lang="en-US" sz="2800" i="1" spc="300" dirty="0">
                <a:ln w="22225">
                  <a:solidFill>
                    <a:prstClr val="black"/>
                  </a:solidFill>
                  <a:prstDash val="solid"/>
                </a:ln>
                <a:solidFill>
                  <a:srgbClr val="0066FF"/>
                </a:solidFill>
                <a:latin typeface="Expo M" panose="02030504000101010101" pitchFamily="18" charset="-127"/>
                <a:ea typeface="Expo M" panose="02030504000101010101" pitchFamily="18" charset="-127"/>
              </a:rPr>
              <a:t>In-Ground Swimming Pools</a:t>
            </a:r>
            <a:endParaRPr lang="en-US" sz="2800" dirty="0">
              <a:solidFill>
                <a:srgbClr val="0066FF"/>
              </a:solidFill>
            </a:endParaRPr>
          </a:p>
        </p:txBody>
      </p:sp>
      <p:pic>
        <p:nvPicPr>
          <p:cNvPr id="5" name="Picture 4">
            <a:extLst>
              <a:ext uri="{FF2B5EF4-FFF2-40B4-BE49-F238E27FC236}">
                <a16:creationId xmlns:a16="http://schemas.microsoft.com/office/drawing/2014/main" id="{875FA317-5B6D-4092-BF5B-42DAA3FDE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594" y="34675"/>
            <a:ext cx="2085691" cy="2085691"/>
          </a:xfrm>
          <a:prstGeom prst="rect">
            <a:avLst/>
          </a:prstGeom>
        </p:spPr>
      </p:pic>
      <p:sp>
        <p:nvSpPr>
          <p:cNvPr id="7" name="TextBox 6">
            <a:extLst>
              <a:ext uri="{FF2B5EF4-FFF2-40B4-BE49-F238E27FC236}">
                <a16:creationId xmlns:a16="http://schemas.microsoft.com/office/drawing/2014/main" id="{4787208F-6902-4822-BE3F-15F72ADFAFF4}"/>
              </a:ext>
            </a:extLst>
          </p:cNvPr>
          <p:cNvSpPr txBox="1"/>
          <p:nvPr/>
        </p:nvSpPr>
        <p:spPr>
          <a:xfrm>
            <a:off x="2597983" y="477355"/>
            <a:ext cx="8488790" cy="1200329"/>
          </a:xfrm>
          <a:prstGeom prst="rect">
            <a:avLst/>
          </a:prstGeom>
          <a:noFill/>
        </p:spPr>
        <p:txBody>
          <a:bodyPr wrap="square" rtlCol="0">
            <a:spAutoFit/>
          </a:bodyPr>
          <a:lstStyle/>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BLUE PLANET</a:t>
            </a:r>
          </a:p>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BUILDING PANELS</a:t>
            </a:r>
            <a:endParaRPr lang="en-US" sz="3600" b="1" dirty="0">
              <a:ln w="9525">
                <a:solidFill>
                  <a:prstClr val="black"/>
                </a:solidFill>
                <a:prstDash val="solid"/>
              </a:ln>
              <a:solidFill>
                <a:srgbClr val="0066FF"/>
              </a:solidFill>
              <a:effectLst>
                <a:outerShdw blurRad="12700" dist="38100" dir="2700000" algn="tl" rotWithShape="0">
                  <a:prstClr val="black">
                    <a:lumMod val="50000"/>
                  </a:prstClr>
                </a:outerShdw>
              </a:effectLst>
            </a:endParaRPr>
          </a:p>
        </p:txBody>
      </p:sp>
    </p:spTree>
    <p:custDataLst>
      <p:tags r:id="rId1"/>
    </p:custDataLst>
    <p:extLst>
      <p:ext uri="{BB962C8B-B14F-4D97-AF65-F5344CB8AC3E}">
        <p14:creationId xmlns:p14="http://schemas.microsoft.com/office/powerpoint/2010/main" val="544419512"/>
      </p:ext>
    </p:extLst>
  </p:cSld>
  <p:clrMapOvr>
    <a:masterClrMapping/>
  </p:clrMapOvr>
  <mc:AlternateContent xmlns:mc="http://schemas.openxmlformats.org/markup-compatibility/2006">
    <mc:Choice xmlns:p14="http://schemas.microsoft.com/office/powerpoint/2010/main" Requires="p14">
      <p:transition p14:dur="10" advTm="2360"/>
    </mc:Choice>
    <mc:Fallback>
      <p:transition advTm="236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05A03B-164E-4B60-8181-E87F01BE119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10000" contrast="10000"/>
                    </a14:imgEffect>
                  </a14:imgLayer>
                </a14:imgProps>
              </a:ext>
            </a:extLst>
          </a:blip>
          <a:srcRect t="7607" r="1026" b="8260"/>
          <a:stretch/>
        </p:blipFill>
        <p:spPr>
          <a:xfrm>
            <a:off x="3200180" y="2986305"/>
            <a:ext cx="5450249" cy="306262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extBox 7">
            <a:extLst>
              <a:ext uri="{FF2B5EF4-FFF2-40B4-BE49-F238E27FC236}">
                <a16:creationId xmlns:a16="http://schemas.microsoft.com/office/drawing/2014/main" id="{3404F7AD-0776-4FB1-A4B4-27144F758488}"/>
              </a:ext>
            </a:extLst>
          </p:cNvPr>
          <p:cNvSpPr txBox="1"/>
          <p:nvPr/>
        </p:nvSpPr>
        <p:spPr>
          <a:xfrm>
            <a:off x="3753134" y="2266703"/>
            <a:ext cx="6413550" cy="523220"/>
          </a:xfrm>
          <a:prstGeom prst="rect">
            <a:avLst/>
          </a:prstGeom>
          <a:noFill/>
        </p:spPr>
        <p:txBody>
          <a:bodyPr wrap="square" rtlCol="0">
            <a:spAutoFit/>
          </a:bodyPr>
          <a:lstStyle/>
          <a:p>
            <a:pPr lvl="0"/>
            <a:r>
              <a:rPr lang="en-US" sz="2800" b="1" i="1" spc="300" dirty="0">
                <a:ln w="22225">
                  <a:solidFill>
                    <a:prstClr val="black"/>
                  </a:solidFill>
                  <a:prstDash val="solid"/>
                </a:ln>
                <a:solidFill>
                  <a:srgbClr val="0066FF"/>
                </a:solidFill>
                <a:effectLst>
                  <a:outerShdw blurRad="38100" dist="38100" dir="2700000" algn="tl">
                    <a:srgbClr val="000000">
                      <a:alpha val="43137"/>
                    </a:srgbClr>
                  </a:outerShdw>
                </a:effectLst>
                <a:latin typeface="Expo M" panose="02030504000101010101" pitchFamily="18" charset="-127"/>
                <a:ea typeface="Expo M" panose="02030504000101010101" pitchFamily="18" charset="-127"/>
              </a:rPr>
              <a:t> </a:t>
            </a:r>
            <a:r>
              <a:rPr lang="en-US" sz="2800" i="1" spc="300" dirty="0">
                <a:ln w="22225">
                  <a:solidFill>
                    <a:prstClr val="black"/>
                  </a:solidFill>
                  <a:prstDash val="solid"/>
                </a:ln>
                <a:solidFill>
                  <a:srgbClr val="0066FF"/>
                </a:solidFill>
                <a:latin typeface="Expo M" panose="02030504000101010101" pitchFamily="18" charset="-127"/>
                <a:ea typeface="Expo M" panose="02030504000101010101" pitchFamily="18" charset="-127"/>
              </a:rPr>
              <a:t>Multiple Stories</a:t>
            </a:r>
            <a:endParaRPr lang="en-US" sz="2800" dirty="0">
              <a:solidFill>
                <a:srgbClr val="0066FF"/>
              </a:solidFill>
            </a:endParaRPr>
          </a:p>
        </p:txBody>
      </p:sp>
      <p:pic>
        <p:nvPicPr>
          <p:cNvPr id="5" name="Picture 4">
            <a:extLst>
              <a:ext uri="{FF2B5EF4-FFF2-40B4-BE49-F238E27FC236}">
                <a16:creationId xmlns:a16="http://schemas.microsoft.com/office/drawing/2014/main" id="{875FA317-5B6D-4092-BF5B-42DAA3FDE6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594" y="34675"/>
            <a:ext cx="2085691" cy="2085691"/>
          </a:xfrm>
          <a:prstGeom prst="rect">
            <a:avLst/>
          </a:prstGeom>
        </p:spPr>
      </p:pic>
      <p:sp>
        <p:nvSpPr>
          <p:cNvPr id="7" name="TextBox 6">
            <a:extLst>
              <a:ext uri="{FF2B5EF4-FFF2-40B4-BE49-F238E27FC236}">
                <a16:creationId xmlns:a16="http://schemas.microsoft.com/office/drawing/2014/main" id="{4787208F-6902-4822-BE3F-15F72ADFAFF4}"/>
              </a:ext>
            </a:extLst>
          </p:cNvPr>
          <p:cNvSpPr txBox="1"/>
          <p:nvPr/>
        </p:nvSpPr>
        <p:spPr>
          <a:xfrm>
            <a:off x="2597983" y="477355"/>
            <a:ext cx="8488790" cy="1200329"/>
          </a:xfrm>
          <a:prstGeom prst="rect">
            <a:avLst/>
          </a:prstGeom>
          <a:noFill/>
        </p:spPr>
        <p:txBody>
          <a:bodyPr wrap="square" rtlCol="0">
            <a:spAutoFit/>
          </a:bodyPr>
          <a:lstStyle/>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BLUE PLANET</a:t>
            </a:r>
          </a:p>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BUILDING PANELS</a:t>
            </a:r>
            <a:endParaRPr lang="en-US" sz="3600" b="1" dirty="0">
              <a:ln w="9525">
                <a:solidFill>
                  <a:prstClr val="black"/>
                </a:solidFill>
                <a:prstDash val="solid"/>
              </a:ln>
              <a:solidFill>
                <a:srgbClr val="0066FF"/>
              </a:solidFill>
              <a:effectLst>
                <a:outerShdw blurRad="12700" dist="38100" dir="2700000" algn="tl" rotWithShape="0">
                  <a:prstClr val="black">
                    <a:lumMod val="50000"/>
                  </a:prstClr>
                </a:outerShdw>
              </a:effectLst>
            </a:endParaRPr>
          </a:p>
        </p:txBody>
      </p:sp>
    </p:spTree>
    <p:custDataLst>
      <p:tags r:id="rId1"/>
    </p:custDataLst>
    <p:extLst>
      <p:ext uri="{BB962C8B-B14F-4D97-AF65-F5344CB8AC3E}">
        <p14:creationId xmlns:p14="http://schemas.microsoft.com/office/powerpoint/2010/main" val="3207431794"/>
      </p:ext>
    </p:extLst>
  </p:cSld>
  <p:clrMapOvr>
    <a:masterClrMapping/>
  </p:clrMapOvr>
  <mc:AlternateContent xmlns:mc="http://schemas.openxmlformats.org/markup-compatibility/2006">
    <mc:Choice xmlns:p14="http://schemas.microsoft.com/office/powerpoint/2010/main" Requires="p14">
      <p:transition p14:dur="10" advTm="2437"/>
    </mc:Choice>
    <mc:Fallback>
      <p:transition advTm="2437"/>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69D4A3-5155-4E0A-B31F-28105471317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10000" contrast="20000"/>
                    </a14:imgEffect>
                  </a14:imgLayer>
                </a14:imgProps>
              </a:ext>
            </a:extLst>
          </a:blip>
          <a:stretch>
            <a:fillRect/>
          </a:stretch>
        </p:blipFill>
        <p:spPr>
          <a:xfrm>
            <a:off x="3200180" y="2991682"/>
            <a:ext cx="5450249" cy="305724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extBox 7">
            <a:extLst>
              <a:ext uri="{FF2B5EF4-FFF2-40B4-BE49-F238E27FC236}">
                <a16:creationId xmlns:a16="http://schemas.microsoft.com/office/drawing/2014/main" id="{3404F7AD-0776-4FB1-A4B4-27144F758488}"/>
              </a:ext>
            </a:extLst>
          </p:cNvPr>
          <p:cNvSpPr txBox="1"/>
          <p:nvPr/>
        </p:nvSpPr>
        <p:spPr>
          <a:xfrm>
            <a:off x="3493826" y="2266703"/>
            <a:ext cx="6672857" cy="523220"/>
          </a:xfrm>
          <a:prstGeom prst="rect">
            <a:avLst/>
          </a:prstGeom>
          <a:noFill/>
        </p:spPr>
        <p:txBody>
          <a:bodyPr wrap="square" rtlCol="0">
            <a:spAutoFit/>
          </a:bodyPr>
          <a:lstStyle/>
          <a:p>
            <a:pPr lvl="0"/>
            <a:r>
              <a:rPr lang="en-US" sz="2800" b="1" i="1" spc="300" dirty="0">
                <a:ln w="22225">
                  <a:solidFill>
                    <a:prstClr val="black"/>
                  </a:solidFill>
                  <a:prstDash val="solid"/>
                </a:ln>
                <a:solidFill>
                  <a:srgbClr val="0066FF"/>
                </a:solidFill>
                <a:effectLst>
                  <a:outerShdw blurRad="38100" dist="38100" dir="2700000" algn="tl">
                    <a:srgbClr val="000000">
                      <a:alpha val="43137"/>
                    </a:srgbClr>
                  </a:outerShdw>
                </a:effectLst>
                <a:latin typeface="Expo M" panose="02030504000101010101" pitchFamily="18" charset="-127"/>
                <a:ea typeface="Expo M" panose="02030504000101010101" pitchFamily="18" charset="-127"/>
              </a:rPr>
              <a:t> </a:t>
            </a:r>
            <a:r>
              <a:rPr lang="en-US" sz="2800" i="1" spc="300" dirty="0">
                <a:ln w="22225">
                  <a:solidFill>
                    <a:prstClr val="black"/>
                  </a:solidFill>
                  <a:prstDash val="solid"/>
                </a:ln>
                <a:solidFill>
                  <a:srgbClr val="0066FF"/>
                </a:solidFill>
                <a:latin typeface="Expo M" panose="02030504000101010101" pitchFamily="18" charset="-127"/>
                <a:ea typeface="Expo M" panose="02030504000101010101" pitchFamily="18" charset="-127"/>
              </a:rPr>
              <a:t>Decorative Walls</a:t>
            </a:r>
            <a:endParaRPr lang="en-US" sz="2800" dirty="0">
              <a:solidFill>
                <a:srgbClr val="0066FF"/>
              </a:solidFill>
            </a:endParaRPr>
          </a:p>
        </p:txBody>
      </p:sp>
      <p:pic>
        <p:nvPicPr>
          <p:cNvPr id="5" name="Picture 4">
            <a:extLst>
              <a:ext uri="{FF2B5EF4-FFF2-40B4-BE49-F238E27FC236}">
                <a16:creationId xmlns:a16="http://schemas.microsoft.com/office/drawing/2014/main" id="{875FA317-5B6D-4092-BF5B-42DAA3FDE6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594" y="34675"/>
            <a:ext cx="2085691" cy="2085691"/>
          </a:xfrm>
          <a:prstGeom prst="rect">
            <a:avLst/>
          </a:prstGeom>
        </p:spPr>
      </p:pic>
      <p:sp>
        <p:nvSpPr>
          <p:cNvPr id="7" name="TextBox 6">
            <a:extLst>
              <a:ext uri="{FF2B5EF4-FFF2-40B4-BE49-F238E27FC236}">
                <a16:creationId xmlns:a16="http://schemas.microsoft.com/office/drawing/2014/main" id="{4787208F-6902-4822-BE3F-15F72ADFAFF4}"/>
              </a:ext>
            </a:extLst>
          </p:cNvPr>
          <p:cNvSpPr txBox="1"/>
          <p:nvPr/>
        </p:nvSpPr>
        <p:spPr>
          <a:xfrm>
            <a:off x="2597983" y="477355"/>
            <a:ext cx="8488790" cy="1200329"/>
          </a:xfrm>
          <a:prstGeom prst="rect">
            <a:avLst/>
          </a:prstGeom>
          <a:noFill/>
        </p:spPr>
        <p:txBody>
          <a:bodyPr wrap="square" rtlCol="0">
            <a:spAutoFit/>
          </a:bodyPr>
          <a:lstStyle/>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BLUE PLANET</a:t>
            </a:r>
          </a:p>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BUILDING PANELS</a:t>
            </a:r>
            <a:endParaRPr lang="en-US" sz="3600" b="1" dirty="0">
              <a:ln w="9525">
                <a:solidFill>
                  <a:prstClr val="black"/>
                </a:solidFill>
                <a:prstDash val="solid"/>
              </a:ln>
              <a:solidFill>
                <a:srgbClr val="0066FF"/>
              </a:solidFill>
              <a:effectLst>
                <a:outerShdw blurRad="12700" dist="38100" dir="2700000" algn="tl" rotWithShape="0">
                  <a:prstClr val="black">
                    <a:lumMod val="50000"/>
                  </a:prstClr>
                </a:outerShdw>
              </a:effectLst>
            </a:endParaRPr>
          </a:p>
        </p:txBody>
      </p:sp>
    </p:spTree>
    <p:custDataLst>
      <p:tags r:id="rId1"/>
    </p:custDataLst>
    <p:extLst>
      <p:ext uri="{BB962C8B-B14F-4D97-AF65-F5344CB8AC3E}">
        <p14:creationId xmlns:p14="http://schemas.microsoft.com/office/powerpoint/2010/main" val="3596970771"/>
      </p:ext>
    </p:extLst>
  </p:cSld>
  <p:clrMapOvr>
    <a:masterClrMapping/>
  </p:clrMapOvr>
  <mc:AlternateContent xmlns:mc="http://schemas.openxmlformats.org/markup-compatibility/2006">
    <mc:Choice xmlns:p14="http://schemas.microsoft.com/office/powerpoint/2010/main" Requires="p14">
      <p:transition p14:dur="10" advTm="2685"/>
    </mc:Choice>
    <mc:Fallback>
      <p:transition advTm="268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795539-609D-4DA9-B96F-5608994213F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20000"/>
                    </a14:imgEffect>
                  </a14:imgLayer>
                </a14:imgProps>
              </a:ext>
            </a:extLst>
          </a:blip>
          <a:stretch>
            <a:fillRect/>
          </a:stretch>
        </p:blipFill>
        <p:spPr>
          <a:xfrm>
            <a:off x="3200180" y="2998866"/>
            <a:ext cx="5450249" cy="305724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extBox 7">
            <a:extLst>
              <a:ext uri="{FF2B5EF4-FFF2-40B4-BE49-F238E27FC236}">
                <a16:creationId xmlns:a16="http://schemas.microsoft.com/office/drawing/2014/main" id="{3404F7AD-0776-4FB1-A4B4-27144F758488}"/>
              </a:ext>
            </a:extLst>
          </p:cNvPr>
          <p:cNvSpPr txBox="1"/>
          <p:nvPr/>
        </p:nvSpPr>
        <p:spPr>
          <a:xfrm>
            <a:off x="3671248" y="2266703"/>
            <a:ext cx="6495435" cy="523220"/>
          </a:xfrm>
          <a:prstGeom prst="rect">
            <a:avLst/>
          </a:prstGeom>
          <a:noFill/>
        </p:spPr>
        <p:txBody>
          <a:bodyPr wrap="square" rtlCol="0">
            <a:spAutoFit/>
          </a:bodyPr>
          <a:lstStyle/>
          <a:p>
            <a:pPr lvl="0"/>
            <a:r>
              <a:rPr lang="en-US" sz="2800" b="1" i="1" spc="300" dirty="0">
                <a:ln w="22225">
                  <a:solidFill>
                    <a:prstClr val="black"/>
                  </a:solidFill>
                  <a:prstDash val="solid"/>
                </a:ln>
                <a:solidFill>
                  <a:srgbClr val="0066FF"/>
                </a:solidFill>
                <a:effectLst>
                  <a:outerShdw blurRad="38100" dist="38100" dir="2700000" algn="tl">
                    <a:srgbClr val="000000">
                      <a:alpha val="43137"/>
                    </a:srgbClr>
                  </a:outerShdw>
                </a:effectLst>
                <a:latin typeface="Expo M" panose="02030504000101010101" pitchFamily="18" charset="-127"/>
                <a:ea typeface="Expo M" panose="02030504000101010101" pitchFamily="18" charset="-127"/>
              </a:rPr>
              <a:t> </a:t>
            </a:r>
            <a:r>
              <a:rPr lang="en-US" sz="2800" i="1" spc="300" dirty="0">
                <a:ln w="22225">
                  <a:solidFill>
                    <a:prstClr val="black"/>
                  </a:solidFill>
                  <a:prstDash val="solid"/>
                </a:ln>
                <a:solidFill>
                  <a:srgbClr val="0066FF"/>
                </a:solidFill>
                <a:latin typeface="Expo M" panose="02030504000101010101" pitchFamily="18" charset="-127"/>
                <a:ea typeface="Expo M" panose="02030504000101010101" pitchFamily="18" charset="-127"/>
              </a:rPr>
              <a:t>Retaining Walls</a:t>
            </a:r>
            <a:endParaRPr lang="en-US" sz="2800" dirty="0">
              <a:solidFill>
                <a:srgbClr val="0066FF"/>
              </a:solidFill>
            </a:endParaRPr>
          </a:p>
        </p:txBody>
      </p:sp>
      <p:pic>
        <p:nvPicPr>
          <p:cNvPr id="5" name="Picture 4">
            <a:extLst>
              <a:ext uri="{FF2B5EF4-FFF2-40B4-BE49-F238E27FC236}">
                <a16:creationId xmlns:a16="http://schemas.microsoft.com/office/drawing/2014/main" id="{875FA317-5B6D-4092-BF5B-42DAA3FDE6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594" y="34675"/>
            <a:ext cx="2085691" cy="2085691"/>
          </a:xfrm>
          <a:prstGeom prst="rect">
            <a:avLst/>
          </a:prstGeom>
        </p:spPr>
      </p:pic>
      <p:sp>
        <p:nvSpPr>
          <p:cNvPr id="7" name="TextBox 6">
            <a:extLst>
              <a:ext uri="{FF2B5EF4-FFF2-40B4-BE49-F238E27FC236}">
                <a16:creationId xmlns:a16="http://schemas.microsoft.com/office/drawing/2014/main" id="{4787208F-6902-4822-BE3F-15F72ADFAFF4}"/>
              </a:ext>
            </a:extLst>
          </p:cNvPr>
          <p:cNvSpPr txBox="1"/>
          <p:nvPr/>
        </p:nvSpPr>
        <p:spPr>
          <a:xfrm>
            <a:off x="2597983" y="477355"/>
            <a:ext cx="8488790" cy="1200329"/>
          </a:xfrm>
          <a:prstGeom prst="rect">
            <a:avLst/>
          </a:prstGeom>
          <a:noFill/>
        </p:spPr>
        <p:txBody>
          <a:bodyPr wrap="square" rtlCol="0">
            <a:spAutoFit/>
          </a:bodyPr>
          <a:lstStyle/>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BLUE PLANET</a:t>
            </a:r>
          </a:p>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BUILDING PANELS</a:t>
            </a:r>
            <a:endParaRPr lang="en-US" sz="3600" b="1" dirty="0">
              <a:ln w="9525">
                <a:solidFill>
                  <a:prstClr val="black"/>
                </a:solidFill>
                <a:prstDash val="solid"/>
              </a:ln>
              <a:solidFill>
                <a:srgbClr val="0066FF"/>
              </a:solidFill>
              <a:effectLst>
                <a:outerShdw blurRad="12700" dist="38100" dir="2700000" algn="tl" rotWithShape="0">
                  <a:prstClr val="black">
                    <a:lumMod val="50000"/>
                  </a:prstClr>
                </a:outerShdw>
              </a:effectLst>
            </a:endParaRPr>
          </a:p>
        </p:txBody>
      </p:sp>
    </p:spTree>
    <p:custDataLst>
      <p:tags r:id="rId1"/>
    </p:custDataLst>
    <p:extLst>
      <p:ext uri="{BB962C8B-B14F-4D97-AF65-F5344CB8AC3E}">
        <p14:creationId xmlns:p14="http://schemas.microsoft.com/office/powerpoint/2010/main" val="2173423181"/>
      </p:ext>
    </p:extLst>
  </p:cSld>
  <p:clrMapOvr>
    <a:masterClrMapping/>
  </p:clrMapOvr>
  <mc:AlternateContent xmlns:mc="http://schemas.openxmlformats.org/markup-compatibility/2006">
    <mc:Choice xmlns:p14="http://schemas.microsoft.com/office/powerpoint/2010/main" Requires="p14">
      <p:transition p14:dur="10" advTm="2477"/>
    </mc:Choice>
    <mc:Fallback>
      <p:transition advTm="2477"/>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404F7AD-0776-4FB1-A4B4-27144F758488}"/>
              </a:ext>
            </a:extLst>
          </p:cNvPr>
          <p:cNvSpPr txBox="1"/>
          <p:nvPr/>
        </p:nvSpPr>
        <p:spPr>
          <a:xfrm>
            <a:off x="3043451" y="1940343"/>
            <a:ext cx="7123233" cy="523220"/>
          </a:xfrm>
          <a:prstGeom prst="rect">
            <a:avLst/>
          </a:prstGeom>
          <a:noFill/>
        </p:spPr>
        <p:txBody>
          <a:bodyPr wrap="square" rtlCol="0">
            <a:spAutoFit/>
          </a:bodyPr>
          <a:lstStyle/>
          <a:p>
            <a:pPr lvl="0"/>
            <a:r>
              <a:rPr lang="en-US" sz="2800" b="1" i="1" spc="300" dirty="0">
                <a:ln w="22225">
                  <a:solidFill>
                    <a:prstClr val="black"/>
                  </a:solidFill>
                  <a:prstDash val="solid"/>
                </a:ln>
                <a:solidFill>
                  <a:srgbClr val="0066FF"/>
                </a:solidFill>
                <a:effectLst>
                  <a:outerShdw blurRad="38100" dist="38100" dir="2700000" algn="tl">
                    <a:srgbClr val="000000">
                      <a:alpha val="43137"/>
                    </a:srgbClr>
                  </a:outerShdw>
                </a:effectLst>
                <a:latin typeface="Expo M" panose="02030504000101010101" pitchFamily="18" charset="-127"/>
                <a:ea typeface="Expo M" panose="02030504000101010101" pitchFamily="18" charset="-127"/>
              </a:rPr>
              <a:t> </a:t>
            </a:r>
            <a:r>
              <a:rPr lang="en-US" sz="2800" i="1" spc="300" dirty="0">
                <a:ln w="22225">
                  <a:solidFill>
                    <a:prstClr val="black"/>
                  </a:solidFill>
                  <a:prstDash val="solid"/>
                </a:ln>
                <a:solidFill>
                  <a:srgbClr val="0066FF"/>
                </a:solidFill>
                <a:latin typeface="Expo M" panose="02030504000101010101" pitchFamily="18" charset="-127"/>
                <a:ea typeface="Expo M" panose="02030504000101010101" pitchFamily="18" charset="-127"/>
              </a:rPr>
              <a:t>Unlimited Possibilities</a:t>
            </a:r>
            <a:endParaRPr lang="en-US" sz="2800" dirty="0">
              <a:solidFill>
                <a:srgbClr val="0066FF"/>
              </a:solidFill>
            </a:endParaRPr>
          </a:p>
        </p:txBody>
      </p:sp>
      <p:pic>
        <p:nvPicPr>
          <p:cNvPr id="5" name="Picture 4">
            <a:extLst>
              <a:ext uri="{FF2B5EF4-FFF2-40B4-BE49-F238E27FC236}">
                <a16:creationId xmlns:a16="http://schemas.microsoft.com/office/drawing/2014/main" id="{875FA317-5B6D-4092-BF5B-42DAA3FDE6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7594" y="34675"/>
            <a:ext cx="2085691" cy="2085691"/>
          </a:xfrm>
          <a:prstGeom prst="rect">
            <a:avLst/>
          </a:prstGeom>
        </p:spPr>
      </p:pic>
      <p:sp>
        <p:nvSpPr>
          <p:cNvPr id="7" name="TextBox 6">
            <a:extLst>
              <a:ext uri="{FF2B5EF4-FFF2-40B4-BE49-F238E27FC236}">
                <a16:creationId xmlns:a16="http://schemas.microsoft.com/office/drawing/2014/main" id="{4787208F-6902-4822-BE3F-15F72ADFAFF4}"/>
              </a:ext>
            </a:extLst>
          </p:cNvPr>
          <p:cNvSpPr txBox="1"/>
          <p:nvPr/>
        </p:nvSpPr>
        <p:spPr>
          <a:xfrm>
            <a:off x="2597983" y="477355"/>
            <a:ext cx="8488790" cy="1200329"/>
          </a:xfrm>
          <a:prstGeom prst="rect">
            <a:avLst/>
          </a:prstGeom>
          <a:noFill/>
        </p:spPr>
        <p:txBody>
          <a:bodyPr wrap="square" rtlCol="0">
            <a:spAutoFit/>
          </a:bodyPr>
          <a:lstStyle/>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BLUE PLANET</a:t>
            </a:r>
          </a:p>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BUILDING PANELS</a:t>
            </a:r>
            <a:endParaRPr lang="en-US" sz="3600" b="1" dirty="0">
              <a:ln w="9525">
                <a:solidFill>
                  <a:prstClr val="black"/>
                </a:solidFill>
                <a:prstDash val="solid"/>
              </a:ln>
              <a:solidFill>
                <a:srgbClr val="0066FF"/>
              </a:solidFill>
              <a:effectLst>
                <a:outerShdw blurRad="12700" dist="38100" dir="2700000" algn="tl" rotWithShape="0">
                  <a:prstClr val="black">
                    <a:lumMod val="50000"/>
                  </a:prstClr>
                </a:outerShdw>
              </a:effectLst>
            </a:endParaRPr>
          </a:p>
        </p:txBody>
      </p:sp>
      <p:pic>
        <p:nvPicPr>
          <p:cNvPr id="6" name="Picture 5">
            <a:extLst>
              <a:ext uri="{FF2B5EF4-FFF2-40B4-BE49-F238E27FC236}">
                <a16:creationId xmlns:a16="http://schemas.microsoft.com/office/drawing/2014/main" id="{D9EE352A-FACD-4E02-944D-95CFFC7541E3}"/>
              </a:ext>
            </a:extLst>
          </p:cNvPr>
          <p:cNvPicPr>
            <a:picLocks noChangeAspect="1"/>
          </p:cNvPicPr>
          <p:nvPr/>
        </p:nvPicPr>
        <p:blipFill rotWithShape="1">
          <a:blip r:embed="rId4">
            <a:extLst>
              <a:ext uri="{28A0092B-C50C-407E-A947-70E740481C1C}">
                <a14:useLocalDpi xmlns:a14="http://schemas.microsoft.com/office/drawing/2010/main" val="0"/>
              </a:ext>
            </a:extLst>
          </a:blip>
          <a:srcRect t="12359" b="4555"/>
          <a:stretch/>
        </p:blipFill>
        <p:spPr>
          <a:xfrm>
            <a:off x="2887580" y="2726223"/>
            <a:ext cx="5890758" cy="365442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ustDataLst>
      <p:tags r:id="rId1"/>
    </p:custDataLst>
    <p:extLst>
      <p:ext uri="{BB962C8B-B14F-4D97-AF65-F5344CB8AC3E}">
        <p14:creationId xmlns:p14="http://schemas.microsoft.com/office/powerpoint/2010/main" val="51840170"/>
      </p:ext>
    </p:extLst>
  </p:cSld>
  <p:clrMapOvr>
    <a:masterClrMapping/>
  </p:clrMapOvr>
  <mc:AlternateContent xmlns:mc="http://schemas.openxmlformats.org/markup-compatibility/2006">
    <mc:Choice xmlns:p14="http://schemas.microsoft.com/office/powerpoint/2010/main" Requires="p14">
      <p:transition p14:dur="10" advTm="2311"/>
    </mc:Choice>
    <mc:Fallback>
      <p:transition advTm="2311"/>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75E403A-5534-424A-A956-2DAEA66627F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 contrast="20000"/>
                    </a14:imgEffect>
                  </a14:imgLayer>
                </a14:imgProps>
              </a:ext>
              <a:ext uri="{28A0092B-C50C-407E-A947-70E740481C1C}">
                <a14:useLocalDpi xmlns:a14="http://schemas.microsoft.com/office/drawing/2010/main" val="0"/>
              </a:ext>
            </a:extLst>
          </a:blip>
          <a:srcRect l="6628" r="9689"/>
          <a:stretch/>
        </p:blipFill>
        <p:spPr>
          <a:xfrm>
            <a:off x="2887580" y="2712605"/>
            <a:ext cx="5890758" cy="368165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extBox 7">
            <a:extLst>
              <a:ext uri="{FF2B5EF4-FFF2-40B4-BE49-F238E27FC236}">
                <a16:creationId xmlns:a16="http://schemas.microsoft.com/office/drawing/2014/main" id="{3404F7AD-0776-4FB1-A4B4-27144F758488}"/>
              </a:ext>
            </a:extLst>
          </p:cNvPr>
          <p:cNvSpPr txBox="1"/>
          <p:nvPr/>
        </p:nvSpPr>
        <p:spPr>
          <a:xfrm>
            <a:off x="2724727" y="1940343"/>
            <a:ext cx="7441957" cy="523220"/>
          </a:xfrm>
          <a:prstGeom prst="rect">
            <a:avLst/>
          </a:prstGeom>
          <a:noFill/>
        </p:spPr>
        <p:txBody>
          <a:bodyPr wrap="square" rtlCol="0">
            <a:spAutoFit/>
          </a:bodyPr>
          <a:lstStyle/>
          <a:p>
            <a:pPr lvl="0"/>
            <a:r>
              <a:rPr lang="en-US" sz="2800" i="1" spc="300" dirty="0">
                <a:ln w="22225">
                  <a:solidFill>
                    <a:prstClr val="black"/>
                  </a:solidFill>
                  <a:prstDash val="solid"/>
                </a:ln>
                <a:solidFill>
                  <a:srgbClr val="0066FF"/>
                </a:solidFill>
                <a:latin typeface="Expo M" panose="02030504000101010101" pitchFamily="18" charset="-127"/>
                <a:ea typeface="Expo M" panose="02030504000101010101" pitchFamily="18" charset="-127"/>
              </a:rPr>
              <a:t>Puerto Plaza Las Terrenas</a:t>
            </a:r>
            <a:endParaRPr lang="en-US" sz="2800" dirty="0">
              <a:solidFill>
                <a:srgbClr val="0066FF"/>
              </a:solidFill>
            </a:endParaRPr>
          </a:p>
        </p:txBody>
      </p:sp>
      <p:pic>
        <p:nvPicPr>
          <p:cNvPr id="5" name="Picture 4">
            <a:extLst>
              <a:ext uri="{FF2B5EF4-FFF2-40B4-BE49-F238E27FC236}">
                <a16:creationId xmlns:a16="http://schemas.microsoft.com/office/drawing/2014/main" id="{875FA317-5B6D-4092-BF5B-42DAA3FDE6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594" y="34675"/>
            <a:ext cx="2085691" cy="2085691"/>
          </a:xfrm>
          <a:prstGeom prst="rect">
            <a:avLst/>
          </a:prstGeom>
        </p:spPr>
      </p:pic>
      <p:sp>
        <p:nvSpPr>
          <p:cNvPr id="7" name="TextBox 6">
            <a:extLst>
              <a:ext uri="{FF2B5EF4-FFF2-40B4-BE49-F238E27FC236}">
                <a16:creationId xmlns:a16="http://schemas.microsoft.com/office/drawing/2014/main" id="{4787208F-6902-4822-BE3F-15F72ADFAFF4}"/>
              </a:ext>
            </a:extLst>
          </p:cNvPr>
          <p:cNvSpPr txBox="1"/>
          <p:nvPr/>
        </p:nvSpPr>
        <p:spPr>
          <a:xfrm>
            <a:off x="2597983" y="477355"/>
            <a:ext cx="8488790" cy="1200329"/>
          </a:xfrm>
          <a:prstGeom prst="rect">
            <a:avLst/>
          </a:prstGeom>
          <a:noFill/>
        </p:spPr>
        <p:txBody>
          <a:bodyPr wrap="square" rtlCol="0">
            <a:spAutoFit/>
          </a:bodyPr>
          <a:lstStyle/>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BLUE PLANET</a:t>
            </a:r>
          </a:p>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BUILDING PANELS</a:t>
            </a:r>
            <a:endParaRPr lang="en-US" sz="3600" b="1" dirty="0">
              <a:ln w="9525">
                <a:solidFill>
                  <a:prstClr val="black"/>
                </a:solidFill>
                <a:prstDash val="solid"/>
              </a:ln>
              <a:solidFill>
                <a:srgbClr val="0066FF"/>
              </a:solidFill>
              <a:effectLst>
                <a:outerShdw blurRad="12700" dist="38100" dir="2700000" algn="tl" rotWithShape="0">
                  <a:prstClr val="black">
                    <a:lumMod val="50000"/>
                  </a:prstClr>
                </a:outerShdw>
              </a:effectLst>
            </a:endParaRPr>
          </a:p>
        </p:txBody>
      </p:sp>
    </p:spTree>
    <p:custDataLst>
      <p:tags r:id="rId1"/>
    </p:custDataLst>
    <p:extLst>
      <p:ext uri="{BB962C8B-B14F-4D97-AF65-F5344CB8AC3E}">
        <p14:creationId xmlns:p14="http://schemas.microsoft.com/office/powerpoint/2010/main" val="1669495204"/>
      </p:ext>
    </p:extLst>
  </p:cSld>
  <p:clrMapOvr>
    <a:masterClrMapping/>
  </p:clrMapOvr>
  <mc:AlternateContent xmlns:mc="http://schemas.openxmlformats.org/markup-compatibility/2006">
    <mc:Choice xmlns:p14="http://schemas.microsoft.com/office/powerpoint/2010/main" Requires="p14">
      <p:transition p14:dur="10" advTm="2540"/>
    </mc:Choice>
    <mc:Fallback>
      <p:transition advTm="254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404F7AD-0776-4FB1-A4B4-27144F758488}"/>
              </a:ext>
            </a:extLst>
          </p:cNvPr>
          <p:cNvSpPr txBox="1"/>
          <p:nvPr/>
        </p:nvSpPr>
        <p:spPr>
          <a:xfrm>
            <a:off x="3306618" y="1940343"/>
            <a:ext cx="6860066" cy="523220"/>
          </a:xfrm>
          <a:prstGeom prst="rect">
            <a:avLst/>
          </a:prstGeom>
          <a:noFill/>
        </p:spPr>
        <p:txBody>
          <a:bodyPr wrap="square" rtlCol="0">
            <a:spAutoFit/>
          </a:bodyPr>
          <a:lstStyle/>
          <a:p>
            <a:pPr lvl="0"/>
            <a:r>
              <a:rPr lang="en-US" sz="2800" b="1" i="1" spc="300" dirty="0">
                <a:ln w="22225">
                  <a:solidFill>
                    <a:prstClr val="black"/>
                  </a:solidFill>
                  <a:prstDash val="solid"/>
                </a:ln>
                <a:solidFill>
                  <a:srgbClr val="0066FF"/>
                </a:solidFill>
                <a:effectLst>
                  <a:outerShdw blurRad="38100" dist="38100" dir="2700000" algn="tl">
                    <a:srgbClr val="000000">
                      <a:alpha val="43137"/>
                    </a:srgbClr>
                  </a:outerShdw>
                </a:effectLst>
                <a:latin typeface="Expo M" panose="02030504000101010101" pitchFamily="18" charset="-127"/>
                <a:ea typeface="Expo M" panose="02030504000101010101" pitchFamily="18" charset="-127"/>
              </a:rPr>
              <a:t> </a:t>
            </a:r>
            <a:r>
              <a:rPr lang="en-US" sz="2800" i="1" spc="300" dirty="0">
                <a:ln w="22225">
                  <a:solidFill>
                    <a:prstClr val="black"/>
                  </a:solidFill>
                  <a:prstDash val="solid"/>
                </a:ln>
                <a:solidFill>
                  <a:srgbClr val="0066FF"/>
                </a:solidFill>
                <a:latin typeface="Expo M" panose="02030504000101010101" pitchFamily="18" charset="-127"/>
                <a:ea typeface="Expo M" panose="02030504000101010101" pitchFamily="18" charset="-127"/>
              </a:rPr>
              <a:t>was built with SCIPs</a:t>
            </a:r>
            <a:endParaRPr lang="en-US" sz="2800" dirty="0">
              <a:solidFill>
                <a:srgbClr val="0066FF"/>
              </a:solidFill>
            </a:endParaRPr>
          </a:p>
        </p:txBody>
      </p:sp>
      <p:pic>
        <p:nvPicPr>
          <p:cNvPr id="5" name="Picture 4">
            <a:extLst>
              <a:ext uri="{FF2B5EF4-FFF2-40B4-BE49-F238E27FC236}">
                <a16:creationId xmlns:a16="http://schemas.microsoft.com/office/drawing/2014/main" id="{875FA317-5B6D-4092-BF5B-42DAA3FDE6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7594" y="34675"/>
            <a:ext cx="2085691" cy="2085691"/>
          </a:xfrm>
          <a:prstGeom prst="rect">
            <a:avLst/>
          </a:prstGeom>
        </p:spPr>
      </p:pic>
      <p:sp>
        <p:nvSpPr>
          <p:cNvPr id="7" name="TextBox 6">
            <a:extLst>
              <a:ext uri="{FF2B5EF4-FFF2-40B4-BE49-F238E27FC236}">
                <a16:creationId xmlns:a16="http://schemas.microsoft.com/office/drawing/2014/main" id="{4787208F-6902-4822-BE3F-15F72ADFAFF4}"/>
              </a:ext>
            </a:extLst>
          </p:cNvPr>
          <p:cNvSpPr txBox="1"/>
          <p:nvPr/>
        </p:nvSpPr>
        <p:spPr>
          <a:xfrm>
            <a:off x="2597983" y="477355"/>
            <a:ext cx="8488790" cy="1200329"/>
          </a:xfrm>
          <a:prstGeom prst="rect">
            <a:avLst/>
          </a:prstGeom>
          <a:noFill/>
        </p:spPr>
        <p:txBody>
          <a:bodyPr wrap="square" rtlCol="0">
            <a:spAutoFit/>
          </a:bodyPr>
          <a:lstStyle/>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BLUE PLANET</a:t>
            </a:r>
          </a:p>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BUILDING PANELS</a:t>
            </a:r>
            <a:endParaRPr lang="en-US" sz="3600" b="1" dirty="0">
              <a:ln w="9525">
                <a:solidFill>
                  <a:prstClr val="black"/>
                </a:solidFill>
                <a:prstDash val="solid"/>
              </a:ln>
              <a:solidFill>
                <a:srgbClr val="0066FF"/>
              </a:solidFill>
              <a:effectLst>
                <a:outerShdw blurRad="12700" dist="38100" dir="2700000" algn="tl" rotWithShape="0">
                  <a:prstClr val="black">
                    <a:lumMod val="50000"/>
                  </a:prstClr>
                </a:outerShdw>
              </a:effectLst>
            </a:endParaRPr>
          </a:p>
        </p:txBody>
      </p:sp>
      <p:pic>
        <p:nvPicPr>
          <p:cNvPr id="6" name="Picture 5">
            <a:extLst>
              <a:ext uri="{FF2B5EF4-FFF2-40B4-BE49-F238E27FC236}">
                <a16:creationId xmlns:a16="http://schemas.microsoft.com/office/drawing/2014/main" id="{D9EE352A-FACD-4E02-944D-95CFFC7541E3}"/>
              </a:ext>
            </a:extLst>
          </p:cNvPr>
          <p:cNvPicPr>
            <a:picLocks noChangeAspect="1"/>
          </p:cNvPicPr>
          <p:nvPr/>
        </p:nvPicPr>
        <p:blipFill rotWithShape="1">
          <a:blip r:embed="rId4">
            <a:extLst>
              <a:ext uri="{28A0092B-C50C-407E-A947-70E740481C1C}">
                <a14:useLocalDpi xmlns:a14="http://schemas.microsoft.com/office/drawing/2010/main" val="0"/>
              </a:ext>
            </a:extLst>
          </a:blip>
          <a:srcRect t="12359" b="4555"/>
          <a:stretch/>
        </p:blipFill>
        <p:spPr>
          <a:xfrm>
            <a:off x="2887580" y="2726223"/>
            <a:ext cx="5890758" cy="3654422"/>
          </a:xfrm>
          <a:prstGeom prst="rect">
            <a:avLst/>
          </a:prstGeom>
        </p:spPr>
      </p:pic>
      <p:pic>
        <p:nvPicPr>
          <p:cNvPr id="3" name="Picture 2">
            <a:extLst>
              <a:ext uri="{FF2B5EF4-FFF2-40B4-BE49-F238E27FC236}">
                <a16:creationId xmlns:a16="http://schemas.microsoft.com/office/drawing/2014/main" id="{96209D7D-756E-46E6-A38A-A7F0A1D9E957}"/>
              </a:ext>
            </a:extLst>
          </p:cNvPr>
          <p:cNvPicPr>
            <a:picLocks noChangeAspect="1"/>
          </p:cNvPicPr>
          <p:nvPr/>
        </p:nvPicPr>
        <p:blipFill rotWithShape="1">
          <a:blip r:embed="rId5">
            <a:extLst>
              <a:ext uri="{28A0092B-C50C-407E-A947-70E740481C1C}">
                <a14:useLocalDpi xmlns:a14="http://schemas.microsoft.com/office/drawing/2010/main" val="0"/>
              </a:ext>
            </a:extLst>
          </a:blip>
          <a:srcRect l="6258" t="11080" r="16433" b="3661"/>
          <a:stretch/>
        </p:blipFill>
        <p:spPr>
          <a:xfrm>
            <a:off x="2887580" y="2726223"/>
            <a:ext cx="5890758" cy="365442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ustDataLst>
      <p:tags r:id="rId1"/>
    </p:custDataLst>
    <p:extLst>
      <p:ext uri="{BB962C8B-B14F-4D97-AF65-F5344CB8AC3E}">
        <p14:creationId xmlns:p14="http://schemas.microsoft.com/office/powerpoint/2010/main" val="394402752"/>
      </p:ext>
    </p:extLst>
  </p:cSld>
  <p:clrMapOvr>
    <a:masterClrMapping/>
  </p:clrMapOvr>
  <mc:AlternateContent xmlns:mc="http://schemas.openxmlformats.org/markup-compatibility/2006">
    <mc:Choice xmlns:p14="http://schemas.microsoft.com/office/powerpoint/2010/main" Requires="p14">
      <p:transition p14:dur="10" advTm="2451"/>
    </mc:Choice>
    <mc:Fallback>
      <p:transition advTm="2451"/>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D4C2A8B-A9A9-4644-A314-3FD447AFEE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7580" y="2687528"/>
            <a:ext cx="5890758" cy="369311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extBox 7">
            <a:extLst>
              <a:ext uri="{FF2B5EF4-FFF2-40B4-BE49-F238E27FC236}">
                <a16:creationId xmlns:a16="http://schemas.microsoft.com/office/drawing/2014/main" id="{3404F7AD-0776-4FB1-A4B4-27144F758488}"/>
              </a:ext>
            </a:extLst>
          </p:cNvPr>
          <p:cNvSpPr txBox="1"/>
          <p:nvPr/>
        </p:nvSpPr>
        <p:spPr>
          <a:xfrm>
            <a:off x="2392219" y="1940343"/>
            <a:ext cx="7774466" cy="523220"/>
          </a:xfrm>
          <a:prstGeom prst="rect">
            <a:avLst/>
          </a:prstGeom>
          <a:noFill/>
        </p:spPr>
        <p:txBody>
          <a:bodyPr wrap="square" rtlCol="0">
            <a:spAutoFit/>
          </a:bodyPr>
          <a:lstStyle/>
          <a:p>
            <a:pPr lvl="0"/>
            <a:r>
              <a:rPr lang="en-US" sz="2800" b="1" i="1" spc="300" dirty="0">
                <a:ln w="22225">
                  <a:solidFill>
                    <a:prstClr val="black"/>
                  </a:solidFill>
                  <a:prstDash val="solid"/>
                </a:ln>
                <a:solidFill>
                  <a:srgbClr val="0066FF"/>
                </a:solidFill>
                <a:effectLst>
                  <a:outerShdw blurRad="38100" dist="38100" dir="2700000" algn="tl">
                    <a:srgbClr val="000000">
                      <a:alpha val="43137"/>
                    </a:srgbClr>
                  </a:outerShdw>
                </a:effectLst>
                <a:latin typeface="Expo M" panose="02030504000101010101" pitchFamily="18" charset="-127"/>
                <a:ea typeface="Expo M" panose="02030504000101010101" pitchFamily="18" charset="-127"/>
              </a:rPr>
              <a:t>  </a:t>
            </a:r>
            <a:r>
              <a:rPr lang="en-US" sz="2800" i="1" spc="300" dirty="0">
                <a:ln w="22225">
                  <a:solidFill>
                    <a:prstClr val="black"/>
                  </a:solidFill>
                  <a:prstDash val="solid"/>
                </a:ln>
                <a:solidFill>
                  <a:srgbClr val="0066FF"/>
                </a:solidFill>
                <a:latin typeface="Expo M" panose="02030504000101010101" pitchFamily="18" charset="-127"/>
                <a:ea typeface="Expo M" panose="02030504000101010101" pitchFamily="18" charset="-127"/>
              </a:rPr>
              <a:t>and included rooftop pools</a:t>
            </a:r>
            <a:endParaRPr lang="en-US" sz="2800" dirty="0">
              <a:solidFill>
                <a:srgbClr val="0066FF"/>
              </a:solidFill>
            </a:endParaRPr>
          </a:p>
        </p:txBody>
      </p:sp>
      <p:pic>
        <p:nvPicPr>
          <p:cNvPr id="5" name="Picture 4">
            <a:extLst>
              <a:ext uri="{FF2B5EF4-FFF2-40B4-BE49-F238E27FC236}">
                <a16:creationId xmlns:a16="http://schemas.microsoft.com/office/drawing/2014/main" id="{875FA317-5B6D-4092-BF5B-42DAA3FDE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594" y="34675"/>
            <a:ext cx="2085691" cy="2085691"/>
          </a:xfrm>
          <a:prstGeom prst="rect">
            <a:avLst/>
          </a:prstGeom>
        </p:spPr>
      </p:pic>
      <p:sp>
        <p:nvSpPr>
          <p:cNvPr id="7" name="TextBox 6">
            <a:extLst>
              <a:ext uri="{FF2B5EF4-FFF2-40B4-BE49-F238E27FC236}">
                <a16:creationId xmlns:a16="http://schemas.microsoft.com/office/drawing/2014/main" id="{4787208F-6902-4822-BE3F-15F72ADFAFF4}"/>
              </a:ext>
            </a:extLst>
          </p:cNvPr>
          <p:cNvSpPr txBox="1"/>
          <p:nvPr/>
        </p:nvSpPr>
        <p:spPr>
          <a:xfrm>
            <a:off x="2597983" y="477355"/>
            <a:ext cx="8488790" cy="1200329"/>
          </a:xfrm>
          <a:prstGeom prst="rect">
            <a:avLst/>
          </a:prstGeom>
          <a:noFill/>
        </p:spPr>
        <p:txBody>
          <a:bodyPr wrap="square" rtlCol="0">
            <a:spAutoFit/>
          </a:bodyPr>
          <a:lstStyle/>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BLUE PLANET</a:t>
            </a:r>
          </a:p>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BUILDING PANELS</a:t>
            </a:r>
            <a:endParaRPr lang="en-US" sz="3600" b="1" dirty="0">
              <a:ln w="9525">
                <a:solidFill>
                  <a:prstClr val="black"/>
                </a:solidFill>
                <a:prstDash val="solid"/>
              </a:ln>
              <a:solidFill>
                <a:srgbClr val="0066FF"/>
              </a:solidFill>
              <a:effectLst>
                <a:outerShdw blurRad="12700" dist="38100" dir="2700000" algn="tl" rotWithShape="0">
                  <a:prstClr val="black">
                    <a:lumMod val="50000"/>
                  </a:prstClr>
                </a:outerShdw>
              </a:effectLst>
            </a:endParaRPr>
          </a:p>
        </p:txBody>
      </p:sp>
    </p:spTree>
    <p:custDataLst>
      <p:tags r:id="rId1"/>
    </p:custDataLst>
    <p:extLst>
      <p:ext uri="{BB962C8B-B14F-4D97-AF65-F5344CB8AC3E}">
        <p14:creationId xmlns:p14="http://schemas.microsoft.com/office/powerpoint/2010/main" val="568475950"/>
      </p:ext>
    </p:extLst>
  </p:cSld>
  <p:clrMapOvr>
    <a:masterClrMapping/>
  </p:clrMapOvr>
  <mc:AlternateContent xmlns:mc="http://schemas.openxmlformats.org/markup-compatibility/2006">
    <mc:Choice xmlns:p14="http://schemas.microsoft.com/office/powerpoint/2010/main" Requires="p14">
      <p:transition p14:dur="10" advTm="2953"/>
    </mc:Choice>
    <mc:Fallback>
      <p:transition advTm="2953"/>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751471-966B-46BC-96D1-71AD7D01CAF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10000"/>
                    </a14:imgEffect>
                  </a14:imgLayer>
                </a14:imgProps>
              </a:ext>
            </a:extLst>
          </a:blip>
          <a:srcRect r="11103"/>
          <a:stretch/>
        </p:blipFill>
        <p:spPr>
          <a:xfrm>
            <a:off x="2887581" y="2687528"/>
            <a:ext cx="5890758" cy="369311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8" name="TextBox 7">
            <a:extLst>
              <a:ext uri="{FF2B5EF4-FFF2-40B4-BE49-F238E27FC236}">
                <a16:creationId xmlns:a16="http://schemas.microsoft.com/office/drawing/2014/main" id="{3404F7AD-0776-4FB1-A4B4-27144F758488}"/>
              </a:ext>
            </a:extLst>
          </p:cNvPr>
          <p:cNvSpPr txBox="1"/>
          <p:nvPr/>
        </p:nvSpPr>
        <p:spPr>
          <a:xfrm>
            <a:off x="1501254" y="1940343"/>
            <a:ext cx="8665428" cy="523220"/>
          </a:xfrm>
          <a:prstGeom prst="rect">
            <a:avLst/>
          </a:prstGeom>
          <a:noFill/>
        </p:spPr>
        <p:txBody>
          <a:bodyPr wrap="square" rtlCol="0">
            <a:spAutoFit/>
          </a:bodyPr>
          <a:lstStyle/>
          <a:p>
            <a:pPr lvl="0"/>
            <a:r>
              <a:rPr lang="en-US" sz="2800" i="1" spc="300" dirty="0">
                <a:ln w="22225">
                  <a:solidFill>
                    <a:prstClr val="black"/>
                  </a:solidFill>
                  <a:prstDash val="solid"/>
                </a:ln>
                <a:solidFill>
                  <a:srgbClr val="0066FF"/>
                </a:solidFill>
                <a:latin typeface="Expo M" panose="02030504000101010101" pitchFamily="18" charset="-127"/>
                <a:ea typeface="Expo M" panose="02030504000101010101" pitchFamily="18" charset="-127"/>
              </a:rPr>
              <a:t>SCIPs Built Home with a Rooftop Pool</a:t>
            </a:r>
            <a:endParaRPr lang="en-US" sz="2800" dirty="0">
              <a:solidFill>
                <a:srgbClr val="0066FF"/>
              </a:solidFill>
            </a:endParaRPr>
          </a:p>
        </p:txBody>
      </p:sp>
      <p:pic>
        <p:nvPicPr>
          <p:cNvPr id="5" name="Picture 4">
            <a:extLst>
              <a:ext uri="{FF2B5EF4-FFF2-40B4-BE49-F238E27FC236}">
                <a16:creationId xmlns:a16="http://schemas.microsoft.com/office/drawing/2014/main" id="{875FA317-5B6D-4092-BF5B-42DAA3FDE6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594" y="34675"/>
            <a:ext cx="2085691" cy="2085691"/>
          </a:xfrm>
          <a:prstGeom prst="rect">
            <a:avLst/>
          </a:prstGeom>
        </p:spPr>
      </p:pic>
      <p:sp>
        <p:nvSpPr>
          <p:cNvPr id="7" name="TextBox 6">
            <a:extLst>
              <a:ext uri="{FF2B5EF4-FFF2-40B4-BE49-F238E27FC236}">
                <a16:creationId xmlns:a16="http://schemas.microsoft.com/office/drawing/2014/main" id="{4787208F-6902-4822-BE3F-15F72ADFAFF4}"/>
              </a:ext>
            </a:extLst>
          </p:cNvPr>
          <p:cNvSpPr txBox="1"/>
          <p:nvPr/>
        </p:nvSpPr>
        <p:spPr>
          <a:xfrm>
            <a:off x="2597983" y="477355"/>
            <a:ext cx="8488790" cy="1200329"/>
          </a:xfrm>
          <a:prstGeom prst="rect">
            <a:avLst/>
          </a:prstGeom>
          <a:noFill/>
        </p:spPr>
        <p:txBody>
          <a:bodyPr wrap="square" rtlCol="0">
            <a:spAutoFit/>
          </a:bodyPr>
          <a:lstStyle/>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BLUE PLANET</a:t>
            </a:r>
          </a:p>
          <a:p>
            <a:pPr lvl="0" algn="ctr"/>
            <a:r>
              <a:rPr lang="en-US" sz="3600" b="1" i="1" dirty="0">
                <a:ln w="9525">
                  <a:solidFill>
                    <a:prstClr val="black"/>
                  </a:solidFill>
                  <a:prstDash val="solid"/>
                </a:ln>
                <a:solidFill>
                  <a:srgbClr val="0066FF"/>
                </a:solidFill>
                <a:effectLst>
                  <a:outerShdw blurRad="12700" dist="38100" dir="2700000" algn="tl" rotWithShape="0">
                    <a:prstClr val="black">
                      <a:lumMod val="50000"/>
                    </a:prstClr>
                  </a:outerShdw>
                </a:effectLst>
                <a:latin typeface="Ethnocentric Rg" panose="02000600000000000000" pitchFamily="2" charset="0"/>
              </a:rPr>
              <a:t>BUILDING PANELS</a:t>
            </a:r>
            <a:endParaRPr lang="en-US" sz="3600" b="1" dirty="0">
              <a:ln w="9525">
                <a:solidFill>
                  <a:prstClr val="black"/>
                </a:solidFill>
                <a:prstDash val="solid"/>
              </a:ln>
              <a:solidFill>
                <a:srgbClr val="0066FF"/>
              </a:solidFill>
              <a:effectLst>
                <a:outerShdw blurRad="12700" dist="38100" dir="2700000" algn="tl" rotWithShape="0">
                  <a:prstClr val="black">
                    <a:lumMod val="50000"/>
                  </a:prstClr>
                </a:outerShdw>
              </a:effectLst>
            </a:endParaRPr>
          </a:p>
        </p:txBody>
      </p:sp>
    </p:spTree>
    <p:custDataLst>
      <p:tags r:id="rId1"/>
    </p:custDataLst>
    <p:extLst>
      <p:ext uri="{BB962C8B-B14F-4D97-AF65-F5344CB8AC3E}">
        <p14:creationId xmlns:p14="http://schemas.microsoft.com/office/powerpoint/2010/main" val="4263783241"/>
      </p:ext>
    </p:extLst>
  </p:cSld>
  <p:clrMapOvr>
    <a:masterClrMapping/>
  </p:clrMapOvr>
  <mc:AlternateContent xmlns:mc="http://schemas.openxmlformats.org/markup-compatibility/2006">
    <mc:Choice xmlns:p14="http://schemas.microsoft.com/office/powerpoint/2010/main" Requires="p14">
      <p:transition p14:dur="10" advTm="2874"/>
    </mc:Choice>
    <mc:Fallback>
      <p:transition advTm="2874"/>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3ADB5C-7904-42B3-B91C-A1EC820D36D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b="46667"/>
          <a:stretch/>
        </p:blipFill>
        <p:spPr>
          <a:xfrm>
            <a:off x="2144546" y="1528010"/>
            <a:ext cx="7902907" cy="469796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4" name="TextBox 13">
            <a:extLst>
              <a:ext uri="{FF2B5EF4-FFF2-40B4-BE49-F238E27FC236}">
                <a16:creationId xmlns:a16="http://schemas.microsoft.com/office/drawing/2014/main" id="{0C2D71F6-0CCD-4DBA-ABC8-5956734AC6A5}"/>
              </a:ext>
            </a:extLst>
          </p:cNvPr>
          <p:cNvSpPr txBox="1"/>
          <p:nvPr/>
        </p:nvSpPr>
        <p:spPr>
          <a:xfrm>
            <a:off x="2634017" y="296479"/>
            <a:ext cx="6654361" cy="707886"/>
          </a:xfrm>
          <a:prstGeom prst="rect">
            <a:avLst/>
          </a:prstGeom>
          <a:noFill/>
        </p:spPr>
        <p:txBody>
          <a:bodyPr wrap="square" rtlCol="0">
            <a:spAutoFit/>
          </a:bodyPr>
          <a:lstStyle/>
          <a:p>
            <a:pPr lvl="0"/>
            <a:r>
              <a:rPr lang="en-US" sz="4000" i="1" spc="300" dirty="0">
                <a:ln w="22225">
                  <a:solidFill>
                    <a:prstClr val="black"/>
                  </a:solidFill>
                  <a:prstDash val="solid"/>
                </a:ln>
                <a:solidFill>
                  <a:srgbClr val="0070C0"/>
                </a:solidFill>
                <a:latin typeface="Expo M" panose="02030504000101010101" pitchFamily="18" charset="-127"/>
                <a:ea typeface="Expo M" panose="02030504000101010101" pitchFamily="18" charset="-127"/>
              </a:rPr>
              <a:t>Intellectual Property</a:t>
            </a:r>
            <a:endParaRPr lang="en-US" sz="4000" dirty="0">
              <a:solidFill>
                <a:srgbClr val="0070C0"/>
              </a:solidFill>
            </a:endParaRPr>
          </a:p>
        </p:txBody>
      </p:sp>
    </p:spTree>
    <p:custDataLst>
      <p:tags r:id="rId1"/>
    </p:custDataLst>
    <p:extLst>
      <p:ext uri="{BB962C8B-B14F-4D97-AF65-F5344CB8AC3E}">
        <p14:creationId xmlns:p14="http://schemas.microsoft.com/office/powerpoint/2010/main" val="2284189334"/>
      </p:ext>
    </p:extLst>
  </p:cSld>
  <p:clrMapOvr>
    <a:masterClrMapping/>
  </p:clrMapOvr>
  <mc:AlternateContent xmlns:mc="http://schemas.openxmlformats.org/markup-compatibility/2006">
    <mc:Choice xmlns:p14="http://schemas.microsoft.com/office/powerpoint/2010/main" Requires="p14">
      <p:transition p14:dur="10" advTm="2634"/>
    </mc:Choice>
    <mc:Fallback>
      <p:transition advTm="263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D97A7E-EDB5-4A6D-8AD9-782189E35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437" y="230341"/>
            <a:ext cx="4705273" cy="6397317"/>
          </a:xfrm>
          <a:prstGeom prst="rect">
            <a:avLst/>
          </a:prstGeom>
        </p:spPr>
      </p:pic>
      <p:sp>
        <p:nvSpPr>
          <p:cNvPr id="6" name="TextBox 5">
            <a:extLst>
              <a:ext uri="{FF2B5EF4-FFF2-40B4-BE49-F238E27FC236}">
                <a16:creationId xmlns:a16="http://schemas.microsoft.com/office/drawing/2014/main" id="{7894246E-3840-4721-A3CD-A370187E07A9}"/>
              </a:ext>
            </a:extLst>
          </p:cNvPr>
          <p:cNvSpPr txBox="1"/>
          <p:nvPr/>
        </p:nvSpPr>
        <p:spPr>
          <a:xfrm>
            <a:off x="1864895" y="2201976"/>
            <a:ext cx="9625262" cy="830997"/>
          </a:xfrm>
          <a:prstGeom prst="rect">
            <a:avLst/>
          </a:prstGeom>
          <a:noFill/>
        </p:spPr>
        <p:txBody>
          <a:bodyPr wrap="square" rtlCol="0">
            <a:spAutoFit/>
          </a:bodyPr>
          <a:lstStyle/>
          <a:p>
            <a:pPr lvl="0"/>
            <a:r>
              <a:rPr lang="en-US" sz="4800" i="1" spc="300" dirty="0">
                <a:ln w="22225">
                  <a:solidFill>
                    <a:prstClr val="black"/>
                  </a:solidFill>
                  <a:prstDash val="solid"/>
                </a:ln>
                <a:solidFill>
                  <a:srgbClr val="0070C0"/>
                </a:solidFill>
                <a:effectLst>
                  <a:outerShdw blurRad="38100" dist="38100" dir="2700000" algn="tl">
                    <a:srgbClr val="000000">
                      <a:alpha val="43137"/>
                    </a:srgbClr>
                  </a:outerShdw>
                </a:effectLst>
                <a:latin typeface="Expo M" panose="02030504000101010101" pitchFamily="18" charset="-127"/>
                <a:ea typeface="Expo M" panose="02030504000101010101" pitchFamily="18" charset="-127"/>
              </a:rPr>
              <a:t>THIS SYSTEM OFFERS</a:t>
            </a:r>
            <a:endParaRPr lang="en-US" sz="4800" dirty="0">
              <a:solidFill>
                <a:srgbClr val="0070C0"/>
              </a:solidFill>
            </a:endParaRPr>
          </a:p>
        </p:txBody>
      </p:sp>
      <p:sp>
        <p:nvSpPr>
          <p:cNvPr id="7" name="TextBox 6">
            <a:extLst>
              <a:ext uri="{FF2B5EF4-FFF2-40B4-BE49-F238E27FC236}">
                <a16:creationId xmlns:a16="http://schemas.microsoft.com/office/drawing/2014/main" id="{501C148D-6FA8-4DC5-97CD-AB0B30FE85D4}"/>
              </a:ext>
            </a:extLst>
          </p:cNvPr>
          <p:cNvSpPr txBox="1"/>
          <p:nvPr/>
        </p:nvSpPr>
        <p:spPr>
          <a:xfrm>
            <a:off x="1676400" y="4270438"/>
            <a:ext cx="8899358" cy="830997"/>
          </a:xfrm>
          <a:prstGeom prst="rect">
            <a:avLst/>
          </a:prstGeom>
          <a:noFill/>
        </p:spPr>
        <p:txBody>
          <a:bodyPr wrap="square" rtlCol="0">
            <a:spAutoFit/>
          </a:bodyPr>
          <a:lstStyle/>
          <a:p>
            <a:pPr lvl="0"/>
            <a:r>
              <a:rPr lang="en-US" sz="4800" i="1" spc="300" dirty="0">
                <a:ln w="22225">
                  <a:solidFill>
                    <a:prstClr val="black"/>
                  </a:solidFill>
                  <a:prstDash val="solid"/>
                </a:ln>
                <a:solidFill>
                  <a:srgbClr val="0070C0"/>
                </a:solidFill>
                <a:effectLst>
                  <a:outerShdw blurRad="38100" dist="38100" dir="2700000" algn="tl">
                    <a:srgbClr val="000000">
                      <a:alpha val="43137"/>
                    </a:srgbClr>
                  </a:outerShdw>
                </a:effectLst>
                <a:latin typeface="Expo M" panose="02030504000101010101" pitchFamily="18" charset="-127"/>
                <a:ea typeface="Expo M" panose="02030504000101010101" pitchFamily="18" charset="-127"/>
              </a:rPr>
              <a:t>TREMENDOUS VALUE:</a:t>
            </a:r>
            <a:endParaRPr lang="en-US" sz="4800" dirty="0">
              <a:solidFill>
                <a:srgbClr val="0070C0"/>
              </a:solidFill>
            </a:endParaRPr>
          </a:p>
        </p:txBody>
      </p:sp>
    </p:spTree>
    <p:custDataLst>
      <p:tags r:id="rId1"/>
    </p:custDataLst>
    <p:extLst>
      <p:ext uri="{BB962C8B-B14F-4D97-AF65-F5344CB8AC3E}">
        <p14:creationId xmlns:p14="http://schemas.microsoft.com/office/powerpoint/2010/main" val="352087506"/>
      </p:ext>
    </p:extLst>
  </p:cSld>
  <p:clrMapOvr>
    <a:masterClrMapping/>
  </p:clrMapOvr>
  <mc:AlternateContent xmlns:mc="http://schemas.openxmlformats.org/markup-compatibility/2006">
    <mc:Choice xmlns:p14="http://schemas.microsoft.com/office/powerpoint/2010/main" Requires="p14">
      <p:transition p14:dur="10" advTm="2376"/>
    </mc:Choice>
    <mc:Fallback>
      <p:transition advTm="2376"/>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429ABD-D752-4A7A-989A-57D808667E19}"/>
              </a:ext>
            </a:extLst>
          </p:cNvPr>
          <p:cNvSpPr txBox="1"/>
          <p:nvPr/>
        </p:nvSpPr>
        <p:spPr>
          <a:xfrm>
            <a:off x="2634018" y="269114"/>
            <a:ext cx="6654361" cy="707886"/>
          </a:xfrm>
          <a:prstGeom prst="rect">
            <a:avLst/>
          </a:prstGeom>
          <a:noFill/>
        </p:spPr>
        <p:txBody>
          <a:bodyPr wrap="square" rtlCol="0">
            <a:spAutoFit/>
          </a:bodyPr>
          <a:lstStyle/>
          <a:p>
            <a:pPr lvl="0"/>
            <a:r>
              <a:rPr lang="en-US" sz="4000" i="1" spc="300" dirty="0">
                <a:ln w="22225">
                  <a:solidFill>
                    <a:prstClr val="black"/>
                  </a:solidFill>
                  <a:prstDash val="solid"/>
                </a:ln>
                <a:solidFill>
                  <a:srgbClr val="0070C0"/>
                </a:solidFill>
                <a:latin typeface="Expo M" panose="02030504000101010101" pitchFamily="18" charset="-127"/>
                <a:ea typeface="Expo M" panose="02030504000101010101" pitchFamily="18" charset="-127"/>
              </a:rPr>
              <a:t>Intellectual Property</a:t>
            </a:r>
            <a:endParaRPr lang="en-US" sz="4000" dirty="0">
              <a:solidFill>
                <a:srgbClr val="0070C0"/>
              </a:solidFill>
            </a:endParaRPr>
          </a:p>
        </p:txBody>
      </p:sp>
      <p:sp>
        <p:nvSpPr>
          <p:cNvPr id="14" name="Rectangle 13">
            <a:extLst>
              <a:ext uri="{FF2B5EF4-FFF2-40B4-BE49-F238E27FC236}">
                <a16:creationId xmlns:a16="http://schemas.microsoft.com/office/drawing/2014/main" id="{F97903A2-0296-409C-8057-409AAE724187}"/>
              </a:ext>
            </a:extLst>
          </p:cNvPr>
          <p:cNvSpPr/>
          <p:nvPr/>
        </p:nvSpPr>
        <p:spPr>
          <a:xfrm>
            <a:off x="884507" y="1567936"/>
            <a:ext cx="5870514" cy="461665"/>
          </a:xfrm>
          <a:prstGeom prst="rect">
            <a:avLst/>
          </a:prstGeom>
        </p:spPr>
        <p:txBody>
          <a:bodyPr wrap="square">
            <a:spAutoFit/>
          </a:bodyPr>
          <a:lstStyle/>
          <a:p>
            <a:pPr lvl="0"/>
            <a:r>
              <a:rPr lang="en-US" sz="2400" i="1" dirty="0">
                <a:ln w="0"/>
                <a:solidFill>
                  <a:srgbClr val="052F61"/>
                </a:solidFill>
                <a:latin typeface="Expo M" panose="02030504000101010101" pitchFamily="18" charset="-127"/>
                <a:ea typeface="Expo M" panose="02030504000101010101" pitchFamily="18" charset="-127"/>
              </a:rPr>
              <a:t>i. US Patent #6,718,712 B1 </a:t>
            </a:r>
          </a:p>
        </p:txBody>
      </p:sp>
      <p:sp>
        <p:nvSpPr>
          <p:cNvPr id="3" name="Rectangle 2">
            <a:extLst>
              <a:ext uri="{FF2B5EF4-FFF2-40B4-BE49-F238E27FC236}">
                <a16:creationId xmlns:a16="http://schemas.microsoft.com/office/drawing/2014/main" id="{479B2907-31A5-4E25-BD53-31E9B6438341}"/>
              </a:ext>
            </a:extLst>
          </p:cNvPr>
          <p:cNvSpPr/>
          <p:nvPr/>
        </p:nvSpPr>
        <p:spPr>
          <a:xfrm>
            <a:off x="462743" y="1072650"/>
            <a:ext cx="5870514" cy="461665"/>
          </a:xfrm>
          <a:prstGeom prst="rect">
            <a:avLst/>
          </a:prstGeom>
        </p:spPr>
        <p:txBody>
          <a:bodyPr wrap="square">
            <a:spAutoFit/>
          </a:bodyPr>
          <a:lstStyle/>
          <a:p>
            <a:pPr lvl="0"/>
            <a:r>
              <a:rPr lang="en-US" sz="2400" i="1" dirty="0">
                <a:ln w="0"/>
                <a:solidFill>
                  <a:srgbClr val="052F6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a. Existing Patent</a:t>
            </a:r>
          </a:p>
        </p:txBody>
      </p:sp>
      <p:sp>
        <p:nvSpPr>
          <p:cNvPr id="16" name="Rectangle 15">
            <a:extLst>
              <a:ext uri="{FF2B5EF4-FFF2-40B4-BE49-F238E27FC236}">
                <a16:creationId xmlns:a16="http://schemas.microsoft.com/office/drawing/2014/main" id="{CF6C2734-66FA-4945-91C0-C374CDD96EA7}"/>
              </a:ext>
            </a:extLst>
          </p:cNvPr>
          <p:cNvSpPr/>
          <p:nvPr/>
        </p:nvSpPr>
        <p:spPr>
          <a:xfrm>
            <a:off x="1108460" y="2043696"/>
            <a:ext cx="10934481" cy="400110"/>
          </a:xfrm>
          <a:prstGeom prst="rect">
            <a:avLst/>
          </a:prstGeom>
        </p:spPr>
        <p:txBody>
          <a:bodyPr wrap="square">
            <a:spAutoFit/>
          </a:bodyPr>
          <a:lstStyle/>
          <a:p>
            <a:pPr lvl="0"/>
            <a:r>
              <a:rPr lang="en-US" sz="2000" i="1" dirty="0">
                <a:ln w="0"/>
                <a:solidFill>
                  <a:srgbClr val="052F61"/>
                </a:solidFill>
                <a:latin typeface="Expo M" panose="02030504000101010101" pitchFamily="18" charset="-127"/>
                <a:ea typeface="Expo M" panose="02030504000101010101" pitchFamily="18" charset="-127"/>
              </a:rPr>
              <a:t>1. </a:t>
            </a:r>
            <a:r>
              <a:rPr lang="en-US" i="1" dirty="0">
                <a:ln w="0"/>
                <a:solidFill>
                  <a:srgbClr val="052F61"/>
                </a:solidFill>
                <a:latin typeface="Expo M" panose="02030504000101010101" pitchFamily="18" charset="-127"/>
                <a:ea typeface="Expo M" panose="02030504000101010101" pitchFamily="18" charset="-127"/>
              </a:rPr>
              <a:t>20-year</a:t>
            </a:r>
            <a:r>
              <a:rPr lang="en-US" sz="2000" i="1" dirty="0">
                <a:ln w="0"/>
                <a:solidFill>
                  <a:srgbClr val="052F61"/>
                </a:solidFill>
                <a:latin typeface="Expo M" panose="02030504000101010101" pitchFamily="18" charset="-127"/>
                <a:ea typeface="Expo M" panose="02030504000101010101" pitchFamily="18" charset="-127"/>
              </a:rPr>
              <a:t> patent with 4 years remaining</a:t>
            </a:r>
          </a:p>
        </p:txBody>
      </p:sp>
      <p:sp>
        <p:nvSpPr>
          <p:cNvPr id="17" name="Rectangle 16">
            <a:extLst>
              <a:ext uri="{FF2B5EF4-FFF2-40B4-BE49-F238E27FC236}">
                <a16:creationId xmlns:a16="http://schemas.microsoft.com/office/drawing/2014/main" id="{1F8127E4-A942-49F1-B233-7466CA888E65}"/>
              </a:ext>
            </a:extLst>
          </p:cNvPr>
          <p:cNvSpPr/>
          <p:nvPr/>
        </p:nvSpPr>
        <p:spPr>
          <a:xfrm>
            <a:off x="1108460" y="2443806"/>
            <a:ext cx="10934481" cy="400110"/>
          </a:xfrm>
          <a:prstGeom prst="rect">
            <a:avLst/>
          </a:prstGeom>
        </p:spPr>
        <p:txBody>
          <a:bodyPr wrap="square">
            <a:spAutoFit/>
          </a:bodyPr>
          <a:lstStyle/>
          <a:p>
            <a:pPr lvl="0"/>
            <a:r>
              <a:rPr lang="en-US" sz="2000" i="1" dirty="0">
                <a:ln w="0"/>
                <a:solidFill>
                  <a:srgbClr val="052F61"/>
                </a:solidFill>
                <a:latin typeface="Expo M" panose="02030504000101010101" pitchFamily="18" charset="-127"/>
                <a:ea typeface="Expo M" panose="02030504000101010101" pitchFamily="18" charset="-127"/>
              </a:rPr>
              <a:t>2. Result of USPTO request to bifurcate original filing - Product </a:t>
            </a:r>
          </a:p>
        </p:txBody>
      </p:sp>
      <p:sp>
        <p:nvSpPr>
          <p:cNvPr id="21" name="Rectangle 20">
            <a:extLst>
              <a:ext uri="{FF2B5EF4-FFF2-40B4-BE49-F238E27FC236}">
                <a16:creationId xmlns:a16="http://schemas.microsoft.com/office/drawing/2014/main" id="{3BF56BCE-859B-4BF3-B577-36A63685C19C}"/>
              </a:ext>
            </a:extLst>
          </p:cNvPr>
          <p:cNvSpPr/>
          <p:nvPr/>
        </p:nvSpPr>
        <p:spPr>
          <a:xfrm>
            <a:off x="884507" y="3386919"/>
            <a:ext cx="8910751" cy="400110"/>
          </a:xfrm>
          <a:prstGeom prst="rect">
            <a:avLst/>
          </a:prstGeom>
        </p:spPr>
        <p:txBody>
          <a:bodyPr wrap="square">
            <a:spAutoFit/>
          </a:bodyPr>
          <a:lstStyle/>
          <a:p>
            <a:r>
              <a:rPr lang="en-US" sz="2000" i="1" dirty="0">
                <a:ln w="0"/>
                <a:solidFill>
                  <a:srgbClr val="052F61"/>
                </a:solidFill>
                <a:latin typeface="Expo M" panose="02030504000101010101" pitchFamily="18" charset="-127"/>
                <a:ea typeface="Expo M" panose="02030504000101010101" pitchFamily="18" charset="-127"/>
              </a:rPr>
              <a:t>ii. Patent Pending Application #: 16597614</a:t>
            </a:r>
          </a:p>
        </p:txBody>
      </p:sp>
      <p:sp>
        <p:nvSpPr>
          <p:cNvPr id="22" name="Rectangle 21">
            <a:extLst>
              <a:ext uri="{FF2B5EF4-FFF2-40B4-BE49-F238E27FC236}">
                <a16:creationId xmlns:a16="http://schemas.microsoft.com/office/drawing/2014/main" id="{83BCA500-C3AF-4A7A-9D08-2CF4948EB28C}"/>
              </a:ext>
            </a:extLst>
          </p:cNvPr>
          <p:cNvSpPr/>
          <p:nvPr/>
        </p:nvSpPr>
        <p:spPr>
          <a:xfrm>
            <a:off x="1127611" y="3787029"/>
            <a:ext cx="10934481" cy="400110"/>
          </a:xfrm>
          <a:prstGeom prst="rect">
            <a:avLst/>
          </a:prstGeom>
        </p:spPr>
        <p:txBody>
          <a:bodyPr wrap="square">
            <a:spAutoFit/>
          </a:bodyPr>
          <a:lstStyle/>
          <a:p>
            <a:pPr lvl="0"/>
            <a:r>
              <a:rPr lang="en-US" sz="2000" i="1" dirty="0">
                <a:ln w="0"/>
                <a:solidFill>
                  <a:srgbClr val="052F61"/>
                </a:solidFill>
                <a:latin typeface="Expo M" panose="02030504000101010101" pitchFamily="18" charset="-127"/>
                <a:ea typeface="Expo M" panose="02030504000101010101" pitchFamily="18" charset="-127"/>
              </a:rPr>
              <a:t>1. </a:t>
            </a:r>
            <a:r>
              <a:rPr lang="en-US" i="1" dirty="0">
                <a:ln w="0"/>
                <a:solidFill>
                  <a:srgbClr val="052F61"/>
                </a:solidFill>
                <a:latin typeface="Expo M" panose="02030504000101010101" pitchFamily="18" charset="-127"/>
                <a:ea typeface="Expo M" panose="02030504000101010101" pitchFamily="18" charset="-127"/>
              </a:rPr>
              <a:t>Result</a:t>
            </a:r>
            <a:r>
              <a:rPr lang="en-US" sz="2000" i="1" dirty="0">
                <a:ln w="0"/>
                <a:solidFill>
                  <a:srgbClr val="052F61"/>
                </a:solidFill>
                <a:latin typeface="Expo M" panose="02030504000101010101" pitchFamily="18" charset="-127"/>
                <a:ea typeface="Expo M" panose="02030504000101010101" pitchFamily="18" charset="-127"/>
              </a:rPr>
              <a:t> of USPTO request to bifurcate original filing – Process </a:t>
            </a:r>
          </a:p>
        </p:txBody>
      </p:sp>
      <p:sp>
        <p:nvSpPr>
          <p:cNvPr id="23" name="Rectangle 22">
            <a:extLst>
              <a:ext uri="{FF2B5EF4-FFF2-40B4-BE49-F238E27FC236}">
                <a16:creationId xmlns:a16="http://schemas.microsoft.com/office/drawing/2014/main" id="{5E6A8D20-10CF-499B-AE02-3EF04E474BE0}"/>
              </a:ext>
            </a:extLst>
          </p:cNvPr>
          <p:cNvSpPr/>
          <p:nvPr/>
        </p:nvSpPr>
        <p:spPr>
          <a:xfrm>
            <a:off x="1127610" y="4215328"/>
            <a:ext cx="10934481" cy="400110"/>
          </a:xfrm>
          <a:prstGeom prst="rect">
            <a:avLst/>
          </a:prstGeom>
        </p:spPr>
        <p:txBody>
          <a:bodyPr wrap="square">
            <a:spAutoFit/>
          </a:bodyPr>
          <a:lstStyle/>
          <a:p>
            <a:r>
              <a:rPr lang="en-US" sz="2000" i="1" dirty="0">
                <a:ln w="0"/>
                <a:solidFill>
                  <a:srgbClr val="052F61"/>
                </a:solidFill>
                <a:latin typeface="Expo M" panose="02030504000101010101" pitchFamily="18" charset="-127"/>
                <a:ea typeface="Expo M" panose="02030504000101010101" pitchFamily="18" charset="-127"/>
              </a:rPr>
              <a:t>2. Includes 3D Printing on BP2 SCIPs</a:t>
            </a:r>
          </a:p>
        </p:txBody>
      </p:sp>
      <p:sp>
        <p:nvSpPr>
          <p:cNvPr id="24" name="Rectangle 23">
            <a:extLst>
              <a:ext uri="{FF2B5EF4-FFF2-40B4-BE49-F238E27FC236}">
                <a16:creationId xmlns:a16="http://schemas.microsoft.com/office/drawing/2014/main" id="{5AC481AD-56ED-4C40-8ACA-403F9B498C14}"/>
              </a:ext>
            </a:extLst>
          </p:cNvPr>
          <p:cNvSpPr/>
          <p:nvPr/>
        </p:nvSpPr>
        <p:spPr>
          <a:xfrm>
            <a:off x="1127609" y="4601526"/>
            <a:ext cx="10934481" cy="400110"/>
          </a:xfrm>
          <a:prstGeom prst="rect">
            <a:avLst/>
          </a:prstGeom>
        </p:spPr>
        <p:txBody>
          <a:bodyPr wrap="square">
            <a:spAutoFit/>
          </a:bodyPr>
          <a:lstStyle/>
          <a:p>
            <a:r>
              <a:rPr lang="en-US" sz="2000" i="1" dirty="0">
                <a:ln w="0"/>
                <a:solidFill>
                  <a:srgbClr val="052F61"/>
                </a:solidFill>
                <a:latin typeface="Expo M" panose="02030504000101010101" pitchFamily="18" charset="-127"/>
                <a:ea typeface="Expo M" panose="02030504000101010101" pitchFamily="18" charset="-127"/>
              </a:rPr>
              <a:t>3. </a:t>
            </a:r>
            <a:r>
              <a:rPr lang="en-US" i="1" dirty="0">
                <a:ln w="0"/>
                <a:solidFill>
                  <a:srgbClr val="052F61"/>
                </a:solidFill>
                <a:latin typeface="Expo M" panose="02030504000101010101" pitchFamily="18" charset="-127"/>
                <a:ea typeface="Expo M" panose="02030504000101010101" pitchFamily="18" charset="-127"/>
              </a:rPr>
              <a:t>Current</a:t>
            </a:r>
            <a:r>
              <a:rPr lang="en-US" sz="2000" i="1" dirty="0">
                <a:ln w="0"/>
                <a:solidFill>
                  <a:srgbClr val="052F61"/>
                </a:solidFill>
                <a:latin typeface="Expo M" panose="02030504000101010101" pitchFamily="18" charset="-127"/>
                <a:ea typeface="Expo M" panose="02030504000101010101" pitchFamily="18" charset="-127"/>
              </a:rPr>
              <a:t> Valuation of $6,117,750</a:t>
            </a:r>
          </a:p>
        </p:txBody>
      </p:sp>
      <p:sp>
        <p:nvSpPr>
          <p:cNvPr id="25" name="Rectangle 24">
            <a:extLst>
              <a:ext uri="{FF2B5EF4-FFF2-40B4-BE49-F238E27FC236}">
                <a16:creationId xmlns:a16="http://schemas.microsoft.com/office/drawing/2014/main" id="{CF0B9DEC-4C38-476A-88B1-6E0BF13E2741}"/>
              </a:ext>
            </a:extLst>
          </p:cNvPr>
          <p:cNvSpPr/>
          <p:nvPr/>
        </p:nvSpPr>
        <p:spPr>
          <a:xfrm>
            <a:off x="1127609" y="2844098"/>
            <a:ext cx="10934481" cy="400110"/>
          </a:xfrm>
          <a:prstGeom prst="rect">
            <a:avLst/>
          </a:prstGeom>
        </p:spPr>
        <p:txBody>
          <a:bodyPr wrap="square">
            <a:spAutoFit/>
          </a:bodyPr>
          <a:lstStyle/>
          <a:p>
            <a:r>
              <a:rPr lang="en-US" sz="2000" i="1" dirty="0">
                <a:ln w="0"/>
                <a:solidFill>
                  <a:srgbClr val="052F61"/>
                </a:solidFill>
                <a:latin typeface="Expo M" panose="02030504000101010101" pitchFamily="18" charset="-127"/>
                <a:ea typeface="Expo M" panose="02030504000101010101" pitchFamily="18" charset="-127"/>
              </a:rPr>
              <a:t>3. Current Valuation of $1,029,375</a:t>
            </a:r>
          </a:p>
        </p:txBody>
      </p:sp>
      <p:sp>
        <p:nvSpPr>
          <p:cNvPr id="12" name="Rectangle 11">
            <a:extLst>
              <a:ext uri="{FF2B5EF4-FFF2-40B4-BE49-F238E27FC236}">
                <a16:creationId xmlns:a16="http://schemas.microsoft.com/office/drawing/2014/main" id="{31281A3F-20C5-4CA3-93E8-A15F19DE10E6}"/>
              </a:ext>
            </a:extLst>
          </p:cNvPr>
          <p:cNvSpPr/>
          <p:nvPr/>
        </p:nvSpPr>
        <p:spPr>
          <a:xfrm>
            <a:off x="462743" y="5277518"/>
            <a:ext cx="11714117" cy="1015663"/>
          </a:xfrm>
          <a:prstGeom prst="rect">
            <a:avLst/>
          </a:prstGeom>
          <a:ln>
            <a:noFill/>
          </a:ln>
        </p:spPr>
        <p:txBody>
          <a:bodyPr wrap="square">
            <a:spAutoFit/>
          </a:bodyPr>
          <a:lstStyle/>
          <a:p>
            <a:pPr lvl="0"/>
            <a:r>
              <a:rPr lang="en-US" sz="2000" i="1" dirty="0">
                <a:ln w="0"/>
                <a:solidFill>
                  <a:srgbClr val="052F61"/>
                </a:solidFill>
                <a:latin typeface="Expo M" panose="02030504000101010101" pitchFamily="18" charset="-127"/>
                <a:ea typeface="Expo M" panose="02030504000101010101" pitchFamily="18" charset="-127"/>
              </a:rPr>
              <a:t>Clayton M. Christensen: NOTED: disruptive innovations were technologically straightforward, consisting of off-the-shelf components put together in a product architecture that was often simpler than prior approaches. </a:t>
            </a:r>
          </a:p>
        </p:txBody>
      </p:sp>
    </p:spTree>
    <p:custDataLst>
      <p:tags r:id="rId1"/>
    </p:custDataLst>
    <p:extLst>
      <p:ext uri="{BB962C8B-B14F-4D97-AF65-F5344CB8AC3E}">
        <p14:creationId xmlns:p14="http://schemas.microsoft.com/office/powerpoint/2010/main" val="405267897"/>
      </p:ext>
    </p:extLst>
  </p:cSld>
  <p:clrMapOvr>
    <a:masterClrMapping/>
  </p:clrMapOvr>
  <mc:AlternateContent xmlns:mc="http://schemas.openxmlformats.org/markup-compatibility/2006">
    <mc:Choice xmlns:p14="http://schemas.microsoft.com/office/powerpoint/2010/main" Requires="p14">
      <p:transition p14:dur="10" advTm="11553"/>
    </mc:Choice>
    <mc:Fallback>
      <p:transition advTm="115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429ABD-D752-4A7A-989A-57D808667E19}"/>
              </a:ext>
            </a:extLst>
          </p:cNvPr>
          <p:cNvSpPr txBox="1"/>
          <p:nvPr/>
        </p:nvSpPr>
        <p:spPr>
          <a:xfrm>
            <a:off x="3016363" y="196334"/>
            <a:ext cx="5437301" cy="707886"/>
          </a:xfrm>
          <a:prstGeom prst="rect">
            <a:avLst/>
          </a:prstGeom>
          <a:noFill/>
        </p:spPr>
        <p:txBody>
          <a:bodyPr wrap="square" rtlCol="0">
            <a:spAutoFit/>
          </a:bodyPr>
          <a:lstStyle/>
          <a:p>
            <a:pPr lvl="0"/>
            <a:r>
              <a:rPr lang="en-US" sz="4000" i="1" spc="300" dirty="0">
                <a:ln w="22225">
                  <a:solidFill>
                    <a:prstClr val="black"/>
                  </a:solidFill>
                  <a:prstDash val="solid"/>
                </a:ln>
                <a:solidFill>
                  <a:srgbClr val="0070C0"/>
                </a:solidFill>
                <a:latin typeface="Expo M" panose="02030504000101010101" pitchFamily="18" charset="-127"/>
                <a:ea typeface="Expo M" panose="02030504000101010101" pitchFamily="18" charset="-127"/>
              </a:rPr>
              <a:t>The Competition</a:t>
            </a:r>
            <a:endParaRPr lang="en-US" sz="4000" dirty="0">
              <a:solidFill>
                <a:srgbClr val="0070C0"/>
              </a:solidFill>
            </a:endParaRPr>
          </a:p>
        </p:txBody>
      </p:sp>
      <p:sp>
        <p:nvSpPr>
          <p:cNvPr id="14" name="Rectangle 13">
            <a:extLst>
              <a:ext uri="{FF2B5EF4-FFF2-40B4-BE49-F238E27FC236}">
                <a16:creationId xmlns:a16="http://schemas.microsoft.com/office/drawing/2014/main" id="{F97903A2-0296-409C-8057-409AAE724187}"/>
              </a:ext>
            </a:extLst>
          </p:cNvPr>
          <p:cNvSpPr/>
          <p:nvPr/>
        </p:nvSpPr>
        <p:spPr>
          <a:xfrm>
            <a:off x="1090917" y="1768859"/>
            <a:ext cx="5870514" cy="400110"/>
          </a:xfrm>
          <a:prstGeom prst="rect">
            <a:avLst/>
          </a:prstGeom>
        </p:spPr>
        <p:txBody>
          <a:bodyPr wrap="square">
            <a:spAutoFit/>
          </a:bodyPr>
          <a:lstStyle/>
          <a:p>
            <a:pPr lvl="0"/>
            <a:r>
              <a:rPr lang="en-US" sz="2000" i="1" dirty="0">
                <a:ln w="0"/>
                <a:solidFill>
                  <a:srgbClr val="052F61"/>
                </a:solidFill>
                <a:latin typeface="Expo M" panose="02030504000101010101" pitchFamily="18" charset="-127"/>
                <a:ea typeface="Expo M" panose="02030504000101010101" pitchFamily="18" charset="-127"/>
              </a:rPr>
              <a:t>i.  EVG – 3D from Austria</a:t>
            </a:r>
          </a:p>
        </p:txBody>
      </p:sp>
      <p:sp>
        <p:nvSpPr>
          <p:cNvPr id="3" name="Rectangle 2">
            <a:extLst>
              <a:ext uri="{FF2B5EF4-FFF2-40B4-BE49-F238E27FC236}">
                <a16:creationId xmlns:a16="http://schemas.microsoft.com/office/drawing/2014/main" id="{479B2907-31A5-4E25-BD53-31E9B6438341}"/>
              </a:ext>
            </a:extLst>
          </p:cNvPr>
          <p:cNvSpPr/>
          <p:nvPr/>
        </p:nvSpPr>
        <p:spPr>
          <a:xfrm>
            <a:off x="603286" y="1284779"/>
            <a:ext cx="11588714" cy="461665"/>
          </a:xfrm>
          <a:prstGeom prst="rect">
            <a:avLst/>
          </a:prstGeom>
        </p:spPr>
        <p:txBody>
          <a:bodyPr wrap="square">
            <a:spAutoFit/>
          </a:bodyPr>
          <a:lstStyle/>
          <a:p>
            <a:pPr lvl="0"/>
            <a:r>
              <a:rPr lang="en-US" sz="2400" i="1" dirty="0">
                <a:ln w="0"/>
                <a:solidFill>
                  <a:srgbClr val="052F61"/>
                </a:solidFill>
                <a:latin typeface="Expo M" panose="02030504000101010101" pitchFamily="18" charset="-127"/>
                <a:ea typeface="Expo M" panose="02030504000101010101" pitchFamily="18" charset="-127"/>
              </a:rPr>
              <a:t>a. There are 5 Competitors Manufacturing SCIPs in the World:</a:t>
            </a:r>
          </a:p>
        </p:txBody>
      </p:sp>
      <p:sp>
        <p:nvSpPr>
          <p:cNvPr id="22" name="Rectangle 21">
            <a:extLst>
              <a:ext uri="{FF2B5EF4-FFF2-40B4-BE49-F238E27FC236}">
                <a16:creationId xmlns:a16="http://schemas.microsoft.com/office/drawing/2014/main" id="{83BCA500-C3AF-4A7A-9D08-2CF4948EB28C}"/>
              </a:ext>
            </a:extLst>
          </p:cNvPr>
          <p:cNvSpPr/>
          <p:nvPr/>
        </p:nvSpPr>
        <p:spPr>
          <a:xfrm>
            <a:off x="1090917" y="3497723"/>
            <a:ext cx="9184034" cy="400110"/>
          </a:xfrm>
          <a:prstGeom prst="rect">
            <a:avLst/>
          </a:prstGeom>
        </p:spPr>
        <p:txBody>
          <a:bodyPr wrap="square">
            <a:spAutoFit/>
          </a:bodyPr>
          <a:lstStyle/>
          <a:p>
            <a:pPr lvl="0"/>
            <a:r>
              <a:rPr lang="en-US" sz="2000" i="1" dirty="0">
                <a:ln w="0"/>
                <a:solidFill>
                  <a:srgbClr val="052F61"/>
                </a:solidFill>
                <a:latin typeface="Expo M" panose="02030504000101010101" pitchFamily="18" charset="-127"/>
                <a:ea typeface="Expo M" panose="02030504000101010101" pitchFamily="18" charset="-127"/>
              </a:rPr>
              <a:t>v.  Blue Planet Building Panels, ID and CA</a:t>
            </a:r>
          </a:p>
        </p:txBody>
      </p:sp>
      <p:sp>
        <p:nvSpPr>
          <p:cNvPr id="11" name="Rectangle 10">
            <a:extLst>
              <a:ext uri="{FF2B5EF4-FFF2-40B4-BE49-F238E27FC236}">
                <a16:creationId xmlns:a16="http://schemas.microsoft.com/office/drawing/2014/main" id="{4A7E7AF5-2615-4326-8422-970A5F073BB0}"/>
              </a:ext>
            </a:extLst>
          </p:cNvPr>
          <p:cNvSpPr/>
          <p:nvPr/>
        </p:nvSpPr>
        <p:spPr>
          <a:xfrm>
            <a:off x="958964" y="2155729"/>
            <a:ext cx="5870514" cy="400110"/>
          </a:xfrm>
          <a:prstGeom prst="rect">
            <a:avLst/>
          </a:prstGeom>
        </p:spPr>
        <p:txBody>
          <a:bodyPr wrap="square">
            <a:spAutoFit/>
          </a:bodyPr>
          <a:lstStyle/>
          <a:p>
            <a:pPr lvl="0"/>
            <a:r>
              <a:rPr lang="en-US" sz="2000" i="1" dirty="0">
                <a:ln w="0"/>
                <a:solidFill>
                  <a:srgbClr val="052F61"/>
                </a:solidFill>
                <a:latin typeface="Expo M" panose="02030504000101010101" pitchFamily="18" charset="-127"/>
                <a:ea typeface="Expo M" panose="02030504000101010101" pitchFamily="18" charset="-127"/>
              </a:rPr>
              <a:t> ii.  Emmedue – M2 from Italy</a:t>
            </a:r>
          </a:p>
        </p:txBody>
      </p:sp>
      <p:sp>
        <p:nvSpPr>
          <p:cNvPr id="12" name="Rectangle 11">
            <a:extLst>
              <a:ext uri="{FF2B5EF4-FFF2-40B4-BE49-F238E27FC236}">
                <a16:creationId xmlns:a16="http://schemas.microsoft.com/office/drawing/2014/main" id="{40F4C829-5DB0-4B50-904B-BECD9C0C8259}"/>
              </a:ext>
            </a:extLst>
          </p:cNvPr>
          <p:cNvSpPr/>
          <p:nvPr/>
        </p:nvSpPr>
        <p:spPr>
          <a:xfrm>
            <a:off x="958964" y="2597030"/>
            <a:ext cx="5870514" cy="400110"/>
          </a:xfrm>
          <a:prstGeom prst="rect">
            <a:avLst/>
          </a:prstGeom>
        </p:spPr>
        <p:txBody>
          <a:bodyPr wrap="square">
            <a:spAutoFit/>
          </a:bodyPr>
          <a:lstStyle/>
          <a:p>
            <a:pPr lvl="0"/>
            <a:r>
              <a:rPr lang="en-US" sz="2000" i="1" dirty="0">
                <a:ln w="0"/>
                <a:solidFill>
                  <a:srgbClr val="052F61"/>
                </a:solidFill>
                <a:latin typeface="Expo M" panose="02030504000101010101" pitchFamily="18" charset="-127"/>
                <a:ea typeface="Expo M" panose="02030504000101010101" pitchFamily="18" charset="-127"/>
              </a:rPr>
              <a:t> iii.  Covingtech from Fontana, CA</a:t>
            </a:r>
          </a:p>
        </p:txBody>
      </p:sp>
      <p:sp>
        <p:nvSpPr>
          <p:cNvPr id="13" name="Rectangle 12">
            <a:extLst>
              <a:ext uri="{FF2B5EF4-FFF2-40B4-BE49-F238E27FC236}">
                <a16:creationId xmlns:a16="http://schemas.microsoft.com/office/drawing/2014/main" id="{45A66327-F0D6-45E3-9C73-F300C027C738}"/>
              </a:ext>
            </a:extLst>
          </p:cNvPr>
          <p:cNvSpPr/>
          <p:nvPr/>
        </p:nvSpPr>
        <p:spPr>
          <a:xfrm>
            <a:off x="958964" y="3051236"/>
            <a:ext cx="5870514" cy="400110"/>
          </a:xfrm>
          <a:prstGeom prst="rect">
            <a:avLst/>
          </a:prstGeom>
        </p:spPr>
        <p:txBody>
          <a:bodyPr wrap="square">
            <a:spAutoFit/>
          </a:bodyPr>
          <a:lstStyle/>
          <a:p>
            <a:pPr lvl="0"/>
            <a:r>
              <a:rPr lang="en-US" sz="2000" i="1" dirty="0">
                <a:ln w="0"/>
                <a:solidFill>
                  <a:srgbClr val="052F61"/>
                </a:solidFill>
                <a:latin typeface="Expo M" panose="02030504000101010101" pitchFamily="18" charset="-127"/>
                <a:ea typeface="Expo M" panose="02030504000101010101" pitchFamily="18" charset="-127"/>
              </a:rPr>
              <a:t> iv.  </a:t>
            </a:r>
            <a:r>
              <a:rPr lang="en-US" sz="2000" i="1" dirty="0" err="1">
                <a:ln w="0"/>
                <a:solidFill>
                  <a:srgbClr val="052F61"/>
                </a:solidFill>
                <a:latin typeface="Expo M" panose="02030504000101010101" pitchFamily="18" charset="-127"/>
                <a:ea typeface="Expo M" panose="02030504000101010101" pitchFamily="18" charset="-127"/>
              </a:rPr>
              <a:t>MetRock</a:t>
            </a:r>
            <a:r>
              <a:rPr lang="en-US" sz="2000" i="1" dirty="0">
                <a:ln w="0"/>
                <a:solidFill>
                  <a:srgbClr val="052F61"/>
                </a:solidFill>
                <a:latin typeface="Expo M" panose="02030504000101010101" pitchFamily="18" charset="-127"/>
                <a:ea typeface="Expo M" panose="02030504000101010101" pitchFamily="18" charset="-127"/>
              </a:rPr>
              <a:t> from Anniston, AL</a:t>
            </a:r>
          </a:p>
        </p:txBody>
      </p:sp>
      <p:sp>
        <p:nvSpPr>
          <p:cNvPr id="15" name="Rectangle 14">
            <a:extLst>
              <a:ext uri="{FF2B5EF4-FFF2-40B4-BE49-F238E27FC236}">
                <a16:creationId xmlns:a16="http://schemas.microsoft.com/office/drawing/2014/main" id="{41C35A2B-48AC-4A3A-A6BA-796EC72BF4CC}"/>
              </a:ext>
            </a:extLst>
          </p:cNvPr>
          <p:cNvSpPr/>
          <p:nvPr/>
        </p:nvSpPr>
        <p:spPr>
          <a:xfrm>
            <a:off x="603286" y="4071329"/>
            <a:ext cx="11588714" cy="461665"/>
          </a:xfrm>
          <a:prstGeom prst="rect">
            <a:avLst/>
          </a:prstGeom>
        </p:spPr>
        <p:txBody>
          <a:bodyPr wrap="square">
            <a:spAutoFit/>
          </a:bodyPr>
          <a:lstStyle/>
          <a:p>
            <a:pPr lvl="0"/>
            <a:r>
              <a:rPr lang="en-US" sz="2400" i="1" dirty="0">
                <a:ln w="0"/>
                <a:solidFill>
                  <a:srgbClr val="052F61"/>
                </a:solidFill>
                <a:latin typeface="Expo M" panose="02030504000101010101" pitchFamily="18" charset="-127"/>
                <a:ea typeface="Expo M" panose="02030504000101010101" pitchFamily="18" charset="-127"/>
              </a:rPr>
              <a:t>b. Here is what sets us apart from The Competition:</a:t>
            </a:r>
          </a:p>
        </p:txBody>
      </p:sp>
      <p:sp>
        <p:nvSpPr>
          <p:cNvPr id="18" name="Rectangle 17">
            <a:extLst>
              <a:ext uri="{FF2B5EF4-FFF2-40B4-BE49-F238E27FC236}">
                <a16:creationId xmlns:a16="http://schemas.microsoft.com/office/drawing/2014/main" id="{AA98944D-1C9B-42F4-B0B1-852732D84FCB}"/>
              </a:ext>
            </a:extLst>
          </p:cNvPr>
          <p:cNvSpPr/>
          <p:nvPr/>
        </p:nvSpPr>
        <p:spPr>
          <a:xfrm>
            <a:off x="1024940" y="4548364"/>
            <a:ext cx="8281683" cy="400110"/>
          </a:xfrm>
          <a:prstGeom prst="rect">
            <a:avLst/>
          </a:prstGeom>
        </p:spPr>
        <p:txBody>
          <a:bodyPr wrap="square">
            <a:spAutoFit/>
          </a:bodyPr>
          <a:lstStyle/>
          <a:p>
            <a:pPr lvl="0"/>
            <a:r>
              <a:rPr lang="en-US" sz="2000" i="1" dirty="0">
                <a:ln w="0"/>
                <a:solidFill>
                  <a:srgbClr val="052F61"/>
                </a:solidFill>
                <a:latin typeface="Expo M" panose="02030504000101010101" pitchFamily="18" charset="-127"/>
                <a:ea typeface="Expo M" panose="02030504000101010101" pitchFamily="18" charset="-127"/>
              </a:rPr>
              <a:t> i.  We are the only “ENGINEERED” SCIPs panel available</a:t>
            </a:r>
          </a:p>
        </p:txBody>
      </p:sp>
    </p:spTree>
    <p:custDataLst>
      <p:tags r:id="rId1"/>
    </p:custDataLst>
    <p:extLst>
      <p:ext uri="{BB962C8B-B14F-4D97-AF65-F5344CB8AC3E}">
        <p14:creationId xmlns:p14="http://schemas.microsoft.com/office/powerpoint/2010/main" val="4008474439"/>
      </p:ext>
    </p:extLst>
  </p:cSld>
  <p:clrMapOvr>
    <a:masterClrMapping/>
  </p:clrMapOvr>
  <mc:AlternateContent xmlns:mc="http://schemas.openxmlformats.org/markup-compatibility/2006">
    <mc:Choice xmlns:p14="http://schemas.microsoft.com/office/powerpoint/2010/main" Requires="p14">
      <p:transition p14:dur="10" advTm="11500"/>
    </mc:Choice>
    <mc:Fallback>
      <p:transition advTm="11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11" grpId="0"/>
      <p:bldP spid="12" grpId="0"/>
      <p:bldP spid="13" grpId="0"/>
      <p:bldP spid="15"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429ABD-D752-4A7A-989A-57D808667E19}"/>
              </a:ext>
            </a:extLst>
          </p:cNvPr>
          <p:cNvSpPr txBox="1"/>
          <p:nvPr/>
        </p:nvSpPr>
        <p:spPr>
          <a:xfrm>
            <a:off x="3016363" y="196334"/>
            <a:ext cx="5437301" cy="707886"/>
          </a:xfrm>
          <a:prstGeom prst="rect">
            <a:avLst/>
          </a:prstGeom>
          <a:noFill/>
        </p:spPr>
        <p:txBody>
          <a:bodyPr wrap="square" rtlCol="0">
            <a:spAutoFit/>
          </a:bodyPr>
          <a:lstStyle/>
          <a:p>
            <a:pPr lvl="0"/>
            <a:r>
              <a:rPr lang="en-US" sz="4000" i="1" spc="300" dirty="0">
                <a:ln w="22225">
                  <a:solidFill>
                    <a:prstClr val="black"/>
                  </a:solidFill>
                  <a:prstDash val="solid"/>
                </a:ln>
                <a:solidFill>
                  <a:srgbClr val="0070C0"/>
                </a:solidFill>
                <a:latin typeface="Expo M" panose="02030504000101010101" pitchFamily="18" charset="-127"/>
                <a:ea typeface="Expo M" panose="02030504000101010101" pitchFamily="18" charset="-127"/>
              </a:rPr>
              <a:t>The Competition</a:t>
            </a:r>
            <a:endParaRPr lang="en-US" sz="4000" dirty="0">
              <a:solidFill>
                <a:srgbClr val="0070C0"/>
              </a:solidFill>
            </a:endParaRPr>
          </a:p>
        </p:txBody>
      </p:sp>
      <p:sp>
        <p:nvSpPr>
          <p:cNvPr id="14" name="Rectangle 13">
            <a:extLst>
              <a:ext uri="{FF2B5EF4-FFF2-40B4-BE49-F238E27FC236}">
                <a16:creationId xmlns:a16="http://schemas.microsoft.com/office/drawing/2014/main" id="{F97903A2-0296-409C-8057-409AAE724187}"/>
              </a:ext>
            </a:extLst>
          </p:cNvPr>
          <p:cNvSpPr/>
          <p:nvPr/>
        </p:nvSpPr>
        <p:spPr>
          <a:xfrm>
            <a:off x="1090917" y="1768859"/>
            <a:ext cx="5870514" cy="461665"/>
          </a:xfrm>
          <a:prstGeom prst="rect">
            <a:avLst/>
          </a:prstGeom>
        </p:spPr>
        <p:txBody>
          <a:bodyPr wrap="square">
            <a:spAutoFit/>
          </a:bodyPr>
          <a:lstStyle/>
          <a:p>
            <a:pPr lvl="0"/>
            <a:r>
              <a:rPr lang="en-US" sz="2400" i="1" dirty="0">
                <a:ln w="0"/>
                <a:solidFill>
                  <a:srgbClr val="052F61"/>
                </a:solidFill>
                <a:latin typeface="Expo M" panose="02030504000101010101" pitchFamily="18" charset="-127"/>
                <a:ea typeface="Expo M" panose="02030504000101010101" pitchFamily="18" charset="-127"/>
              </a:rPr>
              <a:t>EVG – 3D from Austria</a:t>
            </a:r>
          </a:p>
        </p:txBody>
      </p:sp>
      <p:pic>
        <p:nvPicPr>
          <p:cNvPr id="5" name="Picture 4">
            <a:extLst>
              <a:ext uri="{FF2B5EF4-FFF2-40B4-BE49-F238E27FC236}">
                <a16:creationId xmlns:a16="http://schemas.microsoft.com/office/drawing/2014/main" id="{D32DC024-3FB4-4470-9C78-13D31925964D}"/>
              </a:ext>
            </a:extLst>
          </p:cNvPr>
          <p:cNvPicPr>
            <a:picLocks noChangeAspect="1"/>
          </p:cNvPicPr>
          <p:nvPr/>
        </p:nvPicPr>
        <p:blipFill rotWithShape="1">
          <a:blip r:embed="rId3">
            <a:extLst>
              <a:ext uri="{28A0092B-C50C-407E-A947-70E740481C1C}">
                <a14:useLocalDpi xmlns:a14="http://schemas.microsoft.com/office/drawing/2010/main" val="0"/>
              </a:ext>
            </a:extLst>
          </a:blip>
          <a:srcRect l="22313" t="8556" r="15511" b="3924"/>
          <a:stretch/>
        </p:blipFill>
        <p:spPr>
          <a:xfrm>
            <a:off x="7531768" y="1985211"/>
            <a:ext cx="3729790" cy="4475747"/>
          </a:xfrm>
          <a:prstGeom prst="rect">
            <a:avLst/>
          </a:prstGeom>
        </p:spPr>
      </p:pic>
      <p:pic>
        <p:nvPicPr>
          <p:cNvPr id="7" name="Picture 6">
            <a:extLst>
              <a:ext uri="{FF2B5EF4-FFF2-40B4-BE49-F238E27FC236}">
                <a16:creationId xmlns:a16="http://schemas.microsoft.com/office/drawing/2014/main" id="{8FAEEEBA-E317-49C0-A51C-92BC7D0A1A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4477" y="1660358"/>
            <a:ext cx="6096942" cy="5197642"/>
          </a:xfrm>
          <a:prstGeom prst="rect">
            <a:avLst/>
          </a:prstGeom>
        </p:spPr>
      </p:pic>
      <p:pic>
        <p:nvPicPr>
          <p:cNvPr id="9" name="Picture 8">
            <a:extLst>
              <a:ext uri="{FF2B5EF4-FFF2-40B4-BE49-F238E27FC236}">
                <a16:creationId xmlns:a16="http://schemas.microsoft.com/office/drawing/2014/main" id="{6F21F3F9-450B-41C3-ACCD-83E89FC915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3808" y="2322015"/>
            <a:ext cx="6002014" cy="5116717"/>
          </a:xfrm>
          <a:prstGeom prst="rect">
            <a:avLst/>
          </a:prstGeom>
        </p:spPr>
      </p:pic>
      <p:sp>
        <p:nvSpPr>
          <p:cNvPr id="17" name="Rectangle 16">
            <a:extLst>
              <a:ext uri="{FF2B5EF4-FFF2-40B4-BE49-F238E27FC236}">
                <a16:creationId xmlns:a16="http://schemas.microsoft.com/office/drawing/2014/main" id="{D469B0DC-B398-489B-B244-E24CB2DFE987}"/>
              </a:ext>
            </a:extLst>
          </p:cNvPr>
          <p:cNvSpPr/>
          <p:nvPr/>
        </p:nvSpPr>
        <p:spPr>
          <a:xfrm>
            <a:off x="459731" y="2613922"/>
            <a:ext cx="7072037" cy="4585871"/>
          </a:xfrm>
          <a:prstGeom prst="rect">
            <a:avLst/>
          </a:prstGeom>
        </p:spPr>
        <p:txBody>
          <a:bodyPr wrap="square">
            <a:spAutoFit/>
          </a:bodyPr>
          <a:lstStyle/>
          <a:p>
            <a:pPr lvl="0">
              <a:defRPr/>
            </a:pPr>
            <a:r>
              <a:rPr lang="en-US" sz="1600" i="1" dirty="0">
                <a:ln w="0"/>
                <a:solidFill>
                  <a:srgbClr val="052F61"/>
                </a:solidFill>
                <a:latin typeface="Expo M" panose="02030504000101010101" pitchFamily="18" charset="-127"/>
                <a:ea typeface="Expo M" panose="02030504000101010101" pitchFamily="18" charset="-127"/>
              </a:rPr>
              <a:t>Minimum of 4′Width to Maximum of 40′Length</a:t>
            </a:r>
          </a:p>
          <a:p>
            <a:pPr lvl="0">
              <a:defRPr/>
            </a:pPr>
            <a:r>
              <a:rPr lang="en-US" sz="1600" i="1" dirty="0">
                <a:ln w="0"/>
                <a:solidFill>
                  <a:srgbClr val="052F61"/>
                </a:solidFill>
                <a:latin typeface="Expo M" panose="02030504000101010101" pitchFamily="18" charset="-127"/>
                <a:ea typeface="Expo M" panose="02030504000101010101" pitchFamily="18" charset="-127"/>
              </a:rPr>
              <a:t>Truss Spacing: 4″										(1)</a:t>
            </a:r>
          </a:p>
          <a:p>
            <a:pPr lvl="0">
              <a:defRPr/>
            </a:pPr>
            <a:r>
              <a:rPr lang="en-US" sz="1600" i="1" dirty="0">
                <a:ln w="0"/>
                <a:solidFill>
                  <a:srgbClr val="052F61"/>
                </a:solidFill>
                <a:latin typeface="Expo M" panose="02030504000101010101" pitchFamily="18" charset="-127"/>
                <a:ea typeface="Expo M" panose="02030504000101010101" pitchFamily="18" charset="-127"/>
              </a:rPr>
              <a:t>Truss Gauge: 9 </a:t>
            </a:r>
            <a:r>
              <a:rPr lang="en-US" sz="1600" i="1" dirty="0" err="1">
                <a:ln w="0"/>
                <a:solidFill>
                  <a:srgbClr val="052F61"/>
                </a:solidFill>
                <a:latin typeface="Expo M" panose="02030504000101010101" pitchFamily="18" charset="-127"/>
                <a:ea typeface="Expo M" panose="02030504000101010101" pitchFamily="18" charset="-127"/>
              </a:rPr>
              <a:t>awg</a:t>
            </a:r>
            <a:r>
              <a:rPr lang="en-US" sz="1600" i="1" dirty="0">
                <a:ln w="0"/>
                <a:solidFill>
                  <a:srgbClr val="052F61"/>
                </a:solidFill>
                <a:latin typeface="Expo M" panose="02030504000101010101" pitchFamily="18" charset="-127"/>
                <a:ea typeface="Expo M" panose="02030504000101010101" pitchFamily="18" charset="-127"/>
              </a:rPr>
              <a:t>										(1)</a:t>
            </a:r>
          </a:p>
          <a:p>
            <a:pPr lvl="0">
              <a:defRPr/>
            </a:pPr>
            <a:r>
              <a:rPr lang="en-US" sz="1600" i="1" dirty="0">
                <a:ln w="0"/>
                <a:solidFill>
                  <a:srgbClr val="052F61"/>
                </a:solidFill>
                <a:latin typeface="Expo M" panose="02030504000101010101" pitchFamily="18" charset="-127"/>
                <a:ea typeface="Expo M" panose="02030504000101010101" pitchFamily="18" charset="-127"/>
              </a:rPr>
              <a:t>Mesh Spacing: 2”by 2”									(1)</a:t>
            </a:r>
          </a:p>
          <a:p>
            <a:pPr lvl="0">
              <a:defRPr/>
            </a:pPr>
            <a:r>
              <a:rPr lang="en-US" sz="1600" i="1" dirty="0">
                <a:ln w="0"/>
                <a:solidFill>
                  <a:srgbClr val="052F61"/>
                </a:solidFill>
                <a:latin typeface="Expo M" panose="02030504000101010101" pitchFamily="18" charset="-127"/>
                <a:ea typeface="Expo M" panose="02030504000101010101" pitchFamily="18" charset="-127"/>
              </a:rPr>
              <a:t>Mesh Gauge: 11 </a:t>
            </a:r>
            <a:r>
              <a:rPr lang="en-US" sz="1600" i="1" dirty="0" err="1">
                <a:ln w="0"/>
                <a:solidFill>
                  <a:srgbClr val="052F61"/>
                </a:solidFill>
                <a:latin typeface="Expo M" panose="02030504000101010101" pitchFamily="18" charset="-127"/>
                <a:ea typeface="Expo M" panose="02030504000101010101" pitchFamily="18" charset="-127"/>
              </a:rPr>
              <a:t>awg</a:t>
            </a:r>
            <a:r>
              <a:rPr lang="en-US" sz="1600" i="1" dirty="0">
                <a:ln w="0"/>
                <a:solidFill>
                  <a:srgbClr val="052F61"/>
                </a:solidFill>
                <a:latin typeface="Expo M" panose="02030504000101010101" pitchFamily="18" charset="-127"/>
                <a:ea typeface="Expo M" panose="02030504000101010101" pitchFamily="18" charset="-127"/>
              </a:rPr>
              <a:t>										(1) </a:t>
            </a:r>
          </a:p>
          <a:p>
            <a:pPr lvl="0">
              <a:defRPr/>
            </a:pPr>
            <a:r>
              <a:rPr lang="en-US" sz="1600" i="1" dirty="0">
                <a:ln w="0"/>
                <a:solidFill>
                  <a:srgbClr val="052F61"/>
                </a:solidFill>
                <a:latin typeface="Expo M" panose="02030504000101010101" pitchFamily="18" charset="-127"/>
                <a:ea typeface="Expo M" panose="02030504000101010101" pitchFamily="18" charset="-127"/>
              </a:rPr>
              <a:t>Panel Thickness: 3.25″, 3.75″, 5.25″&amp; 6.25″				(4)</a:t>
            </a:r>
          </a:p>
          <a:p>
            <a:pPr lvl="0">
              <a:defRPr/>
            </a:pPr>
            <a:r>
              <a:rPr lang="en-US" sz="1600" i="1" dirty="0">
                <a:ln w="0"/>
                <a:solidFill>
                  <a:srgbClr val="052F61"/>
                </a:solidFill>
                <a:latin typeface="Expo M" panose="02030504000101010101" pitchFamily="18" charset="-127"/>
                <a:ea typeface="Expo M" panose="02030504000101010101" pitchFamily="18" charset="-127"/>
              </a:rPr>
              <a:t>ONLY VARIATIONS Available:								(4)</a:t>
            </a:r>
          </a:p>
          <a:p>
            <a:pPr lvl="0">
              <a:defRPr/>
            </a:pPr>
            <a:endParaRPr lang="en-US" sz="1600" i="1" dirty="0">
              <a:ln w="0"/>
              <a:solidFill>
                <a:srgbClr val="052F61"/>
              </a:solidFill>
              <a:latin typeface="Expo M" panose="02030504000101010101" pitchFamily="18" charset="-127"/>
              <a:ea typeface="Expo M" panose="02030504000101010101" pitchFamily="18" charset="-127"/>
            </a:endParaRPr>
          </a:p>
          <a:p>
            <a:pPr lvl="0">
              <a:defRPr/>
            </a:pPr>
            <a:r>
              <a:rPr lang="en-US" sz="1600" i="1" dirty="0">
                <a:ln w="0"/>
                <a:solidFill>
                  <a:srgbClr val="052F61"/>
                </a:solidFill>
                <a:latin typeface="Expo M" panose="02030504000101010101" pitchFamily="18" charset="-127"/>
                <a:ea typeface="Expo M" panose="02030504000101010101" pitchFamily="18" charset="-127"/>
              </a:rPr>
              <a:t>PROBLEMS:</a:t>
            </a:r>
          </a:p>
          <a:p>
            <a:pPr lvl="0">
              <a:defRPr/>
            </a:pPr>
            <a:r>
              <a:rPr lang="en-US" sz="1600" i="1" dirty="0">
                <a:ln w="0"/>
                <a:solidFill>
                  <a:srgbClr val="052F61"/>
                </a:solidFill>
                <a:latin typeface="Expo M" panose="02030504000101010101" pitchFamily="18" charset="-127"/>
                <a:ea typeface="Expo M" panose="02030504000101010101" pitchFamily="18" charset="-127"/>
              </a:rPr>
              <a:t>Cost of Panel Machine</a:t>
            </a:r>
          </a:p>
          <a:p>
            <a:pPr lvl="0">
              <a:defRPr/>
            </a:pPr>
            <a:r>
              <a:rPr lang="en-US" sz="1600" i="1" dirty="0">
                <a:ln w="0"/>
                <a:solidFill>
                  <a:srgbClr val="052F61"/>
                </a:solidFill>
                <a:latin typeface="Expo M" panose="02030504000101010101" pitchFamily="18" charset="-127"/>
                <a:ea typeface="Expo M" panose="02030504000101010101" pitchFamily="18" charset="-127"/>
              </a:rPr>
              <a:t>Truncated Truss Strength</a:t>
            </a:r>
          </a:p>
          <a:p>
            <a:pPr lvl="0">
              <a:defRPr/>
            </a:pPr>
            <a:r>
              <a:rPr lang="en-US" sz="1600" i="1" dirty="0">
                <a:ln w="0"/>
                <a:solidFill>
                  <a:srgbClr val="052F61"/>
                </a:solidFill>
                <a:latin typeface="Expo M" panose="02030504000101010101" pitchFamily="18" charset="-127"/>
                <a:ea typeface="Expo M" panose="02030504000101010101" pitchFamily="18" charset="-127"/>
              </a:rPr>
              <a:t>Minimal Variations</a:t>
            </a:r>
          </a:p>
          <a:p>
            <a:pPr lvl="0">
              <a:defRPr/>
            </a:pPr>
            <a:r>
              <a:rPr lang="en-US" sz="1600" i="1" dirty="0">
                <a:ln w="0"/>
                <a:solidFill>
                  <a:srgbClr val="052F61"/>
                </a:solidFill>
                <a:latin typeface="Expo M" panose="02030504000101010101" pitchFamily="18" charset="-127"/>
                <a:ea typeface="Expo M" panose="02030504000101010101" pitchFamily="18" charset="-127"/>
              </a:rPr>
              <a:t>No Mobile Manufacturing Ability</a:t>
            </a:r>
          </a:p>
          <a:p>
            <a:pPr lvl="0">
              <a:defRPr/>
            </a:pPr>
            <a:r>
              <a:rPr lang="en-US" sz="1600" i="1" dirty="0">
                <a:ln w="0"/>
                <a:solidFill>
                  <a:srgbClr val="052F61"/>
                </a:solidFill>
                <a:latin typeface="Expo M" panose="02030504000101010101" pitchFamily="18" charset="-127"/>
                <a:ea typeface="Expo M" panose="02030504000101010101" pitchFamily="18" charset="-127"/>
              </a:rPr>
              <a:t>Thicker Shell Requirements </a:t>
            </a:r>
          </a:p>
          <a:p>
            <a:pPr lvl="0">
              <a:defRPr/>
            </a:pPr>
            <a:r>
              <a:rPr lang="en-US" sz="1600" i="1" dirty="0">
                <a:ln w="0"/>
                <a:solidFill>
                  <a:srgbClr val="052F61"/>
                </a:solidFill>
                <a:latin typeface="Expo M" panose="02030504000101010101" pitchFamily="18" charset="-127"/>
                <a:ea typeface="Expo M" panose="02030504000101010101" pitchFamily="18" charset="-127"/>
              </a:rPr>
              <a:t>No Utility Chase </a:t>
            </a:r>
          </a:p>
          <a:p>
            <a:pPr lvl="0">
              <a:defRPr/>
            </a:pPr>
            <a:r>
              <a:rPr lang="en-US" sz="1600" i="1" dirty="0">
                <a:ln w="0"/>
                <a:solidFill>
                  <a:srgbClr val="052F61"/>
                </a:solidFill>
                <a:latin typeface="Expo M" panose="02030504000101010101" pitchFamily="18" charset="-127"/>
                <a:ea typeface="Expo M" panose="02030504000101010101" pitchFamily="18" charset="-127"/>
              </a:rPr>
              <a:t> </a:t>
            </a:r>
          </a:p>
          <a:p>
            <a:pPr lvl="0">
              <a:defRPr/>
            </a:pPr>
            <a:endParaRPr lang="en-US" i="1" dirty="0">
              <a:ln w="0"/>
              <a:solidFill>
                <a:srgbClr val="052F61"/>
              </a:solidFill>
              <a:latin typeface="Expo M" panose="02030504000101010101" pitchFamily="18" charset="-127"/>
              <a:ea typeface="Expo M" panose="02030504000101010101" pitchFamily="18" charset="-127"/>
            </a:endParaRPr>
          </a:p>
          <a:p>
            <a:pPr lvl="0">
              <a:defRPr/>
            </a:pPr>
            <a:endParaRPr kumimoji="0" lang="en-US" b="0"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endParaRPr>
          </a:p>
        </p:txBody>
      </p:sp>
    </p:spTree>
    <p:custDataLst>
      <p:tags r:id="rId1"/>
    </p:custDataLst>
    <p:extLst>
      <p:ext uri="{BB962C8B-B14F-4D97-AF65-F5344CB8AC3E}">
        <p14:creationId xmlns:p14="http://schemas.microsoft.com/office/powerpoint/2010/main" val="3196198728"/>
      </p:ext>
    </p:extLst>
  </p:cSld>
  <p:clrMapOvr>
    <a:masterClrMapping/>
  </p:clrMapOvr>
  <mc:AlternateContent xmlns:mc="http://schemas.openxmlformats.org/markup-compatibility/2006">
    <mc:Choice xmlns:p14="http://schemas.microsoft.com/office/powerpoint/2010/main" Requires="p14">
      <p:transition p14:dur="10" advTm="15922"/>
    </mc:Choice>
    <mc:Fallback>
      <p:transition advTm="159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429ABD-D752-4A7A-989A-57D808667E19}"/>
              </a:ext>
            </a:extLst>
          </p:cNvPr>
          <p:cNvSpPr txBox="1"/>
          <p:nvPr/>
        </p:nvSpPr>
        <p:spPr>
          <a:xfrm>
            <a:off x="3016363" y="196334"/>
            <a:ext cx="600732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i="1" u="none" strike="noStrike" kern="1200" cap="none" spc="300" normalizeH="0" baseline="0" noProof="0" dirty="0">
                <a:ln w="22225">
                  <a:solidFill>
                    <a:prstClr val="black"/>
                  </a:solidFill>
                  <a:prstDash val="solid"/>
                </a:ln>
                <a:solidFill>
                  <a:srgbClr val="0070C0"/>
                </a:solidFill>
                <a:effectLst/>
                <a:uLnTx/>
                <a:uFillTx/>
                <a:latin typeface="Expo M" panose="02030504000101010101" pitchFamily="18" charset="-127"/>
                <a:ea typeface="Expo M" panose="02030504000101010101" pitchFamily="18" charset="-127"/>
                <a:cs typeface="+mn-cs"/>
              </a:rPr>
              <a:t>The Comparison</a:t>
            </a:r>
            <a:endParaRPr kumimoji="0" lang="en-US" sz="4000" i="0" u="none" strike="noStrike" kern="1200" cap="none" spc="0" normalizeH="0" baseline="0" noProof="0" dirty="0">
              <a:ln>
                <a:noFill/>
              </a:ln>
              <a:solidFill>
                <a:srgbClr val="0070C0"/>
              </a:solidFill>
              <a:effectLst/>
              <a:uLnTx/>
              <a:uFillTx/>
              <a:latin typeface="Century Gothic" panose="020B0502020202020204"/>
              <a:ea typeface="+mn-ea"/>
              <a:cs typeface="+mn-cs"/>
            </a:endParaRPr>
          </a:p>
        </p:txBody>
      </p:sp>
      <p:sp>
        <p:nvSpPr>
          <p:cNvPr id="18" name="Rectangle 17">
            <a:extLst>
              <a:ext uri="{FF2B5EF4-FFF2-40B4-BE49-F238E27FC236}">
                <a16:creationId xmlns:a16="http://schemas.microsoft.com/office/drawing/2014/main" id="{AA98944D-1C9B-42F4-B0B1-852732D84FCB}"/>
              </a:ext>
            </a:extLst>
          </p:cNvPr>
          <p:cNvSpPr/>
          <p:nvPr/>
        </p:nvSpPr>
        <p:spPr>
          <a:xfrm>
            <a:off x="807704" y="939987"/>
            <a:ext cx="11151677"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cs typeface="+mn-cs"/>
              </a:rPr>
              <a:t>We are the only “ENGINEERED” SCIPs panel available.</a:t>
            </a:r>
          </a:p>
        </p:txBody>
      </p:sp>
      <p:pic>
        <p:nvPicPr>
          <p:cNvPr id="4" name="Picture 3">
            <a:extLst>
              <a:ext uri="{FF2B5EF4-FFF2-40B4-BE49-F238E27FC236}">
                <a16:creationId xmlns:a16="http://schemas.microsoft.com/office/drawing/2014/main" id="{09688BCD-42B7-4DA3-BB2A-ADBD040EE616}"/>
              </a:ext>
            </a:extLst>
          </p:cNvPr>
          <p:cNvPicPr>
            <a:picLocks noChangeAspect="1"/>
          </p:cNvPicPr>
          <p:nvPr/>
        </p:nvPicPr>
        <p:blipFill>
          <a:blip r:embed="rId3"/>
          <a:stretch>
            <a:fillRect/>
          </a:stretch>
        </p:blipFill>
        <p:spPr>
          <a:xfrm>
            <a:off x="7421085" y="1612106"/>
            <a:ext cx="3428082" cy="4658106"/>
          </a:xfrm>
          <a:prstGeom prst="rect">
            <a:avLst/>
          </a:prstGeom>
        </p:spPr>
      </p:pic>
      <p:pic>
        <p:nvPicPr>
          <p:cNvPr id="6" name="Picture 5">
            <a:extLst>
              <a:ext uri="{FF2B5EF4-FFF2-40B4-BE49-F238E27FC236}">
                <a16:creationId xmlns:a16="http://schemas.microsoft.com/office/drawing/2014/main" id="{738B8EF7-ABB0-4332-BEA2-F9546E7DA7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1764" y="1923240"/>
            <a:ext cx="3428082" cy="4660841"/>
          </a:xfrm>
          <a:prstGeom prst="rect">
            <a:avLst/>
          </a:prstGeom>
        </p:spPr>
      </p:pic>
      <p:pic>
        <p:nvPicPr>
          <p:cNvPr id="37" name="Picture 36">
            <a:extLst>
              <a:ext uri="{FF2B5EF4-FFF2-40B4-BE49-F238E27FC236}">
                <a16:creationId xmlns:a16="http://schemas.microsoft.com/office/drawing/2014/main" id="{BC15F111-9B3C-4CBB-963E-626DAD4115D1}"/>
              </a:ext>
            </a:extLst>
          </p:cNvPr>
          <p:cNvPicPr>
            <a:picLocks noChangeAspect="1"/>
          </p:cNvPicPr>
          <p:nvPr/>
        </p:nvPicPr>
        <p:blipFill rotWithShape="1">
          <a:blip r:embed="rId5">
            <a:extLst>
              <a:ext uri="{28A0092B-C50C-407E-A947-70E740481C1C}">
                <a14:useLocalDpi xmlns:a14="http://schemas.microsoft.com/office/drawing/2010/main" val="0"/>
              </a:ext>
            </a:extLst>
          </a:blip>
          <a:srcRect l="17217" t="16553" r="55250"/>
          <a:stretch/>
        </p:blipFill>
        <p:spPr>
          <a:xfrm>
            <a:off x="7513081" y="2731980"/>
            <a:ext cx="953668" cy="3929686"/>
          </a:xfrm>
          <a:prstGeom prst="rect">
            <a:avLst/>
          </a:prstGeom>
        </p:spPr>
      </p:pic>
      <p:pic>
        <p:nvPicPr>
          <p:cNvPr id="39" name="Picture 38">
            <a:extLst>
              <a:ext uri="{FF2B5EF4-FFF2-40B4-BE49-F238E27FC236}">
                <a16:creationId xmlns:a16="http://schemas.microsoft.com/office/drawing/2014/main" id="{3C160453-0095-46C6-A0BB-79F3B885680A}"/>
              </a:ext>
            </a:extLst>
          </p:cNvPr>
          <p:cNvPicPr>
            <a:picLocks noChangeAspect="1"/>
          </p:cNvPicPr>
          <p:nvPr/>
        </p:nvPicPr>
        <p:blipFill rotWithShape="1">
          <a:blip r:embed="rId6"/>
          <a:srcRect l="64797"/>
          <a:stretch/>
        </p:blipFill>
        <p:spPr>
          <a:xfrm>
            <a:off x="9240418" y="2201722"/>
            <a:ext cx="336947" cy="3932261"/>
          </a:xfrm>
          <a:prstGeom prst="rect">
            <a:avLst/>
          </a:prstGeom>
        </p:spPr>
      </p:pic>
      <p:pic>
        <p:nvPicPr>
          <p:cNvPr id="43" name="Picture 42">
            <a:extLst>
              <a:ext uri="{FF2B5EF4-FFF2-40B4-BE49-F238E27FC236}">
                <a16:creationId xmlns:a16="http://schemas.microsoft.com/office/drawing/2014/main" id="{F7FFB2FB-BDD9-4111-9E46-52D5A9A48B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06224" y="1899080"/>
            <a:ext cx="3463622" cy="4709160"/>
          </a:xfrm>
          <a:prstGeom prst="rect">
            <a:avLst/>
          </a:prstGeom>
        </p:spPr>
      </p:pic>
      <p:pic>
        <p:nvPicPr>
          <p:cNvPr id="45" name="Picture 44">
            <a:extLst>
              <a:ext uri="{FF2B5EF4-FFF2-40B4-BE49-F238E27FC236}">
                <a16:creationId xmlns:a16="http://schemas.microsoft.com/office/drawing/2014/main" id="{6BB88880-2787-4C94-B595-D4637870B8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21084" y="1609371"/>
            <a:ext cx="3428083" cy="4660841"/>
          </a:xfrm>
          <a:prstGeom prst="rect">
            <a:avLst/>
          </a:prstGeom>
        </p:spPr>
      </p:pic>
      <p:pic>
        <p:nvPicPr>
          <p:cNvPr id="47" name="Picture 46">
            <a:extLst>
              <a:ext uri="{FF2B5EF4-FFF2-40B4-BE49-F238E27FC236}">
                <a16:creationId xmlns:a16="http://schemas.microsoft.com/office/drawing/2014/main" id="{4F0DE551-7C12-4E19-A8C9-0A5185B5B7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7305" y="1627968"/>
            <a:ext cx="3426071" cy="4658106"/>
          </a:xfrm>
          <a:prstGeom prst="rect">
            <a:avLst/>
          </a:prstGeom>
        </p:spPr>
      </p:pic>
      <p:sp>
        <p:nvSpPr>
          <p:cNvPr id="50" name="Rectangle 49">
            <a:extLst>
              <a:ext uri="{FF2B5EF4-FFF2-40B4-BE49-F238E27FC236}">
                <a16:creationId xmlns:a16="http://schemas.microsoft.com/office/drawing/2014/main" id="{BA8048EC-B10F-4BD6-8924-F0B1B96A1503}"/>
              </a:ext>
            </a:extLst>
          </p:cNvPr>
          <p:cNvSpPr/>
          <p:nvPr/>
        </p:nvSpPr>
        <p:spPr>
          <a:xfrm>
            <a:off x="245719" y="2059094"/>
            <a:ext cx="7969250"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cs typeface="+mn-cs"/>
              </a:rPr>
              <a:t>1 ea. 9-6 Gauge Steel – Warren Truss @ 2-12”o.c.</a:t>
            </a:r>
          </a:p>
        </p:txBody>
      </p:sp>
      <p:sp>
        <p:nvSpPr>
          <p:cNvPr id="51" name="Rectangle 50">
            <a:extLst>
              <a:ext uri="{FF2B5EF4-FFF2-40B4-BE49-F238E27FC236}">
                <a16:creationId xmlns:a16="http://schemas.microsoft.com/office/drawing/2014/main" id="{01E20006-1A82-47C4-B10E-ED7F05025FF0}"/>
              </a:ext>
            </a:extLst>
          </p:cNvPr>
          <p:cNvSpPr/>
          <p:nvPr/>
        </p:nvSpPr>
        <p:spPr>
          <a:xfrm>
            <a:off x="217155" y="2416973"/>
            <a:ext cx="7581436"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cs typeface="+mn-cs"/>
              </a:rPr>
              <a:t>1 ea. 9-6 Gauge Steel – Ladder Truss @ 2-12”o.c.</a:t>
            </a:r>
          </a:p>
        </p:txBody>
      </p:sp>
      <p:sp>
        <p:nvSpPr>
          <p:cNvPr id="52" name="Rectangle 51">
            <a:extLst>
              <a:ext uri="{FF2B5EF4-FFF2-40B4-BE49-F238E27FC236}">
                <a16:creationId xmlns:a16="http://schemas.microsoft.com/office/drawing/2014/main" id="{B20BFC52-A9A7-462E-8003-9EC246B70B79}"/>
              </a:ext>
            </a:extLst>
          </p:cNvPr>
          <p:cNvSpPr/>
          <p:nvPr/>
        </p:nvSpPr>
        <p:spPr>
          <a:xfrm>
            <a:off x="217154" y="2800111"/>
            <a:ext cx="7441222"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cs typeface="+mn-cs"/>
              </a:rPr>
              <a:t>1 ea. 9-6 Gauge Steel – Warren Truss @ 2-12”o.c.</a:t>
            </a:r>
          </a:p>
        </p:txBody>
      </p:sp>
      <p:sp>
        <p:nvSpPr>
          <p:cNvPr id="53" name="Rectangle 52">
            <a:extLst>
              <a:ext uri="{FF2B5EF4-FFF2-40B4-BE49-F238E27FC236}">
                <a16:creationId xmlns:a16="http://schemas.microsoft.com/office/drawing/2014/main" id="{037FD30A-D58E-462E-B1C8-CF7CC9381CC4}"/>
              </a:ext>
            </a:extLst>
          </p:cNvPr>
          <p:cNvSpPr/>
          <p:nvPr/>
        </p:nvSpPr>
        <p:spPr>
          <a:xfrm>
            <a:off x="245744" y="3665677"/>
            <a:ext cx="7151131"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cs typeface="+mn-cs"/>
              </a:rPr>
              <a:t>2”X 2” (14-10 Gauge) Welded Wire Steel Mesh</a:t>
            </a:r>
          </a:p>
        </p:txBody>
      </p:sp>
      <p:sp>
        <p:nvSpPr>
          <p:cNvPr id="54" name="Rectangle 53">
            <a:extLst>
              <a:ext uri="{FF2B5EF4-FFF2-40B4-BE49-F238E27FC236}">
                <a16:creationId xmlns:a16="http://schemas.microsoft.com/office/drawing/2014/main" id="{A35C18DE-6B7C-483C-AB38-908418B286F1}"/>
              </a:ext>
            </a:extLst>
          </p:cNvPr>
          <p:cNvSpPr/>
          <p:nvPr/>
        </p:nvSpPr>
        <p:spPr>
          <a:xfrm>
            <a:off x="217154" y="4051184"/>
            <a:ext cx="7152672"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cs typeface="+mn-cs"/>
              </a:rPr>
              <a:t>1”X 1” (16-12 Gauge) Welded Wire Steel Mesh</a:t>
            </a:r>
          </a:p>
        </p:txBody>
      </p:sp>
      <p:sp>
        <p:nvSpPr>
          <p:cNvPr id="55" name="Rectangle 54">
            <a:extLst>
              <a:ext uri="{FF2B5EF4-FFF2-40B4-BE49-F238E27FC236}">
                <a16:creationId xmlns:a16="http://schemas.microsoft.com/office/drawing/2014/main" id="{7EC01BEF-9909-4475-8546-2662BC3D67D5}"/>
              </a:ext>
            </a:extLst>
          </p:cNvPr>
          <p:cNvSpPr/>
          <p:nvPr/>
        </p:nvSpPr>
        <p:spPr>
          <a:xfrm>
            <a:off x="272921" y="5121093"/>
            <a:ext cx="7202858"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cs typeface="+mn-cs"/>
              </a:rPr>
              <a:t>From 3”to 18”Depth, to</a:t>
            </a:r>
            <a:r>
              <a:rPr kumimoji="0" lang="en-US" sz="1600" b="0" i="1" u="none" strike="noStrike" kern="1200" cap="none" spc="0" normalizeH="0" noProof="0" dirty="0">
                <a:ln w="0"/>
                <a:solidFill>
                  <a:srgbClr val="052F61"/>
                </a:solidFill>
                <a:effectLst/>
                <a:uLnTx/>
                <a:uFillTx/>
                <a:latin typeface="Expo M" panose="02030504000101010101" pitchFamily="18" charset="-127"/>
                <a:ea typeface="Expo M" panose="02030504000101010101" pitchFamily="18" charset="-127"/>
                <a:cs typeface="+mn-cs"/>
              </a:rPr>
              <a:t> </a:t>
            </a:r>
            <a:r>
              <a:rPr lang="en-US" sz="1600" i="1" noProof="0" dirty="0">
                <a:ln w="0"/>
                <a:solidFill>
                  <a:srgbClr val="052F61"/>
                </a:solidFill>
                <a:latin typeface="Expo M" panose="02030504000101010101" pitchFamily="18" charset="-127"/>
                <a:ea typeface="Expo M" panose="02030504000101010101" pitchFamily="18" charset="-127"/>
              </a:rPr>
              <a:t>.05</a:t>
            </a:r>
            <a:r>
              <a:rPr kumimoji="0" lang="en-US" sz="1600" b="0"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cs typeface="+mn-cs"/>
              </a:rPr>
              <a:t>’X 8’Width, and 8’X 48’Length</a:t>
            </a:r>
          </a:p>
        </p:txBody>
      </p:sp>
      <p:sp>
        <p:nvSpPr>
          <p:cNvPr id="56" name="Rectangle 55">
            <a:extLst>
              <a:ext uri="{FF2B5EF4-FFF2-40B4-BE49-F238E27FC236}">
                <a16:creationId xmlns:a16="http://schemas.microsoft.com/office/drawing/2014/main" id="{0BC4FC57-8B13-4819-B4AB-39EE4F6B7D77}"/>
              </a:ext>
            </a:extLst>
          </p:cNvPr>
          <p:cNvSpPr/>
          <p:nvPr/>
        </p:nvSpPr>
        <p:spPr>
          <a:xfrm>
            <a:off x="217154" y="1654664"/>
            <a:ext cx="11151677"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cs typeface="+mn-cs"/>
              </a:rPr>
              <a:t> </a:t>
            </a:r>
            <a:r>
              <a:rPr kumimoji="0" lang="en-US" sz="2000" b="1"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cs typeface="+mn-cs"/>
              </a:rPr>
              <a:t>Variable Truss Configurations:</a:t>
            </a:r>
          </a:p>
        </p:txBody>
      </p:sp>
      <p:sp>
        <p:nvSpPr>
          <p:cNvPr id="57" name="Rectangle 56">
            <a:extLst>
              <a:ext uri="{FF2B5EF4-FFF2-40B4-BE49-F238E27FC236}">
                <a16:creationId xmlns:a16="http://schemas.microsoft.com/office/drawing/2014/main" id="{4F5228B2-E3D4-45A5-AC4D-6E846EE80704}"/>
              </a:ext>
            </a:extLst>
          </p:cNvPr>
          <p:cNvSpPr/>
          <p:nvPr/>
        </p:nvSpPr>
        <p:spPr>
          <a:xfrm>
            <a:off x="236565" y="3295352"/>
            <a:ext cx="5089855"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cs typeface="+mn-cs"/>
              </a:rPr>
              <a:t>Variable Face Mesh Configurations:</a:t>
            </a:r>
            <a:endParaRPr kumimoji="0" lang="en-US" sz="2000" b="1" i="0" u="none" strike="noStrike" kern="1200" cap="none" spc="0" normalizeH="0" baseline="0" noProof="0" dirty="0">
              <a:ln>
                <a:noFill/>
              </a:ln>
              <a:solidFill>
                <a:prstClr val="white"/>
              </a:solidFill>
              <a:effectLst/>
              <a:uLnTx/>
              <a:uFillTx/>
              <a:latin typeface="Century Gothic" panose="020B0502020202020204"/>
              <a:cs typeface="+mn-cs"/>
            </a:endParaRPr>
          </a:p>
        </p:txBody>
      </p:sp>
      <p:sp>
        <p:nvSpPr>
          <p:cNvPr id="58" name="Rectangle 57">
            <a:extLst>
              <a:ext uri="{FF2B5EF4-FFF2-40B4-BE49-F238E27FC236}">
                <a16:creationId xmlns:a16="http://schemas.microsoft.com/office/drawing/2014/main" id="{6FDF2610-49BD-493D-8053-922992A61A7E}"/>
              </a:ext>
            </a:extLst>
          </p:cNvPr>
          <p:cNvSpPr/>
          <p:nvPr/>
        </p:nvSpPr>
        <p:spPr>
          <a:xfrm>
            <a:off x="244358" y="4690205"/>
            <a:ext cx="5067413"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cs typeface="+mn-cs"/>
              </a:rPr>
              <a:t>Multiple Sized Panel Configurations:</a:t>
            </a:r>
            <a:endParaRPr kumimoji="0" lang="en-US" sz="2000" b="1" i="0" u="none" strike="noStrike" kern="1200" cap="none" spc="0" normalizeH="0" baseline="0" noProof="0" dirty="0">
              <a:ln>
                <a:noFill/>
              </a:ln>
              <a:solidFill>
                <a:prstClr val="white"/>
              </a:solidFill>
              <a:effectLst/>
              <a:uLnTx/>
              <a:uFillTx/>
              <a:latin typeface="Century Gothic" panose="020B0502020202020204"/>
              <a:cs typeface="+mn-cs"/>
            </a:endParaRPr>
          </a:p>
        </p:txBody>
      </p:sp>
      <p:sp>
        <p:nvSpPr>
          <p:cNvPr id="59" name="Rectangle 58">
            <a:extLst>
              <a:ext uri="{FF2B5EF4-FFF2-40B4-BE49-F238E27FC236}">
                <a16:creationId xmlns:a16="http://schemas.microsoft.com/office/drawing/2014/main" id="{247C7609-2EF6-48A6-8662-3823C53749B8}"/>
              </a:ext>
            </a:extLst>
          </p:cNvPr>
          <p:cNvSpPr/>
          <p:nvPr/>
        </p:nvSpPr>
        <p:spPr>
          <a:xfrm>
            <a:off x="228568" y="5672717"/>
            <a:ext cx="9675974" cy="67710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cs typeface="+mn-cs"/>
              </a:rPr>
              <a:t>Our Patent Covers Multiple: </a:t>
            </a:r>
            <a:r>
              <a:rPr kumimoji="0" lang="en-US" b="0"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cs typeface="+mn-cs"/>
              </a:rPr>
              <a:t>Layers, Sizes,</a:t>
            </a:r>
            <a:r>
              <a:rPr kumimoji="0" lang="en-US" b="0" i="1" u="none" strike="noStrike" kern="1200" cap="none" spc="0" normalizeH="0" noProof="0" dirty="0">
                <a:ln w="0"/>
                <a:solidFill>
                  <a:srgbClr val="052F61"/>
                </a:solidFill>
                <a:effectLst/>
                <a:uLnTx/>
                <a:uFillTx/>
                <a:latin typeface="Expo M" panose="02030504000101010101" pitchFamily="18" charset="-127"/>
                <a:ea typeface="Expo M" panose="02030504000101010101" pitchFamily="18" charset="-127"/>
                <a:cs typeface="+mn-cs"/>
              </a:rPr>
              <a:t> &amp; </a:t>
            </a:r>
            <a:r>
              <a:rPr kumimoji="0" lang="en-US" b="0"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cs typeface="+mn-cs"/>
              </a:rPr>
              <a:t>Gauges of</a:t>
            </a:r>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ln w="0"/>
                <a:solidFill>
                  <a:srgbClr val="052F61"/>
                </a:solidFill>
                <a:latin typeface="Expo M" panose="02030504000101010101" pitchFamily="18" charset="-127"/>
                <a:ea typeface="Expo M" panose="02030504000101010101" pitchFamily="18" charset="-127"/>
              </a:rPr>
              <a:t>Trusses &amp; Face Mesh</a:t>
            </a:r>
            <a:r>
              <a:rPr kumimoji="0" lang="en-US" b="0"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cs typeface="+mn-cs"/>
              </a:rPr>
              <a:t> – as well as Biomass or Other Cores</a:t>
            </a:r>
          </a:p>
        </p:txBody>
      </p:sp>
      <p:sp>
        <p:nvSpPr>
          <p:cNvPr id="23" name="TextBox 22">
            <a:extLst>
              <a:ext uri="{FF2B5EF4-FFF2-40B4-BE49-F238E27FC236}">
                <a16:creationId xmlns:a16="http://schemas.microsoft.com/office/drawing/2014/main" id="{B98CF556-D5B2-4049-AD82-9142B627E23B}"/>
              </a:ext>
            </a:extLst>
          </p:cNvPr>
          <p:cNvSpPr txBox="1"/>
          <p:nvPr/>
        </p:nvSpPr>
        <p:spPr>
          <a:xfrm>
            <a:off x="3345654" y="6421300"/>
            <a:ext cx="6114080" cy="369332"/>
          </a:xfrm>
          <a:prstGeom prst="rect">
            <a:avLst/>
          </a:prstGeom>
          <a:noFill/>
        </p:spPr>
        <p:txBody>
          <a:bodyPr wrap="square" rtlCol="0">
            <a:spAutoFit/>
          </a:bodyPr>
          <a:lstStyle/>
          <a:p>
            <a:pPr lvl="0">
              <a:defRPr/>
            </a:pPr>
            <a:r>
              <a:rPr lang="en-US" i="1" dirty="0">
                <a:ln w="0"/>
                <a:solidFill>
                  <a:srgbClr val="052F61"/>
                </a:solidFill>
                <a:latin typeface="Expo M" panose="02030504000101010101" pitchFamily="18" charset="-127"/>
                <a:ea typeface="Expo M" panose="02030504000101010101" pitchFamily="18" charset="-127"/>
              </a:rPr>
              <a:t>Patent Pending includes 3D Printing</a:t>
            </a:r>
            <a:endParaRPr lang="en-US" dirty="0">
              <a:solidFill>
                <a:prstClr val="white"/>
              </a:solidFill>
            </a:endParaRPr>
          </a:p>
        </p:txBody>
      </p:sp>
    </p:spTree>
    <p:custDataLst>
      <p:tags r:id="rId1"/>
    </p:custDataLst>
    <p:extLst>
      <p:ext uri="{BB962C8B-B14F-4D97-AF65-F5344CB8AC3E}">
        <p14:creationId xmlns:p14="http://schemas.microsoft.com/office/powerpoint/2010/main" val="2527761460"/>
      </p:ext>
    </p:extLst>
  </p:cSld>
  <p:clrMapOvr>
    <a:masterClrMapping/>
  </p:clrMapOvr>
  <mc:AlternateContent xmlns:mc="http://schemas.openxmlformats.org/markup-compatibility/2006">
    <mc:Choice xmlns:p14="http://schemas.microsoft.com/office/powerpoint/2010/main" Requires="p14">
      <p:transition p14:dur="10" advTm="26490"/>
    </mc:Choice>
    <mc:Fallback>
      <p:transition advTm="264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p:cTn id="33" dur="500" fill="hold"/>
                                        <p:tgtEl>
                                          <p:spTgt spid="39"/>
                                        </p:tgtEl>
                                        <p:attrNameLst>
                                          <p:attrName>ppt_w</p:attrName>
                                        </p:attrNameLst>
                                      </p:cBhvr>
                                      <p:tavLst>
                                        <p:tav tm="0">
                                          <p:val>
                                            <p:fltVal val="0"/>
                                          </p:val>
                                        </p:tav>
                                        <p:tav tm="100000">
                                          <p:val>
                                            <p:strVal val="#ppt_w"/>
                                          </p:val>
                                        </p:tav>
                                      </p:tavLst>
                                    </p:anim>
                                    <p:anim calcmode="lin" valueType="num">
                                      <p:cBhvr>
                                        <p:cTn id="34" dur="500" fill="hold"/>
                                        <p:tgtEl>
                                          <p:spTgt spid="39"/>
                                        </p:tgtEl>
                                        <p:attrNameLst>
                                          <p:attrName>ppt_h</p:attrName>
                                        </p:attrNameLst>
                                      </p:cBhvr>
                                      <p:tavLst>
                                        <p:tav tm="0">
                                          <p:val>
                                            <p:fltVal val="0"/>
                                          </p:val>
                                        </p:tav>
                                        <p:tav tm="100000">
                                          <p:val>
                                            <p:strVal val="#ppt_h"/>
                                          </p:val>
                                        </p:tav>
                                      </p:tavLst>
                                    </p:anim>
                                    <p:animEffect transition="in" filter="fade">
                                      <p:cBhvr>
                                        <p:cTn id="35" dur="500"/>
                                        <p:tgtEl>
                                          <p:spTgt spid="39"/>
                                        </p:tgtEl>
                                      </p:cBhvr>
                                    </p:animEffect>
                                  </p:childTnLst>
                                </p:cTn>
                              </p:par>
                              <p:par>
                                <p:cTn id="36" presetID="53" presetClass="entr" presetSubtype="16"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animEffect transition="in" filter="fade">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p:cTn id="49" dur="500" fill="hold"/>
                                        <p:tgtEl>
                                          <p:spTgt spid="43"/>
                                        </p:tgtEl>
                                        <p:attrNameLst>
                                          <p:attrName>ppt_w</p:attrName>
                                        </p:attrNameLst>
                                      </p:cBhvr>
                                      <p:tavLst>
                                        <p:tav tm="0">
                                          <p:val>
                                            <p:fltVal val="0"/>
                                          </p:val>
                                        </p:tav>
                                        <p:tav tm="100000">
                                          <p:val>
                                            <p:strVal val="#ppt_w"/>
                                          </p:val>
                                        </p:tav>
                                      </p:tavLst>
                                    </p:anim>
                                    <p:anim calcmode="lin" valueType="num">
                                      <p:cBhvr>
                                        <p:cTn id="50" dur="500" fill="hold"/>
                                        <p:tgtEl>
                                          <p:spTgt spid="43"/>
                                        </p:tgtEl>
                                        <p:attrNameLst>
                                          <p:attrName>ppt_h</p:attrName>
                                        </p:attrNameLst>
                                      </p:cBhvr>
                                      <p:tavLst>
                                        <p:tav tm="0">
                                          <p:val>
                                            <p:fltVal val="0"/>
                                          </p:val>
                                        </p:tav>
                                        <p:tav tm="100000">
                                          <p:val>
                                            <p:strVal val="#ppt_h"/>
                                          </p:val>
                                        </p:tav>
                                      </p:tavLst>
                                    </p:anim>
                                    <p:animEffect transition="in" filter="fade">
                                      <p:cBhvr>
                                        <p:cTn id="51" dur="500"/>
                                        <p:tgtEl>
                                          <p:spTgt spid="43"/>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wipe(down)">
                                      <p:cBhvr>
                                        <p:cTn id="64" dur="500"/>
                                        <p:tgtEl>
                                          <p:spTgt spid="45"/>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wipe(down)">
                                      <p:cBhvr>
                                        <p:cTn id="73" dur="500"/>
                                        <p:tgtEl>
                                          <p:spTgt spid="47"/>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58"/>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5"/>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59"/>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54" grpId="0"/>
      <p:bldP spid="55" grpId="0"/>
      <p:bldP spid="56" grpId="0"/>
      <p:bldP spid="57" grpId="0"/>
      <p:bldP spid="58" grpId="0"/>
      <p:bldP spid="59" grpId="0"/>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429ABD-D752-4A7A-989A-57D808667E19}"/>
              </a:ext>
            </a:extLst>
          </p:cNvPr>
          <p:cNvSpPr txBox="1"/>
          <p:nvPr/>
        </p:nvSpPr>
        <p:spPr>
          <a:xfrm>
            <a:off x="3016363" y="196334"/>
            <a:ext cx="600732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i="1" u="none" strike="noStrike" kern="1200" cap="none" spc="300" normalizeH="0" baseline="0" noProof="0" dirty="0">
                <a:ln w="22225">
                  <a:solidFill>
                    <a:prstClr val="black"/>
                  </a:solidFill>
                  <a:prstDash val="solid"/>
                </a:ln>
                <a:solidFill>
                  <a:srgbClr val="0070C0"/>
                </a:solidFill>
                <a:effectLst/>
                <a:uLnTx/>
                <a:uFillTx/>
                <a:latin typeface="Expo M" panose="02030504000101010101" pitchFamily="18" charset="-127"/>
                <a:ea typeface="Expo M" panose="02030504000101010101" pitchFamily="18" charset="-127"/>
                <a:cs typeface="+mn-cs"/>
              </a:rPr>
              <a:t>The Comparison</a:t>
            </a:r>
            <a:endParaRPr kumimoji="0" lang="en-US" sz="4000" i="0" u="none" strike="noStrike" kern="1200" cap="none" spc="0" normalizeH="0" baseline="0" noProof="0" dirty="0">
              <a:ln>
                <a:noFill/>
              </a:ln>
              <a:solidFill>
                <a:srgbClr val="0070C0"/>
              </a:solidFill>
              <a:effectLst/>
              <a:uLnTx/>
              <a:uFillTx/>
              <a:latin typeface="Century Gothic" panose="020B0502020202020204"/>
              <a:ea typeface="+mn-ea"/>
              <a:cs typeface="+mn-cs"/>
            </a:endParaRPr>
          </a:p>
        </p:txBody>
      </p:sp>
      <p:sp>
        <p:nvSpPr>
          <p:cNvPr id="18" name="Rectangle 17">
            <a:extLst>
              <a:ext uri="{FF2B5EF4-FFF2-40B4-BE49-F238E27FC236}">
                <a16:creationId xmlns:a16="http://schemas.microsoft.com/office/drawing/2014/main" id="{AA98944D-1C9B-42F4-B0B1-852732D84FCB}"/>
              </a:ext>
            </a:extLst>
          </p:cNvPr>
          <p:cNvSpPr/>
          <p:nvPr/>
        </p:nvSpPr>
        <p:spPr>
          <a:xfrm>
            <a:off x="397042" y="939987"/>
            <a:ext cx="10503569"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cs typeface="+mn-cs"/>
              </a:rPr>
              <a:t>           Greatest Number of SCIPs Variations Available.</a:t>
            </a:r>
          </a:p>
        </p:txBody>
      </p:sp>
      <p:sp>
        <p:nvSpPr>
          <p:cNvPr id="7" name="Rectangle 6">
            <a:extLst>
              <a:ext uri="{FF2B5EF4-FFF2-40B4-BE49-F238E27FC236}">
                <a16:creationId xmlns:a16="http://schemas.microsoft.com/office/drawing/2014/main" id="{76401CB2-1790-45A8-A5B9-72F88FF9BD05}"/>
              </a:ext>
            </a:extLst>
          </p:cNvPr>
          <p:cNvSpPr/>
          <p:nvPr/>
        </p:nvSpPr>
        <p:spPr>
          <a:xfrm>
            <a:off x="397041" y="1868482"/>
            <a:ext cx="11151677"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i="1" dirty="0">
                <a:ln w="0"/>
                <a:solidFill>
                  <a:srgbClr val="052F61"/>
                </a:solidFill>
                <a:latin typeface="Expo M" panose="02030504000101010101" pitchFamily="18" charset="-127"/>
                <a:ea typeface="Expo M" panose="02030504000101010101" pitchFamily="18" charset="-127"/>
              </a:rPr>
              <a:t>2”, 4”, 6”, 8”, 10”, &amp; 12”                                                                         (6)</a:t>
            </a:r>
            <a:endParaRPr kumimoji="0" lang="en-US" sz="1600" b="0"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endParaRPr>
          </a:p>
        </p:txBody>
      </p:sp>
      <p:sp>
        <p:nvSpPr>
          <p:cNvPr id="14" name="Rectangle 13">
            <a:extLst>
              <a:ext uri="{FF2B5EF4-FFF2-40B4-BE49-F238E27FC236}">
                <a16:creationId xmlns:a16="http://schemas.microsoft.com/office/drawing/2014/main" id="{1588EEA3-4896-43FE-A2AB-18210C089AAA}"/>
              </a:ext>
            </a:extLst>
          </p:cNvPr>
          <p:cNvSpPr/>
          <p:nvPr/>
        </p:nvSpPr>
        <p:spPr>
          <a:xfrm>
            <a:off x="181059" y="1464052"/>
            <a:ext cx="11613900"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cs typeface="+mn-cs"/>
              </a:rPr>
              <a:t> </a:t>
            </a:r>
            <a:r>
              <a:rPr kumimoji="0" lang="en-US" b="1"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cs typeface="+mn-cs"/>
              </a:rPr>
              <a:t>Variable Truss</a:t>
            </a:r>
            <a:r>
              <a:rPr kumimoji="0" lang="en-US" b="1" i="1" u="none" strike="noStrike" kern="1200" cap="none" spc="0" normalizeH="0" noProof="0" dirty="0">
                <a:ln w="0"/>
                <a:solidFill>
                  <a:srgbClr val="052F61"/>
                </a:solidFill>
                <a:effectLst/>
                <a:uLnTx/>
                <a:uFillTx/>
                <a:latin typeface="Expo M" panose="02030504000101010101" pitchFamily="18" charset="-127"/>
                <a:ea typeface="Expo M" panose="02030504000101010101" pitchFamily="18" charset="-127"/>
                <a:cs typeface="+mn-cs"/>
              </a:rPr>
              <a:t> Spacings @</a:t>
            </a:r>
            <a:r>
              <a:rPr kumimoji="0" lang="en-US" b="1"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cs typeface="+mn-cs"/>
              </a:rPr>
              <a:t>:                                                            Factor of</a:t>
            </a:r>
          </a:p>
        </p:txBody>
      </p:sp>
      <p:sp>
        <p:nvSpPr>
          <p:cNvPr id="17" name="Rectangle 16">
            <a:extLst>
              <a:ext uri="{FF2B5EF4-FFF2-40B4-BE49-F238E27FC236}">
                <a16:creationId xmlns:a16="http://schemas.microsoft.com/office/drawing/2014/main" id="{81946EF7-9160-4BD3-A244-0D34F82085CC}"/>
              </a:ext>
            </a:extLst>
          </p:cNvPr>
          <p:cNvSpPr/>
          <p:nvPr/>
        </p:nvSpPr>
        <p:spPr>
          <a:xfrm>
            <a:off x="397041" y="2611466"/>
            <a:ext cx="11151677"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i="1" dirty="0">
                <a:ln w="0"/>
                <a:solidFill>
                  <a:srgbClr val="052F61"/>
                </a:solidFill>
                <a:latin typeface="Expo M" panose="02030504000101010101" pitchFamily="18" charset="-127"/>
                <a:ea typeface="Expo M" panose="02030504000101010101" pitchFamily="18" charset="-127"/>
              </a:rPr>
              <a:t>Warren / King Post Warren / Compound Warren                                              (3)</a:t>
            </a:r>
            <a:endParaRPr kumimoji="0" lang="en-US" sz="1600" b="0"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endParaRPr>
          </a:p>
        </p:txBody>
      </p:sp>
      <p:sp>
        <p:nvSpPr>
          <p:cNvPr id="19" name="Rectangle 18">
            <a:extLst>
              <a:ext uri="{FF2B5EF4-FFF2-40B4-BE49-F238E27FC236}">
                <a16:creationId xmlns:a16="http://schemas.microsoft.com/office/drawing/2014/main" id="{B9B88938-0D2A-4638-817B-756FC40ABF06}"/>
              </a:ext>
            </a:extLst>
          </p:cNvPr>
          <p:cNvSpPr/>
          <p:nvPr/>
        </p:nvSpPr>
        <p:spPr>
          <a:xfrm>
            <a:off x="181059" y="2207036"/>
            <a:ext cx="11613900" cy="400110"/>
          </a:xfrm>
          <a:prstGeom prst="rect">
            <a:avLst/>
          </a:prstGeom>
        </p:spPr>
        <p:txBody>
          <a:bodyPr wrap="square">
            <a:spAutoFit/>
          </a:bodyPr>
          <a:lstStyle/>
          <a:p>
            <a:pPr lvl="0">
              <a:defRPr/>
            </a:pPr>
            <a:r>
              <a:rPr kumimoji="0" lang="en-US" sz="2000" b="0"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cs typeface="+mn-cs"/>
              </a:rPr>
              <a:t> </a:t>
            </a:r>
            <a:r>
              <a:rPr kumimoji="0" lang="en-US" b="1"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rPr>
              <a:t>Variable Truss</a:t>
            </a:r>
            <a:r>
              <a:rPr lang="en-US" b="1" i="1" dirty="0">
                <a:ln w="0"/>
                <a:solidFill>
                  <a:srgbClr val="052F61"/>
                </a:solidFill>
                <a:latin typeface="Expo M" panose="02030504000101010101" pitchFamily="18" charset="-127"/>
                <a:ea typeface="Expo M" panose="02030504000101010101" pitchFamily="18" charset="-127"/>
              </a:rPr>
              <a:t> Permutations @</a:t>
            </a:r>
            <a:r>
              <a:rPr kumimoji="0" lang="en-US" b="1"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rPr>
              <a:t>:                                                           </a:t>
            </a:r>
          </a:p>
        </p:txBody>
      </p:sp>
      <p:sp>
        <p:nvSpPr>
          <p:cNvPr id="20" name="Rectangle 19">
            <a:extLst>
              <a:ext uri="{FF2B5EF4-FFF2-40B4-BE49-F238E27FC236}">
                <a16:creationId xmlns:a16="http://schemas.microsoft.com/office/drawing/2014/main" id="{778DEE8C-E3B2-476F-B3E7-35D4E58843B4}"/>
              </a:ext>
            </a:extLst>
          </p:cNvPr>
          <p:cNvSpPr/>
          <p:nvPr/>
        </p:nvSpPr>
        <p:spPr>
          <a:xfrm>
            <a:off x="397041" y="3358770"/>
            <a:ext cx="11151677"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i="1" dirty="0">
                <a:ln w="0"/>
                <a:solidFill>
                  <a:srgbClr val="052F61"/>
                </a:solidFill>
                <a:latin typeface="Expo M" panose="02030504000101010101" pitchFamily="18" charset="-127"/>
                <a:ea typeface="Expo M" panose="02030504000101010101" pitchFamily="18" charset="-127"/>
              </a:rPr>
              <a:t>9 - (0.114) to 6 - (0.162)                                                                                (2)</a:t>
            </a:r>
            <a:endParaRPr kumimoji="0" lang="en-US" sz="1600" b="0"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endParaRPr>
          </a:p>
        </p:txBody>
      </p:sp>
      <p:sp>
        <p:nvSpPr>
          <p:cNvPr id="21" name="Rectangle 20">
            <a:extLst>
              <a:ext uri="{FF2B5EF4-FFF2-40B4-BE49-F238E27FC236}">
                <a16:creationId xmlns:a16="http://schemas.microsoft.com/office/drawing/2014/main" id="{A2A7BEF7-C4E0-4FA6-AD24-A4EF1F622E73}"/>
              </a:ext>
            </a:extLst>
          </p:cNvPr>
          <p:cNvSpPr/>
          <p:nvPr/>
        </p:nvSpPr>
        <p:spPr>
          <a:xfrm>
            <a:off x="181059" y="2954340"/>
            <a:ext cx="11613900" cy="400110"/>
          </a:xfrm>
          <a:prstGeom prst="rect">
            <a:avLst/>
          </a:prstGeom>
        </p:spPr>
        <p:txBody>
          <a:bodyPr wrap="square">
            <a:spAutoFit/>
          </a:bodyPr>
          <a:lstStyle/>
          <a:p>
            <a:pPr lvl="0">
              <a:defRPr/>
            </a:pPr>
            <a:r>
              <a:rPr kumimoji="0" lang="en-US" sz="2000" b="0"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cs typeface="+mn-cs"/>
              </a:rPr>
              <a:t> </a:t>
            </a:r>
            <a:r>
              <a:rPr kumimoji="0" lang="en-US" b="1"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rPr>
              <a:t>Variable Truss</a:t>
            </a:r>
            <a:r>
              <a:rPr lang="en-US" b="1" i="1" dirty="0">
                <a:ln w="0"/>
                <a:solidFill>
                  <a:srgbClr val="052F61"/>
                </a:solidFill>
                <a:latin typeface="Expo M" panose="02030504000101010101" pitchFamily="18" charset="-127"/>
                <a:ea typeface="Expo M" panose="02030504000101010101" pitchFamily="18" charset="-127"/>
              </a:rPr>
              <a:t> Gauges @</a:t>
            </a:r>
            <a:r>
              <a:rPr kumimoji="0" lang="en-US" b="1"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rPr>
              <a:t>:                                                           </a:t>
            </a:r>
          </a:p>
        </p:txBody>
      </p:sp>
      <p:sp>
        <p:nvSpPr>
          <p:cNvPr id="22" name="Rectangle 21">
            <a:extLst>
              <a:ext uri="{FF2B5EF4-FFF2-40B4-BE49-F238E27FC236}">
                <a16:creationId xmlns:a16="http://schemas.microsoft.com/office/drawing/2014/main" id="{E3A4F772-1258-41D8-9BC2-4ABA6C9F3C57}"/>
              </a:ext>
            </a:extLst>
          </p:cNvPr>
          <p:cNvSpPr/>
          <p:nvPr/>
        </p:nvSpPr>
        <p:spPr>
          <a:xfrm>
            <a:off x="397041" y="4101754"/>
            <a:ext cx="11151677"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i="1" dirty="0">
                <a:ln w="0"/>
                <a:solidFill>
                  <a:srgbClr val="052F61"/>
                </a:solidFill>
                <a:latin typeface="Expo M" panose="02030504000101010101" pitchFamily="18" charset="-127"/>
                <a:ea typeface="Expo M" panose="02030504000101010101" pitchFamily="18" charset="-127"/>
              </a:rPr>
              <a:t>1”by 1”and 2”by 2”                                                                               (2)</a:t>
            </a:r>
            <a:endParaRPr kumimoji="0" lang="en-US" sz="1600" b="0"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endParaRPr>
          </a:p>
        </p:txBody>
      </p:sp>
      <p:sp>
        <p:nvSpPr>
          <p:cNvPr id="23" name="Rectangle 22">
            <a:extLst>
              <a:ext uri="{FF2B5EF4-FFF2-40B4-BE49-F238E27FC236}">
                <a16:creationId xmlns:a16="http://schemas.microsoft.com/office/drawing/2014/main" id="{BD1427B9-68B4-479B-86D5-A626095EDCAF}"/>
              </a:ext>
            </a:extLst>
          </p:cNvPr>
          <p:cNvSpPr/>
          <p:nvPr/>
        </p:nvSpPr>
        <p:spPr>
          <a:xfrm>
            <a:off x="181059" y="3697324"/>
            <a:ext cx="11613900" cy="400110"/>
          </a:xfrm>
          <a:prstGeom prst="rect">
            <a:avLst/>
          </a:prstGeom>
        </p:spPr>
        <p:txBody>
          <a:bodyPr wrap="square">
            <a:spAutoFit/>
          </a:bodyPr>
          <a:lstStyle/>
          <a:p>
            <a:pPr lvl="0">
              <a:defRPr/>
            </a:pPr>
            <a:r>
              <a:rPr kumimoji="0" lang="en-US" sz="2000" b="0"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cs typeface="+mn-cs"/>
              </a:rPr>
              <a:t> </a:t>
            </a:r>
            <a:r>
              <a:rPr kumimoji="0" lang="en-US" b="1"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rPr>
              <a:t>Variable Mesh</a:t>
            </a:r>
            <a:r>
              <a:rPr lang="en-US" b="1" i="1" dirty="0">
                <a:ln w="0"/>
                <a:solidFill>
                  <a:srgbClr val="052F61"/>
                </a:solidFill>
                <a:latin typeface="Expo M" panose="02030504000101010101" pitchFamily="18" charset="-127"/>
                <a:ea typeface="Expo M" panose="02030504000101010101" pitchFamily="18" charset="-127"/>
              </a:rPr>
              <a:t> Spacings @</a:t>
            </a:r>
            <a:r>
              <a:rPr kumimoji="0" lang="en-US" b="1"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rPr>
              <a:t>:                                                           </a:t>
            </a:r>
          </a:p>
        </p:txBody>
      </p:sp>
      <p:sp>
        <p:nvSpPr>
          <p:cNvPr id="24" name="Rectangle 23">
            <a:extLst>
              <a:ext uri="{FF2B5EF4-FFF2-40B4-BE49-F238E27FC236}">
                <a16:creationId xmlns:a16="http://schemas.microsoft.com/office/drawing/2014/main" id="{56C560BE-EA31-4E81-A5F5-78D498249519}"/>
              </a:ext>
            </a:extLst>
          </p:cNvPr>
          <p:cNvSpPr/>
          <p:nvPr/>
        </p:nvSpPr>
        <p:spPr>
          <a:xfrm>
            <a:off x="397041" y="4827400"/>
            <a:ext cx="11151677"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i="1" dirty="0">
                <a:ln w="0"/>
                <a:solidFill>
                  <a:srgbClr val="052F61"/>
                </a:solidFill>
                <a:latin typeface="Expo M" panose="02030504000101010101" pitchFamily="18" charset="-127"/>
                <a:ea typeface="Expo M" panose="02030504000101010101" pitchFamily="18" charset="-127"/>
              </a:rPr>
              <a:t>14 (0.0641) to 12 (0.0808)                                                                           (2)</a:t>
            </a:r>
            <a:endParaRPr kumimoji="0" lang="en-US" sz="1600" b="0"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endParaRPr>
          </a:p>
        </p:txBody>
      </p:sp>
      <p:sp>
        <p:nvSpPr>
          <p:cNvPr id="25" name="Rectangle 24">
            <a:extLst>
              <a:ext uri="{FF2B5EF4-FFF2-40B4-BE49-F238E27FC236}">
                <a16:creationId xmlns:a16="http://schemas.microsoft.com/office/drawing/2014/main" id="{68E21B20-CDDD-40B1-8D59-DA82A746FA08}"/>
              </a:ext>
            </a:extLst>
          </p:cNvPr>
          <p:cNvSpPr/>
          <p:nvPr/>
        </p:nvSpPr>
        <p:spPr>
          <a:xfrm>
            <a:off x="181059" y="4422970"/>
            <a:ext cx="11613900" cy="400110"/>
          </a:xfrm>
          <a:prstGeom prst="rect">
            <a:avLst/>
          </a:prstGeom>
        </p:spPr>
        <p:txBody>
          <a:bodyPr wrap="square">
            <a:spAutoFit/>
          </a:bodyPr>
          <a:lstStyle/>
          <a:p>
            <a:pPr lvl="0">
              <a:defRPr/>
            </a:pPr>
            <a:r>
              <a:rPr kumimoji="0" lang="en-US" sz="2000" b="0"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cs typeface="+mn-cs"/>
              </a:rPr>
              <a:t> </a:t>
            </a:r>
            <a:r>
              <a:rPr kumimoji="0" lang="en-US" b="1"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rPr>
              <a:t>Variable Mesh</a:t>
            </a:r>
            <a:r>
              <a:rPr lang="en-US" b="1" i="1" dirty="0">
                <a:ln w="0"/>
                <a:solidFill>
                  <a:srgbClr val="052F61"/>
                </a:solidFill>
                <a:latin typeface="Expo M" panose="02030504000101010101" pitchFamily="18" charset="-127"/>
                <a:ea typeface="Expo M" panose="02030504000101010101" pitchFamily="18" charset="-127"/>
              </a:rPr>
              <a:t> Gauges @</a:t>
            </a:r>
            <a:r>
              <a:rPr kumimoji="0" lang="en-US" b="1"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rPr>
              <a:t>:                                                           </a:t>
            </a:r>
          </a:p>
        </p:txBody>
      </p:sp>
      <p:sp>
        <p:nvSpPr>
          <p:cNvPr id="26" name="Rectangle 25">
            <a:extLst>
              <a:ext uri="{FF2B5EF4-FFF2-40B4-BE49-F238E27FC236}">
                <a16:creationId xmlns:a16="http://schemas.microsoft.com/office/drawing/2014/main" id="{400439F0-3F8D-4BC0-B171-7634AC28A2E6}"/>
              </a:ext>
            </a:extLst>
          </p:cNvPr>
          <p:cNvSpPr/>
          <p:nvPr/>
        </p:nvSpPr>
        <p:spPr>
          <a:xfrm>
            <a:off x="397041" y="5499987"/>
            <a:ext cx="11151677" cy="338554"/>
          </a:xfrm>
          <a:prstGeom prst="rect">
            <a:avLst/>
          </a:prstGeom>
        </p:spPr>
        <p:txBody>
          <a:bodyPr wrap="square">
            <a:spAutoFit/>
          </a:bodyPr>
          <a:lstStyle/>
          <a:p>
            <a:pPr lvl="0">
              <a:defRPr/>
            </a:pPr>
            <a:r>
              <a:rPr lang="en-US" sz="1600" i="1" dirty="0">
                <a:ln w="0"/>
                <a:solidFill>
                  <a:srgbClr val="052F61"/>
                </a:solidFill>
                <a:latin typeface="Expo M" panose="02030504000101010101" pitchFamily="18" charset="-127"/>
                <a:ea typeface="Expo M" panose="02030504000101010101" pitchFamily="18" charset="-127"/>
              </a:rPr>
              <a:t>3”, 5”, 7”, 9”, &amp; 11”                                                                               (5)</a:t>
            </a:r>
            <a:endParaRPr kumimoji="0" lang="en-US" sz="1600" b="0"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endParaRPr>
          </a:p>
        </p:txBody>
      </p:sp>
      <p:sp>
        <p:nvSpPr>
          <p:cNvPr id="28" name="Rectangle 27">
            <a:extLst>
              <a:ext uri="{FF2B5EF4-FFF2-40B4-BE49-F238E27FC236}">
                <a16:creationId xmlns:a16="http://schemas.microsoft.com/office/drawing/2014/main" id="{75796DFA-A3D7-45DD-A93E-097FFB68F69A}"/>
              </a:ext>
            </a:extLst>
          </p:cNvPr>
          <p:cNvSpPr/>
          <p:nvPr/>
        </p:nvSpPr>
        <p:spPr>
          <a:xfrm>
            <a:off x="181059" y="5165954"/>
            <a:ext cx="11613900" cy="400110"/>
          </a:xfrm>
          <a:prstGeom prst="rect">
            <a:avLst/>
          </a:prstGeom>
        </p:spPr>
        <p:txBody>
          <a:bodyPr wrap="square">
            <a:spAutoFit/>
          </a:bodyPr>
          <a:lstStyle/>
          <a:p>
            <a:pPr lvl="0">
              <a:defRPr/>
            </a:pPr>
            <a:r>
              <a:rPr kumimoji="0" lang="en-US" sz="2000" b="0"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cs typeface="+mn-cs"/>
              </a:rPr>
              <a:t> </a:t>
            </a:r>
            <a:r>
              <a:rPr kumimoji="0" lang="en-US" b="1"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rPr>
              <a:t>Variable Depth/Thickness</a:t>
            </a:r>
            <a:r>
              <a:rPr kumimoji="0" lang="en-US" b="1" i="1" u="none" strike="noStrike" kern="1200" cap="none" spc="0" normalizeH="0" noProof="0" dirty="0">
                <a:ln w="0"/>
                <a:solidFill>
                  <a:srgbClr val="052F61"/>
                </a:solidFill>
                <a:effectLst/>
                <a:uLnTx/>
                <a:uFillTx/>
                <a:latin typeface="Expo M" panose="02030504000101010101" pitchFamily="18" charset="-127"/>
                <a:ea typeface="Expo M" panose="02030504000101010101" pitchFamily="18" charset="-127"/>
              </a:rPr>
              <a:t> </a:t>
            </a:r>
            <a:r>
              <a:rPr lang="en-US" b="1" i="1" dirty="0">
                <a:ln w="0"/>
                <a:solidFill>
                  <a:srgbClr val="052F61"/>
                </a:solidFill>
                <a:latin typeface="Expo M" panose="02030504000101010101" pitchFamily="18" charset="-127"/>
                <a:ea typeface="Expo M" panose="02030504000101010101" pitchFamily="18" charset="-127"/>
              </a:rPr>
              <a:t>@</a:t>
            </a:r>
            <a:r>
              <a:rPr kumimoji="0" lang="en-US" b="1"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rPr>
              <a:t>:                                                           </a:t>
            </a:r>
          </a:p>
        </p:txBody>
      </p:sp>
      <p:sp>
        <p:nvSpPr>
          <p:cNvPr id="30" name="Rectangle 29">
            <a:extLst>
              <a:ext uri="{FF2B5EF4-FFF2-40B4-BE49-F238E27FC236}">
                <a16:creationId xmlns:a16="http://schemas.microsoft.com/office/drawing/2014/main" id="{BE684F84-C643-4E71-AFE2-3E15EF523214}"/>
              </a:ext>
            </a:extLst>
          </p:cNvPr>
          <p:cNvSpPr/>
          <p:nvPr/>
        </p:nvSpPr>
        <p:spPr>
          <a:xfrm>
            <a:off x="191502" y="5848641"/>
            <a:ext cx="10709109" cy="400110"/>
          </a:xfrm>
          <a:prstGeom prst="rect">
            <a:avLst/>
          </a:prstGeom>
        </p:spPr>
        <p:txBody>
          <a:bodyPr wrap="square">
            <a:spAutoFit/>
          </a:bodyPr>
          <a:lstStyle/>
          <a:p>
            <a:pPr lvl="0">
              <a:defRPr/>
            </a:pPr>
            <a:r>
              <a:rPr kumimoji="0" lang="en-US" sz="2000" b="0"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cs typeface="+mn-cs"/>
              </a:rPr>
              <a:t> </a:t>
            </a:r>
            <a:r>
              <a:rPr lang="en-US" b="1" i="1" dirty="0">
                <a:ln w="0"/>
                <a:solidFill>
                  <a:srgbClr val="052F61"/>
                </a:solidFill>
                <a:latin typeface="Expo M" panose="02030504000101010101" pitchFamily="18" charset="-127"/>
                <a:ea typeface="Expo M" panose="02030504000101010101" pitchFamily="18" charset="-127"/>
              </a:rPr>
              <a:t>Standard Variations:</a:t>
            </a:r>
            <a:r>
              <a:rPr kumimoji="0" lang="en-US" b="1"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rPr>
              <a:t>                                                                     720                                                           </a:t>
            </a:r>
          </a:p>
        </p:txBody>
      </p:sp>
      <p:sp>
        <p:nvSpPr>
          <p:cNvPr id="31" name="Rectangle 30">
            <a:extLst>
              <a:ext uri="{FF2B5EF4-FFF2-40B4-BE49-F238E27FC236}">
                <a16:creationId xmlns:a16="http://schemas.microsoft.com/office/drawing/2014/main" id="{3A48569C-2BD4-4EBD-BC10-7736F49917C2}"/>
              </a:ext>
            </a:extLst>
          </p:cNvPr>
          <p:cNvSpPr/>
          <p:nvPr/>
        </p:nvSpPr>
        <p:spPr>
          <a:xfrm>
            <a:off x="1714499" y="6292334"/>
            <a:ext cx="7429501" cy="369332"/>
          </a:xfrm>
          <a:prstGeom prst="rect">
            <a:avLst/>
          </a:prstGeom>
        </p:spPr>
        <p:txBody>
          <a:bodyPr wrap="square">
            <a:spAutoFit/>
          </a:bodyPr>
          <a:lstStyle/>
          <a:p>
            <a:pPr>
              <a:defRPr/>
            </a:pPr>
            <a:r>
              <a:rPr lang="en-US" b="1" i="1" dirty="0">
                <a:ln w="0"/>
                <a:solidFill>
                  <a:srgbClr val="052F61"/>
                </a:solidFill>
                <a:latin typeface="Expo M" panose="02030504000101010101" pitchFamily="18" charset="-127"/>
                <a:ea typeface="Expo M" panose="02030504000101010101" pitchFamily="18" charset="-127"/>
              </a:rPr>
              <a:t>3”to 18”Depth, to 0.5’X 8’Width, and 8’X 48’Length</a:t>
            </a:r>
            <a:r>
              <a:rPr kumimoji="0" lang="en-US" b="1"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rPr>
              <a:t>                                                        </a:t>
            </a:r>
          </a:p>
        </p:txBody>
      </p:sp>
    </p:spTree>
    <p:custDataLst>
      <p:tags r:id="rId1"/>
    </p:custDataLst>
    <p:extLst>
      <p:ext uri="{BB962C8B-B14F-4D97-AF65-F5344CB8AC3E}">
        <p14:creationId xmlns:p14="http://schemas.microsoft.com/office/powerpoint/2010/main" val="2637024317"/>
      </p:ext>
    </p:extLst>
  </p:cSld>
  <p:clrMapOvr>
    <a:masterClrMapping/>
  </p:clrMapOvr>
  <mc:AlternateContent xmlns:mc="http://schemas.openxmlformats.org/markup-compatibility/2006">
    <mc:Choice xmlns:p14="http://schemas.microsoft.com/office/powerpoint/2010/main" Requires="p14">
      <p:transition p14:dur="10" advTm="7507"/>
    </mc:Choice>
    <mc:Fallback>
      <p:transition advTm="7507"/>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429ABD-D752-4A7A-989A-57D808667E19}"/>
              </a:ext>
            </a:extLst>
          </p:cNvPr>
          <p:cNvSpPr txBox="1"/>
          <p:nvPr/>
        </p:nvSpPr>
        <p:spPr>
          <a:xfrm>
            <a:off x="3016363" y="196334"/>
            <a:ext cx="5437301" cy="707886"/>
          </a:xfrm>
          <a:prstGeom prst="rect">
            <a:avLst/>
          </a:prstGeom>
          <a:noFill/>
        </p:spPr>
        <p:txBody>
          <a:bodyPr wrap="square" rtlCol="0">
            <a:spAutoFit/>
          </a:bodyPr>
          <a:lstStyle/>
          <a:p>
            <a:pPr lvl="0"/>
            <a:r>
              <a:rPr lang="en-US" sz="4000" i="1" spc="300" dirty="0">
                <a:ln w="22225">
                  <a:solidFill>
                    <a:prstClr val="black"/>
                  </a:solidFill>
                  <a:prstDash val="solid"/>
                </a:ln>
                <a:solidFill>
                  <a:srgbClr val="0070C0"/>
                </a:solidFill>
                <a:latin typeface="Expo M" panose="02030504000101010101" pitchFamily="18" charset="-127"/>
                <a:ea typeface="Expo M" panose="02030504000101010101" pitchFamily="18" charset="-127"/>
              </a:rPr>
              <a:t>The Competition</a:t>
            </a:r>
            <a:endParaRPr lang="en-US" sz="4000" dirty="0">
              <a:solidFill>
                <a:srgbClr val="0070C0"/>
              </a:solidFill>
            </a:endParaRPr>
          </a:p>
        </p:txBody>
      </p:sp>
      <p:sp>
        <p:nvSpPr>
          <p:cNvPr id="14" name="Rectangle 13">
            <a:extLst>
              <a:ext uri="{FF2B5EF4-FFF2-40B4-BE49-F238E27FC236}">
                <a16:creationId xmlns:a16="http://schemas.microsoft.com/office/drawing/2014/main" id="{F97903A2-0296-409C-8057-409AAE724187}"/>
              </a:ext>
            </a:extLst>
          </p:cNvPr>
          <p:cNvSpPr/>
          <p:nvPr/>
        </p:nvSpPr>
        <p:spPr>
          <a:xfrm>
            <a:off x="1090917" y="1768859"/>
            <a:ext cx="5870514" cy="400110"/>
          </a:xfrm>
          <a:prstGeom prst="rect">
            <a:avLst/>
          </a:prstGeom>
        </p:spPr>
        <p:txBody>
          <a:bodyPr wrap="square">
            <a:spAutoFit/>
          </a:bodyPr>
          <a:lstStyle/>
          <a:p>
            <a:pPr lvl="0"/>
            <a:r>
              <a:rPr lang="en-US" sz="2000" i="1" dirty="0">
                <a:ln w="0"/>
                <a:solidFill>
                  <a:srgbClr val="052F61"/>
                </a:solidFill>
                <a:latin typeface="Expo M" panose="02030504000101010101" pitchFamily="18" charset="-127"/>
                <a:ea typeface="Expo M" panose="02030504000101010101" pitchFamily="18" charset="-127"/>
              </a:rPr>
              <a:t>i.  EVG – 3D from Austria</a:t>
            </a:r>
          </a:p>
        </p:txBody>
      </p:sp>
      <p:sp>
        <p:nvSpPr>
          <p:cNvPr id="3" name="Rectangle 2">
            <a:extLst>
              <a:ext uri="{FF2B5EF4-FFF2-40B4-BE49-F238E27FC236}">
                <a16:creationId xmlns:a16="http://schemas.microsoft.com/office/drawing/2014/main" id="{479B2907-31A5-4E25-BD53-31E9B6438341}"/>
              </a:ext>
            </a:extLst>
          </p:cNvPr>
          <p:cNvSpPr/>
          <p:nvPr/>
        </p:nvSpPr>
        <p:spPr>
          <a:xfrm>
            <a:off x="603286" y="1284779"/>
            <a:ext cx="11588714" cy="461665"/>
          </a:xfrm>
          <a:prstGeom prst="rect">
            <a:avLst/>
          </a:prstGeom>
        </p:spPr>
        <p:txBody>
          <a:bodyPr wrap="square">
            <a:spAutoFit/>
          </a:bodyPr>
          <a:lstStyle/>
          <a:p>
            <a:pPr lvl="0"/>
            <a:r>
              <a:rPr lang="en-US" sz="2400" i="1" dirty="0">
                <a:ln w="0"/>
                <a:solidFill>
                  <a:srgbClr val="052F61"/>
                </a:solidFill>
                <a:latin typeface="Expo M" panose="02030504000101010101" pitchFamily="18" charset="-127"/>
                <a:ea typeface="Expo M" panose="02030504000101010101" pitchFamily="18" charset="-127"/>
              </a:rPr>
              <a:t>a. There are 5 Competitors Manufacturing SCIPs in the World:</a:t>
            </a:r>
          </a:p>
        </p:txBody>
      </p:sp>
      <p:sp>
        <p:nvSpPr>
          <p:cNvPr id="22" name="Rectangle 21">
            <a:extLst>
              <a:ext uri="{FF2B5EF4-FFF2-40B4-BE49-F238E27FC236}">
                <a16:creationId xmlns:a16="http://schemas.microsoft.com/office/drawing/2014/main" id="{83BCA500-C3AF-4A7A-9D08-2CF4948EB28C}"/>
              </a:ext>
            </a:extLst>
          </p:cNvPr>
          <p:cNvSpPr/>
          <p:nvPr/>
        </p:nvSpPr>
        <p:spPr>
          <a:xfrm>
            <a:off x="1090917" y="3497723"/>
            <a:ext cx="9184034" cy="400110"/>
          </a:xfrm>
          <a:prstGeom prst="rect">
            <a:avLst/>
          </a:prstGeom>
        </p:spPr>
        <p:txBody>
          <a:bodyPr wrap="square">
            <a:spAutoFit/>
          </a:bodyPr>
          <a:lstStyle/>
          <a:p>
            <a:pPr lvl="0"/>
            <a:r>
              <a:rPr lang="en-US" sz="2000" i="1" dirty="0">
                <a:ln w="0"/>
                <a:solidFill>
                  <a:srgbClr val="052F61"/>
                </a:solidFill>
                <a:latin typeface="Expo M" panose="02030504000101010101" pitchFamily="18" charset="-127"/>
                <a:ea typeface="Expo M" panose="02030504000101010101" pitchFamily="18" charset="-127"/>
              </a:rPr>
              <a:t>v.  Blue Planet Building Panels, ID and CA</a:t>
            </a:r>
          </a:p>
        </p:txBody>
      </p:sp>
      <p:sp>
        <p:nvSpPr>
          <p:cNvPr id="11" name="Rectangle 10">
            <a:extLst>
              <a:ext uri="{FF2B5EF4-FFF2-40B4-BE49-F238E27FC236}">
                <a16:creationId xmlns:a16="http://schemas.microsoft.com/office/drawing/2014/main" id="{4A7E7AF5-2615-4326-8422-970A5F073BB0}"/>
              </a:ext>
            </a:extLst>
          </p:cNvPr>
          <p:cNvSpPr/>
          <p:nvPr/>
        </p:nvSpPr>
        <p:spPr>
          <a:xfrm>
            <a:off x="958964" y="2155729"/>
            <a:ext cx="5870514" cy="400110"/>
          </a:xfrm>
          <a:prstGeom prst="rect">
            <a:avLst/>
          </a:prstGeom>
        </p:spPr>
        <p:txBody>
          <a:bodyPr wrap="square">
            <a:spAutoFit/>
          </a:bodyPr>
          <a:lstStyle/>
          <a:p>
            <a:pPr lvl="0"/>
            <a:r>
              <a:rPr lang="en-US" sz="2000" i="1" dirty="0">
                <a:ln w="0"/>
                <a:solidFill>
                  <a:srgbClr val="052F61"/>
                </a:solidFill>
                <a:latin typeface="Expo M" panose="02030504000101010101" pitchFamily="18" charset="-127"/>
                <a:ea typeface="Expo M" panose="02030504000101010101" pitchFamily="18" charset="-127"/>
              </a:rPr>
              <a:t> ii.  Emmedue – M2 from Italy</a:t>
            </a:r>
          </a:p>
        </p:txBody>
      </p:sp>
      <p:sp>
        <p:nvSpPr>
          <p:cNvPr id="12" name="Rectangle 11">
            <a:extLst>
              <a:ext uri="{FF2B5EF4-FFF2-40B4-BE49-F238E27FC236}">
                <a16:creationId xmlns:a16="http://schemas.microsoft.com/office/drawing/2014/main" id="{40F4C829-5DB0-4B50-904B-BECD9C0C8259}"/>
              </a:ext>
            </a:extLst>
          </p:cNvPr>
          <p:cNvSpPr/>
          <p:nvPr/>
        </p:nvSpPr>
        <p:spPr>
          <a:xfrm>
            <a:off x="958964" y="2597030"/>
            <a:ext cx="5870514" cy="400110"/>
          </a:xfrm>
          <a:prstGeom prst="rect">
            <a:avLst/>
          </a:prstGeom>
        </p:spPr>
        <p:txBody>
          <a:bodyPr wrap="square">
            <a:spAutoFit/>
          </a:bodyPr>
          <a:lstStyle/>
          <a:p>
            <a:pPr lvl="0"/>
            <a:r>
              <a:rPr lang="en-US" sz="2000" i="1" dirty="0">
                <a:ln w="0"/>
                <a:solidFill>
                  <a:srgbClr val="052F61"/>
                </a:solidFill>
                <a:latin typeface="Expo M" panose="02030504000101010101" pitchFamily="18" charset="-127"/>
                <a:ea typeface="Expo M" panose="02030504000101010101" pitchFamily="18" charset="-127"/>
              </a:rPr>
              <a:t> iii.  Covingtech from Fontana, CA</a:t>
            </a:r>
          </a:p>
        </p:txBody>
      </p:sp>
      <p:sp>
        <p:nvSpPr>
          <p:cNvPr id="13" name="Rectangle 12">
            <a:extLst>
              <a:ext uri="{FF2B5EF4-FFF2-40B4-BE49-F238E27FC236}">
                <a16:creationId xmlns:a16="http://schemas.microsoft.com/office/drawing/2014/main" id="{45A66327-F0D6-45E3-9C73-F300C027C738}"/>
              </a:ext>
            </a:extLst>
          </p:cNvPr>
          <p:cNvSpPr/>
          <p:nvPr/>
        </p:nvSpPr>
        <p:spPr>
          <a:xfrm>
            <a:off x="958964" y="3051236"/>
            <a:ext cx="5870514" cy="400110"/>
          </a:xfrm>
          <a:prstGeom prst="rect">
            <a:avLst/>
          </a:prstGeom>
        </p:spPr>
        <p:txBody>
          <a:bodyPr wrap="square">
            <a:spAutoFit/>
          </a:bodyPr>
          <a:lstStyle/>
          <a:p>
            <a:pPr lvl="0"/>
            <a:r>
              <a:rPr lang="en-US" sz="2000" i="1" dirty="0">
                <a:ln w="0"/>
                <a:solidFill>
                  <a:srgbClr val="052F61"/>
                </a:solidFill>
                <a:latin typeface="Expo M" panose="02030504000101010101" pitchFamily="18" charset="-127"/>
                <a:ea typeface="Expo M" panose="02030504000101010101" pitchFamily="18" charset="-127"/>
              </a:rPr>
              <a:t> iv.  </a:t>
            </a:r>
            <a:r>
              <a:rPr lang="en-US" sz="2000" i="1" dirty="0" err="1">
                <a:ln w="0"/>
                <a:solidFill>
                  <a:srgbClr val="052F61"/>
                </a:solidFill>
                <a:latin typeface="Expo M" panose="02030504000101010101" pitchFamily="18" charset="-127"/>
                <a:ea typeface="Expo M" panose="02030504000101010101" pitchFamily="18" charset="-127"/>
              </a:rPr>
              <a:t>MetRock</a:t>
            </a:r>
            <a:r>
              <a:rPr lang="en-US" sz="2000" i="1" dirty="0">
                <a:ln w="0"/>
                <a:solidFill>
                  <a:srgbClr val="052F61"/>
                </a:solidFill>
                <a:latin typeface="Expo M" panose="02030504000101010101" pitchFamily="18" charset="-127"/>
                <a:ea typeface="Expo M" panose="02030504000101010101" pitchFamily="18" charset="-127"/>
              </a:rPr>
              <a:t> from Anniston, AL</a:t>
            </a:r>
          </a:p>
        </p:txBody>
      </p:sp>
      <p:sp>
        <p:nvSpPr>
          <p:cNvPr id="15" name="Rectangle 14">
            <a:extLst>
              <a:ext uri="{FF2B5EF4-FFF2-40B4-BE49-F238E27FC236}">
                <a16:creationId xmlns:a16="http://schemas.microsoft.com/office/drawing/2014/main" id="{41C35A2B-48AC-4A3A-A6BA-796EC72BF4CC}"/>
              </a:ext>
            </a:extLst>
          </p:cNvPr>
          <p:cNvSpPr/>
          <p:nvPr/>
        </p:nvSpPr>
        <p:spPr>
          <a:xfrm>
            <a:off x="603286" y="4050430"/>
            <a:ext cx="11588714" cy="461665"/>
          </a:xfrm>
          <a:prstGeom prst="rect">
            <a:avLst/>
          </a:prstGeom>
        </p:spPr>
        <p:txBody>
          <a:bodyPr wrap="square">
            <a:spAutoFit/>
          </a:bodyPr>
          <a:lstStyle/>
          <a:p>
            <a:pPr lvl="0"/>
            <a:r>
              <a:rPr lang="en-US" sz="2400" i="1" dirty="0">
                <a:ln w="0"/>
                <a:solidFill>
                  <a:srgbClr val="052F61"/>
                </a:solidFill>
                <a:latin typeface="Expo M" panose="02030504000101010101" pitchFamily="18" charset="-127"/>
                <a:ea typeface="Expo M" panose="02030504000101010101" pitchFamily="18" charset="-127"/>
              </a:rPr>
              <a:t>b. Here is what sets us apart from The Competition:</a:t>
            </a:r>
          </a:p>
        </p:txBody>
      </p:sp>
      <p:sp>
        <p:nvSpPr>
          <p:cNvPr id="18" name="Rectangle 17">
            <a:extLst>
              <a:ext uri="{FF2B5EF4-FFF2-40B4-BE49-F238E27FC236}">
                <a16:creationId xmlns:a16="http://schemas.microsoft.com/office/drawing/2014/main" id="{AA98944D-1C9B-42F4-B0B1-852732D84FCB}"/>
              </a:ext>
            </a:extLst>
          </p:cNvPr>
          <p:cNvSpPr/>
          <p:nvPr/>
        </p:nvSpPr>
        <p:spPr>
          <a:xfrm>
            <a:off x="1024940" y="4548364"/>
            <a:ext cx="8281683" cy="400110"/>
          </a:xfrm>
          <a:prstGeom prst="rect">
            <a:avLst/>
          </a:prstGeom>
        </p:spPr>
        <p:txBody>
          <a:bodyPr wrap="square">
            <a:spAutoFit/>
          </a:bodyPr>
          <a:lstStyle/>
          <a:p>
            <a:pPr lvl="0"/>
            <a:r>
              <a:rPr lang="en-US" sz="2000" i="1" dirty="0">
                <a:ln w="0"/>
                <a:solidFill>
                  <a:srgbClr val="052F61"/>
                </a:solidFill>
                <a:latin typeface="Expo M" panose="02030504000101010101" pitchFamily="18" charset="-127"/>
                <a:ea typeface="Expo M" panose="02030504000101010101" pitchFamily="18" charset="-127"/>
              </a:rPr>
              <a:t> i.  We are the only “ENGINEERED” SCIPs panel available</a:t>
            </a:r>
          </a:p>
        </p:txBody>
      </p:sp>
      <p:sp>
        <p:nvSpPr>
          <p:cNvPr id="20" name="Rectangle 19">
            <a:extLst>
              <a:ext uri="{FF2B5EF4-FFF2-40B4-BE49-F238E27FC236}">
                <a16:creationId xmlns:a16="http://schemas.microsoft.com/office/drawing/2014/main" id="{0D6D5CBB-4897-40DC-86FF-2CB44E652CBA}"/>
              </a:ext>
            </a:extLst>
          </p:cNvPr>
          <p:cNvSpPr/>
          <p:nvPr/>
        </p:nvSpPr>
        <p:spPr>
          <a:xfrm>
            <a:off x="1090917" y="5026532"/>
            <a:ext cx="8413636" cy="400110"/>
          </a:xfrm>
          <a:prstGeom prst="rect">
            <a:avLst/>
          </a:prstGeom>
        </p:spPr>
        <p:txBody>
          <a:bodyPr wrap="square">
            <a:spAutoFit/>
          </a:bodyPr>
          <a:lstStyle/>
          <a:p>
            <a:pPr lvl="0"/>
            <a:r>
              <a:rPr lang="en-US" sz="2000" i="1" dirty="0">
                <a:ln w="0"/>
                <a:solidFill>
                  <a:srgbClr val="052F61"/>
                </a:solidFill>
                <a:latin typeface="Expo M" panose="02030504000101010101" pitchFamily="18" charset="-127"/>
                <a:ea typeface="Expo M" panose="02030504000101010101" pitchFamily="18" charset="-127"/>
              </a:rPr>
              <a:t>ii. Utility Chases</a:t>
            </a:r>
          </a:p>
        </p:txBody>
      </p:sp>
    </p:spTree>
    <p:custDataLst>
      <p:tags r:id="rId1"/>
    </p:custDataLst>
    <p:extLst>
      <p:ext uri="{BB962C8B-B14F-4D97-AF65-F5344CB8AC3E}">
        <p14:creationId xmlns:p14="http://schemas.microsoft.com/office/powerpoint/2010/main" val="4077195848"/>
      </p:ext>
    </p:extLst>
  </p:cSld>
  <p:clrMapOvr>
    <a:masterClrMapping/>
  </p:clrMapOvr>
  <mc:AlternateContent xmlns:mc="http://schemas.openxmlformats.org/markup-compatibility/2006">
    <mc:Choice xmlns:p14="http://schemas.microsoft.com/office/powerpoint/2010/main" Requires="p14">
      <p:transition p14:dur="10" advTm="1264"/>
    </mc:Choice>
    <mc:Fallback>
      <p:transition advTm="1264"/>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FC3554-7708-47F1-983C-2C492DA86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3645" y="1395239"/>
            <a:ext cx="4686549" cy="5141420"/>
          </a:xfrm>
          <a:prstGeom prst="rect">
            <a:avLst/>
          </a:prstGeom>
        </p:spPr>
      </p:pic>
      <p:pic>
        <p:nvPicPr>
          <p:cNvPr id="38" name="Picture 37">
            <a:extLst>
              <a:ext uri="{FF2B5EF4-FFF2-40B4-BE49-F238E27FC236}">
                <a16:creationId xmlns:a16="http://schemas.microsoft.com/office/drawing/2014/main" id="{99747C0E-0291-4FB7-9DD1-EBD7519F0A3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10000" contrast="20000"/>
                    </a14:imgEffect>
                  </a14:imgLayer>
                </a14:imgProps>
              </a:ext>
              <a:ext uri="{28A0092B-C50C-407E-A947-70E740481C1C}">
                <a14:useLocalDpi xmlns:a14="http://schemas.microsoft.com/office/drawing/2010/main" val="0"/>
              </a:ext>
            </a:extLst>
          </a:blip>
          <a:stretch>
            <a:fillRect/>
          </a:stretch>
        </p:blipFill>
        <p:spPr>
          <a:xfrm>
            <a:off x="3052715" y="1517803"/>
            <a:ext cx="5932968" cy="5057855"/>
          </a:xfrm>
          <a:prstGeom prst="rect">
            <a:avLst/>
          </a:prstGeom>
        </p:spPr>
      </p:pic>
      <p:pic>
        <p:nvPicPr>
          <p:cNvPr id="13" name="Picture 12">
            <a:extLst>
              <a:ext uri="{FF2B5EF4-FFF2-40B4-BE49-F238E27FC236}">
                <a16:creationId xmlns:a16="http://schemas.microsoft.com/office/drawing/2014/main" id="{F52F2001-E02D-4C17-AD24-A97237F8C7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3645" y="763294"/>
            <a:ext cx="4686549" cy="5141420"/>
          </a:xfrm>
          <a:prstGeom prst="rect">
            <a:avLst/>
          </a:prstGeom>
        </p:spPr>
      </p:pic>
      <p:sp>
        <p:nvSpPr>
          <p:cNvPr id="2" name="TextBox 1">
            <a:extLst>
              <a:ext uri="{FF2B5EF4-FFF2-40B4-BE49-F238E27FC236}">
                <a16:creationId xmlns:a16="http://schemas.microsoft.com/office/drawing/2014/main" id="{A1429ABD-D752-4A7A-989A-57D808667E19}"/>
              </a:ext>
            </a:extLst>
          </p:cNvPr>
          <p:cNvSpPr txBox="1"/>
          <p:nvPr/>
        </p:nvSpPr>
        <p:spPr>
          <a:xfrm>
            <a:off x="3016363" y="196334"/>
            <a:ext cx="600732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i="1" u="none" strike="noStrike" kern="1200" cap="none" spc="300" normalizeH="0" baseline="0" noProof="0" dirty="0">
                <a:ln w="22225">
                  <a:solidFill>
                    <a:prstClr val="black"/>
                  </a:solidFill>
                  <a:prstDash val="solid"/>
                </a:ln>
                <a:solidFill>
                  <a:srgbClr val="0070C0"/>
                </a:solidFill>
                <a:effectLst/>
                <a:uLnTx/>
                <a:uFillTx/>
                <a:latin typeface="Expo M" panose="02030504000101010101" pitchFamily="18" charset="-127"/>
                <a:ea typeface="Expo M" panose="02030504000101010101" pitchFamily="18" charset="-127"/>
                <a:cs typeface="+mn-cs"/>
              </a:rPr>
              <a:t>The Comparison</a:t>
            </a:r>
            <a:endParaRPr kumimoji="0" lang="en-US" sz="4000" i="0" u="none" strike="noStrike" kern="1200" cap="none" spc="0" normalizeH="0" baseline="0" noProof="0" dirty="0">
              <a:ln>
                <a:noFill/>
              </a:ln>
              <a:solidFill>
                <a:srgbClr val="0070C0"/>
              </a:solidFill>
              <a:effectLst/>
              <a:uLnTx/>
              <a:uFillTx/>
              <a:latin typeface="Century Gothic" panose="020B0502020202020204"/>
              <a:ea typeface="+mn-ea"/>
              <a:cs typeface="+mn-cs"/>
            </a:endParaRPr>
          </a:p>
        </p:txBody>
      </p:sp>
      <p:sp>
        <p:nvSpPr>
          <p:cNvPr id="18" name="Rectangle 17">
            <a:extLst>
              <a:ext uri="{FF2B5EF4-FFF2-40B4-BE49-F238E27FC236}">
                <a16:creationId xmlns:a16="http://schemas.microsoft.com/office/drawing/2014/main" id="{AA98944D-1C9B-42F4-B0B1-852732D84FCB}"/>
              </a:ext>
            </a:extLst>
          </p:cNvPr>
          <p:cNvSpPr/>
          <p:nvPr/>
        </p:nvSpPr>
        <p:spPr>
          <a:xfrm>
            <a:off x="1759298" y="953286"/>
            <a:ext cx="8822259"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cs typeface="+mn-cs"/>
              </a:rPr>
              <a:t>We are the only</a:t>
            </a:r>
            <a:r>
              <a:rPr kumimoji="0" lang="en-US" sz="2400" b="0" i="1" u="none" strike="noStrike" kern="1200" cap="none" spc="0" normalizeH="0" noProof="0" dirty="0">
                <a:ln w="0"/>
                <a:solidFill>
                  <a:srgbClr val="052F61"/>
                </a:solidFill>
                <a:effectLst/>
                <a:uLnTx/>
                <a:uFillTx/>
                <a:latin typeface="Expo M" panose="02030504000101010101" pitchFamily="18" charset="-127"/>
                <a:ea typeface="Expo M" panose="02030504000101010101" pitchFamily="18" charset="-127"/>
                <a:cs typeface="+mn-cs"/>
              </a:rPr>
              <a:t> </a:t>
            </a:r>
            <a:r>
              <a:rPr kumimoji="0" lang="en-US" sz="2400" b="0"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cs typeface="+mn-cs"/>
              </a:rPr>
              <a:t>SCIPs with Integral Utility</a:t>
            </a:r>
            <a:r>
              <a:rPr kumimoji="0" lang="en-US" sz="2400" b="0" i="1" u="none" strike="noStrike" kern="1200" cap="none" spc="0" normalizeH="0" noProof="0" dirty="0">
                <a:ln w="0"/>
                <a:solidFill>
                  <a:srgbClr val="052F61"/>
                </a:solidFill>
                <a:effectLst/>
                <a:uLnTx/>
                <a:uFillTx/>
                <a:latin typeface="Expo M" panose="02030504000101010101" pitchFamily="18" charset="-127"/>
                <a:ea typeface="Expo M" panose="02030504000101010101" pitchFamily="18" charset="-127"/>
                <a:cs typeface="+mn-cs"/>
              </a:rPr>
              <a:t> Chases</a:t>
            </a:r>
            <a:r>
              <a:rPr kumimoji="0" lang="en-US" sz="2400" b="0" i="1" u="none" strike="noStrike" kern="1200" cap="none" spc="0" normalizeH="0" baseline="0" noProof="0" dirty="0">
                <a:ln w="0"/>
                <a:solidFill>
                  <a:srgbClr val="052F61"/>
                </a:solidFill>
                <a:effectLst/>
                <a:uLnTx/>
                <a:uFillTx/>
                <a:latin typeface="Expo M" panose="02030504000101010101" pitchFamily="18" charset="-127"/>
                <a:ea typeface="Expo M" panose="02030504000101010101" pitchFamily="18" charset="-127"/>
                <a:cs typeface="+mn-cs"/>
              </a:rPr>
              <a:t>.</a:t>
            </a:r>
          </a:p>
        </p:txBody>
      </p:sp>
      <p:pic>
        <p:nvPicPr>
          <p:cNvPr id="9" name="Picture 8">
            <a:extLst>
              <a:ext uri="{FF2B5EF4-FFF2-40B4-BE49-F238E27FC236}">
                <a16:creationId xmlns:a16="http://schemas.microsoft.com/office/drawing/2014/main" id="{36B7506F-D42C-455B-AD11-840A18C7E1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503" y="1529626"/>
            <a:ext cx="4052631" cy="4401245"/>
          </a:xfrm>
          <a:prstGeom prst="rect">
            <a:avLst/>
          </a:prstGeom>
        </p:spPr>
      </p:pic>
      <p:pic>
        <p:nvPicPr>
          <p:cNvPr id="15" name="Picture 14">
            <a:extLst>
              <a:ext uri="{FF2B5EF4-FFF2-40B4-BE49-F238E27FC236}">
                <a16:creationId xmlns:a16="http://schemas.microsoft.com/office/drawing/2014/main" id="{A5224F67-1FF4-440A-905C-E886D2E1E0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806" y="1058438"/>
            <a:ext cx="4119186" cy="4433102"/>
          </a:xfrm>
          <a:prstGeom prst="rect">
            <a:avLst/>
          </a:prstGeom>
        </p:spPr>
      </p:pic>
      <p:pic>
        <p:nvPicPr>
          <p:cNvPr id="40" name="Picture 39">
            <a:extLst>
              <a:ext uri="{FF2B5EF4-FFF2-40B4-BE49-F238E27FC236}">
                <a16:creationId xmlns:a16="http://schemas.microsoft.com/office/drawing/2014/main" id="{3CDF1260-996A-4724-9D86-0474D01E8C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0822" y="3832356"/>
            <a:ext cx="1414723" cy="2114640"/>
          </a:xfrm>
          <a:prstGeom prst="rect">
            <a:avLst/>
          </a:prstGeom>
        </p:spPr>
      </p:pic>
    </p:spTree>
    <p:custDataLst>
      <p:tags r:id="rId1"/>
    </p:custDataLst>
    <p:extLst>
      <p:ext uri="{BB962C8B-B14F-4D97-AF65-F5344CB8AC3E}">
        <p14:creationId xmlns:p14="http://schemas.microsoft.com/office/powerpoint/2010/main" val="3123608566"/>
      </p:ext>
    </p:extLst>
  </p:cSld>
  <p:clrMapOvr>
    <a:masterClrMapping/>
  </p:clrMapOvr>
  <mc:AlternateContent xmlns:mc="http://schemas.openxmlformats.org/markup-compatibility/2006">
    <mc:Choice xmlns:p14="http://schemas.microsoft.com/office/powerpoint/2010/main" Requires="p14">
      <p:transition p14:dur="10" advTm="9015"/>
    </mc:Choice>
    <mc:Fallback>
      <p:transition advTm="90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429ABD-D752-4A7A-989A-57D808667E19}"/>
              </a:ext>
            </a:extLst>
          </p:cNvPr>
          <p:cNvSpPr txBox="1"/>
          <p:nvPr/>
        </p:nvSpPr>
        <p:spPr>
          <a:xfrm>
            <a:off x="3016363" y="196334"/>
            <a:ext cx="5437301" cy="707886"/>
          </a:xfrm>
          <a:prstGeom prst="rect">
            <a:avLst/>
          </a:prstGeom>
          <a:noFill/>
        </p:spPr>
        <p:txBody>
          <a:bodyPr wrap="square" rtlCol="0">
            <a:spAutoFit/>
          </a:bodyPr>
          <a:lstStyle/>
          <a:p>
            <a:pPr lvl="0"/>
            <a:r>
              <a:rPr lang="en-US" sz="4000" i="1" spc="300" dirty="0">
                <a:ln w="22225">
                  <a:solidFill>
                    <a:prstClr val="black"/>
                  </a:solidFill>
                  <a:prstDash val="solid"/>
                </a:ln>
                <a:solidFill>
                  <a:srgbClr val="0070C0"/>
                </a:solidFill>
                <a:latin typeface="Expo M" panose="02030504000101010101" pitchFamily="18" charset="-127"/>
                <a:ea typeface="Expo M" panose="02030504000101010101" pitchFamily="18" charset="-127"/>
              </a:rPr>
              <a:t>The Competition</a:t>
            </a:r>
            <a:endParaRPr lang="en-US" sz="4000" dirty="0">
              <a:solidFill>
                <a:srgbClr val="0070C0"/>
              </a:solidFill>
            </a:endParaRPr>
          </a:p>
        </p:txBody>
      </p:sp>
      <p:sp>
        <p:nvSpPr>
          <p:cNvPr id="15" name="Rectangle 14">
            <a:extLst>
              <a:ext uri="{FF2B5EF4-FFF2-40B4-BE49-F238E27FC236}">
                <a16:creationId xmlns:a16="http://schemas.microsoft.com/office/drawing/2014/main" id="{41C35A2B-48AC-4A3A-A6BA-796EC72BF4CC}"/>
              </a:ext>
            </a:extLst>
          </p:cNvPr>
          <p:cNvSpPr/>
          <p:nvPr/>
        </p:nvSpPr>
        <p:spPr>
          <a:xfrm>
            <a:off x="603286" y="1849490"/>
            <a:ext cx="11588714" cy="461665"/>
          </a:xfrm>
          <a:prstGeom prst="rect">
            <a:avLst/>
          </a:prstGeom>
        </p:spPr>
        <p:txBody>
          <a:bodyPr wrap="square">
            <a:spAutoFit/>
          </a:bodyPr>
          <a:lstStyle/>
          <a:p>
            <a:pPr lvl="0"/>
            <a:r>
              <a:rPr lang="en-US" sz="2400" i="1" dirty="0">
                <a:ln w="0"/>
                <a:solidFill>
                  <a:srgbClr val="052F61"/>
                </a:solidFill>
                <a:latin typeface="Expo M" panose="02030504000101010101" pitchFamily="18" charset="-127"/>
                <a:ea typeface="Expo M" panose="02030504000101010101" pitchFamily="18" charset="-127"/>
              </a:rPr>
              <a:t>b. Here is what sets us apart from The Competition:</a:t>
            </a:r>
          </a:p>
        </p:txBody>
      </p:sp>
      <p:sp>
        <p:nvSpPr>
          <p:cNvPr id="18" name="Rectangle 17">
            <a:extLst>
              <a:ext uri="{FF2B5EF4-FFF2-40B4-BE49-F238E27FC236}">
                <a16:creationId xmlns:a16="http://schemas.microsoft.com/office/drawing/2014/main" id="{AA98944D-1C9B-42F4-B0B1-852732D84FCB}"/>
              </a:ext>
            </a:extLst>
          </p:cNvPr>
          <p:cNvSpPr/>
          <p:nvPr/>
        </p:nvSpPr>
        <p:spPr>
          <a:xfrm>
            <a:off x="1024940" y="2347424"/>
            <a:ext cx="8281683" cy="400110"/>
          </a:xfrm>
          <a:prstGeom prst="rect">
            <a:avLst/>
          </a:prstGeom>
        </p:spPr>
        <p:txBody>
          <a:bodyPr wrap="square">
            <a:spAutoFit/>
          </a:bodyPr>
          <a:lstStyle/>
          <a:p>
            <a:pPr lvl="0"/>
            <a:r>
              <a:rPr lang="en-US" sz="2000" i="1" dirty="0">
                <a:ln w="0"/>
                <a:solidFill>
                  <a:srgbClr val="052F61"/>
                </a:solidFill>
                <a:latin typeface="Expo M" panose="02030504000101010101" pitchFamily="18" charset="-127"/>
                <a:ea typeface="Expo M" panose="02030504000101010101" pitchFamily="18" charset="-127"/>
              </a:rPr>
              <a:t> i.  We are the only “ENGINEERED” SCIPs panel available</a:t>
            </a:r>
          </a:p>
        </p:txBody>
      </p:sp>
      <p:sp>
        <p:nvSpPr>
          <p:cNvPr id="20" name="Rectangle 19">
            <a:extLst>
              <a:ext uri="{FF2B5EF4-FFF2-40B4-BE49-F238E27FC236}">
                <a16:creationId xmlns:a16="http://schemas.microsoft.com/office/drawing/2014/main" id="{0D6D5CBB-4897-40DC-86FF-2CB44E652CBA}"/>
              </a:ext>
            </a:extLst>
          </p:cNvPr>
          <p:cNvSpPr/>
          <p:nvPr/>
        </p:nvSpPr>
        <p:spPr>
          <a:xfrm>
            <a:off x="1090917" y="2825592"/>
            <a:ext cx="8413636" cy="400110"/>
          </a:xfrm>
          <a:prstGeom prst="rect">
            <a:avLst/>
          </a:prstGeom>
        </p:spPr>
        <p:txBody>
          <a:bodyPr wrap="square">
            <a:spAutoFit/>
          </a:bodyPr>
          <a:lstStyle/>
          <a:p>
            <a:pPr lvl="0"/>
            <a:r>
              <a:rPr lang="en-US" sz="2000" i="1" dirty="0">
                <a:ln w="0"/>
                <a:solidFill>
                  <a:srgbClr val="052F61"/>
                </a:solidFill>
                <a:latin typeface="Expo M" panose="02030504000101010101" pitchFamily="18" charset="-127"/>
                <a:ea typeface="Expo M" panose="02030504000101010101" pitchFamily="18" charset="-127"/>
              </a:rPr>
              <a:t>ii. Utility Chases</a:t>
            </a:r>
          </a:p>
        </p:txBody>
      </p:sp>
      <p:sp>
        <p:nvSpPr>
          <p:cNvPr id="16" name="Rectangle 15">
            <a:extLst>
              <a:ext uri="{FF2B5EF4-FFF2-40B4-BE49-F238E27FC236}">
                <a16:creationId xmlns:a16="http://schemas.microsoft.com/office/drawing/2014/main" id="{DA5374CC-26C5-48B9-8B3C-A5882AFFE189}"/>
              </a:ext>
            </a:extLst>
          </p:cNvPr>
          <p:cNvSpPr/>
          <p:nvPr/>
        </p:nvSpPr>
        <p:spPr>
          <a:xfrm>
            <a:off x="1090917" y="3303760"/>
            <a:ext cx="8413636" cy="400110"/>
          </a:xfrm>
          <a:prstGeom prst="rect">
            <a:avLst/>
          </a:prstGeom>
        </p:spPr>
        <p:txBody>
          <a:bodyPr wrap="square">
            <a:spAutoFit/>
          </a:bodyPr>
          <a:lstStyle/>
          <a:p>
            <a:pPr lvl="0"/>
            <a:r>
              <a:rPr lang="en-US" sz="2000" i="1" dirty="0">
                <a:ln w="0"/>
                <a:solidFill>
                  <a:srgbClr val="052F61"/>
                </a:solidFill>
                <a:latin typeface="Expo M" panose="02030504000101010101" pitchFamily="18" charset="-127"/>
                <a:ea typeface="Expo M" panose="02030504000101010101" pitchFamily="18" charset="-127"/>
              </a:rPr>
              <a:t>iii. Only SCIPs Panel available through Certified Constructors </a:t>
            </a:r>
          </a:p>
        </p:txBody>
      </p:sp>
      <p:sp>
        <p:nvSpPr>
          <p:cNvPr id="17" name="TextBox 16">
            <a:extLst>
              <a:ext uri="{FF2B5EF4-FFF2-40B4-BE49-F238E27FC236}">
                <a16:creationId xmlns:a16="http://schemas.microsoft.com/office/drawing/2014/main" id="{3CB8AECB-6591-48EA-8243-97E8ED947AF3}"/>
              </a:ext>
            </a:extLst>
          </p:cNvPr>
          <p:cNvSpPr txBox="1"/>
          <p:nvPr/>
        </p:nvSpPr>
        <p:spPr>
          <a:xfrm>
            <a:off x="1396560" y="3679342"/>
            <a:ext cx="11694695" cy="369332"/>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b="1" i="1" u="none" strike="noStrike" kern="1200" cap="none" spc="0" normalizeH="0" baseline="0" noProof="0" dirty="0">
                <a:ln>
                  <a:noFill/>
                </a:ln>
                <a:solidFill>
                  <a:schemeClr val="accent1"/>
                </a:solidFill>
                <a:effectLst/>
                <a:uLnTx/>
                <a:uFillTx/>
                <a:latin typeface="Expo M" panose="02030504000101010101" pitchFamily="18" charset="-127"/>
                <a:ea typeface="Expo M" panose="02030504000101010101" pitchFamily="18" charset="-127"/>
              </a:rPr>
              <a:t>   </a:t>
            </a:r>
            <a:r>
              <a:rPr kumimoji="0" lang="en-US" i="1" u="none" strike="noStrike" kern="1200" cap="none" spc="0" normalizeH="0" baseline="0" noProof="0" dirty="0">
                <a:ln>
                  <a:noFill/>
                </a:ln>
                <a:solidFill>
                  <a:schemeClr val="accent1"/>
                </a:solidFill>
                <a:effectLst/>
                <a:uLnTx/>
                <a:uFillTx/>
                <a:latin typeface="Expo M" panose="02030504000101010101" pitchFamily="18" charset="-127"/>
                <a:ea typeface="Expo M" panose="02030504000101010101" pitchFamily="18" charset="-127"/>
              </a:rPr>
              <a:t>Certified Blue Planet Panel Constructors Program and Support.</a:t>
            </a:r>
            <a:endParaRPr kumimoji="0" lang="en-US" sz="160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3EBFF945-E57B-4B65-9F47-8AF12563CC87}"/>
              </a:ext>
            </a:extLst>
          </p:cNvPr>
          <p:cNvSpPr txBox="1"/>
          <p:nvPr/>
        </p:nvSpPr>
        <p:spPr>
          <a:xfrm>
            <a:off x="2076483" y="4079452"/>
            <a:ext cx="11610474" cy="830997"/>
          </a:xfrm>
          <a:prstGeom prst="rect">
            <a:avLst/>
          </a:prstGeom>
          <a:noFill/>
        </p:spPr>
        <p:txBody>
          <a:bodyPr wrap="square" rtlCol="0">
            <a:spAutoFit/>
          </a:bodyPr>
          <a:lstStyle/>
          <a:p>
            <a:pPr marL="342900" lvl="0" indent="-342900">
              <a:buAutoNum type="alphaLcPeriod"/>
              <a:defRPr/>
            </a:pPr>
            <a:r>
              <a:rPr lang="en-US" sz="1600" i="1" dirty="0">
                <a:solidFill>
                  <a:schemeClr val="accent1"/>
                </a:solidFill>
                <a:latin typeface="Expo M" panose="02030504000101010101" pitchFamily="18" charset="-127"/>
                <a:ea typeface="Expo M" panose="02030504000101010101" pitchFamily="18" charset="-127"/>
              </a:rPr>
              <a:t>Virtual Education Program with Online HD Videos and Monthly Webinars. </a:t>
            </a:r>
          </a:p>
          <a:p>
            <a:pPr marL="342900" lvl="0" indent="-342900">
              <a:buAutoNum type="alphaLcPeriod"/>
              <a:defRPr/>
            </a:pPr>
            <a:r>
              <a:rPr lang="en-US" sz="1600" i="1" dirty="0">
                <a:solidFill>
                  <a:schemeClr val="accent1"/>
                </a:solidFill>
                <a:latin typeface="Expo M" panose="02030504000101010101" pitchFamily="18" charset="-127"/>
                <a:ea typeface="Expo M" panose="02030504000101010101" pitchFamily="18" charset="-127"/>
              </a:rPr>
              <a:t>Certified Builder Project Verification, Tracking, and Construction Assistance. </a:t>
            </a:r>
          </a:p>
          <a:p>
            <a:pPr marL="342900" lvl="0" indent="-342900">
              <a:buAutoNum type="alphaLcPeriod"/>
              <a:defRPr/>
            </a:pPr>
            <a:r>
              <a:rPr lang="en-US" sz="1600" i="1" dirty="0">
                <a:solidFill>
                  <a:schemeClr val="accent1"/>
                </a:solidFill>
                <a:latin typeface="Expo M" panose="02030504000101010101" pitchFamily="18" charset="-127"/>
                <a:ea typeface="Expo M" panose="02030504000101010101" pitchFamily="18" charset="-127"/>
              </a:rPr>
              <a:t>QA/QC Building Registration and Rating system from Bronze to Platinum. </a:t>
            </a:r>
          </a:p>
        </p:txBody>
      </p:sp>
    </p:spTree>
    <p:custDataLst>
      <p:tags r:id="rId1"/>
    </p:custDataLst>
    <p:extLst>
      <p:ext uri="{BB962C8B-B14F-4D97-AF65-F5344CB8AC3E}">
        <p14:creationId xmlns:p14="http://schemas.microsoft.com/office/powerpoint/2010/main" val="1114757681"/>
      </p:ext>
    </p:extLst>
  </p:cSld>
  <p:clrMapOvr>
    <a:masterClrMapping/>
  </p:clrMapOvr>
  <mc:AlternateContent xmlns:mc="http://schemas.openxmlformats.org/markup-compatibility/2006">
    <mc:Choice xmlns:p14="http://schemas.microsoft.com/office/powerpoint/2010/main" Requires="p14">
      <p:transition p14:dur="10" advTm="4242"/>
    </mc:Choice>
    <mc:Fallback>
      <p:transition advTm="42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F57BDA2-F219-45CA-BDB4-B61D8B2FCB9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brightnessContrast bright="10000"/>
                    </a14:imgEffect>
                  </a14:imgLayer>
                </a14:imgProps>
              </a:ext>
            </a:extLst>
          </a:blip>
          <a:srcRect b="6644"/>
          <a:stretch/>
        </p:blipFill>
        <p:spPr>
          <a:xfrm>
            <a:off x="3174542" y="1958208"/>
            <a:ext cx="5842915" cy="37123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7894246E-3840-4721-A3CD-A370187E07A9}"/>
              </a:ext>
            </a:extLst>
          </p:cNvPr>
          <p:cNvSpPr txBox="1"/>
          <p:nvPr/>
        </p:nvSpPr>
        <p:spPr>
          <a:xfrm>
            <a:off x="2273968" y="951966"/>
            <a:ext cx="9260300" cy="584775"/>
          </a:xfrm>
          <a:prstGeom prst="rect">
            <a:avLst/>
          </a:prstGeom>
          <a:noFill/>
        </p:spPr>
        <p:txBody>
          <a:bodyPr wrap="square" rtlCol="0">
            <a:spAutoFit/>
          </a:bodyPr>
          <a:lstStyle/>
          <a:p>
            <a:pPr lvl="0"/>
            <a:r>
              <a:rPr lang="en-US" sz="3200" i="1" spc="300" dirty="0">
                <a:ln w="22225">
                  <a:solidFill>
                    <a:prstClr val="black"/>
                  </a:solidFill>
                  <a:prstDash val="solid"/>
                </a:ln>
                <a:solidFill>
                  <a:srgbClr val="0070C0"/>
                </a:solidFill>
                <a:latin typeface="Expo M" panose="02030504000101010101" pitchFamily="18" charset="-127"/>
                <a:ea typeface="Expo M" panose="02030504000101010101" pitchFamily="18" charset="-127"/>
              </a:rPr>
              <a:t>A Nearly Indestructible Home</a:t>
            </a:r>
            <a:endParaRPr lang="en-US" sz="3200" dirty="0">
              <a:solidFill>
                <a:srgbClr val="0070C0"/>
              </a:solidFill>
            </a:endParaRPr>
          </a:p>
        </p:txBody>
      </p:sp>
      <p:sp>
        <p:nvSpPr>
          <p:cNvPr id="2" name="TextBox 1">
            <a:extLst>
              <a:ext uri="{FF2B5EF4-FFF2-40B4-BE49-F238E27FC236}">
                <a16:creationId xmlns:a16="http://schemas.microsoft.com/office/drawing/2014/main" id="{A1429ABD-D752-4A7A-989A-57D808667E19}"/>
              </a:ext>
            </a:extLst>
          </p:cNvPr>
          <p:cNvSpPr txBox="1"/>
          <p:nvPr/>
        </p:nvSpPr>
        <p:spPr>
          <a:xfrm>
            <a:off x="2466474" y="225162"/>
            <a:ext cx="8002003" cy="707886"/>
          </a:xfrm>
          <a:prstGeom prst="rect">
            <a:avLst/>
          </a:prstGeom>
          <a:noFill/>
        </p:spPr>
        <p:txBody>
          <a:bodyPr wrap="square" rtlCol="0">
            <a:spAutoFit/>
          </a:bodyPr>
          <a:lstStyle/>
          <a:p>
            <a:pPr lvl="0"/>
            <a:r>
              <a:rPr lang="en-US" sz="4000" i="1" spc="300" dirty="0">
                <a:ln w="22225">
                  <a:solidFill>
                    <a:prstClr val="black"/>
                  </a:solidFill>
                  <a:prstDash val="solid"/>
                </a:ln>
                <a:solidFill>
                  <a:srgbClr val="0070C0"/>
                </a:solidFill>
                <a:latin typeface="Expo M" panose="02030504000101010101" pitchFamily="18" charset="-127"/>
                <a:ea typeface="Expo M" panose="02030504000101010101" pitchFamily="18" charset="-127"/>
              </a:rPr>
              <a:t>Value for Homeowner:</a:t>
            </a:r>
            <a:endParaRPr lang="en-US" sz="4000" dirty="0">
              <a:solidFill>
                <a:srgbClr val="0070C0"/>
              </a:solidFill>
            </a:endParaRPr>
          </a:p>
        </p:txBody>
      </p:sp>
      <p:sp>
        <p:nvSpPr>
          <p:cNvPr id="4" name="Rectangle 3">
            <a:extLst>
              <a:ext uri="{FF2B5EF4-FFF2-40B4-BE49-F238E27FC236}">
                <a16:creationId xmlns:a16="http://schemas.microsoft.com/office/drawing/2014/main" id="{447E46D9-EBFB-4849-BC8D-0E8218EF6EC4}"/>
              </a:ext>
            </a:extLst>
          </p:cNvPr>
          <p:cNvSpPr/>
          <p:nvPr/>
        </p:nvSpPr>
        <p:spPr>
          <a:xfrm>
            <a:off x="1046743" y="5738790"/>
            <a:ext cx="10078456" cy="584775"/>
          </a:xfrm>
          <a:prstGeom prst="rect">
            <a:avLst/>
          </a:prstGeom>
          <a:noFill/>
        </p:spPr>
        <p:txBody>
          <a:bodyPr wrap="square" lIns="91440" tIns="45720" rIns="91440" bIns="45720">
            <a:spAutoFit/>
          </a:bodyPr>
          <a:lstStyle/>
          <a:p>
            <a:pPr algn="ctr"/>
            <a:r>
              <a:rPr lang="en-US" sz="32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Expo M" panose="02030504000101010101" pitchFamily="18" charset="-127"/>
                <a:ea typeface="Expo M" panose="02030504000101010101" pitchFamily="18" charset="-127"/>
              </a:rPr>
              <a:t>HURRICANE IKE SURVIVOR</a:t>
            </a:r>
            <a:endParaRPr lang="en-US" sz="32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sp>
        <p:nvSpPr>
          <p:cNvPr id="9" name="TextBox 8">
            <a:extLst>
              <a:ext uri="{FF2B5EF4-FFF2-40B4-BE49-F238E27FC236}">
                <a16:creationId xmlns:a16="http://schemas.microsoft.com/office/drawing/2014/main" id="{BEFDBED0-B060-4AC3-A912-E4C6AA370D6B}"/>
              </a:ext>
            </a:extLst>
          </p:cNvPr>
          <p:cNvSpPr txBox="1"/>
          <p:nvPr/>
        </p:nvSpPr>
        <p:spPr>
          <a:xfrm>
            <a:off x="2129944" y="4589840"/>
            <a:ext cx="8113085" cy="707886"/>
          </a:xfrm>
          <a:prstGeom prst="rect">
            <a:avLst/>
          </a:prstGeom>
          <a:noFill/>
        </p:spPr>
        <p:txBody>
          <a:bodyPr wrap="square" rtlCol="0">
            <a:spAutoFit/>
          </a:bodyPr>
          <a:lstStyle/>
          <a:p>
            <a:pPr lvl="0" algn="ctr"/>
            <a:r>
              <a:rPr lang="en-US" sz="4000" b="1" dirty="0">
                <a:ln w="9525">
                  <a:solidFill>
                    <a:prstClr val="black"/>
                  </a:solidFill>
                  <a:prstDash val="solid"/>
                </a:ln>
                <a:solidFill>
                  <a:srgbClr val="FF0000"/>
                </a:solidFill>
                <a:effectLst>
                  <a:outerShdw blurRad="12700" dist="38100" dir="2700000" algn="tl" rotWithShape="0">
                    <a:prstClr val="black">
                      <a:lumMod val="50000"/>
                    </a:prstClr>
                  </a:outerShdw>
                </a:effectLst>
              </a:rPr>
              <a:t>Built with SCIPs</a:t>
            </a:r>
          </a:p>
        </p:txBody>
      </p:sp>
      <p:sp>
        <p:nvSpPr>
          <p:cNvPr id="11" name="TextBox 10">
            <a:extLst>
              <a:ext uri="{FF2B5EF4-FFF2-40B4-BE49-F238E27FC236}">
                <a16:creationId xmlns:a16="http://schemas.microsoft.com/office/drawing/2014/main" id="{9406828A-EFCF-48B4-84A5-011A375B6A6C}"/>
              </a:ext>
            </a:extLst>
          </p:cNvPr>
          <p:cNvSpPr txBox="1"/>
          <p:nvPr/>
        </p:nvSpPr>
        <p:spPr>
          <a:xfrm>
            <a:off x="5220585" y="2043747"/>
            <a:ext cx="4114801" cy="523220"/>
          </a:xfrm>
          <a:prstGeom prst="rect">
            <a:avLst/>
          </a:prstGeom>
          <a:noFill/>
        </p:spPr>
        <p:txBody>
          <a:bodyPr wrap="square" rtlCol="0">
            <a:spAutoFit/>
          </a:bodyPr>
          <a:lstStyle/>
          <a:p>
            <a:pPr lvl="0"/>
            <a:r>
              <a:rPr lang="en-US" sz="2800" dirty="0">
                <a:solidFill>
                  <a:prstClr val="white"/>
                </a:solidFill>
                <a:latin typeface="Lucida Handwriting" panose="03010101010101010101" pitchFamily="66" charset="0"/>
              </a:rPr>
              <a:t>Crystal Beach, TX</a:t>
            </a:r>
          </a:p>
        </p:txBody>
      </p:sp>
    </p:spTree>
    <p:custDataLst>
      <p:tags r:id="rId1"/>
    </p:custDataLst>
    <p:extLst>
      <p:ext uri="{BB962C8B-B14F-4D97-AF65-F5344CB8AC3E}">
        <p14:creationId xmlns:p14="http://schemas.microsoft.com/office/powerpoint/2010/main" val="4035773340"/>
      </p:ext>
    </p:extLst>
  </p:cSld>
  <p:clrMapOvr>
    <a:masterClrMapping/>
  </p:clrMapOvr>
  <mc:AlternateContent xmlns:mc="http://schemas.openxmlformats.org/markup-compatibility/2006">
    <mc:Choice xmlns:p14="http://schemas.microsoft.com/office/powerpoint/2010/main" Requires="p14">
      <p:transition p14:dur="10" advTm="2789"/>
    </mc:Choice>
    <mc:Fallback>
      <p:transition advTm="278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AD36F3-515C-4565-8F8C-6C5590A0329E}"/>
              </a:ext>
            </a:extLst>
          </p:cNvPr>
          <p:cNvPicPr>
            <a:picLocks noChangeAspect="1"/>
          </p:cNvPicPr>
          <p:nvPr/>
        </p:nvPicPr>
        <p:blipFill>
          <a:blip r:embed="rId3"/>
          <a:stretch>
            <a:fillRect/>
          </a:stretch>
        </p:blipFill>
        <p:spPr>
          <a:xfrm>
            <a:off x="3161796" y="1932132"/>
            <a:ext cx="5848351" cy="37123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7894246E-3840-4721-A3CD-A370187E07A9}"/>
              </a:ext>
            </a:extLst>
          </p:cNvPr>
          <p:cNvSpPr txBox="1"/>
          <p:nvPr/>
        </p:nvSpPr>
        <p:spPr>
          <a:xfrm>
            <a:off x="2266949" y="951966"/>
            <a:ext cx="9267319" cy="584775"/>
          </a:xfrm>
          <a:prstGeom prst="rect">
            <a:avLst/>
          </a:prstGeom>
          <a:noFill/>
        </p:spPr>
        <p:txBody>
          <a:bodyPr wrap="square" rtlCol="0">
            <a:spAutoFit/>
          </a:bodyPr>
          <a:lstStyle/>
          <a:p>
            <a:pPr lvl="0"/>
            <a:r>
              <a:rPr lang="en-US" sz="3200" i="1" spc="300" dirty="0">
                <a:ln w="22225">
                  <a:solidFill>
                    <a:prstClr val="black"/>
                  </a:solidFill>
                  <a:prstDash val="solid"/>
                </a:ln>
                <a:solidFill>
                  <a:srgbClr val="0070C0"/>
                </a:solidFill>
                <a:latin typeface="Expo M" panose="02030504000101010101" pitchFamily="18" charset="-127"/>
                <a:ea typeface="Expo M" panose="02030504000101010101" pitchFamily="18" charset="-127"/>
              </a:rPr>
              <a:t>A Nearly Indestructible Home</a:t>
            </a:r>
            <a:endParaRPr lang="en-US" sz="3200" dirty="0">
              <a:solidFill>
                <a:srgbClr val="0070C0"/>
              </a:solidFill>
            </a:endParaRPr>
          </a:p>
        </p:txBody>
      </p:sp>
      <p:sp>
        <p:nvSpPr>
          <p:cNvPr id="2" name="TextBox 1">
            <a:extLst>
              <a:ext uri="{FF2B5EF4-FFF2-40B4-BE49-F238E27FC236}">
                <a16:creationId xmlns:a16="http://schemas.microsoft.com/office/drawing/2014/main" id="{A1429ABD-D752-4A7A-989A-57D808667E19}"/>
              </a:ext>
            </a:extLst>
          </p:cNvPr>
          <p:cNvSpPr txBox="1"/>
          <p:nvPr/>
        </p:nvSpPr>
        <p:spPr>
          <a:xfrm>
            <a:off x="2469040" y="229370"/>
            <a:ext cx="7881685" cy="707886"/>
          </a:xfrm>
          <a:prstGeom prst="rect">
            <a:avLst/>
          </a:prstGeom>
          <a:noFill/>
        </p:spPr>
        <p:txBody>
          <a:bodyPr wrap="square" rtlCol="0">
            <a:spAutoFit/>
          </a:bodyPr>
          <a:lstStyle/>
          <a:p>
            <a:pPr lvl="0"/>
            <a:r>
              <a:rPr lang="en-US" sz="4000" i="1" spc="300" dirty="0">
                <a:ln w="22225">
                  <a:solidFill>
                    <a:prstClr val="black"/>
                  </a:solidFill>
                  <a:prstDash val="solid"/>
                </a:ln>
                <a:solidFill>
                  <a:srgbClr val="0070C0"/>
                </a:solidFill>
                <a:latin typeface="Expo M" panose="02030504000101010101" pitchFamily="18" charset="-127"/>
                <a:ea typeface="Expo M" panose="02030504000101010101" pitchFamily="18" charset="-127"/>
              </a:rPr>
              <a:t>Value for Homeowner:</a:t>
            </a:r>
            <a:endParaRPr lang="en-US" sz="4000" dirty="0">
              <a:solidFill>
                <a:srgbClr val="0070C0"/>
              </a:solidFill>
            </a:endParaRPr>
          </a:p>
        </p:txBody>
      </p:sp>
      <p:sp>
        <p:nvSpPr>
          <p:cNvPr id="4" name="Rectangle 3">
            <a:extLst>
              <a:ext uri="{FF2B5EF4-FFF2-40B4-BE49-F238E27FC236}">
                <a16:creationId xmlns:a16="http://schemas.microsoft.com/office/drawing/2014/main" id="{447E46D9-EBFB-4849-BC8D-0E8218EF6EC4}"/>
              </a:ext>
            </a:extLst>
          </p:cNvPr>
          <p:cNvSpPr/>
          <p:nvPr/>
        </p:nvSpPr>
        <p:spPr>
          <a:xfrm>
            <a:off x="1046743" y="5738790"/>
            <a:ext cx="10078456" cy="584775"/>
          </a:xfrm>
          <a:prstGeom prst="rect">
            <a:avLst/>
          </a:prstGeom>
          <a:noFill/>
        </p:spPr>
        <p:txBody>
          <a:bodyPr wrap="square" lIns="91440" tIns="45720" rIns="91440" bIns="45720">
            <a:spAutoFit/>
          </a:bodyPr>
          <a:lstStyle/>
          <a:p>
            <a:pPr algn="ctr"/>
            <a:r>
              <a:rPr lang="en-US" sz="32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Expo M" panose="02030504000101010101" pitchFamily="18" charset="-127"/>
                <a:ea typeface="Expo M" panose="02030504000101010101" pitchFamily="18" charset="-127"/>
              </a:rPr>
              <a:t>HURRICANE IKE SURVIVOR</a:t>
            </a:r>
            <a:endParaRPr lang="en-US" sz="32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sp>
        <p:nvSpPr>
          <p:cNvPr id="5" name="Arrow: Left 4">
            <a:extLst>
              <a:ext uri="{FF2B5EF4-FFF2-40B4-BE49-F238E27FC236}">
                <a16:creationId xmlns:a16="http://schemas.microsoft.com/office/drawing/2014/main" id="{25708B2C-467C-4758-B431-BF32B680CC1E}"/>
              </a:ext>
            </a:extLst>
          </p:cNvPr>
          <p:cNvSpPr/>
          <p:nvPr/>
        </p:nvSpPr>
        <p:spPr>
          <a:xfrm>
            <a:off x="3219325" y="4430200"/>
            <a:ext cx="628649" cy="42970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TextBox 6">
            <a:extLst>
              <a:ext uri="{FF2B5EF4-FFF2-40B4-BE49-F238E27FC236}">
                <a16:creationId xmlns:a16="http://schemas.microsoft.com/office/drawing/2014/main" id="{9BA6D8A3-BF89-452B-AF29-1BF04BFB78BD}"/>
              </a:ext>
            </a:extLst>
          </p:cNvPr>
          <p:cNvSpPr txBox="1"/>
          <p:nvPr/>
        </p:nvSpPr>
        <p:spPr>
          <a:xfrm>
            <a:off x="3905503" y="4430200"/>
            <a:ext cx="5066292" cy="523220"/>
          </a:xfrm>
          <a:prstGeom prst="rect">
            <a:avLst/>
          </a:prstGeom>
          <a:noFill/>
        </p:spPr>
        <p:txBody>
          <a:bodyPr wrap="square" rtlCol="0">
            <a:spAutoFit/>
          </a:bodyPr>
          <a:lstStyle/>
          <a:p>
            <a:r>
              <a:rPr lang="en-US" sz="2800" b="1" dirty="0">
                <a:ln w="9525">
                  <a:solidFill>
                    <a:prstClr val="black"/>
                  </a:solidFill>
                  <a:prstDash val="solid"/>
                </a:ln>
                <a:solidFill>
                  <a:srgbClr val="FF0000"/>
                </a:solidFill>
                <a:effectLst>
                  <a:outerShdw blurRad="12700" dist="38100" dir="2700000" algn="tl" rotWithShape="0">
                    <a:prstClr val="black">
                      <a:lumMod val="50000"/>
                    </a:prstClr>
                  </a:outerShdw>
                </a:effectLst>
                <a:latin typeface="Expo M" panose="02030504000101010101" pitchFamily="18" charset="-127"/>
                <a:ea typeface="Expo M" panose="02030504000101010101" pitchFamily="18" charset="-127"/>
              </a:rPr>
              <a:t>THE HOUSE NEXT DOOR</a:t>
            </a:r>
            <a:endParaRPr lang="en-US" sz="2800" dirty="0"/>
          </a:p>
        </p:txBody>
      </p:sp>
      <p:sp>
        <p:nvSpPr>
          <p:cNvPr id="8" name="TextBox 7">
            <a:extLst>
              <a:ext uri="{FF2B5EF4-FFF2-40B4-BE49-F238E27FC236}">
                <a16:creationId xmlns:a16="http://schemas.microsoft.com/office/drawing/2014/main" id="{57E8B616-2BB2-4B0B-BF42-A1464433B35A}"/>
              </a:ext>
            </a:extLst>
          </p:cNvPr>
          <p:cNvSpPr txBox="1"/>
          <p:nvPr/>
        </p:nvSpPr>
        <p:spPr>
          <a:xfrm>
            <a:off x="3847973" y="4889322"/>
            <a:ext cx="5123821" cy="523220"/>
          </a:xfrm>
          <a:prstGeom prst="rect">
            <a:avLst/>
          </a:prstGeom>
          <a:noFill/>
        </p:spPr>
        <p:txBody>
          <a:bodyPr wrap="square" rtlCol="0">
            <a:spAutoFit/>
          </a:bodyPr>
          <a:lstStyle/>
          <a:p>
            <a:pPr lvl="0"/>
            <a:r>
              <a:rPr lang="en-US" sz="2800" b="1" dirty="0">
                <a:ln w="9525">
                  <a:solidFill>
                    <a:prstClr val="black"/>
                  </a:solidFill>
                  <a:prstDash val="solid"/>
                </a:ln>
                <a:solidFill>
                  <a:srgbClr val="FF0000"/>
                </a:solidFill>
                <a:effectLst>
                  <a:outerShdw blurRad="12700" dist="38100" dir="2700000" algn="tl" rotWithShape="0">
                    <a:prstClr val="black">
                      <a:lumMod val="50000"/>
                    </a:prstClr>
                  </a:outerShdw>
                </a:effectLst>
                <a:latin typeface="Expo M" panose="02030504000101010101" pitchFamily="18" charset="-127"/>
                <a:ea typeface="Expo M" panose="02030504000101010101" pitchFamily="18" charset="-127"/>
              </a:rPr>
              <a:t>WAS UTTERY DESTROYED</a:t>
            </a:r>
            <a:endParaRPr lang="en-US" sz="2800" dirty="0">
              <a:solidFill>
                <a:prstClr val="white"/>
              </a:solidFill>
            </a:endParaRPr>
          </a:p>
        </p:txBody>
      </p:sp>
    </p:spTree>
    <p:custDataLst>
      <p:tags r:id="rId1"/>
    </p:custDataLst>
    <p:extLst>
      <p:ext uri="{BB962C8B-B14F-4D97-AF65-F5344CB8AC3E}">
        <p14:creationId xmlns:p14="http://schemas.microsoft.com/office/powerpoint/2010/main" val="3409111359"/>
      </p:ext>
    </p:extLst>
  </p:cSld>
  <p:clrMapOvr>
    <a:masterClrMapping/>
  </p:clrMapOvr>
  <mc:AlternateContent xmlns:mc="http://schemas.openxmlformats.org/markup-compatibility/2006">
    <mc:Choice xmlns:p14="http://schemas.microsoft.com/office/powerpoint/2010/main" Requires="p14">
      <p:transition p14:dur="10" advTm="2906"/>
    </mc:Choice>
    <mc:Fallback>
      <p:transition advTm="290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057BF6-5484-4C2D-9C52-60386EE19686}"/>
              </a:ext>
            </a:extLst>
          </p:cNvPr>
          <p:cNvSpPr txBox="1"/>
          <p:nvPr/>
        </p:nvSpPr>
        <p:spPr>
          <a:xfrm>
            <a:off x="1346838" y="336655"/>
            <a:ext cx="10332122" cy="400110"/>
          </a:xfrm>
          <a:prstGeom prst="rect">
            <a:avLst/>
          </a:prstGeom>
          <a:noFill/>
        </p:spPr>
        <p:txBody>
          <a:bodyPr wrap="square" rtlCol="0">
            <a:spAutoFit/>
          </a:bodyPr>
          <a:lstStyle/>
          <a:p>
            <a:pPr lvl="0"/>
            <a:r>
              <a:rPr lang="en-US" sz="2000" i="1" dirty="0">
                <a:ln w="0"/>
                <a:solidFill>
                  <a:schemeClr val="accent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EARTHQUAKE RESISTANCE to 8.0+ on the Richter Scale</a:t>
            </a:r>
            <a:endParaRPr lang="en-US" sz="2000" dirty="0">
              <a:ln w="0"/>
              <a:solidFill>
                <a:schemeClr val="accent1"/>
              </a:solidFill>
              <a:effectLst>
                <a:outerShdw blurRad="38100" dist="25400" dir="5400000" algn="ctr" rotWithShape="0">
                  <a:srgbClr val="6E747A">
                    <a:alpha val="43000"/>
                  </a:srgbClr>
                </a:outerShdw>
              </a:effectLst>
            </a:endParaRPr>
          </a:p>
        </p:txBody>
      </p:sp>
      <p:pic>
        <p:nvPicPr>
          <p:cNvPr id="8" name="Picture 7">
            <a:extLst>
              <a:ext uri="{FF2B5EF4-FFF2-40B4-BE49-F238E27FC236}">
                <a16:creationId xmlns:a16="http://schemas.microsoft.com/office/drawing/2014/main" id="{C8E6D2EA-5670-43D7-A3B9-1B96E60C6AE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tretch>
            <a:fillRect/>
          </a:stretch>
        </p:blipFill>
        <p:spPr>
          <a:xfrm>
            <a:off x="266509" y="-65165"/>
            <a:ext cx="1179576" cy="1079612"/>
          </a:xfrm>
          <a:prstGeom prst="rect">
            <a:avLst/>
          </a:prstGeom>
        </p:spPr>
      </p:pic>
      <p:pic>
        <p:nvPicPr>
          <p:cNvPr id="11" name="Picture 10">
            <a:extLst>
              <a:ext uri="{FF2B5EF4-FFF2-40B4-BE49-F238E27FC236}">
                <a16:creationId xmlns:a16="http://schemas.microsoft.com/office/drawing/2014/main" id="{8D5E247F-6314-45C5-B1AF-2CC2FAD20F5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00000"/>
                    </a14:imgEffect>
                  </a14:imgLayer>
                </a14:imgProps>
              </a:ext>
              <a:ext uri="{28A0092B-C50C-407E-A947-70E740481C1C}">
                <a14:useLocalDpi xmlns:a14="http://schemas.microsoft.com/office/drawing/2010/main" val="0"/>
              </a:ext>
            </a:extLst>
          </a:blip>
          <a:stretch>
            <a:fillRect/>
          </a:stretch>
        </p:blipFill>
        <p:spPr>
          <a:xfrm>
            <a:off x="254207" y="773095"/>
            <a:ext cx="1179576" cy="1079612"/>
          </a:xfrm>
          <a:prstGeom prst="rect">
            <a:avLst/>
          </a:prstGeom>
        </p:spPr>
      </p:pic>
      <p:sp>
        <p:nvSpPr>
          <p:cNvPr id="12" name="TextBox 11">
            <a:extLst>
              <a:ext uri="{FF2B5EF4-FFF2-40B4-BE49-F238E27FC236}">
                <a16:creationId xmlns:a16="http://schemas.microsoft.com/office/drawing/2014/main" id="{17B72D11-AD2D-420E-9FB3-FC26ED07F2E2}"/>
              </a:ext>
            </a:extLst>
          </p:cNvPr>
          <p:cNvSpPr txBox="1"/>
          <p:nvPr/>
        </p:nvSpPr>
        <p:spPr>
          <a:xfrm>
            <a:off x="1346838" y="1037063"/>
            <a:ext cx="9885944" cy="707886"/>
          </a:xfrm>
          <a:prstGeom prst="rect">
            <a:avLst/>
          </a:prstGeom>
          <a:noFill/>
        </p:spPr>
        <p:txBody>
          <a:bodyPr wrap="square" rtlCol="0">
            <a:spAutoFit/>
          </a:bodyPr>
          <a:lstStyle/>
          <a:p>
            <a:pPr lvl="0"/>
            <a:r>
              <a:rPr lang="en-US" sz="2000" i="1" dirty="0">
                <a:ln w="0"/>
                <a:solidFill>
                  <a:schemeClr val="accent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FIRE RESISTANT to 1800F for at least 60 minutes – </a:t>
            </a:r>
            <a:r>
              <a:rPr lang="en-US" sz="1600" i="1" dirty="0">
                <a:ln w="0"/>
                <a:solidFill>
                  <a:schemeClr val="accent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Mitigated Risk from Wildfires or Common Kitchen Fires </a:t>
            </a:r>
            <a:r>
              <a:rPr lang="en-US" sz="2000" i="1" dirty="0">
                <a:ln w="0"/>
                <a:solidFill>
                  <a:schemeClr val="accent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 </a:t>
            </a:r>
            <a:endParaRPr lang="en-US" sz="2000" dirty="0">
              <a:ln w="0"/>
              <a:solidFill>
                <a:schemeClr val="accent1"/>
              </a:solidFill>
              <a:effectLst>
                <a:outerShdw blurRad="38100" dist="25400" dir="5400000" algn="ctr" rotWithShape="0">
                  <a:srgbClr val="6E747A">
                    <a:alpha val="43000"/>
                  </a:srgbClr>
                </a:outerShdw>
              </a:effectLst>
            </a:endParaRPr>
          </a:p>
        </p:txBody>
      </p:sp>
      <p:pic>
        <p:nvPicPr>
          <p:cNvPr id="14" name="Picture 13">
            <a:extLst>
              <a:ext uri="{FF2B5EF4-FFF2-40B4-BE49-F238E27FC236}">
                <a16:creationId xmlns:a16="http://schemas.microsoft.com/office/drawing/2014/main" id="{A6EA0F07-475A-4940-BCC9-92DA9ABA97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509" y="1633033"/>
            <a:ext cx="1179576" cy="1079612"/>
          </a:xfrm>
          <a:prstGeom prst="rect">
            <a:avLst/>
          </a:prstGeom>
        </p:spPr>
      </p:pic>
      <p:sp>
        <p:nvSpPr>
          <p:cNvPr id="15" name="TextBox 14">
            <a:extLst>
              <a:ext uri="{FF2B5EF4-FFF2-40B4-BE49-F238E27FC236}">
                <a16:creationId xmlns:a16="http://schemas.microsoft.com/office/drawing/2014/main" id="{078790AB-4429-4260-AB59-2B79DE260197}"/>
              </a:ext>
            </a:extLst>
          </p:cNvPr>
          <p:cNvSpPr txBox="1"/>
          <p:nvPr/>
        </p:nvSpPr>
        <p:spPr>
          <a:xfrm>
            <a:off x="1271612" y="1997883"/>
            <a:ext cx="10332122" cy="400110"/>
          </a:xfrm>
          <a:prstGeom prst="rect">
            <a:avLst/>
          </a:prstGeom>
          <a:noFill/>
        </p:spPr>
        <p:txBody>
          <a:bodyPr wrap="square" rtlCol="0">
            <a:spAutoFit/>
          </a:bodyPr>
          <a:lstStyle/>
          <a:p>
            <a:pPr lvl="0"/>
            <a:r>
              <a:rPr lang="en-US" sz="2000" i="1" dirty="0">
                <a:ln w="0"/>
                <a:solidFill>
                  <a:schemeClr val="accent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WIND RESISTANCE to 180 mph – </a:t>
            </a:r>
            <a:r>
              <a:rPr lang="en-US" sz="1600" i="1" dirty="0">
                <a:ln w="0"/>
                <a:solidFill>
                  <a:schemeClr val="accent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Mitigated Risk from Hurricanes or Tornadoes </a:t>
            </a:r>
            <a:endParaRPr lang="en-US" sz="2000" dirty="0">
              <a:ln w="0"/>
              <a:solidFill>
                <a:schemeClr val="accent1"/>
              </a:solidFill>
              <a:effectLst>
                <a:outerShdw blurRad="38100" dist="25400" dir="5400000" algn="ctr" rotWithShape="0">
                  <a:srgbClr val="6E747A">
                    <a:alpha val="43000"/>
                  </a:srgbClr>
                </a:outerShdw>
              </a:effectLst>
            </a:endParaRPr>
          </a:p>
        </p:txBody>
      </p:sp>
      <p:pic>
        <p:nvPicPr>
          <p:cNvPr id="17" name="Picture 16">
            <a:extLst>
              <a:ext uri="{FF2B5EF4-FFF2-40B4-BE49-F238E27FC236}">
                <a16:creationId xmlns:a16="http://schemas.microsoft.com/office/drawing/2014/main" id="{EAE73E13-6A71-46DA-8384-AA5405AF4E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5869" y="2441783"/>
            <a:ext cx="1179576" cy="1079612"/>
          </a:xfrm>
          <a:prstGeom prst="rect">
            <a:avLst/>
          </a:prstGeom>
        </p:spPr>
      </p:pic>
      <p:sp>
        <p:nvSpPr>
          <p:cNvPr id="18" name="TextBox 17">
            <a:extLst>
              <a:ext uri="{FF2B5EF4-FFF2-40B4-BE49-F238E27FC236}">
                <a16:creationId xmlns:a16="http://schemas.microsoft.com/office/drawing/2014/main" id="{8FD6E69B-2F57-4FB5-94F8-E0976E5C526D}"/>
              </a:ext>
            </a:extLst>
          </p:cNvPr>
          <p:cNvSpPr txBox="1"/>
          <p:nvPr/>
        </p:nvSpPr>
        <p:spPr>
          <a:xfrm>
            <a:off x="1346838" y="2805042"/>
            <a:ext cx="10412771" cy="400110"/>
          </a:xfrm>
          <a:prstGeom prst="rect">
            <a:avLst/>
          </a:prstGeom>
          <a:noFill/>
        </p:spPr>
        <p:txBody>
          <a:bodyPr wrap="square" rtlCol="0">
            <a:spAutoFit/>
          </a:bodyPr>
          <a:lstStyle/>
          <a:p>
            <a:pPr lvl="0"/>
            <a:r>
              <a:rPr lang="en-US" sz="2000" i="1" dirty="0">
                <a:ln w="0"/>
                <a:solidFill>
                  <a:schemeClr val="accent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MOLD &amp; MILDEW RESISTANT </a:t>
            </a:r>
            <a:r>
              <a:rPr lang="en-US" sz="1600" i="1" dirty="0">
                <a:ln w="0"/>
                <a:solidFill>
                  <a:schemeClr val="accent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 Mitigated Risk from Flood Damage</a:t>
            </a:r>
            <a:endParaRPr lang="en-US" sz="1600" dirty="0">
              <a:ln w="0"/>
              <a:solidFill>
                <a:schemeClr val="accent1"/>
              </a:solidFill>
              <a:effectLst>
                <a:outerShdw blurRad="38100" dist="25400" dir="5400000" algn="ctr" rotWithShape="0">
                  <a:srgbClr val="6E747A">
                    <a:alpha val="43000"/>
                  </a:srgbClr>
                </a:outerShdw>
              </a:effectLst>
            </a:endParaRPr>
          </a:p>
        </p:txBody>
      </p:sp>
      <p:pic>
        <p:nvPicPr>
          <p:cNvPr id="20" name="Picture 19">
            <a:extLst>
              <a:ext uri="{FF2B5EF4-FFF2-40B4-BE49-F238E27FC236}">
                <a16:creationId xmlns:a16="http://schemas.microsoft.com/office/drawing/2014/main" id="{0CC3AA33-F6BD-4149-ABA2-C1F1928409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751" y="3269487"/>
            <a:ext cx="1179576" cy="1079612"/>
          </a:xfrm>
          <a:prstGeom prst="rect">
            <a:avLst/>
          </a:prstGeom>
        </p:spPr>
      </p:pic>
      <p:sp>
        <p:nvSpPr>
          <p:cNvPr id="21" name="TextBox 20">
            <a:extLst>
              <a:ext uri="{FF2B5EF4-FFF2-40B4-BE49-F238E27FC236}">
                <a16:creationId xmlns:a16="http://schemas.microsoft.com/office/drawing/2014/main" id="{43E13327-916F-40AE-BD2E-124AD31B399D}"/>
              </a:ext>
            </a:extLst>
          </p:cNvPr>
          <p:cNvSpPr txBox="1"/>
          <p:nvPr/>
        </p:nvSpPr>
        <p:spPr>
          <a:xfrm>
            <a:off x="1346838" y="3635765"/>
            <a:ext cx="8425812" cy="400110"/>
          </a:xfrm>
          <a:prstGeom prst="rect">
            <a:avLst/>
          </a:prstGeom>
          <a:noFill/>
        </p:spPr>
        <p:txBody>
          <a:bodyPr wrap="square" rtlCol="0">
            <a:spAutoFit/>
          </a:bodyPr>
          <a:lstStyle/>
          <a:p>
            <a:pPr lvl="0"/>
            <a:r>
              <a:rPr lang="en-US" sz="2000" i="1" dirty="0">
                <a:ln w="0"/>
                <a:solidFill>
                  <a:schemeClr val="accent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WATERPROOF – </a:t>
            </a:r>
            <a:r>
              <a:rPr lang="en-US" sz="1600" i="1" dirty="0">
                <a:ln w="0"/>
                <a:solidFill>
                  <a:schemeClr val="accent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Mitigated Risk from Flooding</a:t>
            </a:r>
          </a:p>
        </p:txBody>
      </p:sp>
      <p:pic>
        <p:nvPicPr>
          <p:cNvPr id="23" name="Picture 22">
            <a:extLst>
              <a:ext uri="{FF2B5EF4-FFF2-40B4-BE49-F238E27FC236}">
                <a16:creationId xmlns:a16="http://schemas.microsoft.com/office/drawing/2014/main" id="{443155BD-26CF-41C2-A7D0-D84F5A4600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9428" y="4128272"/>
            <a:ext cx="1179576" cy="1079612"/>
          </a:xfrm>
          <a:prstGeom prst="rect">
            <a:avLst/>
          </a:prstGeom>
        </p:spPr>
      </p:pic>
      <p:pic>
        <p:nvPicPr>
          <p:cNvPr id="5" name="Picture 4">
            <a:extLst>
              <a:ext uri="{FF2B5EF4-FFF2-40B4-BE49-F238E27FC236}">
                <a16:creationId xmlns:a16="http://schemas.microsoft.com/office/drawing/2014/main" id="{9AD671DA-AC1E-47C2-9C6A-27CB779C5D7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6281" y="4950193"/>
            <a:ext cx="1182723" cy="1082492"/>
          </a:xfrm>
          <a:prstGeom prst="rect">
            <a:avLst/>
          </a:prstGeom>
        </p:spPr>
      </p:pic>
      <p:pic>
        <p:nvPicPr>
          <p:cNvPr id="9" name="Picture 8">
            <a:extLst>
              <a:ext uri="{FF2B5EF4-FFF2-40B4-BE49-F238E27FC236}">
                <a16:creationId xmlns:a16="http://schemas.microsoft.com/office/drawing/2014/main" id="{A330AFD6-1A5F-4BE2-9BAE-95B550E9230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824" y="5774994"/>
            <a:ext cx="1179576" cy="1079612"/>
          </a:xfrm>
          <a:prstGeom prst="rect">
            <a:avLst/>
          </a:prstGeom>
        </p:spPr>
      </p:pic>
      <p:sp>
        <p:nvSpPr>
          <p:cNvPr id="10" name="TextBox 9">
            <a:extLst>
              <a:ext uri="{FF2B5EF4-FFF2-40B4-BE49-F238E27FC236}">
                <a16:creationId xmlns:a16="http://schemas.microsoft.com/office/drawing/2014/main" id="{45C24E4B-8F44-4A12-BC9D-CD9BD062F925}"/>
              </a:ext>
            </a:extLst>
          </p:cNvPr>
          <p:cNvSpPr txBox="1"/>
          <p:nvPr/>
        </p:nvSpPr>
        <p:spPr>
          <a:xfrm>
            <a:off x="1346838" y="4387773"/>
            <a:ext cx="10699850" cy="400110"/>
          </a:xfrm>
          <a:prstGeom prst="rect">
            <a:avLst/>
          </a:prstGeom>
          <a:noFill/>
        </p:spPr>
        <p:txBody>
          <a:bodyPr wrap="square" rtlCol="0">
            <a:spAutoFit/>
          </a:bodyPr>
          <a:lstStyle/>
          <a:p>
            <a:pPr lvl="0"/>
            <a:r>
              <a:rPr lang="en-US" sz="2000" i="1" dirty="0">
                <a:ln w="0"/>
                <a:solidFill>
                  <a:schemeClr val="accent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SUPER-INSULATED R-40 Performance – </a:t>
            </a:r>
            <a:r>
              <a:rPr lang="en-US" sz="1600" i="1" dirty="0">
                <a:ln w="0"/>
                <a:solidFill>
                  <a:schemeClr val="accent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30% reduction in Energy Expenses</a:t>
            </a:r>
            <a:endParaRPr lang="en-US" sz="1600" dirty="0">
              <a:ln w="0"/>
              <a:solidFill>
                <a:schemeClr val="accent1"/>
              </a:solidFill>
              <a:effectLst>
                <a:outerShdw blurRad="38100" dist="25400" dir="5400000" algn="ctr" rotWithShape="0">
                  <a:srgbClr val="6E747A">
                    <a:alpha val="43000"/>
                  </a:srgbClr>
                </a:outerShdw>
              </a:effectLst>
            </a:endParaRPr>
          </a:p>
        </p:txBody>
      </p:sp>
      <p:sp>
        <p:nvSpPr>
          <p:cNvPr id="13" name="TextBox 12">
            <a:extLst>
              <a:ext uri="{FF2B5EF4-FFF2-40B4-BE49-F238E27FC236}">
                <a16:creationId xmlns:a16="http://schemas.microsoft.com/office/drawing/2014/main" id="{93DFB440-7A53-41CC-879C-A35A3114433F}"/>
              </a:ext>
            </a:extLst>
          </p:cNvPr>
          <p:cNvSpPr txBox="1"/>
          <p:nvPr/>
        </p:nvSpPr>
        <p:spPr>
          <a:xfrm>
            <a:off x="1313145" y="5247973"/>
            <a:ext cx="10290589" cy="646331"/>
          </a:xfrm>
          <a:prstGeom prst="rect">
            <a:avLst/>
          </a:prstGeom>
          <a:noFill/>
        </p:spPr>
        <p:txBody>
          <a:bodyPr wrap="square" rtlCol="0">
            <a:spAutoFit/>
          </a:bodyPr>
          <a:lstStyle/>
          <a:p>
            <a:pPr lvl="0"/>
            <a:r>
              <a:rPr lang="en-US" sz="2000" i="1" dirty="0">
                <a:ln w="0"/>
                <a:solidFill>
                  <a:schemeClr val="accent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STC-50 SOUND RATED – </a:t>
            </a:r>
            <a:r>
              <a:rPr lang="en-US" sz="1600" i="1" dirty="0">
                <a:ln w="0"/>
                <a:solidFill>
                  <a:schemeClr val="accent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Floors, Walls, and Roofing Panels Meet the UBC Requirement for Partition Walls between Multi-Family Units   </a:t>
            </a:r>
          </a:p>
        </p:txBody>
      </p:sp>
      <p:sp>
        <p:nvSpPr>
          <p:cNvPr id="16" name="TextBox 15">
            <a:extLst>
              <a:ext uri="{FF2B5EF4-FFF2-40B4-BE49-F238E27FC236}">
                <a16:creationId xmlns:a16="http://schemas.microsoft.com/office/drawing/2014/main" id="{F548ABBE-EE8B-4DDE-BEA9-78686BFA6282}"/>
              </a:ext>
            </a:extLst>
          </p:cNvPr>
          <p:cNvSpPr txBox="1"/>
          <p:nvPr/>
        </p:nvSpPr>
        <p:spPr>
          <a:xfrm>
            <a:off x="1332111" y="6159596"/>
            <a:ext cx="9798999" cy="400110"/>
          </a:xfrm>
          <a:prstGeom prst="rect">
            <a:avLst/>
          </a:prstGeom>
          <a:noFill/>
        </p:spPr>
        <p:txBody>
          <a:bodyPr wrap="square" rtlCol="0">
            <a:spAutoFit/>
          </a:bodyPr>
          <a:lstStyle/>
          <a:p>
            <a:r>
              <a:rPr lang="en-US" sz="2000" i="1" dirty="0">
                <a:ln w="0"/>
                <a:solidFill>
                  <a:schemeClr val="accent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PEST &amp; VERMIN RESISTANT</a:t>
            </a:r>
            <a:endParaRPr lang="en-US" dirty="0">
              <a:ln w="0"/>
              <a:solidFill>
                <a:schemeClr val="accent1"/>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2237203748"/>
      </p:ext>
    </p:extLst>
  </p:cSld>
  <p:clrMapOvr>
    <a:masterClrMapping/>
  </p:clrMapOvr>
  <mc:AlternateContent xmlns:mc="http://schemas.openxmlformats.org/markup-compatibility/2006">
    <mc:Choice xmlns:p14="http://schemas.microsoft.com/office/powerpoint/2010/main" Requires="p14">
      <p:transition p14:dur="10" advTm="11005"/>
    </mc:Choice>
    <mc:Fallback>
      <p:transition advTm="1100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894246E-3840-4721-A3CD-A370187E07A9}"/>
              </a:ext>
            </a:extLst>
          </p:cNvPr>
          <p:cNvSpPr txBox="1"/>
          <p:nvPr/>
        </p:nvSpPr>
        <p:spPr>
          <a:xfrm>
            <a:off x="2406317" y="951966"/>
            <a:ext cx="9127954" cy="584775"/>
          </a:xfrm>
          <a:prstGeom prst="rect">
            <a:avLst/>
          </a:prstGeom>
          <a:noFill/>
        </p:spPr>
        <p:txBody>
          <a:bodyPr wrap="square" rtlCol="0">
            <a:spAutoFit/>
          </a:bodyPr>
          <a:lstStyle/>
          <a:p>
            <a:pPr lvl="0"/>
            <a:r>
              <a:rPr lang="en-US" sz="3200" i="1" spc="300" dirty="0">
                <a:ln w="22225">
                  <a:solidFill>
                    <a:prstClr val="black"/>
                  </a:solidFill>
                  <a:prstDash val="solid"/>
                </a:ln>
                <a:solidFill>
                  <a:srgbClr val="0070C0"/>
                </a:solidFill>
                <a:latin typeface="Expo M" panose="02030504000101010101" pitchFamily="18" charset="-127"/>
                <a:ea typeface="Expo M" panose="02030504000101010101" pitchFamily="18" charset="-127"/>
              </a:rPr>
              <a:t>Improved Profit Margins</a:t>
            </a:r>
            <a:endParaRPr lang="en-US" sz="3200" dirty="0">
              <a:solidFill>
                <a:srgbClr val="0070C0"/>
              </a:solidFill>
            </a:endParaRPr>
          </a:p>
        </p:txBody>
      </p:sp>
      <p:sp>
        <p:nvSpPr>
          <p:cNvPr id="2" name="TextBox 1">
            <a:extLst>
              <a:ext uri="{FF2B5EF4-FFF2-40B4-BE49-F238E27FC236}">
                <a16:creationId xmlns:a16="http://schemas.microsoft.com/office/drawing/2014/main" id="{A1429ABD-D752-4A7A-989A-57D808667E19}"/>
              </a:ext>
            </a:extLst>
          </p:cNvPr>
          <p:cNvSpPr txBox="1"/>
          <p:nvPr/>
        </p:nvSpPr>
        <p:spPr>
          <a:xfrm>
            <a:off x="2300681" y="224206"/>
            <a:ext cx="8929293" cy="707886"/>
          </a:xfrm>
          <a:prstGeom prst="rect">
            <a:avLst/>
          </a:prstGeom>
          <a:noFill/>
        </p:spPr>
        <p:txBody>
          <a:bodyPr wrap="square" rtlCol="0">
            <a:spAutoFit/>
          </a:bodyPr>
          <a:lstStyle/>
          <a:p>
            <a:pPr lvl="0"/>
            <a:r>
              <a:rPr lang="en-US" sz="4000" i="1" spc="300" dirty="0">
                <a:ln w="22225">
                  <a:solidFill>
                    <a:prstClr val="black"/>
                  </a:solidFill>
                  <a:prstDash val="solid"/>
                </a:ln>
                <a:solidFill>
                  <a:srgbClr val="0070C0"/>
                </a:solidFill>
                <a:latin typeface="Expo M" panose="02030504000101010101" pitchFamily="18" charset="-127"/>
                <a:ea typeface="Expo M" panose="02030504000101010101" pitchFamily="18" charset="-127"/>
              </a:rPr>
              <a:t>Value for Contractor:</a:t>
            </a:r>
            <a:endParaRPr lang="en-US" sz="4000" dirty="0">
              <a:solidFill>
                <a:srgbClr val="0070C0"/>
              </a:solidFill>
            </a:endParaRPr>
          </a:p>
        </p:txBody>
      </p:sp>
      <p:sp>
        <p:nvSpPr>
          <p:cNvPr id="3" name="TextBox 2">
            <a:extLst>
              <a:ext uri="{FF2B5EF4-FFF2-40B4-BE49-F238E27FC236}">
                <a16:creationId xmlns:a16="http://schemas.microsoft.com/office/drawing/2014/main" id="{644DFC1F-8B31-4DA1-AD5A-EA7F2708BC72}"/>
              </a:ext>
            </a:extLst>
          </p:cNvPr>
          <p:cNvSpPr txBox="1"/>
          <p:nvPr/>
        </p:nvSpPr>
        <p:spPr>
          <a:xfrm>
            <a:off x="98348" y="4401823"/>
            <a:ext cx="11305953" cy="400110"/>
          </a:xfrm>
          <a:prstGeom prst="rect">
            <a:avLst/>
          </a:prstGeom>
          <a:noFill/>
        </p:spPr>
        <p:txBody>
          <a:bodyPr wrap="square" rtlCol="0">
            <a:spAutoFit/>
          </a:bodyPr>
          <a:lstStyle/>
          <a:p>
            <a:pPr lvl="0"/>
            <a:r>
              <a:rPr lang="en-US" sz="2000" i="1" dirty="0">
                <a:ln w="0"/>
                <a:solidFill>
                  <a:schemeClr val="accent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SPEED of CONSTRUCTION about 2X faster than Conventional. </a:t>
            </a:r>
            <a:endParaRPr lang="en-US" sz="2000" dirty="0">
              <a:ln w="0"/>
              <a:solidFill>
                <a:schemeClr val="accent1"/>
              </a:solidFill>
              <a:effectLst>
                <a:outerShdw blurRad="38100" dist="25400" dir="5400000" algn="ctr" rotWithShape="0">
                  <a:srgbClr val="6E747A">
                    <a:alpha val="43000"/>
                  </a:srgbClr>
                </a:outerShdw>
              </a:effectLst>
            </a:endParaRPr>
          </a:p>
        </p:txBody>
      </p:sp>
      <p:sp>
        <p:nvSpPr>
          <p:cNvPr id="7" name="TextBox 6">
            <a:extLst>
              <a:ext uri="{FF2B5EF4-FFF2-40B4-BE49-F238E27FC236}">
                <a16:creationId xmlns:a16="http://schemas.microsoft.com/office/drawing/2014/main" id="{5DC12712-AB99-4A04-B7B3-55330DDC0EE1}"/>
              </a:ext>
            </a:extLst>
          </p:cNvPr>
          <p:cNvSpPr txBox="1"/>
          <p:nvPr/>
        </p:nvSpPr>
        <p:spPr>
          <a:xfrm>
            <a:off x="98348" y="5611548"/>
            <a:ext cx="11809227" cy="400110"/>
          </a:xfrm>
          <a:prstGeom prst="rect">
            <a:avLst/>
          </a:prstGeom>
          <a:noFill/>
        </p:spPr>
        <p:txBody>
          <a:bodyPr wrap="square" rtlCol="0">
            <a:spAutoFit/>
          </a:bodyPr>
          <a:lstStyle/>
          <a:p>
            <a:pPr lvl="0"/>
            <a:r>
              <a:rPr lang="en-US" sz="2000" i="1" dirty="0">
                <a:ln w="0"/>
                <a:solidFill>
                  <a:schemeClr val="accent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EXTREMELY COMPETITIVE with Conventional Construction</a:t>
            </a:r>
          </a:p>
        </p:txBody>
      </p:sp>
      <p:sp>
        <p:nvSpPr>
          <p:cNvPr id="8" name="TextBox 7">
            <a:extLst>
              <a:ext uri="{FF2B5EF4-FFF2-40B4-BE49-F238E27FC236}">
                <a16:creationId xmlns:a16="http://schemas.microsoft.com/office/drawing/2014/main" id="{3404F7AD-0776-4FB1-A4B4-27144F758488}"/>
              </a:ext>
            </a:extLst>
          </p:cNvPr>
          <p:cNvSpPr txBox="1"/>
          <p:nvPr/>
        </p:nvSpPr>
        <p:spPr>
          <a:xfrm>
            <a:off x="98348" y="4898145"/>
            <a:ext cx="11682380" cy="646331"/>
          </a:xfrm>
          <a:prstGeom prst="rect">
            <a:avLst/>
          </a:prstGeom>
          <a:noFill/>
        </p:spPr>
        <p:txBody>
          <a:bodyPr wrap="square" rtlCol="0">
            <a:spAutoFit/>
          </a:bodyPr>
          <a:lstStyle/>
          <a:p>
            <a:pPr lvl="0"/>
            <a:r>
              <a:rPr lang="en-US" sz="2000" i="1" dirty="0">
                <a:ln w="0"/>
                <a:solidFill>
                  <a:schemeClr val="accent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MINIMAL LEARNING CURVE </a:t>
            </a:r>
            <a:r>
              <a:rPr lang="en-US" sz="1600" i="1" dirty="0">
                <a:ln w="0"/>
                <a:solidFill>
                  <a:schemeClr val="accent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 Ease of Use promotes high levels of production quickly even with unskilled labor.</a:t>
            </a:r>
            <a:endParaRPr lang="en-US" sz="1600" dirty="0">
              <a:ln w="0"/>
              <a:solidFill>
                <a:schemeClr val="accent1"/>
              </a:solidFill>
              <a:effectLst>
                <a:outerShdw blurRad="38100" dist="25400" dir="5400000" algn="ctr" rotWithShape="0">
                  <a:srgbClr val="6E747A">
                    <a:alpha val="43000"/>
                  </a:srgbClr>
                </a:outerShdw>
              </a:effectLst>
            </a:endParaRPr>
          </a:p>
        </p:txBody>
      </p:sp>
      <p:sp>
        <p:nvSpPr>
          <p:cNvPr id="9" name="TextBox 8">
            <a:extLst>
              <a:ext uri="{FF2B5EF4-FFF2-40B4-BE49-F238E27FC236}">
                <a16:creationId xmlns:a16="http://schemas.microsoft.com/office/drawing/2014/main" id="{63D64E5A-211C-41BB-A86F-D76DC6EEC0EA}"/>
              </a:ext>
            </a:extLst>
          </p:cNvPr>
          <p:cNvSpPr txBox="1"/>
          <p:nvPr/>
        </p:nvSpPr>
        <p:spPr>
          <a:xfrm>
            <a:off x="81131" y="1704719"/>
            <a:ext cx="11835810" cy="1138773"/>
          </a:xfrm>
          <a:prstGeom prst="rect">
            <a:avLst/>
          </a:prstGeom>
          <a:noFill/>
        </p:spPr>
        <p:txBody>
          <a:bodyPr wrap="square" rtlCol="0">
            <a:spAutoFit/>
          </a:bodyPr>
          <a:lstStyle/>
          <a:p>
            <a:pPr lvl="0"/>
            <a:r>
              <a:rPr lang="en-US" sz="2000" i="1" dirty="0">
                <a:ln w="0"/>
                <a:solidFill>
                  <a:schemeClr val="accent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FEWER SUBCONTRACTOR TRADES to COORDINATE - </a:t>
            </a:r>
            <a:r>
              <a:rPr lang="en-US" sz="1600" i="1" dirty="0">
                <a:ln w="0"/>
                <a:solidFill>
                  <a:schemeClr val="accent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Replaces the Following Trades/Components: Foundation Embeds, Framing, Framing Hardware, Sheer Sheathing, Vapor Barrier/ Water-Proofing Membranes, Insulation, Drywall Hanging &amp; Taping, Stucco, CMU Block Masonry, Basement Foundations, Retaining Walls, Trusses, Floor Joists, Roofing Contractor, Crain Time &amp; Traffic Control.</a:t>
            </a:r>
          </a:p>
        </p:txBody>
      </p:sp>
      <p:sp>
        <p:nvSpPr>
          <p:cNvPr id="10" name="TextBox 9">
            <a:extLst>
              <a:ext uri="{FF2B5EF4-FFF2-40B4-BE49-F238E27FC236}">
                <a16:creationId xmlns:a16="http://schemas.microsoft.com/office/drawing/2014/main" id="{CB26897D-99D1-46FF-B1C8-7FE126448798}"/>
              </a:ext>
            </a:extLst>
          </p:cNvPr>
          <p:cNvSpPr txBox="1"/>
          <p:nvPr/>
        </p:nvSpPr>
        <p:spPr>
          <a:xfrm>
            <a:off x="98348" y="6016845"/>
            <a:ext cx="11708962" cy="646331"/>
          </a:xfrm>
          <a:prstGeom prst="rect">
            <a:avLst/>
          </a:prstGeom>
          <a:noFill/>
        </p:spPr>
        <p:txBody>
          <a:bodyPr wrap="square" rtlCol="0">
            <a:spAutoFit/>
          </a:bodyPr>
          <a:lstStyle/>
          <a:p>
            <a:pPr lvl="0"/>
            <a:r>
              <a:rPr lang="en-US" sz="2000" i="1" dirty="0">
                <a:ln w="0"/>
                <a:solidFill>
                  <a:schemeClr val="accent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ADVANTAGE – </a:t>
            </a:r>
            <a:r>
              <a:rPr lang="en-US" sz="1600" i="1" dirty="0">
                <a:ln w="0"/>
                <a:solidFill>
                  <a:schemeClr val="accent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Being a Certified Installer of the Greenest, Most Superior Building System available on the planet undoubtably will create opportunity and provide the edge to secure contracts</a:t>
            </a:r>
            <a:endParaRPr lang="en-US" dirty="0">
              <a:ln w="0"/>
              <a:solidFill>
                <a:schemeClr val="accent1"/>
              </a:solidFill>
              <a:effectLst>
                <a:outerShdw blurRad="38100" dist="25400" dir="5400000" algn="ctr" rotWithShape="0">
                  <a:srgbClr val="6E747A">
                    <a:alpha val="43000"/>
                  </a:srgbClr>
                </a:outerShdw>
              </a:effectLst>
            </a:endParaRPr>
          </a:p>
        </p:txBody>
      </p:sp>
      <p:sp>
        <p:nvSpPr>
          <p:cNvPr id="4" name="TextBox 3">
            <a:extLst>
              <a:ext uri="{FF2B5EF4-FFF2-40B4-BE49-F238E27FC236}">
                <a16:creationId xmlns:a16="http://schemas.microsoft.com/office/drawing/2014/main" id="{B1DAB441-F153-4C52-A7D4-66CBAE7C0686}"/>
              </a:ext>
            </a:extLst>
          </p:cNvPr>
          <p:cNvSpPr txBox="1"/>
          <p:nvPr/>
        </p:nvSpPr>
        <p:spPr>
          <a:xfrm>
            <a:off x="98348" y="2923628"/>
            <a:ext cx="12009474" cy="646331"/>
          </a:xfrm>
          <a:prstGeom prst="rect">
            <a:avLst/>
          </a:prstGeom>
          <a:noFill/>
        </p:spPr>
        <p:txBody>
          <a:bodyPr wrap="square" rtlCol="0">
            <a:spAutoFit/>
          </a:bodyPr>
          <a:lstStyle/>
          <a:p>
            <a:pPr lvl="0"/>
            <a:r>
              <a:rPr lang="en-US" sz="2000" i="1" dirty="0">
                <a:ln w="0"/>
                <a:solidFill>
                  <a:schemeClr val="accent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OFFERING the STRONGEST and most INTEGRATED BUILDING SYSTEM - </a:t>
            </a:r>
            <a:r>
              <a:rPr lang="en-US" sz="1600" i="1" dirty="0">
                <a:ln w="0"/>
                <a:solidFill>
                  <a:schemeClr val="accent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Reduces the </a:t>
            </a:r>
          </a:p>
          <a:p>
            <a:pPr lvl="0"/>
            <a:r>
              <a:rPr lang="en-US" sz="1600" i="1" dirty="0">
                <a:ln w="0"/>
                <a:solidFill>
                  <a:schemeClr val="accent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need for costly components like Engineered Steel or Glulam Beams, Columns, and Headers.</a:t>
            </a:r>
          </a:p>
        </p:txBody>
      </p:sp>
      <p:sp>
        <p:nvSpPr>
          <p:cNvPr id="11" name="TextBox 10">
            <a:extLst>
              <a:ext uri="{FF2B5EF4-FFF2-40B4-BE49-F238E27FC236}">
                <a16:creationId xmlns:a16="http://schemas.microsoft.com/office/drawing/2014/main" id="{72188C3C-70A2-4112-A271-78FD2F631CAD}"/>
              </a:ext>
            </a:extLst>
          </p:cNvPr>
          <p:cNvSpPr txBox="1"/>
          <p:nvPr/>
        </p:nvSpPr>
        <p:spPr>
          <a:xfrm>
            <a:off x="98348" y="3666171"/>
            <a:ext cx="11682379" cy="646331"/>
          </a:xfrm>
          <a:prstGeom prst="rect">
            <a:avLst/>
          </a:prstGeom>
          <a:noFill/>
        </p:spPr>
        <p:txBody>
          <a:bodyPr wrap="square" rtlCol="0">
            <a:spAutoFit/>
          </a:bodyPr>
          <a:lstStyle/>
          <a:p>
            <a:pPr lvl="0"/>
            <a:r>
              <a:rPr lang="en-US" sz="2000" i="1" dirty="0">
                <a:ln w="0"/>
                <a:solidFill>
                  <a:srgbClr val="052F6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MOST VERSATILE BUILDING SYSTEM - </a:t>
            </a:r>
            <a:r>
              <a:rPr lang="en-US" sz="1600" i="1" dirty="0">
                <a:ln w="0"/>
                <a:solidFill>
                  <a:srgbClr val="052F6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Field Fabrication &amp; Modification could not be easier. The need to wait on Special Orders, Additional Materials, Hardware, or Components is virtually eliminated.</a:t>
            </a:r>
            <a:endParaRPr lang="en-US" sz="1600" dirty="0">
              <a:ln w="0"/>
              <a:solidFill>
                <a:srgbClr val="052F61"/>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999214853"/>
      </p:ext>
    </p:extLst>
  </p:cSld>
  <p:clrMapOvr>
    <a:masterClrMapping/>
  </p:clrMapOvr>
  <mc:AlternateContent xmlns:mc="http://schemas.openxmlformats.org/markup-compatibility/2006">
    <mc:Choice xmlns:p14="http://schemas.microsoft.com/office/powerpoint/2010/main" Requires="p14">
      <p:transition p14:dur="10" advTm="16162"/>
    </mc:Choice>
    <mc:Fallback>
      <p:transition advTm="1616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894246E-3840-4721-A3CD-A370187E07A9}"/>
              </a:ext>
            </a:extLst>
          </p:cNvPr>
          <p:cNvSpPr txBox="1"/>
          <p:nvPr/>
        </p:nvSpPr>
        <p:spPr>
          <a:xfrm>
            <a:off x="2495549" y="935053"/>
            <a:ext cx="10391109" cy="584775"/>
          </a:xfrm>
          <a:prstGeom prst="rect">
            <a:avLst/>
          </a:prstGeom>
          <a:noFill/>
        </p:spPr>
        <p:txBody>
          <a:bodyPr wrap="square" rtlCol="0">
            <a:spAutoFit/>
          </a:bodyPr>
          <a:lstStyle/>
          <a:p>
            <a:pPr lvl="0"/>
            <a:r>
              <a:rPr lang="en-US" sz="3200" i="1" spc="300" dirty="0">
                <a:ln w="22225">
                  <a:solidFill>
                    <a:prstClr val="black"/>
                  </a:solidFill>
                  <a:prstDash val="solid"/>
                </a:ln>
                <a:solidFill>
                  <a:srgbClr val="0070C0"/>
                </a:solidFill>
                <a:latin typeface="Expo M" panose="02030504000101010101" pitchFamily="18" charset="-127"/>
                <a:ea typeface="Expo M" panose="02030504000101010101" pitchFamily="18" charset="-127"/>
              </a:rPr>
              <a:t>Optimized Design Palette</a:t>
            </a:r>
            <a:endParaRPr lang="en-US" sz="3200" dirty="0">
              <a:solidFill>
                <a:srgbClr val="0070C0"/>
              </a:solidFill>
            </a:endParaRPr>
          </a:p>
        </p:txBody>
      </p:sp>
      <p:sp>
        <p:nvSpPr>
          <p:cNvPr id="2" name="TextBox 1">
            <a:extLst>
              <a:ext uri="{FF2B5EF4-FFF2-40B4-BE49-F238E27FC236}">
                <a16:creationId xmlns:a16="http://schemas.microsoft.com/office/drawing/2014/main" id="{A1429ABD-D752-4A7A-989A-57D808667E19}"/>
              </a:ext>
            </a:extLst>
          </p:cNvPr>
          <p:cNvSpPr txBox="1"/>
          <p:nvPr/>
        </p:nvSpPr>
        <p:spPr>
          <a:xfrm>
            <a:off x="857250" y="213574"/>
            <a:ext cx="10519586" cy="707886"/>
          </a:xfrm>
          <a:prstGeom prst="rect">
            <a:avLst/>
          </a:prstGeom>
          <a:noFill/>
        </p:spPr>
        <p:txBody>
          <a:bodyPr wrap="square" rtlCol="0">
            <a:spAutoFit/>
          </a:bodyPr>
          <a:lstStyle/>
          <a:p>
            <a:pPr lvl="0"/>
            <a:r>
              <a:rPr lang="en-US" sz="4000" i="1" spc="300" dirty="0">
                <a:ln w="22225">
                  <a:solidFill>
                    <a:prstClr val="black"/>
                  </a:solidFill>
                  <a:prstDash val="solid"/>
                </a:ln>
                <a:solidFill>
                  <a:srgbClr val="0070C0"/>
                </a:solidFill>
                <a:latin typeface="Expo M" panose="02030504000101010101" pitchFamily="18" charset="-127"/>
                <a:ea typeface="Expo M" panose="02030504000101010101" pitchFamily="18" charset="-127"/>
              </a:rPr>
              <a:t>Value for Designers &amp; Architects:</a:t>
            </a:r>
            <a:endParaRPr lang="en-US" sz="4000" dirty="0">
              <a:solidFill>
                <a:srgbClr val="0070C0"/>
              </a:solidFill>
            </a:endParaRPr>
          </a:p>
        </p:txBody>
      </p:sp>
      <p:sp>
        <p:nvSpPr>
          <p:cNvPr id="13" name="TextBox 12">
            <a:extLst>
              <a:ext uri="{FF2B5EF4-FFF2-40B4-BE49-F238E27FC236}">
                <a16:creationId xmlns:a16="http://schemas.microsoft.com/office/drawing/2014/main" id="{AD08EB19-D137-4E02-B705-D53B33E44E76}"/>
              </a:ext>
            </a:extLst>
          </p:cNvPr>
          <p:cNvSpPr txBox="1"/>
          <p:nvPr/>
        </p:nvSpPr>
        <p:spPr>
          <a:xfrm>
            <a:off x="274555" y="1857420"/>
            <a:ext cx="11740907" cy="892552"/>
          </a:xfrm>
          <a:prstGeom prst="rect">
            <a:avLst/>
          </a:prstGeom>
          <a:noFill/>
        </p:spPr>
        <p:txBody>
          <a:bodyPr wrap="square" rtlCol="0">
            <a:spAutoFit/>
          </a:bodyPr>
          <a:lstStyle/>
          <a:p>
            <a:pPr lvl="0"/>
            <a:r>
              <a:rPr lang="en-US" sz="2000" i="1" dirty="0">
                <a:ln w="0"/>
                <a:solidFill>
                  <a:srgbClr val="052F6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OPTIMIZED DESIGN PALETTE -</a:t>
            </a:r>
            <a:r>
              <a:rPr lang="en-US" sz="1600" i="1" dirty="0">
                <a:ln w="0"/>
                <a:solidFill>
                  <a:srgbClr val="052F6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 Creative Versatility to expand Usable Space with the addition of Rooftop Garden Patios or to exploit enhanced architectural features such as Increased Flat Spans, Cantilevers, Curves, Vaults, or gravity defying Oblique Walls</a:t>
            </a:r>
          </a:p>
        </p:txBody>
      </p:sp>
      <p:sp>
        <p:nvSpPr>
          <p:cNvPr id="15" name="TextBox 14">
            <a:extLst>
              <a:ext uri="{FF2B5EF4-FFF2-40B4-BE49-F238E27FC236}">
                <a16:creationId xmlns:a16="http://schemas.microsoft.com/office/drawing/2014/main" id="{216C0403-64D0-44CD-AE05-C07A4E012A01}"/>
              </a:ext>
            </a:extLst>
          </p:cNvPr>
          <p:cNvSpPr txBox="1"/>
          <p:nvPr/>
        </p:nvSpPr>
        <p:spPr>
          <a:xfrm>
            <a:off x="225546" y="2958631"/>
            <a:ext cx="11912380" cy="1138773"/>
          </a:xfrm>
          <a:prstGeom prst="rect">
            <a:avLst/>
          </a:prstGeom>
          <a:noFill/>
        </p:spPr>
        <p:txBody>
          <a:bodyPr wrap="square" rtlCol="0">
            <a:spAutoFit/>
          </a:bodyPr>
          <a:lstStyle/>
          <a:p>
            <a:pPr lvl="0"/>
            <a:r>
              <a:rPr lang="en-US" sz="2000" i="1" dirty="0">
                <a:ln w="0"/>
                <a:solidFill>
                  <a:srgbClr val="052F6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INHERENT VERSATILE TENACITY - </a:t>
            </a:r>
            <a:r>
              <a:rPr lang="en-US" sz="1600" i="1" dirty="0">
                <a:ln w="0"/>
                <a:solidFill>
                  <a:srgbClr val="052F6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BP2 Panels can be custom fabricated to meet virtually any Structural Challenge such as Basement Walls, Cantilevered Patios, or even Rooftop Swimming Pools. Once the Skins have been applied to the Panels, it ties the Floor, Walls, Ceiling, and Roof together to create a Monolithic, Cementitious, Seamless Membrane that is Nearly Indestructible     </a:t>
            </a:r>
          </a:p>
        </p:txBody>
      </p:sp>
      <p:sp>
        <p:nvSpPr>
          <p:cNvPr id="16" name="TextBox 15">
            <a:extLst>
              <a:ext uri="{FF2B5EF4-FFF2-40B4-BE49-F238E27FC236}">
                <a16:creationId xmlns:a16="http://schemas.microsoft.com/office/drawing/2014/main" id="{40AFBD01-CF6D-4ED8-9845-3AE41F4FF848}"/>
              </a:ext>
            </a:extLst>
          </p:cNvPr>
          <p:cNvSpPr txBox="1"/>
          <p:nvPr/>
        </p:nvSpPr>
        <p:spPr>
          <a:xfrm>
            <a:off x="198169" y="4316873"/>
            <a:ext cx="11893681" cy="892552"/>
          </a:xfrm>
          <a:prstGeom prst="rect">
            <a:avLst/>
          </a:prstGeom>
          <a:noFill/>
        </p:spPr>
        <p:txBody>
          <a:bodyPr wrap="square" rtlCol="0">
            <a:spAutoFit/>
          </a:bodyPr>
          <a:lstStyle/>
          <a:p>
            <a:pPr lvl="0"/>
            <a:r>
              <a:rPr lang="en-US" sz="2000" i="1" dirty="0">
                <a:ln w="0"/>
                <a:solidFill>
                  <a:srgbClr val="052F6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HIGHEST LEED-</a:t>
            </a:r>
            <a:r>
              <a:rPr lang="en-US" sz="2000" i="1" dirty="0" err="1">
                <a:ln w="0"/>
                <a:solidFill>
                  <a:srgbClr val="052F6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RELi</a:t>
            </a:r>
            <a:r>
              <a:rPr lang="en-US" sz="2000" i="1" dirty="0">
                <a:ln w="0"/>
                <a:solidFill>
                  <a:srgbClr val="052F6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 PERFORMANCE </a:t>
            </a:r>
            <a:r>
              <a:rPr lang="en-US" sz="1600" i="1" dirty="0">
                <a:ln w="0"/>
                <a:solidFill>
                  <a:srgbClr val="052F6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 Exceeds USGBCs Guidelines for “Platium”Certification. Bp2 Panels are simply the GREENEST Structural Building Material available. Our Recycled material content is 40% by weight and 60% by volume and all waste is 100% recyclable</a:t>
            </a:r>
          </a:p>
        </p:txBody>
      </p:sp>
      <p:sp>
        <p:nvSpPr>
          <p:cNvPr id="3" name="TextBox 2">
            <a:extLst>
              <a:ext uri="{FF2B5EF4-FFF2-40B4-BE49-F238E27FC236}">
                <a16:creationId xmlns:a16="http://schemas.microsoft.com/office/drawing/2014/main" id="{83AA51BF-05A7-4F3E-954B-6E2236AC91D9}"/>
              </a:ext>
            </a:extLst>
          </p:cNvPr>
          <p:cNvSpPr txBox="1"/>
          <p:nvPr/>
        </p:nvSpPr>
        <p:spPr>
          <a:xfrm>
            <a:off x="198169" y="5361517"/>
            <a:ext cx="11834406" cy="892552"/>
          </a:xfrm>
          <a:prstGeom prst="rect">
            <a:avLst/>
          </a:prstGeom>
          <a:noFill/>
        </p:spPr>
        <p:txBody>
          <a:bodyPr wrap="square" rtlCol="0">
            <a:spAutoFit/>
          </a:bodyPr>
          <a:lstStyle/>
          <a:p>
            <a:r>
              <a:rPr lang="en-US" sz="2000" i="1" dirty="0">
                <a:ln w="0"/>
                <a:solidFill>
                  <a:srgbClr val="052F6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THE SUPERIOR SOLUTION - </a:t>
            </a:r>
            <a:r>
              <a:rPr lang="en-US" sz="1600" i="1" dirty="0">
                <a:ln w="0"/>
                <a:solidFill>
                  <a:srgbClr val="052F6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Bp2 Panels are a LEAP BEYOND GREEN with our combination of INCOMBUSTABILITY + SUSTAINABILITY + DURABILITY Designers are able to provide their clients with the Most Superior Building Material available at any cost  </a:t>
            </a:r>
            <a:endParaRPr lang="en-US" dirty="0"/>
          </a:p>
        </p:txBody>
      </p:sp>
    </p:spTree>
    <p:custDataLst>
      <p:tags r:id="rId1"/>
    </p:custDataLst>
    <p:extLst>
      <p:ext uri="{BB962C8B-B14F-4D97-AF65-F5344CB8AC3E}">
        <p14:creationId xmlns:p14="http://schemas.microsoft.com/office/powerpoint/2010/main" val="1096737819"/>
      </p:ext>
    </p:extLst>
  </p:cSld>
  <p:clrMapOvr>
    <a:masterClrMapping/>
  </p:clrMapOvr>
  <mc:AlternateContent xmlns:mc="http://schemas.openxmlformats.org/markup-compatibility/2006">
    <mc:Choice xmlns:p14="http://schemas.microsoft.com/office/powerpoint/2010/main" Requires="p14">
      <p:transition p14:dur="10" advTm="25871"/>
    </mc:Choice>
    <mc:Fallback>
      <p:transition advTm="25871"/>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429ABD-D752-4A7A-989A-57D808667E19}"/>
              </a:ext>
            </a:extLst>
          </p:cNvPr>
          <p:cNvSpPr txBox="1"/>
          <p:nvPr/>
        </p:nvSpPr>
        <p:spPr>
          <a:xfrm>
            <a:off x="2322095" y="354870"/>
            <a:ext cx="8446168" cy="707886"/>
          </a:xfrm>
          <a:prstGeom prst="rect">
            <a:avLst/>
          </a:prstGeom>
          <a:noFill/>
        </p:spPr>
        <p:txBody>
          <a:bodyPr wrap="square" rtlCol="0">
            <a:spAutoFit/>
          </a:bodyPr>
          <a:lstStyle/>
          <a:p>
            <a:pPr lvl="0"/>
            <a:r>
              <a:rPr lang="en-US" sz="4000" i="1" spc="300" dirty="0">
                <a:ln w="22225">
                  <a:solidFill>
                    <a:prstClr val="black"/>
                  </a:solidFill>
                  <a:prstDash val="solid"/>
                </a:ln>
                <a:solidFill>
                  <a:srgbClr val="0070C0"/>
                </a:solidFill>
                <a:effectLst>
                  <a:outerShdw blurRad="38100" dist="38100" dir="2700000" algn="tl">
                    <a:srgbClr val="000000">
                      <a:alpha val="43137"/>
                    </a:srgbClr>
                  </a:outerShdw>
                </a:effectLst>
                <a:latin typeface="Expo M" panose="02030504000101010101" pitchFamily="18" charset="-127"/>
                <a:ea typeface="Expo M" panose="02030504000101010101" pitchFamily="18" charset="-127"/>
              </a:rPr>
              <a:t>Value for Environment</a:t>
            </a:r>
            <a:endParaRPr lang="en-US" sz="4000" dirty="0">
              <a:solidFill>
                <a:srgbClr val="0070C0"/>
              </a:solidFill>
            </a:endParaRPr>
          </a:p>
        </p:txBody>
      </p:sp>
      <p:sp>
        <p:nvSpPr>
          <p:cNvPr id="5" name="Rectangle 4">
            <a:extLst>
              <a:ext uri="{FF2B5EF4-FFF2-40B4-BE49-F238E27FC236}">
                <a16:creationId xmlns:a16="http://schemas.microsoft.com/office/drawing/2014/main" id="{4E7C9776-9E48-4966-BAAA-9884D56B7266}"/>
              </a:ext>
            </a:extLst>
          </p:cNvPr>
          <p:cNvSpPr/>
          <p:nvPr/>
        </p:nvSpPr>
        <p:spPr>
          <a:xfrm>
            <a:off x="1907646" y="1212173"/>
            <a:ext cx="8716238" cy="584775"/>
          </a:xfrm>
          <a:prstGeom prst="rect">
            <a:avLst/>
          </a:prstGeom>
        </p:spPr>
        <p:txBody>
          <a:bodyPr wrap="square">
            <a:spAutoFit/>
          </a:bodyPr>
          <a:lstStyle/>
          <a:p>
            <a:pPr lvl="0"/>
            <a:r>
              <a:rPr lang="en-US" sz="3200" i="1" spc="300" dirty="0">
                <a:ln w="22225">
                  <a:solidFill>
                    <a:prstClr val="black"/>
                  </a:solidFill>
                  <a:prstDash val="solid"/>
                </a:ln>
                <a:solidFill>
                  <a:srgbClr val="0070C0"/>
                </a:solidFill>
                <a:latin typeface="Expo M" panose="02030504000101010101" pitchFamily="18" charset="-127"/>
                <a:ea typeface="Expo M" panose="02030504000101010101" pitchFamily="18" charset="-127"/>
              </a:rPr>
              <a:t>Highest Valued Building System</a:t>
            </a:r>
            <a:endParaRPr lang="en-US" sz="3200" dirty="0">
              <a:solidFill>
                <a:srgbClr val="0070C0"/>
              </a:solidFill>
            </a:endParaRPr>
          </a:p>
        </p:txBody>
      </p:sp>
      <p:pic>
        <p:nvPicPr>
          <p:cNvPr id="12" name="Picture 11">
            <a:extLst>
              <a:ext uri="{FF2B5EF4-FFF2-40B4-BE49-F238E27FC236}">
                <a16:creationId xmlns:a16="http://schemas.microsoft.com/office/drawing/2014/main" id="{8EC66CBF-1EDD-44D5-8044-CAF302195119}"/>
              </a:ext>
            </a:extLst>
          </p:cNvPr>
          <p:cNvPicPr>
            <a:picLocks noChangeAspect="1"/>
          </p:cNvPicPr>
          <p:nvPr/>
        </p:nvPicPr>
        <p:blipFill>
          <a:blip r:embed="rId3"/>
          <a:stretch>
            <a:fillRect/>
          </a:stretch>
        </p:blipFill>
        <p:spPr>
          <a:xfrm>
            <a:off x="3837926" y="2680557"/>
            <a:ext cx="4211944" cy="4211944"/>
          </a:xfrm>
          <a:prstGeom prst="rect">
            <a:avLst/>
          </a:prstGeom>
        </p:spPr>
      </p:pic>
      <p:pic>
        <p:nvPicPr>
          <p:cNvPr id="13" name="Picture 12">
            <a:extLst>
              <a:ext uri="{FF2B5EF4-FFF2-40B4-BE49-F238E27FC236}">
                <a16:creationId xmlns:a16="http://schemas.microsoft.com/office/drawing/2014/main" id="{01E02310-5FF9-4D7E-9E06-E67C6D63B2A1}"/>
              </a:ext>
            </a:extLst>
          </p:cNvPr>
          <p:cNvPicPr>
            <a:picLocks noChangeAspect="1"/>
          </p:cNvPicPr>
          <p:nvPr/>
        </p:nvPicPr>
        <p:blipFill>
          <a:blip r:embed="rId4"/>
          <a:stretch>
            <a:fillRect/>
          </a:stretch>
        </p:blipFill>
        <p:spPr>
          <a:xfrm>
            <a:off x="845092" y="1946365"/>
            <a:ext cx="11223709" cy="829128"/>
          </a:xfrm>
          <a:prstGeom prst="rect">
            <a:avLst/>
          </a:prstGeom>
        </p:spPr>
      </p:pic>
      <p:sp>
        <p:nvSpPr>
          <p:cNvPr id="8" name="Rectangle 7">
            <a:extLst>
              <a:ext uri="{FF2B5EF4-FFF2-40B4-BE49-F238E27FC236}">
                <a16:creationId xmlns:a16="http://schemas.microsoft.com/office/drawing/2014/main" id="{0A0583DA-835C-423E-AEBE-B3B3B2351AE9}"/>
              </a:ext>
            </a:extLst>
          </p:cNvPr>
          <p:cNvSpPr/>
          <p:nvPr/>
        </p:nvSpPr>
        <p:spPr>
          <a:xfrm>
            <a:off x="1517881" y="2924910"/>
            <a:ext cx="11314542" cy="461665"/>
          </a:xfrm>
          <a:prstGeom prst="rect">
            <a:avLst/>
          </a:prstGeom>
        </p:spPr>
        <p:txBody>
          <a:bodyPr wrap="square">
            <a:spAutoFit/>
          </a:bodyPr>
          <a:lstStyle/>
          <a:p>
            <a:pPr lvl="0"/>
            <a:r>
              <a:rPr lang="en-US" sz="2400" i="1" dirty="0">
                <a:ln w="0"/>
                <a:solidFill>
                  <a:srgbClr val="052F6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a. Incombustible Structures – Structure Fire or Wildfire</a:t>
            </a:r>
          </a:p>
        </p:txBody>
      </p:sp>
      <p:sp>
        <p:nvSpPr>
          <p:cNvPr id="9" name="Rectangle 8">
            <a:extLst>
              <a:ext uri="{FF2B5EF4-FFF2-40B4-BE49-F238E27FC236}">
                <a16:creationId xmlns:a16="http://schemas.microsoft.com/office/drawing/2014/main" id="{E8A3BBBC-FDFA-445A-A0A4-3FA929B81A22}"/>
              </a:ext>
            </a:extLst>
          </p:cNvPr>
          <p:cNvSpPr/>
          <p:nvPr/>
        </p:nvSpPr>
        <p:spPr>
          <a:xfrm>
            <a:off x="1927182" y="3386575"/>
            <a:ext cx="11644152" cy="707886"/>
          </a:xfrm>
          <a:prstGeom prst="rect">
            <a:avLst/>
          </a:prstGeom>
        </p:spPr>
        <p:txBody>
          <a:bodyPr wrap="square">
            <a:spAutoFit/>
          </a:bodyPr>
          <a:lstStyle/>
          <a:p>
            <a:pPr marL="571500" lvl="0" indent="-571500">
              <a:buAutoNum type="romanLcPeriod"/>
            </a:pPr>
            <a:r>
              <a:rPr lang="en-US" sz="2000" i="1" dirty="0">
                <a:ln w="0"/>
                <a:solidFill>
                  <a:srgbClr val="052F6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1-hour rating min. - Will withstand 1800 F for a minimum </a:t>
            </a:r>
          </a:p>
          <a:p>
            <a:pPr lvl="0"/>
            <a:r>
              <a:rPr lang="en-US" sz="2000" i="1" dirty="0">
                <a:ln w="0"/>
                <a:solidFill>
                  <a:srgbClr val="052F6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    of 60 minutes with no loss in structural integrity.</a:t>
            </a:r>
          </a:p>
        </p:txBody>
      </p:sp>
      <p:sp>
        <p:nvSpPr>
          <p:cNvPr id="10" name="Rectangle 9">
            <a:extLst>
              <a:ext uri="{FF2B5EF4-FFF2-40B4-BE49-F238E27FC236}">
                <a16:creationId xmlns:a16="http://schemas.microsoft.com/office/drawing/2014/main" id="{2DA8A160-87F5-485F-A24E-F095BCF4DF44}"/>
              </a:ext>
            </a:extLst>
          </p:cNvPr>
          <p:cNvSpPr/>
          <p:nvPr/>
        </p:nvSpPr>
        <p:spPr>
          <a:xfrm>
            <a:off x="1387611" y="4597820"/>
            <a:ext cx="11314542" cy="461665"/>
          </a:xfrm>
          <a:prstGeom prst="rect">
            <a:avLst/>
          </a:prstGeom>
        </p:spPr>
        <p:txBody>
          <a:bodyPr wrap="square">
            <a:spAutoFit/>
          </a:bodyPr>
          <a:lstStyle/>
          <a:p>
            <a:pPr lvl="0"/>
            <a:r>
              <a:rPr lang="en-US" sz="2400" i="1" dirty="0">
                <a:ln w="0"/>
                <a:solidFill>
                  <a:srgbClr val="052F6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b. Lower Insurance Rates</a:t>
            </a:r>
          </a:p>
        </p:txBody>
      </p:sp>
      <p:sp>
        <p:nvSpPr>
          <p:cNvPr id="11" name="Rectangle 10">
            <a:extLst>
              <a:ext uri="{FF2B5EF4-FFF2-40B4-BE49-F238E27FC236}">
                <a16:creationId xmlns:a16="http://schemas.microsoft.com/office/drawing/2014/main" id="{305ACA22-5F15-4F25-BFFC-470451411A1C}"/>
              </a:ext>
            </a:extLst>
          </p:cNvPr>
          <p:cNvSpPr/>
          <p:nvPr/>
        </p:nvSpPr>
        <p:spPr>
          <a:xfrm>
            <a:off x="1406187" y="5059485"/>
            <a:ext cx="10553669" cy="707886"/>
          </a:xfrm>
          <a:prstGeom prst="rect">
            <a:avLst/>
          </a:prstGeom>
        </p:spPr>
        <p:txBody>
          <a:bodyPr wrap="square">
            <a:spAutoFit/>
          </a:bodyPr>
          <a:lstStyle/>
          <a:p>
            <a:pPr marL="571500" lvl="0" indent="-571500">
              <a:buAutoNum type="romanLcPeriod"/>
            </a:pPr>
            <a:r>
              <a:rPr lang="en-US" sz="2000" i="1" dirty="0">
                <a:ln w="0"/>
                <a:solidFill>
                  <a:srgbClr val="052F6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Earthquake, Flood, and Fire Resistance - equates to the need </a:t>
            </a:r>
          </a:p>
          <a:p>
            <a:pPr lvl="0"/>
            <a:r>
              <a:rPr lang="en-US" sz="2000" i="1" dirty="0">
                <a:ln w="0"/>
                <a:solidFill>
                  <a:srgbClr val="052F61"/>
                </a:solidFill>
                <a:effectLst>
                  <a:outerShdw blurRad="38100" dist="25400" dir="5400000" algn="ctr" rotWithShape="0">
                    <a:srgbClr val="6E747A">
                      <a:alpha val="43000"/>
                    </a:srgbClr>
                  </a:outerShdw>
                </a:effectLst>
                <a:latin typeface="Expo M" panose="02030504000101010101" pitchFamily="18" charset="-127"/>
                <a:ea typeface="Expo M" panose="02030504000101010101" pitchFamily="18" charset="-127"/>
              </a:rPr>
              <a:t>     for Contents Only protection </a:t>
            </a:r>
          </a:p>
        </p:txBody>
      </p:sp>
    </p:spTree>
    <p:custDataLst>
      <p:tags r:id="rId1"/>
    </p:custDataLst>
    <p:extLst>
      <p:ext uri="{BB962C8B-B14F-4D97-AF65-F5344CB8AC3E}">
        <p14:creationId xmlns:p14="http://schemas.microsoft.com/office/powerpoint/2010/main" val="2290157546"/>
      </p:ext>
    </p:extLst>
  </p:cSld>
  <p:clrMapOvr>
    <a:masterClrMapping/>
  </p:clrMapOvr>
  <mc:AlternateContent xmlns:mc="http://schemas.openxmlformats.org/markup-compatibility/2006">
    <mc:Choice xmlns:p14="http://schemas.microsoft.com/office/powerpoint/2010/main" Requires="p14">
      <p:transition p14:dur="10" advTm="11881"/>
    </mc:Choice>
    <mc:Fallback>
      <p:transition advTm="118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7|2.2"/>
</p:tagLst>
</file>

<file path=ppt/tags/tag10.xml><?xml version="1.0" encoding="utf-8"?>
<p:tagLst xmlns:a="http://schemas.openxmlformats.org/drawingml/2006/main" xmlns:r="http://schemas.openxmlformats.org/officeDocument/2006/relationships" xmlns:p="http://schemas.openxmlformats.org/presentationml/2006/main">
  <p:tag name="TIMING" val="|1.6|1.1"/>
</p:tagLst>
</file>

<file path=ppt/tags/tag11.xml><?xml version="1.0" encoding="utf-8"?>
<p:tagLst xmlns:a="http://schemas.openxmlformats.org/drawingml/2006/main" xmlns:r="http://schemas.openxmlformats.org/officeDocument/2006/relationships" xmlns:p="http://schemas.openxmlformats.org/presentationml/2006/main">
  <p:tag name="TIMING" val="|0.9"/>
</p:tagLst>
</file>

<file path=ppt/tags/tag12.xml><?xml version="1.0" encoding="utf-8"?>
<p:tagLst xmlns:a="http://schemas.openxmlformats.org/drawingml/2006/main" xmlns:r="http://schemas.openxmlformats.org/officeDocument/2006/relationships" xmlns:p="http://schemas.openxmlformats.org/presentationml/2006/main">
  <p:tag name="TIMING" val="|0.6"/>
</p:tagLst>
</file>

<file path=ppt/tags/tag13.xml><?xml version="1.0" encoding="utf-8"?>
<p:tagLst xmlns:a="http://schemas.openxmlformats.org/drawingml/2006/main" xmlns:r="http://schemas.openxmlformats.org/officeDocument/2006/relationships" xmlns:p="http://schemas.openxmlformats.org/presentationml/2006/main">
  <p:tag name="TIMING" val="|0.7"/>
</p:tagLst>
</file>

<file path=ppt/tags/tag14.xml><?xml version="1.0" encoding="utf-8"?>
<p:tagLst xmlns:a="http://schemas.openxmlformats.org/drawingml/2006/main" xmlns:r="http://schemas.openxmlformats.org/officeDocument/2006/relationships" xmlns:p="http://schemas.openxmlformats.org/presentationml/2006/main">
  <p:tag name="TIMING" val="|0.8|1.3"/>
</p:tagLst>
</file>

<file path=ppt/tags/tag15.xml><?xml version="1.0" encoding="utf-8"?>
<p:tagLst xmlns:a="http://schemas.openxmlformats.org/drawingml/2006/main" xmlns:r="http://schemas.openxmlformats.org/officeDocument/2006/relationships" xmlns:p="http://schemas.openxmlformats.org/presentationml/2006/main">
  <p:tag name="TIMING" val="|1.4"/>
</p:tagLst>
</file>

<file path=ppt/tags/tag16.xml><?xml version="1.0" encoding="utf-8"?>
<p:tagLst xmlns:a="http://schemas.openxmlformats.org/drawingml/2006/main" xmlns:r="http://schemas.openxmlformats.org/officeDocument/2006/relationships" xmlns:p="http://schemas.openxmlformats.org/presentationml/2006/main">
  <p:tag name="TIMING" val="|1"/>
</p:tagLst>
</file>

<file path=ppt/tags/tag17.xml><?xml version="1.0" encoding="utf-8"?>
<p:tagLst xmlns:a="http://schemas.openxmlformats.org/drawingml/2006/main" xmlns:r="http://schemas.openxmlformats.org/officeDocument/2006/relationships" xmlns:p="http://schemas.openxmlformats.org/presentationml/2006/main">
  <p:tag name="TIMING" val="|1"/>
</p:tagLst>
</file>

<file path=ppt/tags/tag18.xml><?xml version="1.0" encoding="utf-8"?>
<p:tagLst xmlns:a="http://schemas.openxmlformats.org/drawingml/2006/main" xmlns:r="http://schemas.openxmlformats.org/officeDocument/2006/relationships" xmlns:p="http://schemas.openxmlformats.org/presentationml/2006/main">
  <p:tag name="TIMING" val="|2.2"/>
</p:tagLst>
</file>

<file path=ppt/tags/tag19.xml><?xml version="1.0" encoding="utf-8"?>
<p:tagLst xmlns:a="http://schemas.openxmlformats.org/drawingml/2006/main" xmlns:r="http://schemas.openxmlformats.org/officeDocument/2006/relationships" xmlns:p="http://schemas.openxmlformats.org/presentationml/2006/main">
  <p:tag name="TIMING" val="|2.5"/>
</p:tagLst>
</file>

<file path=ppt/tags/tag2.xml><?xml version="1.0" encoding="utf-8"?>
<p:tagLst xmlns:a="http://schemas.openxmlformats.org/drawingml/2006/main" xmlns:r="http://schemas.openxmlformats.org/officeDocument/2006/relationships" xmlns:p="http://schemas.openxmlformats.org/presentationml/2006/main">
  <p:tag name="TIMING" val="|2.2|1.7"/>
</p:tagLst>
</file>

<file path=ppt/tags/tag20.xml><?xml version="1.0" encoding="utf-8"?>
<p:tagLst xmlns:a="http://schemas.openxmlformats.org/drawingml/2006/main" xmlns:r="http://schemas.openxmlformats.org/officeDocument/2006/relationships" xmlns:p="http://schemas.openxmlformats.org/presentationml/2006/main">
  <p:tag name="TIMING" val="|1.6"/>
</p:tagLst>
</file>

<file path=ppt/tags/tag21.xml><?xml version="1.0" encoding="utf-8"?>
<p:tagLst xmlns:a="http://schemas.openxmlformats.org/drawingml/2006/main" xmlns:r="http://schemas.openxmlformats.org/officeDocument/2006/relationships" xmlns:p="http://schemas.openxmlformats.org/presentationml/2006/main">
  <p:tag name="TIMING" val="|1.6"/>
</p:tagLst>
</file>

<file path=ppt/tags/tag22.xml><?xml version="1.0" encoding="utf-8"?>
<p:tagLst xmlns:a="http://schemas.openxmlformats.org/drawingml/2006/main" xmlns:r="http://schemas.openxmlformats.org/officeDocument/2006/relationships" xmlns:p="http://schemas.openxmlformats.org/presentationml/2006/main">
  <p:tag name="TIMING" val="|1.6"/>
</p:tagLst>
</file>

<file path=ppt/tags/tag23.xml><?xml version="1.0" encoding="utf-8"?>
<p:tagLst xmlns:a="http://schemas.openxmlformats.org/drawingml/2006/main" xmlns:r="http://schemas.openxmlformats.org/officeDocument/2006/relationships" xmlns:p="http://schemas.openxmlformats.org/presentationml/2006/main">
  <p:tag name="TIMING" val="|1.5"/>
</p:tagLst>
</file>

<file path=ppt/tags/tag24.xml><?xml version="1.0" encoding="utf-8"?>
<p:tagLst xmlns:a="http://schemas.openxmlformats.org/drawingml/2006/main" xmlns:r="http://schemas.openxmlformats.org/officeDocument/2006/relationships" xmlns:p="http://schemas.openxmlformats.org/presentationml/2006/main">
  <p:tag name="TIMING" val="|1.6"/>
</p:tagLst>
</file>

<file path=ppt/tags/tag25.xml><?xml version="1.0" encoding="utf-8"?>
<p:tagLst xmlns:a="http://schemas.openxmlformats.org/drawingml/2006/main" xmlns:r="http://schemas.openxmlformats.org/officeDocument/2006/relationships" xmlns:p="http://schemas.openxmlformats.org/presentationml/2006/main">
  <p:tag name="TIMING" val="|1.6"/>
</p:tagLst>
</file>

<file path=ppt/tags/tag26.xml><?xml version="1.0" encoding="utf-8"?>
<p:tagLst xmlns:a="http://schemas.openxmlformats.org/drawingml/2006/main" xmlns:r="http://schemas.openxmlformats.org/officeDocument/2006/relationships" xmlns:p="http://schemas.openxmlformats.org/presentationml/2006/main">
  <p:tag name="TIMING" val="|1.6"/>
</p:tagLst>
</file>

<file path=ppt/tags/tag27.xml><?xml version="1.0" encoding="utf-8"?>
<p:tagLst xmlns:a="http://schemas.openxmlformats.org/drawingml/2006/main" xmlns:r="http://schemas.openxmlformats.org/officeDocument/2006/relationships" xmlns:p="http://schemas.openxmlformats.org/presentationml/2006/main">
  <p:tag name="TIMING" val="|1.6"/>
</p:tagLst>
</file>

<file path=ppt/tags/tag28.xml><?xml version="1.0" encoding="utf-8"?>
<p:tagLst xmlns:a="http://schemas.openxmlformats.org/drawingml/2006/main" xmlns:r="http://schemas.openxmlformats.org/officeDocument/2006/relationships" xmlns:p="http://schemas.openxmlformats.org/presentationml/2006/main">
  <p:tag name="TIMING" val="|1.6"/>
</p:tagLst>
</file>

<file path=ppt/tags/tag29.xml><?xml version="1.0" encoding="utf-8"?>
<p:tagLst xmlns:a="http://schemas.openxmlformats.org/drawingml/2006/main" xmlns:r="http://schemas.openxmlformats.org/officeDocument/2006/relationships" xmlns:p="http://schemas.openxmlformats.org/presentationml/2006/main">
  <p:tag name="TIMING" val="|1|3.7|16.4|25.4|15.5"/>
</p:tagLst>
</file>

<file path=ppt/tags/tag3.xml><?xml version="1.0" encoding="utf-8"?>
<p:tagLst xmlns:a="http://schemas.openxmlformats.org/drawingml/2006/main" xmlns:r="http://schemas.openxmlformats.org/officeDocument/2006/relationships" xmlns:p="http://schemas.openxmlformats.org/presentationml/2006/main">
  <p:tag name="TIMING" val="|1|1.7"/>
</p:tagLst>
</file>

<file path=ppt/tags/tag30.xml><?xml version="1.0" encoding="utf-8"?>
<p:tagLst xmlns:a="http://schemas.openxmlformats.org/drawingml/2006/main" xmlns:r="http://schemas.openxmlformats.org/officeDocument/2006/relationships" xmlns:p="http://schemas.openxmlformats.org/presentationml/2006/main">
  <p:tag name="TIMING" val="|4.1"/>
</p:tagLst>
</file>

<file path=ppt/tags/tag31.xml><?xml version="1.0" encoding="utf-8"?>
<p:tagLst xmlns:a="http://schemas.openxmlformats.org/drawingml/2006/main" xmlns:r="http://schemas.openxmlformats.org/officeDocument/2006/relationships" xmlns:p="http://schemas.openxmlformats.org/presentationml/2006/main">
  <p:tag name="TIMING" val="|1.6|1.4|1.3|1.3|1.3|1.4|1.4"/>
</p:tagLst>
</file>

<file path=ppt/tags/tag32.xml><?xml version="1.0" encoding="utf-8"?>
<p:tagLst xmlns:a="http://schemas.openxmlformats.org/drawingml/2006/main" xmlns:r="http://schemas.openxmlformats.org/officeDocument/2006/relationships" xmlns:p="http://schemas.openxmlformats.org/presentationml/2006/main">
  <p:tag name="TIMING" val="|0.9|1.1|0.8|3.1|1.8"/>
</p:tagLst>
</file>

<file path=ppt/tags/tag33.xml><?xml version="1.0" encoding="utf-8"?>
<p:tagLst xmlns:a="http://schemas.openxmlformats.org/drawingml/2006/main" xmlns:r="http://schemas.openxmlformats.org/officeDocument/2006/relationships" xmlns:p="http://schemas.openxmlformats.org/presentationml/2006/main">
  <p:tag name="TIMING" val="|1.7|2.6|1.2|1.1|1.3|0.9|1.5|0.7|1.9|0.9|1.3|1.1|1|1.1|1|1.1|3.5"/>
</p:tagLst>
</file>

<file path=ppt/tags/tag34.xml><?xml version="1.0" encoding="utf-8"?>
<p:tagLst xmlns:a="http://schemas.openxmlformats.org/drawingml/2006/main" xmlns:r="http://schemas.openxmlformats.org/officeDocument/2006/relationships" xmlns:p="http://schemas.openxmlformats.org/presentationml/2006/main">
  <p:tag name="TIMING" val="|5|3|2.7|5.5|4.4|4.9"/>
</p:tagLst>
</file>

<file path=ppt/tags/tag35.xml><?xml version="1.0" encoding="utf-8"?>
<p:tagLst xmlns:a="http://schemas.openxmlformats.org/drawingml/2006/main" xmlns:r="http://schemas.openxmlformats.org/officeDocument/2006/relationships" xmlns:p="http://schemas.openxmlformats.org/presentationml/2006/main">
  <p:tag name="TIMING" val="|1|3.7|16.4|25.4|15.5"/>
</p:tagLst>
</file>

<file path=ppt/tags/tag36.xml><?xml version="1.0" encoding="utf-8"?>
<p:tagLst xmlns:a="http://schemas.openxmlformats.org/drawingml/2006/main" xmlns:r="http://schemas.openxmlformats.org/officeDocument/2006/relationships" xmlns:p="http://schemas.openxmlformats.org/presentationml/2006/main">
  <p:tag name="TIMING" val="|2.2|2.3|1.4|1.6"/>
</p:tagLst>
</file>

<file path=ppt/tags/tag37.xml><?xml version="1.0" encoding="utf-8"?>
<p:tagLst xmlns:a="http://schemas.openxmlformats.org/drawingml/2006/main" xmlns:r="http://schemas.openxmlformats.org/officeDocument/2006/relationships" xmlns:p="http://schemas.openxmlformats.org/presentationml/2006/main">
  <p:tag name="TIMING" val="|1.3|1.1|0.7"/>
</p:tagLst>
</file>

<file path=ppt/tags/tag4.xml><?xml version="1.0" encoding="utf-8"?>
<p:tagLst xmlns:a="http://schemas.openxmlformats.org/drawingml/2006/main" xmlns:r="http://schemas.openxmlformats.org/officeDocument/2006/relationships" xmlns:p="http://schemas.openxmlformats.org/presentationml/2006/main">
  <p:tag name="TIMING" val="|4.6|2.5|3.1"/>
</p:tagLst>
</file>

<file path=ppt/tags/tag5.xml><?xml version="1.0" encoding="utf-8"?>
<p:tagLst xmlns:a="http://schemas.openxmlformats.org/drawingml/2006/main" xmlns:r="http://schemas.openxmlformats.org/officeDocument/2006/relationships" xmlns:p="http://schemas.openxmlformats.org/presentationml/2006/main">
  <p:tag name="TIMING" val="|4.9"/>
</p:tagLst>
</file>

<file path=ppt/tags/tag6.xml><?xml version="1.0" encoding="utf-8"?>
<p:tagLst xmlns:a="http://schemas.openxmlformats.org/drawingml/2006/main" xmlns:r="http://schemas.openxmlformats.org/officeDocument/2006/relationships" xmlns:p="http://schemas.openxmlformats.org/presentationml/2006/main">
  <p:tag name="TIMING" val="|1.2|4.4|4.4|4.2|3.9|3|4.4|5.8"/>
</p:tagLst>
</file>

<file path=ppt/tags/tag7.xml><?xml version="1.0" encoding="utf-8"?>
<p:tagLst xmlns:a="http://schemas.openxmlformats.org/drawingml/2006/main" xmlns:r="http://schemas.openxmlformats.org/officeDocument/2006/relationships" xmlns:p="http://schemas.openxmlformats.org/presentationml/2006/main">
  <p:tag name="TIMING" val="|1.6|1.9|15.4|14.1|13.3|3.2|6.8|4.1"/>
</p:tagLst>
</file>

<file path=ppt/tags/tag8.xml><?xml version="1.0" encoding="utf-8"?>
<p:tagLst xmlns:a="http://schemas.openxmlformats.org/drawingml/2006/main" xmlns:r="http://schemas.openxmlformats.org/officeDocument/2006/relationships" xmlns:p="http://schemas.openxmlformats.org/presentationml/2006/main">
  <p:tag name="TIMING" val="|1|3.7|16.4|25.4|15.5"/>
</p:tagLst>
</file>

<file path=ppt/tags/tag9.xml><?xml version="1.0" encoding="utf-8"?>
<p:tagLst xmlns:a="http://schemas.openxmlformats.org/drawingml/2006/main" xmlns:r="http://schemas.openxmlformats.org/officeDocument/2006/relationships" xmlns:p="http://schemas.openxmlformats.org/presentationml/2006/main">
  <p:tag name="TIMING" val="|7.3"/>
</p:tagLst>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56468</TotalTime>
  <Words>1538</Words>
  <Application>Microsoft Office PowerPoint</Application>
  <PresentationFormat>Widescreen</PresentationFormat>
  <Paragraphs>196</Paragraphs>
  <Slides>37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Expo M</vt:lpstr>
      <vt:lpstr>Arial</vt:lpstr>
      <vt:lpstr>Calibri</vt:lpstr>
      <vt:lpstr>Century Gothic</vt:lpstr>
      <vt:lpstr>Ethnocentric Rg</vt:lpstr>
      <vt:lpstr>Lucida Handwriting</vt:lpstr>
      <vt:lpstr>Wingdings 3</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Manchise</dc:creator>
  <cp:lastModifiedBy>Robert Manchise</cp:lastModifiedBy>
  <cp:revision>699</cp:revision>
  <dcterms:created xsi:type="dcterms:W3CDTF">2019-10-29T04:00:20Z</dcterms:created>
  <dcterms:modified xsi:type="dcterms:W3CDTF">2020-02-25T20:18:28Z</dcterms:modified>
</cp:coreProperties>
</file>