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5143500" cy="9144000"/>
  <p:embeddedFontLst>
    <p:embeddedFont>
      <p:font typeface="Spectral ExtraLight"/>
      <p:regular r:id="rId21"/>
      <p:bold r:id="rId22"/>
      <p:italic r:id="rId23"/>
      <p:boldItalic r:id="rId24"/>
    </p:embeddedFont>
    <p:embeddedFont>
      <p:font typeface="Spectral"/>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jdiSWDHQzibJy7snaEWA23r+5R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SpectralExtraLight-bold.fntdata"/><Relationship Id="rId21" Type="http://schemas.openxmlformats.org/officeDocument/2006/relationships/font" Target="fonts/SpectralExtraLight-regular.fntdata"/><Relationship Id="rId24" Type="http://schemas.openxmlformats.org/officeDocument/2006/relationships/font" Target="fonts/SpectralExtraLight-boldItalic.fntdata"/><Relationship Id="rId23" Type="http://schemas.openxmlformats.org/officeDocument/2006/relationships/font" Target="fonts/SpectralExtra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Spectral-bold.fntdata"/><Relationship Id="rId25" Type="http://schemas.openxmlformats.org/officeDocument/2006/relationships/font" Target="fonts/Spectral-regular.fntdata"/><Relationship Id="rId28" Type="http://schemas.openxmlformats.org/officeDocument/2006/relationships/font" Target="fonts/Spectral-boldItalic.fntdata"/><Relationship Id="rId27" Type="http://schemas.openxmlformats.org/officeDocument/2006/relationships/font" Target="fonts/Spectral-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57841cf8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f57841cf81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f57841cf81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57841cf81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57841cf81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3f57841cf81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7841cf81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7841cf81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g3f57841cf81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f57841cf81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f57841cf81_0_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3f57841cf81_0_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 name="Google Shape;5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mailto:info@ellashae.com" TargetMode="External"/><Relationship Id="rId4" Type="http://schemas.openxmlformats.org/officeDocument/2006/relationships/hyperlink" Target="http://www.ellashae.com" TargetMode="External"/><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sp>
        <p:nvSpPr>
          <p:cNvPr id="16" name="Google Shape;16;p1"/>
          <p:cNvSpPr/>
          <p:nvPr/>
        </p:nvSpPr>
        <p:spPr>
          <a:xfrm>
            <a:off x="1207350" y="2859700"/>
            <a:ext cx="6534300" cy="1123200"/>
          </a:xfrm>
          <a:prstGeom prst="roundRect">
            <a:avLst>
              <a:gd fmla="val 128000"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rgbClr val="D9D9D9"/>
              </a:solidFill>
              <a:highlight>
                <a:schemeClr val="lt2"/>
              </a:highlight>
              <a:latin typeface="Calibri"/>
              <a:ea typeface="Calibri"/>
              <a:cs typeface="Calibri"/>
              <a:sym typeface="Calibri"/>
            </a:endParaRPr>
          </a:p>
        </p:txBody>
      </p:sp>
      <p:sp>
        <p:nvSpPr>
          <p:cNvPr id="17" name="Google Shape;17;p1"/>
          <p:cNvSpPr/>
          <p:nvPr/>
        </p:nvSpPr>
        <p:spPr>
          <a:xfrm>
            <a:off x="530352" y="-181868"/>
            <a:ext cx="8083296" cy="1571625"/>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8250"/>
              <a:buFont typeface="Arial"/>
              <a:buNone/>
            </a:pPr>
            <a:r>
              <a:t/>
            </a:r>
            <a:endParaRPr b="0" i="0" sz="8250" u="none" cap="none" strike="noStrike">
              <a:solidFill>
                <a:schemeClr val="dk1"/>
              </a:solidFill>
              <a:latin typeface="Calibri"/>
              <a:ea typeface="Calibri"/>
              <a:cs typeface="Calibri"/>
              <a:sym typeface="Calibri"/>
            </a:endParaRPr>
          </a:p>
        </p:txBody>
      </p:sp>
      <p:sp>
        <p:nvSpPr>
          <p:cNvPr id="18" name="Google Shape;18;p1"/>
          <p:cNvSpPr/>
          <p:nvPr/>
        </p:nvSpPr>
        <p:spPr>
          <a:xfrm>
            <a:off x="530352" y="1580257"/>
            <a:ext cx="8083296" cy="118869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8B26A"/>
              </a:buClr>
              <a:buSzPts val="6240"/>
              <a:buFont typeface="Playfair Display"/>
              <a:buNone/>
            </a:pPr>
            <a:r>
              <a:rPr i="0" lang="en-US" sz="6240" u="none" cap="none" strike="noStrike">
                <a:solidFill>
                  <a:schemeClr val="dk1"/>
                </a:solidFill>
                <a:latin typeface="Spectral ExtraLight"/>
                <a:ea typeface="Spectral ExtraLight"/>
                <a:cs typeface="Spectral ExtraLight"/>
                <a:sym typeface="Spectral ExtraLight"/>
              </a:rPr>
              <a:t>The Lotus Collective</a:t>
            </a:r>
            <a:endParaRPr i="0" sz="6240" u="none" cap="none" strike="noStrike">
              <a:solidFill>
                <a:schemeClr val="dk1"/>
              </a:solidFill>
              <a:latin typeface="Spectral ExtraLight"/>
              <a:ea typeface="Spectral ExtraLight"/>
              <a:cs typeface="Spectral ExtraLight"/>
              <a:sym typeface="Spectral ExtraLight"/>
            </a:endParaRPr>
          </a:p>
        </p:txBody>
      </p:sp>
      <p:sp>
        <p:nvSpPr>
          <p:cNvPr id="19" name="Google Shape;19;p1"/>
          <p:cNvSpPr/>
          <p:nvPr/>
        </p:nvSpPr>
        <p:spPr>
          <a:xfrm>
            <a:off x="432902" y="2481160"/>
            <a:ext cx="8083200" cy="308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B8A8C6"/>
              </a:buClr>
              <a:buSzPts val="1620"/>
              <a:buFont typeface="Arial"/>
              <a:buNone/>
            </a:pPr>
            <a:r>
              <a:rPr i="0" lang="en-US" sz="1620" u="none" cap="none" strike="noStrike">
                <a:solidFill>
                  <a:schemeClr val="dk1"/>
                </a:solidFill>
                <a:latin typeface="Spectral ExtraLight"/>
                <a:ea typeface="Spectral ExtraLight"/>
                <a:cs typeface="Spectral ExtraLight"/>
                <a:sym typeface="Spectral ExtraLight"/>
              </a:rPr>
              <a:t>Sponsorship Deck · Bridal Edition</a:t>
            </a:r>
            <a:endParaRPr i="0" sz="1620" u="none" cap="none" strike="noStrike">
              <a:solidFill>
                <a:schemeClr val="dk1"/>
              </a:solidFill>
              <a:latin typeface="Spectral ExtraLight"/>
              <a:ea typeface="Spectral ExtraLight"/>
              <a:cs typeface="Spectral ExtraLight"/>
              <a:sym typeface="Spectral ExtraLight"/>
            </a:endParaRPr>
          </a:p>
        </p:txBody>
      </p:sp>
      <p:sp>
        <p:nvSpPr>
          <p:cNvPr id="20" name="Google Shape;20;p1"/>
          <p:cNvSpPr/>
          <p:nvPr/>
        </p:nvSpPr>
        <p:spPr>
          <a:xfrm>
            <a:off x="1014200" y="3011868"/>
            <a:ext cx="6839100" cy="1238400"/>
          </a:xfrm>
          <a:prstGeom prst="rect">
            <a:avLst/>
          </a:prstGeom>
          <a:noFill/>
          <a:ln>
            <a:noFill/>
          </a:ln>
        </p:spPr>
        <p:txBody>
          <a:bodyPr anchorCtr="0" anchor="t" bIns="0" lIns="0" spcFirstLastPara="1" rIns="0" wrap="square" tIns="0">
            <a:noAutofit/>
          </a:bodyPr>
          <a:lstStyle/>
          <a:p>
            <a:pPr indent="0" lvl="0" marL="0" marR="0" rtl="0" algn="ctr">
              <a:lnSpc>
                <a:spcPct val="162533"/>
              </a:lnSpc>
              <a:spcBef>
                <a:spcPts val="0"/>
              </a:spcBef>
              <a:spcAft>
                <a:spcPts val="0"/>
              </a:spcAft>
              <a:buClr>
                <a:srgbClr val="DED2E6"/>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A bridal wellness event series built around </a:t>
            </a:r>
            <a:r>
              <a:rPr lang="en-US" sz="1100">
                <a:solidFill>
                  <a:schemeClr val="dk1"/>
                </a:solidFill>
                <a:latin typeface="Spectral ExtraLight"/>
                <a:ea typeface="Spectral ExtraLight"/>
                <a:cs typeface="Spectral ExtraLight"/>
                <a:sym typeface="Spectral ExtraLight"/>
              </a:rPr>
              <a:t>six</a:t>
            </a:r>
            <a:r>
              <a:rPr i="0" lang="en-US" sz="1100" u="none" cap="none" strike="noStrike">
                <a:solidFill>
                  <a:schemeClr val="dk1"/>
                </a:solidFill>
                <a:latin typeface="Spectral ExtraLight"/>
                <a:ea typeface="Spectral ExtraLight"/>
                <a:cs typeface="Spectral ExtraLight"/>
                <a:sym typeface="Spectral ExtraLight"/>
              </a:rPr>
              <a:t> core pillars — emotional, mental, physical,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33"/>
              </a:lnSpc>
              <a:spcBef>
                <a:spcPts val="0"/>
              </a:spcBef>
              <a:spcAft>
                <a:spcPts val="0"/>
              </a:spcAft>
              <a:buClr>
                <a:srgbClr val="DED2E6"/>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financial, spiritual, and social wellness — designed to support brides while creating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33"/>
              </a:lnSpc>
              <a:spcBef>
                <a:spcPts val="0"/>
              </a:spcBef>
              <a:spcAft>
                <a:spcPts val="0"/>
              </a:spcAft>
              <a:buClr>
                <a:srgbClr val="DED2E6"/>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authentic sponsor integration.</a:t>
            </a:r>
            <a:endParaRPr i="0" sz="1100" u="none" cap="none" strike="noStrike">
              <a:solidFill>
                <a:schemeClr val="dk1"/>
              </a:solidFill>
              <a:latin typeface="Spectral ExtraLight"/>
              <a:ea typeface="Spectral ExtraLight"/>
              <a:cs typeface="Spectral ExtraLight"/>
              <a:sym typeface="Spectral ExtraLight"/>
            </a:endParaRPr>
          </a:p>
        </p:txBody>
      </p:sp>
      <p:pic>
        <p:nvPicPr>
          <p:cNvPr id="21" name="Google Shape;21;p1" title="Lotus Logo Mental, Physical, Emotional, Spiritual (3).png"/>
          <p:cNvPicPr preferRelativeResize="0"/>
          <p:nvPr/>
        </p:nvPicPr>
        <p:blipFill>
          <a:blip r:embed="rId3">
            <a:alphaModFix/>
          </a:blip>
          <a:stretch>
            <a:fillRect/>
          </a:stretch>
        </p:blipFill>
        <p:spPr>
          <a:xfrm>
            <a:off x="3559450" y="-70875"/>
            <a:ext cx="2025100" cy="2025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0"/>
          <p:cNvSpPr/>
          <p:nvPr/>
        </p:nvSpPr>
        <p:spPr>
          <a:xfrm>
            <a:off x="609600" y="1887885"/>
            <a:ext cx="2489150" cy="2724150"/>
          </a:xfrm>
          <a:prstGeom prst="roundRect">
            <a:avLst>
              <a:gd fmla="val 88165"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81" name="Google Shape;181;p10"/>
          <p:cNvSpPr/>
          <p:nvPr/>
        </p:nvSpPr>
        <p:spPr>
          <a:xfrm>
            <a:off x="3357394" y="1887885"/>
            <a:ext cx="2489100" cy="2724300"/>
          </a:xfrm>
          <a:prstGeom prst="roundRect">
            <a:avLst>
              <a:gd fmla="val 88165"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82" name="Google Shape;182;p10"/>
          <p:cNvSpPr/>
          <p:nvPr/>
        </p:nvSpPr>
        <p:spPr>
          <a:xfrm>
            <a:off x="6045101" y="1887885"/>
            <a:ext cx="2489299" cy="2724150"/>
          </a:xfrm>
          <a:prstGeom prst="roundRect">
            <a:avLst>
              <a:gd fmla="val 88160"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83" name="Google Shape;183;p10"/>
          <p:cNvSpPr/>
          <p:nvPr/>
        </p:nvSpPr>
        <p:spPr>
          <a:xfrm>
            <a:off x="609600" y="1277101"/>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120" u="none" cap="none" strike="noStrike">
                <a:solidFill>
                  <a:schemeClr val="dk1"/>
                </a:solidFill>
                <a:latin typeface="Spectral ExtraLight"/>
                <a:ea typeface="Spectral ExtraLight"/>
                <a:cs typeface="Spectral ExtraLight"/>
                <a:sym typeface="Spectral ExtraLight"/>
              </a:rPr>
              <a:t>Partnership </a:t>
            </a:r>
            <a:r>
              <a:rPr lang="en-US" sz="3120">
                <a:solidFill>
                  <a:schemeClr val="dk1"/>
                </a:solidFill>
                <a:latin typeface="Spectral ExtraLight"/>
                <a:ea typeface="Spectral ExtraLight"/>
                <a:cs typeface="Spectral ExtraLight"/>
                <a:sym typeface="Spectral ExtraLight"/>
              </a:rPr>
              <a:t>T</a:t>
            </a:r>
            <a:r>
              <a:rPr i="0" lang="en-US" sz="3120" u="none" cap="none" strike="noStrike">
                <a:solidFill>
                  <a:schemeClr val="dk1"/>
                </a:solidFill>
                <a:latin typeface="Spectral ExtraLight"/>
                <a:ea typeface="Spectral ExtraLight"/>
                <a:cs typeface="Spectral ExtraLight"/>
                <a:sym typeface="Spectral ExtraLight"/>
              </a:rPr>
              <a:t>iers</a:t>
            </a:r>
            <a:endParaRPr i="0" sz="3120" u="none" cap="none" strike="noStrike">
              <a:solidFill>
                <a:schemeClr val="dk1"/>
              </a:solidFill>
              <a:latin typeface="Spectral ExtraLight"/>
              <a:ea typeface="Spectral ExtraLight"/>
              <a:cs typeface="Spectral ExtraLight"/>
              <a:sym typeface="Spectral ExtraLight"/>
            </a:endParaRPr>
          </a:p>
        </p:txBody>
      </p:sp>
      <p:sp>
        <p:nvSpPr>
          <p:cNvPr id="184" name="Google Shape;184;p10"/>
          <p:cNvSpPr/>
          <p:nvPr/>
        </p:nvSpPr>
        <p:spPr>
          <a:xfrm>
            <a:off x="885825" y="2164110"/>
            <a:ext cx="1975434"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D8B26A"/>
              </a:buClr>
              <a:buSzPts val="1050"/>
              <a:buFont typeface="Arial"/>
              <a:buNone/>
            </a:pPr>
            <a:r>
              <a:rPr i="0" lang="en-US" sz="1050" u="none" cap="none" strike="noStrike">
                <a:solidFill>
                  <a:schemeClr val="dk1"/>
                </a:solidFill>
                <a:latin typeface="Spectral ExtraLight"/>
                <a:ea typeface="Spectral ExtraLight"/>
                <a:cs typeface="Spectral ExtraLight"/>
                <a:sym typeface="Spectral ExtraLight"/>
              </a:rPr>
              <a:t>Tier 1</a:t>
            </a:r>
            <a:endParaRPr i="0" sz="1050" u="none" cap="none" strike="noStrike">
              <a:solidFill>
                <a:schemeClr val="dk1"/>
              </a:solidFill>
              <a:latin typeface="Spectral ExtraLight"/>
              <a:ea typeface="Spectral ExtraLight"/>
              <a:cs typeface="Spectral ExtraLight"/>
              <a:sym typeface="Spectral ExtraLight"/>
            </a:endParaRPr>
          </a:p>
        </p:txBody>
      </p:sp>
      <p:sp>
        <p:nvSpPr>
          <p:cNvPr id="185" name="Google Shape;185;p10"/>
          <p:cNvSpPr/>
          <p:nvPr/>
        </p:nvSpPr>
        <p:spPr>
          <a:xfrm>
            <a:off x="885825" y="2468910"/>
            <a:ext cx="1936700" cy="609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Presenting sponsor</a:t>
            </a:r>
            <a:endParaRPr i="0" u="none" cap="none" strike="noStrike">
              <a:solidFill>
                <a:schemeClr val="dk1"/>
              </a:solidFill>
              <a:latin typeface="Spectral ExtraLight"/>
              <a:ea typeface="Spectral ExtraLight"/>
              <a:cs typeface="Spectral ExtraLight"/>
              <a:sym typeface="Spectral ExtraLight"/>
            </a:endParaRPr>
          </a:p>
        </p:txBody>
      </p:sp>
      <p:sp>
        <p:nvSpPr>
          <p:cNvPr id="186" name="Google Shape;186;p10"/>
          <p:cNvSpPr/>
          <p:nvPr/>
        </p:nvSpPr>
        <p:spPr>
          <a:xfrm>
            <a:off x="905138" y="2873154"/>
            <a:ext cx="1936800" cy="753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Top-level branding across the series, elevated visibility, host mentions, and category exclusivity.</a:t>
            </a:r>
            <a:endParaRPr i="0" sz="1000" u="none" cap="none" strike="noStrike">
              <a:solidFill>
                <a:schemeClr val="dk1"/>
              </a:solidFill>
              <a:latin typeface="Spectral ExtraLight"/>
              <a:ea typeface="Spectral ExtraLight"/>
              <a:cs typeface="Spectral ExtraLight"/>
              <a:sym typeface="Spectral ExtraLight"/>
            </a:endParaRPr>
          </a:p>
        </p:txBody>
      </p:sp>
      <p:sp>
        <p:nvSpPr>
          <p:cNvPr id="187" name="Google Shape;187;p10"/>
          <p:cNvSpPr/>
          <p:nvPr/>
        </p:nvSpPr>
        <p:spPr>
          <a:xfrm>
            <a:off x="3603575" y="2164110"/>
            <a:ext cx="1975434"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D8B26A"/>
              </a:buClr>
              <a:buSzPts val="1050"/>
              <a:buFont typeface="Arial"/>
              <a:buNone/>
            </a:pPr>
            <a:r>
              <a:rPr i="0" lang="en-US" sz="1050" u="none" cap="none" strike="noStrike">
                <a:solidFill>
                  <a:schemeClr val="dk1"/>
                </a:solidFill>
                <a:latin typeface="Spectral ExtraLight"/>
                <a:ea typeface="Spectral ExtraLight"/>
                <a:cs typeface="Spectral ExtraLight"/>
                <a:sym typeface="Spectral ExtraLight"/>
              </a:rPr>
              <a:t>Tier 2</a:t>
            </a:r>
            <a:endParaRPr i="0" sz="1050" u="none" cap="none" strike="noStrike">
              <a:solidFill>
                <a:schemeClr val="dk1"/>
              </a:solidFill>
              <a:latin typeface="Spectral ExtraLight"/>
              <a:ea typeface="Spectral ExtraLight"/>
              <a:cs typeface="Spectral ExtraLight"/>
              <a:sym typeface="Spectral ExtraLight"/>
            </a:endParaRPr>
          </a:p>
        </p:txBody>
      </p:sp>
      <p:sp>
        <p:nvSpPr>
          <p:cNvPr id="188" name="Google Shape;188;p10"/>
          <p:cNvSpPr/>
          <p:nvPr/>
        </p:nvSpPr>
        <p:spPr>
          <a:xfrm>
            <a:off x="3663488" y="2468910"/>
            <a:ext cx="1975500"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Pillar sponsor</a:t>
            </a:r>
            <a:endParaRPr i="0" u="none" cap="none" strike="noStrike">
              <a:solidFill>
                <a:schemeClr val="dk1"/>
              </a:solidFill>
              <a:latin typeface="Spectral ExtraLight"/>
              <a:ea typeface="Spectral ExtraLight"/>
              <a:cs typeface="Spectral ExtraLight"/>
              <a:sym typeface="Spectral ExtraLight"/>
            </a:endParaRPr>
          </a:p>
        </p:txBody>
      </p:sp>
      <p:sp>
        <p:nvSpPr>
          <p:cNvPr id="189" name="Google Shape;189;p10"/>
          <p:cNvSpPr/>
          <p:nvPr/>
        </p:nvSpPr>
        <p:spPr>
          <a:xfrm>
            <a:off x="3682850" y="2888010"/>
            <a:ext cx="1936800" cy="914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Ownership of one wellness pillar event with integrated activation and promotional placement.</a:t>
            </a:r>
            <a:endParaRPr i="0" sz="1000" u="none" cap="none" strike="noStrike">
              <a:solidFill>
                <a:schemeClr val="dk1"/>
              </a:solidFill>
              <a:latin typeface="Spectral ExtraLight"/>
              <a:ea typeface="Spectral ExtraLight"/>
              <a:cs typeface="Spectral ExtraLight"/>
              <a:sym typeface="Spectral ExtraLight"/>
            </a:endParaRPr>
          </a:p>
        </p:txBody>
      </p:sp>
      <p:sp>
        <p:nvSpPr>
          <p:cNvPr id="190" name="Google Shape;190;p10"/>
          <p:cNvSpPr/>
          <p:nvPr/>
        </p:nvSpPr>
        <p:spPr>
          <a:xfrm>
            <a:off x="6321326" y="2164110"/>
            <a:ext cx="1975586" cy="190500"/>
          </a:xfrm>
          <a:prstGeom prst="rect">
            <a:avLst/>
          </a:prstGeom>
          <a:noFill/>
          <a:ln>
            <a:noFill/>
          </a:ln>
        </p:spPr>
        <p:txBody>
          <a:bodyPr anchorCtr="0" anchor="t" bIns="0" lIns="0" spcFirstLastPara="1" rIns="0" wrap="square" tIns="0">
            <a:noAutofit/>
          </a:bodyPr>
          <a:lstStyle/>
          <a:p>
            <a:pPr indent="0" lvl="0" marL="0" marR="0" rtl="0" algn="ctr">
              <a:lnSpc>
                <a:spcPct val="142857"/>
              </a:lnSpc>
              <a:spcBef>
                <a:spcPts val="0"/>
              </a:spcBef>
              <a:spcAft>
                <a:spcPts val="0"/>
              </a:spcAft>
              <a:buClr>
                <a:srgbClr val="D8B26A"/>
              </a:buClr>
              <a:buSzPts val="1050"/>
              <a:buFont typeface="Arial"/>
              <a:buNone/>
            </a:pPr>
            <a:r>
              <a:rPr i="0" lang="en-US" sz="1050" u="none" cap="none" strike="noStrike">
                <a:solidFill>
                  <a:schemeClr val="dk1"/>
                </a:solidFill>
                <a:latin typeface="Spectral ExtraLight"/>
                <a:ea typeface="Spectral ExtraLight"/>
                <a:cs typeface="Spectral ExtraLight"/>
                <a:sym typeface="Spectral ExtraLight"/>
              </a:rPr>
              <a:t>Tier 3</a:t>
            </a:r>
            <a:endParaRPr i="0" sz="1050" u="none" cap="none" strike="noStrike">
              <a:solidFill>
                <a:schemeClr val="dk1"/>
              </a:solidFill>
              <a:latin typeface="Spectral ExtraLight"/>
              <a:ea typeface="Spectral ExtraLight"/>
              <a:cs typeface="Spectral ExtraLight"/>
              <a:sym typeface="Spectral ExtraLight"/>
            </a:endParaRPr>
          </a:p>
        </p:txBody>
      </p:sp>
      <p:sp>
        <p:nvSpPr>
          <p:cNvPr id="191" name="Google Shape;191;p10"/>
          <p:cNvSpPr/>
          <p:nvPr/>
        </p:nvSpPr>
        <p:spPr>
          <a:xfrm>
            <a:off x="6321326" y="2468910"/>
            <a:ext cx="1936849" cy="609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Vendor / activation</a:t>
            </a:r>
            <a:endParaRPr i="0" u="none" cap="none" strike="noStrike">
              <a:solidFill>
                <a:schemeClr val="dk1"/>
              </a:solidFill>
              <a:latin typeface="Spectral ExtraLight"/>
              <a:ea typeface="Spectral ExtraLight"/>
              <a:cs typeface="Spectral ExtraLight"/>
              <a:sym typeface="Spectral ExtraLight"/>
            </a:endParaRPr>
          </a:p>
        </p:txBody>
      </p:sp>
      <p:sp>
        <p:nvSpPr>
          <p:cNvPr id="192" name="Google Shape;192;p10"/>
          <p:cNvSpPr/>
          <p:nvPr/>
        </p:nvSpPr>
        <p:spPr>
          <a:xfrm>
            <a:off x="6321326" y="2888010"/>
            <a:ext cx="19368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 lower-entry option for onsite showcase, gifting placement, sampling, and direct audience engagement.</a:t>
            </a:r>
            <a:endParaRPr i="0" sz="1000" u="none" cap="none" strike="noStrike">
              <a:solidFill>
                <a:schemeClr val="dk1"/>
              </a:solidFill>
              <a:latin typeface="Spectral ExtraLight"/>
              <a:ea typeface="Spectral ExtraLight"/>
              <a:cs typeface="Spectral ExtraLight"/>
              <a:sym typeface="Spectral ExtraLight"/>
            </a:endParaRPr>
          </a:p>
        </p:txBody>
      </p:sp>
      <p:pic>
        <p:nvPicPr>
          <p:cNvPr id="193" name="Google Shape;193;p10" title="Lotus Logo Mental, Physical, Emotional, Spiritual (3).png"/>
          <p:cNvPicPr preferRelativeResize="0"/>
          <p:nvPr/>
        </p:nvPicPr>
        <p:blipFill>
          <a:blip r:embed="rId3">
            <a:alphaModFix/>
          </a:blip>
          <a:stretch>
            <a:fillRect/>
          </a:stretch>
        </p:blipFill>
        <p:spPr>
          <a:xfrm>
            <a:off x="3805475" y="-72109"/>
            <a:ext cx="1532900" cy="1532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g3f57841cf81_0_0" title="Lotus Logo Mental, Physical, Emotional, Spiritual (3).png"/>
          <p:cNvPicPr preferRelativeResize="0"/>
          <p:nvPr/>
        </p:nvPicPr>
        <p:blipFill>
          <a:blip r:embed="rId3">
            <a:alphaModFix/>
          </a:blip>
          <a:stretch>
            <a:fillRect/>
          </a:stretch>
        </p:blipFill>
        <p:spPr>
          <a:xfrm>
            <a:off x="152400" y="793150"/>
            <a:ext cx="3613175" cy="3613175"/>
          </a:xfrm>
          <a:prstGeom prst="rect">
            <a:avLst/>
          </a:prstGeom>
          <a:noFill/>
          <a:ln>
            <a:noFill/>
          </a:ln>
        </p:spPr>
      </p:pic>
      <p:sp>
        <p:nvSpPr>
          <p:cNvPr id="200" name="Google Shape;200;g3f57841cf81_0_0"/>
          <p:cNvSpPr txBox="1"/>
          <p:nvPr/>
        </p:nvSpPr>
        <p:spPr>
          <a:xfrm>
            <a:off x="4284225" y="1777950"/>
            <a:ext cx="3461100" cy="197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Clr>
                <a:schemeClr val="dk1"/>
              </a:buClr>
              <a:buSzPts val="1100"/>
              <a:buFont typeface="Arial"/>
              <a:buNone/>
            </a:pPr>
            <a:r>
              <a:rPr b="1" lang="en-US" sz="1700">
                <a:solidFill>
                  <a:schemeClr val="dk1"/>
                </a:solidFill>
              </a:rPr>
              <a:t>Presenting Sponsor — $2,500</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Exclusive to one </a:t>
            </a:r>
            <a:r>
              <a:rPr lang="en-US" sz="1100">
                <a:solidFill>
                  <a:schemeClr val="dk1"/>
                </a:solidFill>
              </a:rPr>
              <a:t>company</a:t>
            </a:r>
            <a:r>
              <a:rPr lang="en-US" sz="1100">
                <a:solidFill>
                  <a:schemeClr val="dk1"/>
                </a:solidFill>
              </a:rPr>
              <a:t> or organization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Series naming or presenting placement.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Logo on all event materials.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Host mention at every event.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Featured social recognition.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Gift inclusion opportunity.</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Presenting Sponsor for 12 months </a:t>
            </a:r>
            <a:endParaRPr sz="11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g3f57841cf81_0_11" title="Lotus Logo Mental, Physical, Emotional, Spiritual (3).png"/>
          <p:cNvPicPr preferRelativeResize="0"/>
          <p:nvPr/>
        </p:nvPicPr>
        <p:blipFill>
          <a:blip r:embed="rId3">
            <a:alphaModFix/>
          </a:blip>
          <a:stretch>
            <a:fillRect/>
          </a:stretch>
        </p:blipFill>
        <p:spPr>
          <a:xfrm>
            <a:off x="152400" y="793150"/>
            <a:ext cx="3613175" cy="3613175"/>
          </a:xfrm>
          <a:prstGeom prst="rect">
            <a:avLst/>
          </a:prstGeom>
          <a:noFill/>
          <a:ln>
            <a:noFill/>
          </a:ln>
        </p:spPr>
      </p:pic>
      <p:sp>
        <p:nvSpPr>
          <p:cNvPr id="207" name="Google Shape;207;g3f57841cf81_0_11"/>
          <p:cNvSpPr txBox="1"/>
          <p:nvPr/>
        </p:nvSpPr>
        <p:spPr>
          <a:xfrm>
            <a:off x="4284225" y="1777950"/>
            <a:ext cx="3875700" cy="217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700">
                <a:solidFill>
                  <a:schemeClr val="dk1"/>
                </a:solidFill>
              </a:rPr>
              <a:t> Monthly Event Sponsor — $1,250</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Sponsor one monthly wellness pillar.</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Logo on event flyer and signage.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Verbal mention during the event.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Booth or table option.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Social media mention.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10-15 minutes of keynote speaking time at the event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Connect with the Brides Directly</a:t>
            </a:r>
            <a:endParaRPr sz="11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g3f57841cf81_0_17" title="Lotus Logo Mental, Physical, Emotional, Spiritual (3).png"/>
          <p:cNvPicPr preferRelativeResize="0"/>
          <p:nvPr/>
        </p:nvPicPr>
        <p:blipFill>
          <a:blip r:embed="rId3">
            <a:alphaModFix/>
          </a:blip>
          <a:stretch>
            <a:fillRect/>
          </a:stretch>
        </p:blipFill>
        <p:spPr>
          <a:xfrm>
            <a:off x="152400" y="793150"/>
            <a:ext cx="3613175" cy="3613175"/>
          </a:xfrm>
          <a:prstGeom prst="rect">
            <a:avLst/>
          </a:prstGeom>
          <a:noFill/>
          <a:ln>
            <a:noFill/>
          </a:ln>
        </p:spPr>
      </p:pic>
      <p:sp>
        <p:nvSpPr>
          <p:cNvPr id="214" name="Google Shape;214;g3f57841cf81_0_17"/>
          <p:cNvSpPr txBox="1"/>
          <p:nvPr/>
        </p:nvSpPr>
        <p:spPr>
          <a:xfrm>
            <a:off x="4284225" y="1777950"/>
            <a:ext cx="3461100" cy="158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700">
                <a:solidFill>
                  <a:schemeClr val="dk1"/>
                </a:solidFill>
              </a:rPr>
              <a:t>Activation Sponsor — $750</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Sponsor a pillar-specific activation.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Brand tied to the experience.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Sampling or demo opportunity.</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Social shoutout.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Connect with the Brides directly</a:t>
            </a:r>
            <a:endParaRPr sz="1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g3f57841cf81_0_23" title="Lotus Logo Mental, Physical, Emotional, Spiritual (3).png"/>
          <p:cNvPicPr preferRelativeResize="0"/>
          <p:nvPr/>
        </p:nvPicPr>
        <p:blipFill>
          <a:blip r:embed="rId3">
            <a:alphaModFix/>
          </a:blip>
          <a:stretch>
            <a:fillRect/>
          </a:stretch>
        </p:blipFill>
        <p:spPr>
          <a:xfrm>
            <a:off x="152400" y="793150"/>
            <a:ext cx="3613175" cy="3613175"/>
          </a:xfrm>
          <a:prstGeom prst="rect">
            <a:avLst/>
          </a:prstGeom>
          <a:noFill/>
          <a:ln>
            <a:noFill/>
          </a:ln>
        </p:spPr>
      </p:pic>
      <p:sp>
        <p:nvSpPr>
          <p:cNvPr id="221" name="Google Shape;221;g3f57841cf81_0_23"/>
          <p:cNvSpPr txBox="1"/>
          <p:nvPr/>
        </p:nvSpPr>
        <p:spPr>
          <a:xfrm>
            <a:off x="4284225" y="1777950"/>
            <a:ext cx="3461100" cy="119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700">
                <a:solidFill>
                  <a:schemeClr val="dk1"/>
                </a:solidFill>
              </a:rPr>
              <a:t>Vendor Partner — $350</a:t>
            </a:r>
            <a:endParaRPr b="1" sz="17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rPr>
              <a:t>Vendor table.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Direct access to brides.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rPr>
              <a:t>Networking opportunity.</a:t>
            </a:r>
            <a:endParaRPr b="1" sz="17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1"/>
          <p:cNvSpPr/>
          <p:nvPr/>
        </p:nvSpPr>
        <p:spPr>
          <a:xfrm>
            <a:off x="2943750" y="671438"/>
            <a:ext cx="3400500" cy="1371900"/>
          </a:xfrm>
          <a:prstGeom prst="roundRect">
            <a:avLst>
              <a:gd fmla="val 145823"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8" name="Google Shape;228;p11"/>
          <p:cNvSpPr/>
          <p:nvPr/>
        </p:nvSpPr>
        <p:spPr>
          <a:xfrm>
            <a:off x="2943750" y="2183000"/>
            <a:ext cx="3400500" cy="1371900"/>
          </a:xfrm>
          <a:prstGeom prst="roundRect">
            <a:avLst>
              <a:gd fmla="val 145823"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9" name="Google Shape;229;p11"/>
          <p:cNvSpPr/>
          <p:nvPr/>
        </p:nvSpPr>
        <p:spPr>
          <a:xfrm>
            <a:off x="2871750" y="3764300"/>
            <a:ext cx="3400500" cy="1312500"/>
          </a:xfrm>
          <a:prstGeom prst="roundRect">
            <a:avLst>
              <a:gd fmla="val 145823"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30" name="Google Shape;230;p11"/>
          <p:cNvSpPr/>
          <p:nvPr/>
        </p:nvSpPr>
        <p:spPr>
          <a:xfrm>
            <a:off x="609600" y="-554236"/>
            <a:ext cx="8083296"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B8A8C6"/>
              </a:buClr>
              <a:buSzPts val="1050"/>
              <a:buFont typeface="Arial"/>
              <a:buNone/>
            </a:pPr>
            <a:r>
              <a:t/>
            </a:r>
            <a:endParaRPr b="0" i="0" sz="1050" u="none" cap="none" strike="noStrike">
              <a:solidFill>
                <a:schemeClr val="dk1"/>
              </a:solidFill>
              <a:latin typeface="Calibri"/>
              <a:ea typeface="Calibri"/>
              <a:cs typeface="Calibri"/>
              <a:sym typeface="Calibri"/>
            </a:endParaRPr>
          </a:p>
        </p:txBody>
      </p:sp>
      <p:sp>
        <p:nvSpPr>
          <p:cNvPr id="231" name="Google Shape;231;p11"/>
          <p:cNvSpPr/>
          <p:nvPr/>
        </p:nvSpPr>
        <p:spPr>
          <a:xfrm>
            <a:off x="602400" y="62264"/>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What </a:t>
            </a:r>
            <a:r>
              <a:rPr lang="en-US" sz="3720">
                <a:solidFill>
                  <a:schemeClr val="dk1"/>
                </a:solidFill>
                <a:latin typeface="Spectral ExtraLight"/>
                <a:ea typeface="Spectral ExtraLight"/>
                <a:cs typeface="Spectral ExtraLight"/>
                <a:sym typeface="Spectral ExtraLight"/>
              </a:rPr>
              <a:t>P</a:t>
            </a:r>
            <a:r>
              <a:rPr i="0" lang="en-US" sz="3720" u="none" cap="none" strike="noStrike">
                <a:solidFill>
                  <a:schemeClr val="dk1"/>
                </a:solidFill>
                <a:latin typeface="Spectral ExtraLight"/>
                <a:ea typeface="Spectral ExtraLight"/>
                <a:cs typeface="Spectral ExtraLight"/>
                <a:sym typeface="Spectral ExtraLight"/>
              </a:rPr>
              <a:t>artners </a:t>
            </a:r>
            <a:r>
              <a:rPr lang="en-US" sz="3720">
                <a:solidFill>
                  <a:schemeClr val="dk1"/>
                </a:solidFill>
                <a:latin typeface="Spectral ExtraLight"/>
                <a:ea typeface="Spectral ExtraLight"/>
                <a:cs typeface="Spectral ExtraLight"/>
                <a:sym typeface="Spectral ExtraLight"/>
              </a:rPr>
              <a:t>G</a:t>
            </a:r>
            <a:r>
              <a:rPr i="0" lang="en-US" sz="3720" u="none" cap="none" strike="noStrike">
                <a:solidFill>
                  <a:schemeClr val="dk1"/>
                </a:solidFill>
                <a:latin typeface="Spectral ExtraLight"/>
                <a:ea typeface="Spectral ExtraLight"/>
                <a:cs typeface="Spectral ExtraLight"/>
                <a:sym typeface="Spectral ExtraLight"/>
              </a:rPr>
              <a:t>ain</a:t>
            </a:r>
            <a:endParaRPr i="0" sz="3720" u="none" cap="none" strike="noStrike">
              <a:solidFill>
                <a:schemeClr val="dk1"/>
              </a:solidFill>
              <a:latin typeface="Spectral ExtraLight"/>
              <a:ea typeface="Spectral ExtraLight"/>
              <a:cs typeface="Spectral ExtraLight"/>
              <a:sym typeface="Spectral ExtraLight"/>
            </a:endParaRPr>
          </a:p>
        </p:txBody>
      </p:sp>
      <p:sp>
        <p:nvSpPr>
          <p:cNvPr id="232" name="Google Shape;232;p11"/>
          <p:cNvSpPr/>
          <p:nvPr/>
        </p:nvSpPr>
        <p:spPr>
          <a:xfrm>
            <a:off x="2943788" y="770885"/>
            <a:ext cx="34005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Audience relevance</a:t>
            </a:r>
            <a:endParaRPr i="0" u="none" cap="none" strike="noStrike">
              <a:solidFill>
                <a:schemeClr val="dk1"/>
              </a:solidFill>
              <a:latin typeface="Spectral ExtraLight"/>
              <a:ea typeface="Spectral ExtraLight"/>
              <a:cs typeface="Spectral ExtraLight"/>
              <a:sym typeface="Spectral ExtraLight"/>
            </a:endParaRPr>
          </a:p>
        </p:txBody>
      </p:sp>
      <p:sp>
        <p:nvSpPr>
          <p:cNvPr id="233" name="Google Shape;233;p11"/>
          <p:cNvSpPr/>
          <p:nvPr/>
        </p:nvSpPr>
        <p:spPr>
          <a:xfrm>
            <a:off x="2984300" y="1134048"/>
            <a:ext cx="3333900" cy="6858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Brands appear in a setting shaped around real bridal needs rather than generic exposure.</a:t>
            </a:r>
            <a:endParaRPr i="0" sz="1000" u="none" cap="none" strike="noStrike">
              <a:solidFill>
                <a:schemeClr val="dk1"/>
              </a:solidFill>
              <a:latin typeface="Spectral ExtraLight"/>
              <a:ea typeface="Spectral ExtraLight"/>
              <a:cs typeface="Spectral ExtraLight"/>
              <a:sym typeface="Spectral ExtraLight"/>
            </a:endParaRPr>
          </a:p>
        </p:txBody>
      </p:sp>
      <p:sp>
        <p:nvSpPr>
          <p:cNvPr id="234" name="Google Shape;234;p11"/>
          <p:cNvSpPr/>
          <p:nvPr/>
        </p:nvSpPr>
        <p:spPr>
          <a:xfrm>
            <a:off x="2943788" y="2267598"/>
            <a:ext cx="34005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Experiential storytelling</a:t>
            </a:r>
            <a:endParaRPr i="0" u="none" cap="none" strike="noStrike">
              <a:solidFill>
                <a:schemeClr val="dk1"/>
              </a:solidFill>
              <a:latin typeface="Spectral ExtraLight"/>
              <a:ea typeface="Spectral ExtraLight"/>
              <a:cs typeface="Spectral ExtraLight"/>
              <a:sym typeface="Spectral ExtraLight"/>
            </a:endParaRPr>
          </a:p>
        </p:txBody>
      </p:sp>
      <p:sp>
        <p:nvSpPr>
          <p:cNvPr id="235" name="Google Shape;235;p11"/>
          <p:cNvSpPr/>
          <p:nvPr/>
        </p:nvSpPr>
        <p:spPr>
          <a:xfrm>
            <a:off x="2977100" y="2649510"/>
            <a:ext cx="3333900" cy="6858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Sponsors are able to demonstrate value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through touch, taste, conversation, education, and emotion.</a:t>
            </a:r>
            <a:endParaRPr i="0" sz="1000" u="none" cap="none" strike="noStrike">
              <a:solidFill>
                <a:schemeClr val="dk1"/>
              </a:solidFill>
              <a:latin typeface="Spectral ExtraLight"/>
              <a:ea typeface="Spectral ExtraLight"/>
              <a:cs typeface="Spectral ExtraLight"/>
              <a:sym typeface="Spectral ExtraLight"/>
            </a:endParaRPr>
          </a:p>
        </p:txBody>
      </p:sp>
      <p:sp>
        <p:nvSpPr>
          <p:cNvPr id="236" name="Google Shape;236;p11"/>
          <p:cNvSpPr/>
          <p:nvPr/>
        </p:nvSpPr>
        <p:spPr>
          <a:xfrm>
            <a:off x="2871788" y="3869460"/>
            <a:ext cx="34005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Longer memory</a:t>
            </a:r>
            <a:endParaRPr i="0" u="none" cap="none" strike="noStrike">
              <a:solidFill>
                <a:schemeClr val="dk1"/>
              </a:solidFill>
              <a:latin typeface="Spectral ExtraLight"/>
              <a:ea typeface="Spectral ExtraLight"/>
              <a:cs typeface="Spectral ExtraLight"/>
              <a:sym typeface="Spectral ExtraLight"/>
            </a:endParaRPr>
          </a:p>
        </p:txBody>
      </p:sp>
      <p:sp>
        <p:nvSpPr>
          <p:cNvPr id="237" name="Google Shape;237;p11"/>
          <p:cNvSpPr/>
          <p:nvPr/>
        </p:nvSpPr>
        <p:spPr>
          <a:xfrm>
            <a:off x="2905100" y="4269953"/>
            <a:ext cx="3333900" cy="4677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Take-home gifting, social content, and event association extend awareness beyond one evening.</a:t>
            </a:r>
            <a:endParaRPr i="0" sz="1000" u="none" cap="none" strike="noStrike">
              <a:solidFill>
                <a:schemeClr val="dk1"/>
              </a:solidFill>
              <a:latin typeface="Spectral ExtraLight"/>
              <a:ea typeface="Spectral ExtraLight"/>
              <a:cs typeface="Spectral ExtraLight"/>
              <a:sym typeface="Spectral Extra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2"/>
          <p:cNvSpPr/>
          <p:nvPr/>
        </p:nvSpPr>
        <p:spPr>
          <a:xfrm>
            <a:off x="1258025" y="3908049"/>
            <a:ext cx="6406500" cy="875100"/>
          </a:xfrm>
          <a:prstGeom prst="roundRect">
            <a:avLst>
              <a:gd fmla="val 217358"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44" name="Google Shape;244;p12"/>
          <p:cNvSpPr/>
          <p:nvPr/>
        </p:nvSpPr>
        <p:spPr>
          <a:xfrm>
            <a:off x="576952" y="-484196"/>
            <a:ext cx="8083200" cy="14289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F9F4FB"/>
              </a:buClr>
              <a:buSzPts val="7500"/>
              <a:buFont typeface="Arial"/>
              <a:buNone/>
            </a:pPr>
            <a:r>
              <a:t/>
            </a:r>
            <a:endParaRPr b="0" i="0" sz="7500" u="none" cap="none" strike="noStrike">
              <a:solidFill>
                <a:schemeClr val="dk1"/>
              </a:solidFill>
              <a:latin typeface="Calibri"/>
              <a:ea typeface="Calibri"/>
              <a:cs typeface="Calibri"/>
              <a:sym typeface="Calibri"/>
            </a:endParaRPr>
          </a:p>
        </p:txBody>
      </p:sp>
      <p:sp>
        <p:nvSpPr>
          <p:cNvPr id="245" name="Google Shape;245;p12"/>
          <p:cNvSpPr/>
          <p:nvPr/>
        </p:nvSpPr>
        <p:spPr>
          <a:xfrm>
            <a:off x="609600" y="1158329"/>
            <a:ext cx="7924800" cy="2286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8B26A"/>
              </a:buClr>
              <a:buSzPts val="6000"/>
              <a:buFont typeface="Playfair Display"/>
              <a:buNone/>
            </a:pPr>
            <a:r>
              <a:rPr i="0" lang="en-US" sz="4700" u="none" cap="none" strike="noStrike">
                <a:solidFill>
                  <a:schemeClr val="dk1"/>
                </a:solidFill>
                <a:latin typeface="Spectral ExtraLight"/>
                <a:ea typeface="Spectral ExtraLight"/>
                <a:cs typeface="Spectral ExtraLight"/>
                <a:sym typeface="Spectral ExtraLight"/>
              </a:rPr>
              <a:t>Partner with The Lotus Collective</a:t>
            </a:r>
            <a:endParaRPr i="0" sz="4700" u="none" cap="none" strike="noStrike">
              <a:solidFill>
                <a:schemeClr val="dk1"/>
              </a:solidFill>
              <a:latin typeface="Spectral ExtraLight"/>
              <a:ea typeface="Spectral ExtraLight"/>
              <a:cs typeface="Spectral ExtraLight"/>
              <a:sym typeface="Spectral ExtraLight"/>
            </a:endParaRPr>
          </a:p>
        </p:txBody>
      </p:sp>
      <p:sp>
        <p:nvSpPr>
          <p:cNvPr id="246" name="Google Shape;246;p12"/>
          <p:cNvSpPr/>
          <p:nvPr/>
        </p:nvSpPr>
        <p:spPr>
          <a:xfrm>
            <a:off x="656150" y="3101704"/>
            <a:ext cx="7924800" cy="6171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B8A8C6"/>
              </a:buClr>
              <a:buSzPts val="1620"/>
              <a:buFont typeface="Arial"/>
              <a:buNone/>
            </a:pPr>
            <a:r>
              <a:rPr i="0" lang="en-US" sz="1620" u="none" cap="none" strike="noStrike">
                <a:solidFill>
                  <a:schemeClr val="dk1"/>
                </a:solidFill>
                <a:latin typeface="Spectral ExtraLight"/>
                <a:ea typeface="Spectral ExtraLight"/>
                <a:cs typeface="Spectral ExtraLight"/>
                <a:sym typeface="Spectral ExtraLight"/>
              </a:rPr>
              <a:t>Series Sponsors · Event Sponsors · Activations · Vendors</a:t>
            </a:r>
            <a:endParaRPr i="0" sz="1620" u="none" cap="none" strike="noStrike">
              <a:solidFill>
                <a:schemeClr val="dk1"/>
              </a:solidFill>
              <a:latin typeface="Spectral ExtraLight"/>
              <a:ea typeface="Spectral ExtraLight"/>
              <a:cs typeface="Spectral ExtraLight"/>
              <a:sym typeface="Spectral ExtraLight"/>
            </a:endParaRPr>
          </a:p>
        </p:txBody>
      </p:sp>
      <p:sp>
        <p:nvSpPr>
          <p:cNvPr id="247" name="Google Shape;247;p12"/>
          <p:cNvSpPr/>
          <p:nvPr/>
        </p:nvSpPr>
        <p:spPr>
          <a:xfrm>
            <a:off x="1152525" y="4201204"/>
            <a:ext cx="6839100" cy="5334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DED2E6"/>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The Lotus Collective is brought to you by Ella Shae and will begin Fall of 2026.</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40000"/>
              </a:lnSpc>
              <a:spcBef>
                <a:spcPts val="0"/>
              </a:spcBef>
              <a:spcAft>
                <a:spcPts val="0"/>
              </a:spcAft>
              <a:buClr>
                <a:srgbClr val="DED2E6"/>
              </a:buClr>
              <a:buSzPts val="1500"/>
              <a:buFont typeface="Arial"/>
              <a:buNone/>
            </a:pPr>
            <a:r>
              <a:rPr lang="en-US" sz="1100">
                <a:solidFill>
                  <a:schemeClr val="dk1"/>
                </a:solidFill>
                <a:latin typeface="Spectral"/>
                <a:ea typeface="Spectral"/>
                <a:cs typeface="Spectral"/>
                <a:sym typeface="Spectral"/>
              </a:rPr>
              <a:t>contact: </a:t>
            </a:r>
            <a:r>
              <a:rPr lang="en-US" sz="1100" u="sng">
                <a:solidFill>
                  <a:schemeClr val="hlink"/>
                </a:solidFill>
                <a:latin typeface="Spectral"/>
                <a:ea typeface="Spectral"/>
                <a:cs typeface="Spectral"/>
                <a:sym typeface="Spectral"/>
                <a:hlinkClick r:id="rId3"/>
              </a:rPr>
              <a:t>info@ellashae.com</a:t>
            </a:r>
            <a:r>
              <a:rPr lang="en-US" sz="1100">
                <a:solidFill>
                  <a:schemeClr val="dk1"/>
                </a:solidFill>
                <a:latin typeface="Spectral"/>
                <a:ea typeface="Spectral"/>
                <a:cs typeface="Spectral"/>
                <a:sym typeface="Spectral"/>
              </a:rPr>
              <a:t> | </a:t>
            </a:r>
            <a:r>
              <a:rPr lang="en-US" sz="1100" u="sng">
                <a:solidFill>
                  <a:schemeClr val="hlink"/>
                </a:solidFill>
                <a:latin typeface="Spectral"/>
                <a:ea typeface="Spectral"/>
                <a:cs typeface="Spectral"/>
                <a:sym typeface="Spectral"/>
                <a:hlinkClick r:id="rId4"/>
              </a:rPr>
              <a:t>www.ellashae.com</a:t>
            </a:r>
            <a:endParaRPr sz="1100">
              <a:solidFill>
                <a:schemeClr val="dk1"/>
              </a:solidFill>
              <a:latin typeface="Spectral"/>
              <a:ea typeface="Spectral"/>
              <a:cs typeface="Spectral"/>
              <a:sym typeface="Spectral"/>
            </a:endParaRPr>
          </a:p>
          <a:p>
            <a:pPr indent="0" lvl="0" marL="0" marR="0" rtl="0" algn="ctr">
              <a:lnSpc>
                <a:spcPct val="140000"/>
              </a:lnSpc>
              <a:spcBef>
                <a:spcPts val="0"/>
              </a:spcBef>
              <a:spcAft>
                <a:spcPts val="0"/>
              </a:spcAft>
              <a:buClr>
                <a:srgbClr val="DED2E6"/>
              </a:buClr>
              <a:buSzPts val="1500"/>
              <a:buFont typeface="Arial"/>
              <a:buNone/>
            </a:pPr>
            <a:r>
              <a:t/>
            </a:r>
            <a:endParaRPr sz="1100">
              <a:solidFill>
                <a:schemeClr val="dk1"/>
              </a:solidFill>
              <a:latin typeface="Spectral"/>
              <a:ea typeface="Spectral"/>
              <a:cs typeface="Spectral"/>
              <a:sym typeface="Spectral"/>
            </a:endParaRPr>
          </a:p>
        </p:txBody>
      </p:sp>
      <p:pic>
        <p:nvPicPr>
          <p:cNvPr id="248" name="Google Shape;248;p12" title="Lotus Logo Mental, Physical, Emotional, Spiritual (3).png"/>
          <p:cNvPicPr preferRelativeResize="0"/>
          <p:nvPr/>
        </p:nvPicPr>
        <p:blipFill>
          <a:blip r:embed="rId5">
            <a:alphaModFix/>
          </a:blip>
          <a:stretch>
            <a:fillRect/>
          </a:stretch>
        </p:blipFill>
        <p:spPr>
          <a:xfrm>
            <a:off x="3967638" y="90650"/>
            <a:ext cx="1208875" cy="1208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
        <p:nvSpPr>
          <p:cNvPr id="27" name="Google Shape;27;p2"/>
          <p:cNvSpPr/>
          <p:nvPr/>
        </p:nvSpPr>
        <p:spPr>
          <a:xfrm>
            <a:off x="1098450" y="2211718"/>
            <a:ext cx="2022900" cy="2848800"/>
          </a:xfrm>
          <a:prstGeom prst="roundRect">
            <a:avLst>
              <a:gd fmla="val 88165"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rgbClr val="D8B26A"/>
              </a:solidFill>
              <a:latin typeface="Calibri"/>
              <a:ea typeface="Calibri"/>
              <a:cs typeface="Calibri"/>
              <a:sym typeface="Calibri"/>
            </a:endParaRPr>
          </a:p>
        </p:txBody>
      </p:sp>
      <p:sp>
        <p:nvSpPr>
          <p:cNvPr id="28" name="Google Shape;28;p2"/>
          <p:cNvSpPr/>
          <p:nvPr/>
        </p:nvSpPr>
        <p:spPr>
          <a:xfrm>
            <a:off x="3514288" y="2211714"/>
            <a:ext cx="2077500" cy="2848800"/>
          </a:xfrm>
          <a:prstGeom prst="roundRect">
            <a:avLst>
              <a:gd fmla="val 88165"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9" name="Google Shape;29;p2"/>
          <p:cNvSpPr/>
          <p:nvPr/>
        </p:nvSpPr>
        <p:spPr>
          <a:xfrm>
            <a:off x="5967380" y="2211725"/>
            <a:ext cx="2046300" cy="2848800"/>
          </a:xfrm>
          <a:prstGeom prst="roundRect">
            <a:avLst>
              <a:gd fmla="val 88160"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30" name="Google Shape;30;p2"/>
          <p:cNvSpPr/>
          <p:nvPr/>
        </p:nvSpPr>
        <p:spPr>
          <a:xfrm>
            <a:off x="1062890" y="1205100"/>
            <a:ext cx="7018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What </a:t>
            </a:r>
            <a:r>
              <a:rPr lang="en-US" sz="3720">
                <a:solidFill>
                  <a:schemeClr val="dk1"/>
                </a:solidFill>
                <a:latin typeface="Spectral ExtraLight"/>
                <a:ea typeface="Spectral ExtraLight"/>
                <a:cs typeface="Spectral ExtraLight"/>
                <a:sym typeface="Spectral ExtraLight"/>
              </a:rPr>
              <a:t>t</a:t>
            </a:r>
            <a:r>
              <a:rPr i="0" lang="en-US" sz="3720" u="none" cap="none" strike="noStrike">
                <a:solidFill>
                  <a:schemeClr val="dk1"/>
                </a:solidFill>
                <a:latin typeface="Spectral ExtraLight"/>
                <a:ea typeface="Spectral ExtraLight"/>
                <a:cs typeface="Spectral ExtraLight"/>
                <a:sym typeface="Spectral ExtraLight"/>
              </a:rPr>
              <a:t>he Lotus Collective </a:t>
            </a:r>
            <a:r>
              <a:rPr lang="en-US" sz="3720">
                <a:solidFill>
                  <a:schemeClr val="dk1"/>
                </a:solidFill>
                <a:latin typeface="Spectral ExtraLight"/>
                <a:ea typeface="Spectral ExtraLight"/>
                <a:cs typeface="Spectral ExtraLight"/>
                <a:sym typeface="Spectral ExtraLight"/>
              </a:rPr>
              <a:t>O</a:t>
            </a:r>
            <a:r>
              <a:rPr i="0" lang="en-US" sz="3720" u="none" cap="none" strike="noStrike">
                <a:solidFill>
                  <a:schemeClr val="dk1"/>
                </a:solidFill>
                <a:latin typeface="Spectral ExtraLight"/>
                <a:ea typeface="Spectral ExtraLight"/>
                <a:cs typeface="Spectral ExtraLight"/>
                <a:sym typeface="Spectral ExtraLight"/>
              </a:rPr>
              <a:t>ffers</a:t>
            </a:r>
            <a:endParaRPr i="0" sz="3720" u="none" cap="none" strike="noStrike">
              <a:solidFill>
                <a:schemeClr val="dk1"/>
              </a:solidFill>
              <a:latin typeface="Spectral ExtraLight"/>
              <a:ea typeface="Spectral ExtraLight"/>
              <a:cs typeface="Spectral ExtraLight"/>
              <a:sym typeface="Spectral ExtraLight"/>
            </a:endParaRPr>
          </a:p>
        </p:txBody>
      </p:sp>
      <p:sp>
        <p:nvSpPr>
          <p:cNvPr id="31" name="Google Shape;31;p2"/>
          <p:cNvSpPr/>
          <p:nvPr/>
        </p:nvSpPr>
        <p:spPr>
          <a:xfrm>
            <a:off x="1571425" y="1830725"/>
            <a:ext cx="565500"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F9F4FB"/>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32" name="Google Shape;32;p2"/>
          <p:cNvSpPr/>
          <p:nvPr/>
        </p:nvSpPr>
        <p:spPr>
          <a:xfrm rot="-709">
            <a:off x="1288035" y="1938086"/>
            <a:ext cx="1455000" cy="1815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F4FB"/>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Bride-centered wellness</a:t>
            </a:r>
            <a:endParaRPr i="0" sz="1100" u="none" cap="none" strike="noStrike">
              <a:solidFill>
                <a:schemeClr val="dk1"/>
              </a:solidFill>
              <a:latin typeface="Spectral ExtraLight"/>
              <a:ea typeface="Spectral ExtraLight"/>
              <a:cs typeface="Spectral ExtraLight"/>
              <a:sym typeface="Spectral ExtraLight"/>
            </a:endParaRPr>
          </a:p>
        </p:txBody>
      </p:sp>
      <p:sp>
        <p:nvSpPr>
          <p:cNvPr id="33" name="Google Shape;33;p2"/>
          <p:cNvSpPr/>
          <p:nvPr/>
        </p:nvSpPr>
        <p:spPr>
          <a:xfrm>
            <a:off x="1141500" y="2698170"/>
            <a:ext cx="1936800" cy="17337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An event concept focused on the woman behind the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wedding, creating space for restoration, support,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and practical wellness</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 during a demanding season.</a:t>
            </a:r>
            <a:endParaRPr i="0" sz="1100" u="none" cap="none" strike="noStrike">
              <a:solidFill>
                <a:schemeClr val="dk1"/>
              </a:solidFill>
              <a:latin typeface="Spectral ExtraLight"/>
              <a:ea typeface="Spectral ExtraLight"/>
              <a:cs typeface="Spectral ExtraLight"/>
              <a:sym typeface="Spectral ExtraLight"/>
            </a:endParaRPr>
          </a:p>
        </p:txBody>
      </p:sp>
      <p:sp>
        <p:nvSpPr>
          <p:cNvPr id="34" name="Google Shape;34;p2"/>
          <p:cNvSpPr/>
          <p:nvPr/>
        </p:nvSpPr>
        <p:spPr>
          <a:xfrm>
            <a:off x="4456666" y="1830725"/>
            <a:ext cx="480600" cy="381000"/>
          </a:xfrm>
          <a:prstGeom prst="rect">
            <a:avLst/>
          </a:prstGeom>
          <a:noFill/>
          <a:ln>
            <a:noFill/>
          </a:ln>
        </p:spPr>
        <p:txBody>
          <a:bodyPr anchorCtr="0" anchor="t" bIns="0" lIns="0" spcFirstLastPara="1" rIns="0" wrap="square" tIns="0">
            <a:noAutofit/>
          </a:bodyPr>
          <a:lstStyle/>
          <a:p>
            <a:pPr indent="0" lvl="0" marL="0" marR="0" rtl="0" algn="l">
              <a:lnSpc>
                <a:spcPct val="111111"/>
              </a:lnSpc>
              <a:spcBef>
                <a:spcPts val="0"/>
              </a:spcBef>
              <a:spcAft>
                <a:spcPts val="0"/>
              </a:spcAft>
              <a:buClr>
                <a:srgbClr val="F9F4FB"/>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35" name="Google Shape;35;p2"/>
          <p:cNvSpPr/>
          <p:nvPr/>
        </p:nvSpPr>
        <p:spPr>
          <a:xfrm>
            <a:off x="3964050" y="1941563"/>
            <a:ext cx="1201500" cy="1593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F4FB"/>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Sponsor integration</a:t>
            </a:r>
            <a:endParaRPr i="0" sz="1100" u="none" cap="none" strike="noStrike">
              <a:solidFill>
                <a:schemeClr val="dk1"/>
              </a:solidFill>
              <a:latin typeface="Spectral ExtraLight"/>
              <a:ea typeface="Spectral ExtraLight"/>
              <a:cs typeface="Spectral ExtraLight"/>
              <a:sym typeface="Spectral ExtraLight"/>
            </a:endParaRPr>
          </a:p>
        </p:txBody>
      </p:sp>
      <p:sp>
        <p:nvSpPr>
          <p:cNvPr id="36" name="Google Shape;36;p2"/>
          <p:cNvSpPr/>
          <p:nvPr/>
        </p:nvSpPr>
        <p:spPr>
          <a:xfrm>
            <a:off x="3575963" y="2698185"/>
            <a:ext cx="1936800" cy="14859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Each event is designed so sponsors can show up in ways that feel organic, high-touch, and useful rather than transactional.</a:t>
            </a:r>
            <a:endParaRPr i="0" sz="1100" u="none" cap="none" strike="noStrike">
              <a:solidFill>
                <a:schemeClr val="dk1"/>
              </a:solidFill>
              <a:latin typeface="Spectral ExtraLight"/>
              <a:ea typeface="Spectral ExtraLight"/>
              <a:cs typeface="Spectral ExtraLight"/>
              <a:sym typeface="Spectral ExtraLight"/>
            </a:endParaRPr>
          </a:p>
        </p:txBody>
      </p:sp>
      <p:sp>
        <p:nvSpPr>
          <p:cNvPr id="37" name="Google Shape;37;p2"/>
          <p:cNvSpPr/>
          <p:nvPr/>
        </p:nvSpPr>
        <p:spPr>
          <a:xfrm>
            <a:off x="6361755" y="1945570"/>
            <a:ext cx="1308300" cy="1818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sz="1100" u="none" cap="none" strike="noStrike">
                <a:solidFill>
                  <a:schemeClr val="dk1"/>
                </a:solidFill>
                <a:latin typeface="Spectral ExtraLight"/>
                <a:ea typeface="Spectral ExtraLight"/>
                <a:cs typeface="Spectral ExtraLight"/>
                <a:sym typeface="Spectral ExtraLight"/>
              </a:rPr>
              <a:t>Elevated experience</a:t>
            </a:r>
            <a:endParaRPr i="0" sz="1100" u="none" cap="none" strike="noStrike">
              <a:solidFill>
                <a:schemeClr val="dk1"/>
              </a:solidFill>
              <a:latin typeface="Spectral ExtraLight"/>
              <a:ea typeface="Spectral ExtraLight"/>
              <a:cs typeface="Spectral ExtraLight"/>
              <a:sym typeface="Spectral ExtraLight"/>
            </a:endParaRPr>
          </a:p>
        </p:txBody>
      </p:sp>
      <p:sp>
        <p:nvSpPr>
          <p:cNvPr id="38" name="Google Shape;38;p2"/>
          <p:cNvSpPr/>
          <p:nvPr/>
        </p:nvSpPr>
        <p:spPr>
          <a:xfrm>
            <a:off x="6027801" y="2698175"/>
            <a:ext cx="1936800" cy="14859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Workshops, activations, networking, lite bites, champagne, and curated takeaways create a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memorable setting for </a:t>
            </a:r>
            <a:endParaRPr i="0" sz="11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100" u="none" cap="none" strike="noStrike">
                <a:solidFill>
                  <a:schemeClr val="dk1"/>
                </a:solidFill>
                <a:latin typeface="Spectral ExtraLight"/>
                <a:ea typeface="Spectral ExtraLight"/>
                <a:cs typeface="Spectral ExtraLight"/>
                <a:sym typeface="Spectral ExtraLight"/>
              </a:rPr>
              <a:t>guests and partners.</a:t>
            </a:r>
            <a:endParaRPr i="0" sz="1100" u="none" cap="none" strike="noStrike">
              <a:solidFill>
                <a:schemeClr val="dk1"/>
              </a:solidFill>
              <a:latin typeface="Spectral ExtraLight"/>
              <a:ea typeface="Spectral ExtraLight"/>
              <a:cs typeface="Spectral ExtraLight"/>
              <a:sym typeface="Spectral ExtraLight"/>
            </a:endParaRPr>
          </a:p>
        </p:txBody>
      </p:sp>
      <p:pic>
        <p:nvPicPr>
          <p:cNvPr id="39" name="Google Shape;39;p2" title="Lotus Logo Mental, Physical, Emotional, Spiritual (3).png"/>
          <p:cNvPicPr preferRelativeResize="0"/>
          <p:nvPr/>
        </p:nvPicPr>
        <p:blipFill>
          <a:blip r:embed="rId3">
            <a:alphaModFix/>
          </a:blip>
          <a:stretch>
            <a:fillRect/>
          </a:stretch>
        </p:blipFill>
        <p:spPr>
          <a:xfrm>
            <a:off x="3770325" y="-302238"/>
            <a:ext cx="1603325" cy="1603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3"/>
          <p:cNvSpPr/>
          <p:nvPr/>
        </p:nvSpPr>
        <p:spPr>
          <a:xfrm>
            <a:off x="811500" y="1933675"/>
            <a:ext cx="3444300" cy="3087900"/>
          </a:xfrm>
          <a:prstGeom prst="roundRect">
            <a:avLst>
              <a:gd fmla="val 65688"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6" name="Google Shape;46;p3"/>
          <p:cNvSpPr/>
          <p:nvPr/>
        </p:nvSpPr>
        <p:spPr>
          <a:xfrm>
            <a:off x="4856650" y="1933675"/>
            <a:ext cx="3444300" cy="3087900"/>
          </a:xfrm>
          <a:prstGeom prst="roundRect">
            <a:avLst>
              <a:gd fmla="val 65688"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47" name="Google Shape;47;p3"/>
          <p:cNvSpPr/>
          <p:nvPr/>
        </p:nvSpPr>
        <p:spPr>
          <a:xfrm>
            <a:off x="609600" y="-131118"/>
            <a:ext cx="8083296"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B8A8C6"/>
              </a:buClr>
              <a:buSzPts val="1050"/>
              <a:buFont typeface="Arial"/>
              <a:buNone/>
            </a:pPr>
            <a:r>
              <a:t/>
            </a:r>
            <a:endParaRPr b="0" i="0" sz="1050" u="none" cap="none" strike="noStrike">
              <a:solidFill>
                <a:schemeClr val="dk1"/>
              </a:solidFill>
              <a:latin typeface="Calibri"/>
              <a:ea typeface="Calibri"/>
              <a:cs typeface="Calibri"/>
              <a:sym typeface="Calibri"/>
            </a:endParaRPr>
          </a:p>
        </p:txBody>
      </p:sp>
      <p:sp>
        <p:nvSpPr>
          <p:cNvPr id="48" name="Google Shape;48;p3"/>
          <p:cNvSpPr/>
          <p:nvPr/>
        </p:nvSpPr>
        <p:spPr>
          <a:xfrm>
            <a:off x="480200" y="1351835"/>
            <a:ext cx="8342100" cy="644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Why </a:t>
            </a:r>
            <a:r>
              <a:rPr lang="en-US" sz="3720">
                <a:solidFill>
                  <a:schemeClr val="dk1"/>
                </a:solidFill>
                <a:latin typeface="Spectral ExtraLight"/>
                <a:ea typeface="Spectral ExtraLight"/>
                <a:cs typeface="Spectral ExtraLight"/>
                <a:sym typeface="Spectral ExtraLight"/>
              </a:rPr>
              <a:t>t</a:t>
            </a:r>
            <a:r>
              <a:rPr i="0" lang="en-US" sz="3720" u="none" cap="none" strike="noStrike">
                <a:solidFill>
                  <a:schemeClr val="dk1"/>
                </a:solidFill>
                <a:latin typeface="Spectral ExtraLight"/>
                <a:ea typeface="Spectral ExtraLight"/>
                <a:cs typeface="Spectral ExtraLight"/>
                <a:sym typeface="Spectral ExtraLight"/>
              </a:rPr>
              <a:t>his </a:t>
            </a:r>
            <a:r>
              <a:rPr lang="en-US" sz="3720">
                <a:solidFill>
                  <a:schemeClr val="dk1"/>
                </a:solidFill>
                <a:latin typeface="Spectral ExtraLight"/>
                <a:ea typeface="Spectral ExtraLight"/>
                <a:cs typeface="Spectral ExtraLight"/>
                <a:sym typeface="Spectral ExtraLight"/>
              </a:rPr>
              <a:t>M</a:t>
            </a:r>
            <a:r>
              <a:rPr i="0" lang="en-US" sz="3720" u="none" cap="none" strike="noStrike">
                <a:solidFill>
                  <a:schemeClr val="dk1"/>
                </a:solidFill>
                <a:latin typeface="Spectral ExtraLight"/>
                <a:ea typeface="Spectral ExtraLight"/>
                <a:cs typeface="Spectral ExtraLight"/>
                <a:sym typeface="Spectral ExtraLight"/>
              </a:rPr>
              <a:t>atters </a:t>
            </a:r>
            <a:r>
              <a:rPr lang="en-US" sz="3720">
                <a:solidFill>
                  <a:schemeClr val="dk1"/>
                </a:solidFill>
                <a:latin typeface="Spectral ExtraLight"/>
                <a:ea typeface="Spectral ExtraLight"/>
                <a:cs typeface="Spectral ExtraLight"/>
                <a:sym typeface="Spectral ExtraLight"/>
              </a:rPr>
              <a:t>i</a:t>
            </a:r>
            <a:r>
              <a:rPr i="0" lang="en-US" sz="3720" u="none" cap="none" strike="noStrike">
                <a:solidFill>
                  <a:schemeClr val="dk1"/>
                </a:solidFill>
                <a:latin typeface="Spectral ExtraLight"/>
                <a:ea typeface="Spectral ExtraLight"/>
                <a:cs typeface="Spectral ExtraLight"/>
                <a:sym typeface="Spectral ExtraLight"/>
              </a:rPr>
              <a:t>n </a:t>
            </a:r>
            <a:r>
              <a:rPr lang="en-US" sz="3720">
                <a:solidFill>
                  <a:schemeClr val="dk1"/>
                </a:solidFill>
                <a:latin typeface="Spectral ExtraLight"/>
                <a:ea typeface="Spectral ExtraLight"/>
                <a:cs typeface="Spectral ExtraLight"/>
                <a:sym typeface="Spectral ExtraLight"/>
              </a:rPr>
              <a:t>t</a:t>
            </a:r>
            <a:r>
              <a:rPr i="0" lang="en-US" sz="3720" u="none" cap="none" strike="noStrike">
                <a:solidFill>
                  <a:schemeClr val="dk1"/>
                </a:solidFill>
                <a:latin typeface="Spectral ExtraLight"/>
                <a:ea typeface="Spectral ExtraLight"/>
                <a:cs typeface="Spectral ExtraLight"/>
                <a:sym typeface="Spectral ExtraLight"/>
              </a:rPr>
              <a:t>he </a:t>
            </a:r>
            <a:r>
              <a:rPr lang="en-US" sz="3720">
                <a:solidFill>
                  <a:schemeClr val="dk1"/>
                </a:solidFill>
                <a:latin typeface="Spectral ExtraLight"/>
                <a:ea typeface="Spectral ExtraLight"/>
                <a:cs typeface="Spectral ExtraLight"/>
                <a:sym typeface="Spectral ExtraLight"/>
              </a:rPr>
              <a:t>B</a:t>
            </a:r>
            <a:r>
              <a:rPr i="0" lang="en-US" sz="3720" u="none" cap="none" strike="noStrike">
                <a:solidFill>
                  <a:schemeClr val="dk1"/>
                </a:solidFill>
                <a:latin typeface="Spectral ExtraLight"/>
                <a:ea typeface="Spectral ExtraLight"/>
                <a:cs typeface="Spectral ExtraLight"/>
                <a:sym typeface="Spectral ExtraLight"/>
              </a:rPr>
              <a:t>ridal </a:t>
            </a:r>
            <a:r>
              <a:rPr lang="en-US" sz="3720">
                <a:solidFill>
                  <a:schemeClr val="dk1"/>
                </a:solidFill>
                <a:latin typeface="Spectral ExtraLight"/>
                <a:ea typeface="Spectral ExtraLight"/>
                <a:cs typeface="Spectral ExtraLight"/>
                <a:sym typeface="Spectral ExtraLight"/>
              </a:rPr>
              <a:t>M</a:t>
            </a:r>
            <a:r>
              <a:rPr i="0" lang="en-US" sz="3720" u="none" cap="none" strike="noStrike">
                <a:solidFill>
                  <a:schemeClr val="dk1"/>
                </a:solidFill>
                <a:latin typeface="Spectral ExtraLight"/>
                <a:ea typeface="Spectral ExtraLight"/>
                <a:cs typeface="Spectral ExtraLight"/>
                <a:sym typeface="Spectral ExtraLight"/>
              </a:rPr>
              <a:t>arket</a:t>
            </a:r>
            <a:endParaRPr i="0" sz="3720" u="none" cap="none" strike="noStrike">
              <a:solidFill>
                <a:schemeClr val="dk1"/>
              </a:solidFill>
              <a:latin typeface="Spectral ExtraLight"/>
              <a:ea typeface="Spectral ExtraLight"/>
              <a:cs typeface="Spectral ExtraLight"/>
              <a:sym typeface="Spectral ExtraLight"/>
            </a:endParaRPr>
          </a:p>
        </p:txBody>
      </p:sp>
      <p:sp>
        <p:nvSpPr>
          <p:cNvPr id="49" name="Google Shape;49;p3"/>
          <p:cNvSpPr/>
          <p:nvPr/>
        </p:nvSpPr>
        <p:spPr>
          <a:xfrm>
            <a:off x="1359000" y="2592650"/>
            <a:ext cx="2349300" cy="609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F9F4FB"/>
              </a:buClr>
              <a:buSzPts val="1800"/>
              <a:buFont typeface="Arial"/>
              <a:buNone/>
            </a:pPr>
            <a:r>
              <a:rPr i="0" lang="en-US" sz="1100" u="none" cap="none" strike="noStrike">
                <a:solidFill>
                  <a:schemeClr val="dk1"/>
                </a:solidFill>
                <a:latin typeface="Spectral ExtraLight"/>
                <a:ea typeface="Spectral ExtraLight"/>
                <a:cs typeface="Spectral ExtraLight"/>
                <a:sym typeface="Spectral ExtraLight"/>
              </a:rPr>
              <a:t>Wedding planning is all-consuming</a:t>
            </a:r>
            <a:endParaRPr i="0" sz="1100" u="none" cap="none" strike="noStrike">
              <a:solidFill>
                <a:schemeClr val="dk1"/>
              </a:solidFill>
              <a:latin typeface="Spectral ExtraLight"/>
              <a:ea typeface="Spectral ExtraLight"/>
              <a:cs typeface="Spectral ExtraLight"/>
              <a:sym typeface="Spectral ExtraLight"/>
            </a:endParaRPr>
          </a:p>
        </p:txBody>
      </p:sp>
      <p:sp>
        <p:nvSpPr>
          <p:cNvPr id="50" name="Google Shape;50;p3"/>
          <p:cNvSpPr/>
          <p:nvPr/>
        </p:nvSpPr>
        <p:spPr>
          <a:xfrm>
            <a:off x="923925" y="3010049"/>
            <a:ext cx="3219450" cy="1950244"/>
          </a:xfrm>
          <a:prstGeom prst="rect">
            <a:avLst/>
          </a:prstGeom>
          <a:noFill/>
          <a:ln>
            <a:noFill/>
          </a:ln>
        </p:spPr>
        <p:txBody>
          <a:bodyPr anchorCtr="0" anchor="t" bIns="0" lIns="0" spcFirstLastPara="1" rIns="0" wrap="square" tIns="0">
            <a:noAutofit/>
          </a:bodyPr>
          <a:lstStyle/>
          <a:p>
            <a:pPr indent="0" lvl="0" marL="0" marR="0" rtl="0" algn="ctr">
              <a:lnSpc>
                <a:spcPct val="162518"/>
              </a:lnSpc>
              <a:spcBef>
                <a:spcPts val="0"/>
              </a:spcBef>
              <a:spcAft>
                <a:spcPts val="0"/>
              </a:spcAft>
              <a:buClr>
                <a:srgbClr val="DED2E6"/>
              </a:buClr>
              <a:buSzPts val="1350"/>
              <a:buFont typeface="Arial"/>
              <a:buNone/>
            </a:pPr>
            <a:r>
              <a:rPr i="0" lang="en-US" sz="1100" u="none" cap="none" strike="noStrike">
                <a:solidFill>
                  <a:schemeClr val="dk1"/>
                </a:solidFill>
                <a:latin typeface="Spectral ExtraLight"/>
                <a:ea typeface="Spectral ExtraLight"/>
                <a:cs typeface="Spectral ExtraLight"/>
                <a:sym typeface="Spectral ExtraLight"/>
              </a:rPr>
              <a:t>Brides are expected to manage decisions, logistics, budgets, family dynamics, beauty planning, travel, and timelines all at once. The event industry serves the wedding extensively, but often overlooks the wellness of the bride herself.</a:t>
            </a:r>
            <a:endParaRPr i="0" sz="1100" u="none" cap="none" strike="noStrike">
              <a:solidFill>
                <a:schemeClr val="dk1"/>
              </a:solidFill>
              <a:latin typeface="Spectral ExtraLight"/>
              <a:ea typeface="Spectral ExtraLight"/>
              <a:cs typeface="Spectral ExtraLight"/>
              <a:sym typeface="Spectral ExtraLight"/>
            </a:endParaRPr>
          </a:p>
        </p:txBody>
      </p:sp>
      <p:sp>
        <p:nvSpPr>
          <p:cNvPr id="51" name="Google Shape;51;p3"/>
          <p:cNvSpPr/>
          <p:nvPr/>
        </p:nvSpPr>
        <p:spPr>
          <a:xfrm>
            <a:off x="5256550" y="2592649"/>
            <a:ext cx="3219600" cy="609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F9F4FB"/>
              </a:buClr>
              <a:buSzPts val="1800"/>
              <a:buFont typeface="Arial"/>
              <a:buNone/>
            </a:pPr>
            <a:r>
              <a:rPr i="0" lang="en-US" sz="1100" u="none" cap="none" strike="noStrike">
                <a:solidFill>
                  <a:schemeClr val="dk1"/>
                </a:solidFill>
                <a:latin typeface="Spectral ExtraLight"/>
                <a:ea typeface="Spectral ExtraLight"/>
                <a:cs typeface="Spectral ExtraLight"/>
                <a:sym typeface="Spectral ExtraLight"/>
              </a:rPr>
              <a:t>That creates an opening for aligned brands</a:t>
            </a:r>
            <a:endParaRPr i="0" sz="1100" u="none" cap="none" strike="noStrike">
              <a:solidFill>
                <a:schemeClr val="dk1"/>
              </a:solidFill>
              <a:latin typeface="Spectral ExtraLight"/>
              <a:ea typeface="Spectral ExtraLight"/>
              <a:cs typeface="Spectral ExtraLight"/>
              <a:sym typeface="Spectral ExtraLight"/>
            </a:endParaRPr>
          </a:p>
        </p:txBody>
      </p:sp>
      <p:sp>
        <p:nvSpPr>
          <p:cNvPr id="52" name="Google Shape;52;p3"/>
          <p:cNvSpPr/>
          <p:nvPr/>
        </p:nvSpPr>
        <p:spPr>
          <a:xfrm>
            <a:off x="5000625" y="3010049"/>
            <a:ext cx="3219450" cy="1393031"/>
          </a:xfrm>
          <a:prstGeom prst="rect">
            <a:avLst/>
          </a:prstGeom>
          <a:noFill/>
          <a:ln>
            <a:noFill/>
          </a:ln>
        </p:spPr>
        <p:txBody>
          <a:bodyPr anchorCtr="0" anchor="t" bIns="0" lIns="0" spcFirstLastPara="1" rIns="0" wrap="square" tIns="0">
            <a:noAutofit/>
          </a:bodyPr>
          <a:lstStyle/>
          <a:p>
            <a:pPr indent="0" lvl="0" marL="0" marR="0" rtl="0" algn="ctr">
              <a:lnSpc>
                <a:spcPct val="162518"/>
              </a:lnSpc>
              <a:spcBef>
                <a:spcPts val="0"/>
              </a:spcBef>
              <a:spcAft>
                <a:spcPts val="0"/>
              </a:spcAft>
              <a:buClr>
                <a:srgbClr val="DED2E6"/>
              </a:buClr>
              <a:buSzPts val="1350"/>
              <a:buFont typeface="Arial"/>
              <a:buNone/>
            </a:pPr>
            <a:r>
              <a:rPr i="0" lang="en-US" sz="1100" u="none" cap="none" strike="noStrike">
                <a:solidFill>
                  <a:schemeClr val="dk1"/>
                </a:solidFill>
                <a:latin typeface="Spectral ExtraLight"/>
                <a:ea typeface="Spectral ExtraLight"/>
                <a:cs typeface="Spectral ExtraLight"/>
                <a:sym typeface="Spectral ExtraLight"/>
              </a:rPr>
              <a:t>The Lotus Collective gives sponsors an emotionally relevant, trust-driven platform to connect with brides through care, education, hospitality, and real face-to-face engagement.</a:t>
            </a:r>
            <a:endParaRPr i="0" sz="1100" u="none" cap="none" strike="noStrike">
              <a:solidFill>
                <a:schemeClr val="dk1"/>
              </a:solidFill>
              <a:latin typeface="Spectral ExtraLight"/>
              <a:ea typeface="Spectral ExtraLight"/>
              <a:cs typeface="Spectral ExtraLight"/>
              <a:sym typeface="Spectral ExtraLight"/>
            </a:endParaRPr>
          </a:p>
        </p:txBody>
      </p:sp>
      <p:pic>
        <p:nvPicPr>
          <p:cNvPr id="53" name="Google Shape;53;p3" title="Lotus Logo Mental, Physical, Emotional, Spiritual (3).png"/>
          <p:cNvPicPr preferRelativeResize="0"/>
          <p:nvPr/>
        </p:nvPicPr>
        <p:blipFill>
          <a:blip r:embed="rId3">
            <a:alphaModFix/>
          </a:blip>
          <a:stretch>
            <a:fillRect/>
          </a:stretch>
        </p:blipFill>
        <p:spPr>
          <a:xfrm>
            <a:off x="3848925" y="-138202"/>
            <a:ext cx="1676450" cy="1676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4"/>
          <p:cNvSpPr/>
          <p:nvPr/>
        </p:nvSpPr>
        <p:spPr>
          <a:xfrm>
            <a:off x="6363501" y="793650"/>
            <a:ext cx="1932900" cy="1989600"/>
          </a:xfrm>
          <a:prstGeom prst="roundRect">
            <a:avLst>
              <a:gd fmla="val 90709"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 name="Google Shape;60;p4"/>
          <p:cNvSpPr/>
          <p:nvPr/>
        </p:nvSpPr>
        <p:spPr>
          <a:xfrm>
            <a:off x="6343401" y="2954588"/>
            <a:ext cx="1932900" cy="1989600"/>
          </a:xfrm>
          <a:prstGeom prst="roundRect">
            <a:avLst>
              <a:gd fmla="val 90709"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1" name="Google Shape;61;p4"/>
          <p:cNvSpPr/>
          <p:nvPr/>
        </p:nvSpPr>
        <p:spPr>
          <a:xfrm>
            <a:off x="3526576" y="2954600"/>
            <a:ext cx="1932900" cy="1989600"/>
          </a:xfrm>
          <a:prstGeom prst="roundRect">
            <a:avLst>
              <a:gd fmla="val 90709"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2" name="Google Shape;62;p4"/>
          <p:cNvSpPr/>
          <p:nvPr/>
        </p:nvSpPr>
        <p:spPr>
          <a:xfrm>
            <a:off x="847701" y="2954588"/>
            <a:ext cx="1932900" cy="1989600"/>
          </a:xfrm>
          <a:prstGeom prst="roundRect">
            <a:avLst>
              <a:gd fmla="val 90709"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3" name="Google Shape;63;p4"/>
          <p:cNvSpPr/>
          <p:nvPr/>
        </p:nvSpPr>
        <p:spPr>
          <a:xfrm>
            <a:off x="907851" y="862988"/>
            <a:ext cx="1932900" cy="1989600"/>
          </a:xfrm>
          <a:prstGeom prst="roundRect">
            <a:avLst>
              <a:gd fmla="val 90709"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4" name="Google Shape;64;p4"/>
          <p:cNvSpPr/>
          <p:nvPr/>
        </p:nvSpPr>
        <p:spPr>
          <a:xfrm>
            <a:off x="3585651" y="863000"/>
            <a:ext cx="1932900" cy="1989600"/>
          </a:xfrm>
          <a:prstGeom prst="roundRect">
            <a:avLst>
              <a:gd fmla="val 90709"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5" name="Google Shape;65;p4"/>
          <p:cNvSpPr/>
          <p:nvPr/>
        </p:nvSpPr>
        <p:spPr>
          <a:xfrm>
            <a:off x="609600" y="52389"/>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lang="en-US" sz="3720">
                <a:solidFill>
                  <a:schemeClr val="dk1"/>
                </a:solidFill>
                <a:latin typeface="Spectral ExtraLight"/>
                <a:ea typeface="Spectral ExtraLight"/>
                <a:cs typeface="Spectral ExtraLight"/>
                <a:sym typeface="Spectral ExtraLight"/>
              </a:rPr>
              <a:t>Six</a:t>
            </a:r>
            <a:r>
              <a:rPr i="0" lang="en-US" sz="3720" u="none" cap="none" strike="noStrike">
                <a:solidFill>
                  <a:schemeClr val="dk1"/>
                </a:solidFill>
                <a:latin typeface="Spectral ExtraLight"/>
                <a:ea typeface="Spectral ExtraLight"/>
                <a:cs typeface="Spectral ExtraLight"/>
                <a:sym typeface="Spectral ExtraLight"/>
              </a:rPr>
              <a:t> </a:t>
            </a:r>
            <a:r>
              <a:rPr lang="en-US" sz="3720">
                <a:solidFill>
                  <a:schemeClr val="dk1"/>
                </a:solidFill>
                <a:latin typeface="Spectral ExtraLight"/>
                <a:ea typeface="Spectral ExtraLight"/>
                <a:cs typeface="Spectral ExtraLight"/>
                <a:sym typeface="Spectral ExtraLight"/>
              </a:rPr>
              <a:t>W</a:t>
            </a:r>
            <a:r>
              <a:rPr i="0" lang="en-US" sz="3720" u="none" cap="none" strike="noStrike">
                <a:solidFill>
                  <a:schemeClr val="dk1"/>
                </a:solidFill>
                <a:latin typeface="Spectral ExtraLight"/>
                <a:ea typeface="Spectral ExtraLight"/>
                <a:cs typeface="Spectral ExtraLight"/>
                <a:sym typeface="Spectral ExtraLight"/>
              </a:rPr>
              <a:t>ellness </a:t>
            </a:r>
            <a:r>
              <a:rPr lang="en-US" sz="3720">
                <a:solidFill>
                  <a:schemeClr val="dk1"/>
                </a:solidFill>
                <a:latin typeface="Spectral ExtraLight"/>
                <a:ea typeface="Spectral ExtraLight"/>
                <a:cs typeface="Spectral ExtraLight"/>
                <a:sym typeface="Spectral ExtraLight"/>
              </a:rPr>
              <a:t>P</a:t>
            </a:r>
            <a:r>
              <a:rPr i="0" lang="en-US" sz="3720" u="none" cap="none" strike="noStrike">
                <a:solidFill>
                  <a:schemeClr val="dk1"/>
                </a:solidFill>
                <a:latin typeface="Spectral ExtraLight"/>
                <a:ea typeface="Spectral ExtraLight"/>
                <a:cs typeface="Spectral ExtraLight"/>
                <a:sym typeface="Spectral ExtraLight"/>
              </a:rPr>
              <a:t>illars </a:t>
            </a:r>
            <a:r>
              <a:rPr lang="en-US" sz="3720">
                <a:solidFill>
                  <a:schemeClr val="dk1"/>
                </a:solidFill>
                <a:latin typeface="Spectral ExtraLight"/>
                <a:ea typeface="Spectral ExtraLight"/>
                <a:cs typeface="Spectral ExtraLight"/>
                <a:sym typeface="Spectral ExtraLight"/>
              </a:rPr>
              <a:t>f</a:t>
            </a:r>
            <a:r>
              <a:rPr i="0" lang="en-US" sz="3720" u="none" cap="none" strike="noStrike">
                <a:solidFill>
                  <a:schemeClr val="dk1"/>
                </a:solidFill>
                <a:latin typeface="Spectral ExtraLight"/>
                <a:ea typeface="Spectral ExtraLight"/>
                <a:cs typeface="Spectral ExtraLight"/>
                <a:sym typeface="Spectral ExtraLight"/>
              </a:rPr>
              <a:t>or </a:t>
            </a:r>
            <a:r>
              <a:rPr lang="en-US" sz="3720">
                <a:solidFill>
                  <a:schemeClr val="dk1"/>
                </a:solidFill>
                <a:latin typeface="Spectral ExtraLight"/>
                <a:ea typeface="Spectral ExtraLight"/>
                <a:cs typeface="Spectral ExtraLight"/>
                <a:sym typeface="Spectral ExtraLight"/>
              </a:rPr>
              <a:t>t</a:t>
            </a:r>
            <a:r>
              <a:rPr i="0" lang="en-US" sz="3720" u="none" cap="none" strike="noStrike">
                <a:solidFill>
                  <a:schemeClr val="dk1"/>
                </a:solidFill>
                <a:latin typeface="Spectral ExtraLight"/>
                <a:ea typeface="Spectral ExtraLight"/>
                <a:cs typeface="Spectral ExtraLight"/>
                <a:sym typeface="Spectral ExtraLight"/>
              </a:rPr>
              <a:t>he </a:t>
            </a:r>
            <a:r>
              <a:rPr lang="en-US" sz="3720">
                <a:solidFill>
                  <a:schemeClr val="dk1"/>
                </a:solidFill>
                <a:latin typeface="Spectral ExtraLight"/>
                <a:ea typeface="Spectral ExtraLight"/>
                <a:cs typeface="Spectral ExtraLight"/>
                <a:sym typeface="Spectral ExtraLight"/>
              </a:rPr>
              <a:t>S</a:t>
            </a:r>
            <a:r>
              <a:rPr i="0" lang="en-US" sz="3720" u="none" cap="none" strike="noStrike">
                <a:solidFill>
                  <a:schemeClr val="dk1"/>
                </a:solidFill>
                <a:latin typeface="Spectral ExtraLight"/>
                <a:ea typeface="Spectral ExtraLight"/>
                <a:cs typeface="Spectral ExtraLight"/>
                <a:sym typeface="Spectral ExtraLight"/>
              </a:rPr>
              <a:t>eries</a:t>
            </a:r>
            <a:endParaRPr i="0" sz="3720" u="none" cap="none" strike="noStrike">
              <a:solidFill>
                <a:schemeClr val="dk1"/>
              </a:solidFill>
              <a:latin typeface="Spectral ExtraLight"/>
              <a:ea typeface="Spectral ExtraLight"/>
              <a:cs typeface="Spectral ExtraLight"/>
              <a:sym typeface="Spectral ExtraLight"/>
            </a:endParaRPr>
          </a:p>
        </p:txBody>
      </p:sp>
      <p:sp>
        <p:nvSpPr>
          <p:cNvPr id="66" name="Google Shape;66;p4"/>
          <p:cNvSpPr/>
          <p:nvPr/>
        </p:nvSpPr>
        <p:spPr>
          <a:xfrm>
            <a:off x="847725" y="954435"/>
            <a:ext cx="2053200"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67" name="Google Shape;67;p4"/>
          <p:cNvSpPr/>
          <p:nvPr/>
        </p:nvSpPr>
        <p:spPr>
          <a:xfrm>
            <a:off x="847725" y="1297335"/>
            <a:ext cx="20532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Emotional</a:t>
            </a:r>
            <a:endParaRPr i="0" u="none" cap="none" strike="noStrike">
              <a:solidFill>
                <a:schemeClr val="dk1"/>
              </a:solidFill>
              <a:latin typeface="Spectral ExtraLight"/>
              <a:ea typeface="Spectral ExtraLight"/>
              <a:cs typeface="Spectral ExtraLight"/>
              <a:sym typeface="Spectral ExtraLight"/>
            </a:endParaRPr>
          </a:p>
        </p:txBody>
      </p:sp>
      <p:sp>
        <p:nvSpPr>
          <p:cNvPr id="68" name="Google Shape;68;p4"/>
          <p:cNvSpPr/>
          <p:nvPr/>
        </p:nvSpPr>
        <p:spPr>
          <a:xfrm>
            <a:off x="867825" y="1637583"/>
            <a:ext cx="20130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Emotional regulation,</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 stress release, confidence, overwhelm support,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and nervous system care.</a:t>
            </a:r>
            <a:endParaRPr i="0" sz="1000" u="none" cap="none" strike="noStrike">
              <a:solidFill>
                <a:schemeClr val="dk1"/>
              </a:solidFill>
              <a:latin typeface="Spectral ExtraLight"/>
              <a:ea typeface="Spectral ExtraLight"/>
              <a:cs typeface="Spectral ExtraLight"/>
              <a:sym typeface="Spectral ExtraLight"/>
            </a:endParaRPr>
          </a:p>
        </p:txBody>
      </p:sp>
      <p:sp>
        <p:nvSpPr>
          <p:cNvPr id="69" name="Google Shape;69;p4"/>
          <p:cNvSpPr/>
          <p:nvPr/>
        </p:nvSpPr>
        <p:spPr>
          <a:xfrm>
            <a:off x="4302050" y="895813"/>
            <a:ext cx="500100" cy="26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70" name="Google Shape;70;p4"/>
          <p:cNvSpPr/>
          <p:nvPr/>
        </p:nvSpPr>
        <p:spPr>
          <a:xfrm>
            <a:off x="3892400" y="1257793"/>
            <a:ext cx="13194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Mental</a:t>
            </a:r>
            <a:endParaRPr i="0" u="none" cap="none" strike="noStrike">
              <a:solidFill>
                <a:schemeClr val="dk1"/>
              </a:solidFill>
              <a:latin typeface="Spectral ExtraLight"/>
              <a:ea typeface="Spectral ExtraLight"/>
              <a:cs typeface="Spectral ExtraLight"/>
              <a:sym typeface="Spectral ExtraLight"/>
            </a:endParaRPr>
          </a:p>
        </p:txBody>
      </p:sp>
      <p:sp>
        <p:nvSpPr>
          <p:cNvPr id="71" name="Google Shape;71;p4"/>
          <p:cNvSpPr/>
          <p:nvPr/>
        </p:nvSpPr>
        <p:spPr>
          <a:xfrm>
            <a:off x="3545588" y="1564025"/>
            <a:ext cx="2013000" cy="914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Clarity, mindset,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decision fatigue support,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focus, resilience, and</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 guided tools for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mental wellness.</a:t>
            </a:r>
            <a:endParaRPr i="0" sz="1000" u="none" cap="none" strike="noStrike">
              <a:solidFill>
                <a:schemeClr val="dk1"/>
              </a:solidFill>
              <a:latin typeface="Spectral ExtraLight"/>
              <a:ea typeface="Spectral ExtraLight"/>
              <a:cs typeface="Spectral ExtraLight"/>
              <a:sym typeface="Spectral ExtraLight"/>
            </a:endParaRPr>
          </a:p>
        </p:txBody>
      </p:sp>
      <p:sp>
        <p:nvSpPr>
          <p:cNvPr id="72" name="Google Shape;72;p4"/>
          <p:cNvSpPr/>
          <p:nvPr/>
        </p:nvSpPr>
        <p:spPr>
          <a:xfrm>
            <a:off x="6997100" y="991097"/>
            <a:ext cx="625500" cy="26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73" name="Google Shape;73;p4"/>
          <p:cNvSpPr/>
          <p:nvPr/>
        </p:nvSpPr>
        <p:spPr>
          <a:xfrm>
            <a:off x="6303301" y="1315660"/>
            <a:ext cx="20532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Physical</a:t>
            </a:r>
            <a:endParaRPr i="0" u="none" cap="none" strike="noStrike">
              <a:solidFill>
                <a:schemeClr val="dk1"/>
              </a:solidFill>
              <a:latin typeface="Spectral ExtraLight"/>
              <a:ea typeface="Spectral ExtraLight"/>
              <a:cs typeface="Spectral ExtraLight"/>
              <a:sym typeface="Spectral ExtraLight"/>
            </a:endParaRPr>
          </a:p>
        </p:txBody>
      </p:sp>
      <p:sp>
        <p:nvSpPr>
          <p:cNvPr id="74" name="Google Shape;74;p4"/>
          <p:cNvSpPr/>
          <p:nvPr/>
        </p:nvSpPr>
        <p:spPr>
          <a:xfrm>
            <a:off x="6323451" y="1592847"/>
            <a:ext cx="20130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Movement, sleep, energy, body support, recovery, and wellness routines that sustain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brides through planning.</a:t>
            </a:r>
            <a:endParaRPr i="0" sz="1000" u="none" cap="none" strike="noStrike">
              <a:solidFill>
                <a:schemeClr val="dk1"/>
              </a:solidFill>
              <a:latin typeface="Spectral ExtraLight"/>
              <a:ea typeface="Spectral ExtraLight"/>
              <a:cs typeface="Spectral ExtraLight"/>
              <a:sym typeface="Spectral ExtraLight"/>
            </a:endParaRPr>
          </a:p>
        </p:txBody>
      </p:sp>
      <p:sp>
        <p:nvSpPr>
          <p:cNvPr id="75" name="Google Shape;75;p4"/>
          <p:cNvSpPr/>
          <p:nvPr/>
        </p:nvSpPr>
        <p:spPr>
          <a:xfrm>
            <a:off x="787550" y="3120813"/>
            <a:ext cx="2053200"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76" name="Google Shape;76;p4"/>
          <p:cNvSpPr/>
          <p:nvPr/>
        </p:nvSpPr>
        <p:spPr>
          <a:xfrm>
            <a:off x="747500" y="3434760"/>
            <a:ext cx="20532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Financial</a:t>
            </a:r>
            <a:endParaRPr i="0" u="none" cap="none" strike="noStrike">
              <a:solidFill>
                <a:schemeClr val="dk1"/>
              </a:solidFill>
              <a:latin typeface="Spectral ExtraLight"/>
              <a:ea typeface="Spectral ExtraLight"/>
              <a:cs typeface="Spectral ExtraLight"/>
              <a:sym typeface="Spectral ExtraLight"/>
            </a:endParaRPr>
          </a:p>
        </p:txBody>
      </p:sp>
      <p:sp>
        <p:nvSpPr>
          <p:cNvPr id="77" name="Google Shape;77;p4"/>
          <p:cNvSpPr/>
          <p:nvPr/>
        </p:nvSpPr>
        <p:spPr>
          <a:xfrm>
            <a:off x="767600" y="3731925"/>
            <a:ext cx="20130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Budget wellness, financial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planning, value-based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decision making, and reduced</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 stress around spending.</a:t>
            </a:r>
            <a:endParaRPr i="0" sz="1000" u="none" cap="none" strike="noStrike">
              <a:solidFill>
                <a:schemeClr val="dk1"/>
              </a:solidFill>
              <a:latin typeface="Spectral ExtraLight"/>
              <a:ea typeface="Spectral ExtraLight"/>
              <a:cs typeface="Spectral ExtraLight"/>
              <a:sym typeface="Spectral ExtraLight"/>
            </a:endParaRPr>
          </a:p>
        </p:txBody>
      </p:sp>
      <p:sp>
        <p:nvSpPr>
          <p:cNvPr id="78" name="Google Shape;78;p4"/>
          <p:cNvSpPr/>
          <p:nvPr/>
        </p:nvSpPr>
        <p:spPr>
          <a:xfrm>
            <a:off x="3488475" y="3120826"/>
            <a:ext cx="1932900" cy="266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79" name="Google Shape;79;p4"/>
          <p:cNvSpPr/>
          <p:nvPr/>
        </p:nvSpPr>
        <p:spPr>
          <a:xfrm>
            <a:off x="3966525" y="3434750"/>
            <a:ext cx="9768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Spiritual</a:t>
            </a:r>
            <a:endParaRPr i="0" u="none" cap="none" strike="noStrike">
              <a:solidFill>
                <a:schemeClr val="dk1"/>
              </a:solidFill>
              <a:latin typeface="Spectral ExtraLight"/>
              <a:ea typeface="Spectral ExtraLight"/>
              <a:cs typeface="Spectral ExtraLight"/>
              <a:sym typeface="Spectral ExtraLight"/>
            </a:endParaRPr>
          </a:p>
        </p:txBody>
      </p:sp>
      <p:sp>
        <p:nvSpPr>
          <p:cNvPr id="80" name="Google Shape;80;p4"/>
          <p:cNvSpPr/>
          <p:nvPr/>
        </p:nvSpPr>
        <p:spPr>
          <a:xfrm>
            <a:off x="3448413" y="3701460"/>
            <a:ext cx="20130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Grounding, reflection,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intentionality, rituals, and meaning-centered support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through a transitional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life season.</a:t>
            </a:r>
            <a:endParaRPr i="0" sz="1000" u="none" cap="none" strike="noStrike">
              <a:solidFill>
                <a:schemeClr val="dk1"/>
              </a:solidFill>
              <a:latin typeface="Spectral ExtraLight"/>
              <a:ea typeface="Spectral ExtraLight"/>
              <a:cs typeface="Spectral ExtraLight"/>
              <a:sym typeface="Spectral ExtraLight"/>
            </a:endParaRPr>
          </a:p>
        </p:txBody>
      </p:sp>
      <p:sp>
        <p:nvSpPr>
          <p:cNvPr id="81" name="Google Shape;81;p4"/>
          <p:cNvSpPr/>
          <p:nvPr/>
        </p:nvSpPr>
        <p:spPr>
          <a:xfrm>
            <a:off x="6303351" y="3070898"/>
            <a:ext cx="2053200" cy="3429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9F4FB"/>
              </a:buClr>
              <a:buSzPts val="2250"/>
              <a:buFont typeface="Arial"/>
              <a:buNone/>
            </a:pPr>
            <a:r>
              <a:rPr b="0" i="0" lang="en-US" sz="2250" u="none" cap="none" strike="noStrike">
                <a:solidFill>
                  <a:srgbClr val="F9F4FB"/>
                </a:solidFill>
                <a:latin typeface="Arial"/>
                <a:ea typeface="Arial"/>
                <a:cs typeface="Arial"/>
                <a:sym typeface="Arial"/>
              </a:rPr>
              <a:t>🥂</a:t>
            </a:r>
            <a:endParaRPr b="0" i="0" sz="2250" u="none" cap="none" strike="noStrike">
              <a:solidFill>
                <a:schemeClr val="dk1"/>
              </a:solidFill>
              <a:latin typeface="Calibri"/>
              <a:ea typeface="Calibri"/>
              <a:cs typeface="Calibri"/>
              <a:sym typeface="Calibri"/>
            </a:endParaRPr>
          </a:p>
        </p:txBody>
      </p:sp>
      <p:sp>
        <p:nvSpPr>
          <p:cNvPr id="82" name="Google Shape;82;p4"/>
          <p:cNvSpPr/>
          <p:nvPr/>
        </p:nvSpPr>
        <p:spPr>
          <a:xfrm>
            <a:off x="6283251" y="3387535"/>
            <a:ext cx="2053200"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Social</a:t>
            </a:r>
            <a:endParaRPr i="0" u="none" cap="none" strike="noStrike">
              <a:solidFill>
                <a:schemeClr val="dk1"/>
              </a:solidFill>
              <a:latin typeface="Spectral ExtraLight"/>
              <a:ea typeface="Spectral ExtraLight"/>
              <a:cs typeface="Spectral ExtraLight"/>
              <a:sym typeface="Spectral ExtraLight"/>
            </a:endParaRPr>
          </a:p>
        </p:txBody>
      </p:sp>
      <p:sp>
        <p:nvSpPr>
          <p:cNvPr id="83" name="Google Shape;83;p4"/>
          <p:cNvSpPr/>
          <p:nvPr/>
        </p:nvSpPr>
        <p:spPr>
          <a:xfrm>
            <a:off x="6303351" y="3701460"/>
            <a:ext cx="2013000"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Connection, community, referral networks, shared experiences, and supportive relationship building.</a:t>
            </a:r>
            <a:endParaRPr i="0" sz="1000" u="none" cap="none" strike="noStrike">
              <a:solidFill>
                <a:schemeClr val="dk1"/>
              </a:solidFill>
              <a:latin typeface="Spectral ExtraLight"/>
              <a:ea typeface="Spectral ExtraLight"/>
              <a:cs typeface="Spectral ExtraLight"/>
              <a:sym typeface="Spectral Extra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5"/>
          <p:cNvSpPr/>
          <p:nvPr/>
        </p:nvSpPr>
        <p:spPr>
          <a:xfrm>
            <a:off x="609600" y="1373535"/>
            <a:ext cx="3848100" cy="3752850"/>
          </a:xfrm>
          <a:prstGeom prst="roundRect">
            <a:avLst>
              <a:gd fmla="val 58477"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0" name="Google Shape;90;p5"/>
          <p:cNvSpPr/>
          <p:nvPr/>
        </p:nvSpPr>
        <p:spPr>
          <a:xfrm>
            <a:off x="4692200" y="1373460"/>
            <a:ext cx="3848100" cy="3753000"/>
          </a:xfrm>
          <a:prstGeom prst="roundRect">
            <a:avLst>
              <a:gd fmla="val 58477"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91" name="Google Shape;91;p5"/>
          <p:cNvSpPr/>
          <p:nvPr/>
        </p:nvSpPr>
        <p:spPr>
          <a:xfrm>
            <a:off x="609600" y="810096"/>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How </a:t>
            </a:r>
            <a:r>
              <a:rPr lang="en-US" sz="3720">
                <a:solidFill>
                  <a:schemeClr val="dk1"/>
                </a:solidFill>
                <a:latin typeface="Spectral ExtraLight"/>
                <a:ea typeface="Spectral ExtraLight"/>
                <a:cs typeface="Spectral ExtraLight"/>
                <a:sym typeface="Spectral ExtraLight"/>
              </a:rPr>
              <a:t>E</a:t>
            </a:r>
            <a:r>
              <a:rPr i="0" lang="en-US" sz="3720" u="none" cap="none" strike="noStrike">
                <a:solidFill>
                  <a:schemeClr val="dk1"/>
                </a:solidFill>
                <a:latin typeface="Spectral ExtraLight"/>
                <a:ea typeface="Spectral ExtraLight"/>
                <a:cs typeface="Spectral ExtraLight"/>
                <a:sym typeface="Spectral ExtraLight"/>
              </a:rPr>
              <a:t>ach </a:t>
            </a:r>
            <a:r>
              <a:rPr lang="en-US" sz="3720">
                <a:solidFill>
                  <a:schemeClr val="dk1"/>
                </a:solidFill>
                <a:latin typeface="Spectral ExtraLight"/>
                <a:ea typeface="Spectral ExtraLight"/>
                <a:cs typeface="Spectral ExtraLight"/>
                <a:sym typeface="Spectral ExtraLight"/>
              </a:rPr>
              <a:t>M</a:t>
            </a:r>
            <a:r>
              <a:rPr i="0" lang="en-US" sz="3720" u="none" cap="none" strike="noStrike">
                <a:solidFill>
                  <a:schemeClr val="dk1"/>
                </a:solidFill>
                <a:latin typeface="Spectral ExtraLight"/>
                <a:ea typeface="Spectral ExtraLight"/>
                <a:cs typeface="Spectral ExtraLight"/>
                <a:sym typeface="Spectral ExtraLight"/>
              </a:rPr>
              <a:t>onthly </a:t>
            </a:r>
            <a:r>
              <a:rPr lang="en-US" sz="3720">
                <a:solidFill>
                  <a:schemeClr val="dk1"/>
                </a:solidFill>
                <a:latin typeface="Spectral ExtraLight"/>
                <a:ea typeface="Spectral ExtraLight"/>
                <a:cs typeface="Spectral ExtraLight"/>
                <a:sym typeface="Spectral ExtraLight"/>
              </a:rPr>
              <a:t>E</a:t>
            </a:r>
            <a:r>
              <a:rPr i="0" lang="en-US" sz="3720" u="none" cap="none" strike="noStrike">
                <a:solidFill>
                  <a:schemeClr val="dk1"/>
                </a:solidFill>
                <a:latin typeface="Spectral ExtraLight"/>
                <a:ea typeface="Spectral ExtraLight"/>
                <a:cs typeface="Spectral ExtraLight"/>
                <a:sym typeface="Spectral ExtraLight"/>
              </a:rPr>
              <a:t>vent </a:t>
            </a:r>
            <a:r>
              <a:rPr lang="en-US" sz="3720">
                <a:solidFill>
                  <a:schemeClr val="dk1"/>
                </a:solidFill>
                <a:latin typeface="Spectral ExtraLight"/>
                <a:ea typeface="Spectral ExtraLight"/>
                <a:cs typeface="Spectral ExtraLight"/>
                <a:sym typeface="Spectral ExtraLight"/>
              </a:rPr>
              <a:t>i</a:t>
            </a:r>
            <a:r>
              <a:rPr i="0" lang="en-US" sz="3720" u="none" cap="none" strike="noStrike">
                <a:solidFill>
                  <a:schemeClr val="dk1"/>
                </a:solidFill>
                <a:latin typeface="Spectral ExtraLight"/>
                <a:ea typeface="Spectral ExtraLight"/>
                <a:cs typeface="Spectral ExtraLight"/>
                <a:sym typeface="Spectral ExtraLight"/>
              </a:rPr>
              <a:t>s </a:t>
            </a:r>
            <a:r>
              <a:rPr lang="en-US" sz="3720">
                <a:solidFill>
                  <a:schemeClr val="dk1"/>
                </a:solidFill>
                <a:latin typeface="Spectral ExtraLight"/>
                <a:ea typeface="Spectral ExtraLight"/>
                <a:cs typeface="Spectral ExtraLight"/>
                <a:sym typeface="Spectral ExtraLight"/>
              </a:rPr>
              <a:t>B</a:t>
            </a:r>
            <a:r>
              <a:rPr i="0" lang="en-US" sz="3720" u="none" cap="none" strike="noStrike">
                <a:solidFill>
                  <a:schemeClr val="dk1"/>
                </a:solidFill>
                <a:latin typeface="Spectral ExtraLight"/>
                <a:ea typeface="Spectral ExtraLight"/>
                <a:cs typeface="Spectral ExtraLight"/>
                <a:sym typeface="Spectral ExtraLight"/>
              </a:rPr>
              <a:t>uilt</a:t>
            </a:r>
            <a:endParaRPr i="0" sz="3720" u="none" cap="none" strike="noStrike">
              <a:solidFill>
                <a:schemeClr val="dk1"/>
              </a:solidFill>
              <a:latin typeface="Spectral ExtraLight"/>
              <a:ea typeface="Spectral ExtraLight"/>
              <a:cs typeface="Spectral ExtraLight"/>
              <a:sym typeface="Spectral ExtraLight"/>
            </a:endParaRPr>
          </a:p>
        </p:txBody>
      </p:sp>
      <p:sp>
        <p:nvSpPr>
          <p:cNvPr id="92" name="Google Shape;92;p5"/>
          <p:cNvSpPr/>
          <p:nvPr/>
        </p:nvSpPr>
        <p:spPr>
          <a:xfrm>
            <a:off x="865675" y="2206210"/>
            <a:ext cx="3219600" cy="3124200"/>
          </a:xfrm>
          <a:prstGeom prst="rect">
            <a:avLst/>
          </a:prstGeom>
          <a:noFill/>
          <a:ln>
            <a:noFill/>
          </a:ln>
        </p:spPr>
        <p:txBody>
          <a:bodyPr anchorCtr="0" anchor="t" bIns="0" lIns="0" spcFirstLastPara="1" rIns="0" wrap="square" tIns="0">
            <a:noAutofit/>
          </a:bodyPr>
          <a:lstStyle/>
          <a:p>
            <a:pPr indent="-327025" lvl="0" marL="342900" marR="0" rtl="0" algn="ctr">
              <a:lnSpc>
                <a:spcPct val="155555"/>
              </a:lnSpc>
              <a:spcBef>
                <a:spcPts val="0"/>
              </a:spcBef>
              <a:spcAft>
                <a:spcPts val="0"/>
              </a:spcAft>
              <a:buClr>
                <a:schemeClr val="dk1"/>
              </a:buClr>
              <a:buSzPts val="1100"/>
              <a:buFont typeface="Spectral ExtraLight"/>
              <a:buChar char="•"/>
            </a:pPr>
            <a:r>
              <a:rPr i="0" lang="en-US" sz="1100" u="none" cap="none" strike="noStrike">
                <a:solidFill>
                  <a:schemeClr val="dk1"/>
                </a:solidFill>
                <a:latin typeface="Spectral ExtraLight"/>
                <a:ea typeface="Spectral ExtraLight"/>
                <a:cs typeface="Spectral ExtraLight"/>
                <a:sym typeface="Spectral ExtraLight"/>
              </a:rPr>
              <a:t>One pillar becomes the monthly event theme.</a:t>
            </a:r>
            <a:endParaRPr i="0" sz="1100" u="none" cap="none" strike="noStrike">
              <a:solidFill>
                <a:schemeClr val="dk1"/>
              </a:solidFill>
              <a:latin typeface="Spectral ExtraLight"/>
              <a:ea typeface="Spectral ExtraLight"/>
              <a:cs typeface="Spectral ExtraLight"/>
              <a:sym typeface="Spectral ExtraLight"/>
            </a:endParaRPr>
          </a:p>
          <a:p>
            <a:pPr indent="-327025" lvl="0" marL="342900" marR="0" rtl="0" algn="ctr">
              <a:lnSpc>
                <a:spcPct val="155555"/>
              </a:lnSpc>
              <a:spcBef>
                <a:spcPts val="0"/>
              </a:spcBef>
              <a:spcAft>
                <a:spcPts val="0"/>
              </a:spcAft>
              <a:buClr>
                <a:schemeClr val="dk1"/>
              </a:buClr>
              <a:buSzPts val="1100"/>
              <a:buFont typeface="Spectral ExtraLight"/>
              <a:buChar char="•"/>
            </a:pPr>
            <a:r>
              <a:rPr i="0" lang="en-US" sz="1100" u="none" cap="none" strike="noStrike">
                <a:solidFill>
                  <a:schemeClr val="dk1"/>
                </a:solidFill>
                <a:latin typeface="Spectral ExtraLight"/>
                <a:ea typeface="Spectral ExtraLight"/>
                <a:cs typeface="Spectral ExtraLight"/>
                <a:sym typeface="Spectral ExtraLight"/>
              </a:rPr>
              <a:t>Workshop programming turns that theme into practical guidance.</a:t>
            </a:r>
            <a:endParaRPr i="0" sz="1100" u="none" cap="none" strike="noStrike">
              <a:solidFill>
                <a:schemeClr val="dk1"/>
              </a:solidFill>
              <a:latin typeface="Spectral ExtraLight"/>
              <a:ea typeface="Spectral ExtraLight"/>
              <a:cs typeface="Spectral ExtraLight"/>
              <a:sym typeface="Spectral ExtraLight"/>
            </a:endParaRPr>
          </a:p>
          <a:p>
            <a:pPr indent="-327025" lvl="0" marL="342900" marR="0" rtl="0" algn="ctr">
              <a:lnSpc>
                <a:spcPct val="155555"/>
              </a:lnSpc>
              <a:spcBef>
                <a:spcPts val="0"/>
              </a:spcBef>
              <a:spcAft>
                <a:spcPts val="0"/>
              </a:spcAft>
              <a:buClr>
                <a:schemeClr val="dk1"/>
              </a:buClr>
              <a:buSzPts val="1100"/>
              <a:buFont typeface="Spectral ExtraLight"/>
              <a:buChar char="•"/>
            </a:pPr>
            <a:r>
              <a:rPr i="0" lang="en-US" sz="1100" u="none" cap="none" strike="noStrike">
                <a:solidFill>
                  <a:schemeClr val="dk1"/>
                </a:solidFill>
                <a:latin typeface="Spectral ExtraLight"/>
                <a:ea typeface="Spectral ExtraLight"/>
                <a:cs typeface="Spectral ExtraLight"/>
                <a:sym typeface="Spectral ExtraLight"/>
              </a:rPr>
              <a:t>Activations create hands-on sponsor interaction.</a:t>
            </a:r>
            <a:endParaRPr i="0" sz="1100" u="none" cap="none" strike="noStrike">
              <a:solidFill>
                <a:schemeClr val="dk1"/>
              </a:solidFill>
              <a:latin typeface="Spectral ExtraLight"/>
              <a:ea typeface="Spectral ExtraLight"/>
              <a:cs typeface="Spectral ExtraLight"/>
              <a:sym typeface="Spectral ExtraLight"/>
            </a:endParaRPr>
          </a:p>
          <a:p>
            <a:pPr indent="-327025" lvl="0" marL="342900" marR="0" rtl="0" algn="ctr">
              <a:lnSpc>
                <a:spcPct val="155555"/>
              </a:lnSpc>
              <a:spcBef>
                <a:spcPts val="0"/>
              </a:spcBef>
              <a:spcAft>
                <a:spcPts val="0"/>
              </a:spcAft>
              <a:buClr>
                <a:schemeClr val="dk1"/>
              </a:buClr>
              <a:buSzPts val="1100"/>
              <a:buFont typeface="Spectral ExtraLight"/>
              <a:buChar char="•"/>
            </a:pPr>
            <a:r>
              <a:rPr i="0" lang="en-US" sz="1100" u="none" cap="none" strike="noStrike">
                <a:solidFill>
                  <a:schemeClr val="dk1"/>
                </a:solidFill>
                <a:latin typeface="Spectral ExtraLight"/>
                <a:ea typeface="Spectral ExtraLight"/>
                <a:cs typeface="Spectral ExtraLight"/>
                <a:sym typeface="Spectral ExtraLight"/>
              </a:rPr>
              <a:t>Lite bites and champagne elevate the experience.</a:t>
            </a:r>
            <a:endParaRPr i="0" sz="1100" u="none" cap="none" strike="noStrike">
              <a:solidFill>
                <a:schemeClr val="dk1"/>
              </a:solidFill>
              <a:latin typeface="Spectral ExtraLight"/>
              <a:ea typeface="Spectral ExtraLight"/>
              <a:cs typeface="Spectral ExtraLight"/>
              <a:sym typeface="Spectral ExtraLight"/>
            </a:endParaRPr>
          </a:p>
          <a:p>
            <a:pPr indent="-327025" lvl="0" marL="342900" marR="0" rtl="0" algn="ctr">
              <a:lnSpc>
                <a:spcPct val="155555"/>
              </a:lnSpc>
              <a:spcBef>
                <a:spcPts val="0"/>
              </a:spcBef>
              <a:spcAft>
                <a:spcPts val="0"/>
              </a:spcAft>
              <a:buClr>
                <a:schemeClr val="dk1"/>
              </a:buClr>
              <a:buSzPts val="1100"/>
              <a:buFont typeface="Spectral ExtraLight"/>
              <a:buChar char="•"/>
            </a:pPr>
            <a:r>
              <a:rPr i="0" lang="en-US" sz="1100" u="none" cap="none" strike="noStrike">
                <a:solidFill>
                  <a:schemeClr val="dk1"/>
                </a:solidFill>
                <a:latin typeface="Spectral ExtraLight"/>
                <a:ea typeface="Spectral ExtraLight"/>
                <a:cs typeface="Spectral ExtraLight"/>
                <a:sym typeface="Spectral ExtraLight"/>
              </a:rPr>
              <a:t>Guests leave with a branded or curated take-home item.</a:t>
            </a:r>
            <a:endParaRPr i="0" sz="1100" u="none" cap="none" strike="noStrike">
              <a:solidFill>
                <a:schemeClr val="dk1"/>
              </a:solidFill>
              <a:latin typeface="Spectral ExtraLight"/>
              <a:ea typeface="Spectral ExtraLight"/>
              <a:cs typeface="Spectral ExtraLight"/>
              <a:sym typeface="Spectral ExtraLight"/>
            </a:endParaRPr>
          </a:p>
        </p:txBody>
      </p:sp>
      <p:sp>
        <p:nvSpPr>
          <p:cNvPr id="93" name="Google Shape;93;p5"/>
          <p:cNvSpPr/>
          <p:nvPr/>
        </p:nvSpPr>
        <p:spPr>
          <a:xfrm>
            <a:off x="5583050" y="1954500"/>
            <a:ext cx="2122500" cy="2517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Designed for sponsors and vendors</a:t>
            </a:r>
            <a:endParaRPr i="0" u="none" cap="none" strike="noStrike">
              <a:solidFill>
                <a:schemeClr val="dk1"/>
              </a:solidFill>
              <a:latin typeface="Spectral ExtraLight"/>
              <a:ea typeface="Spectral ExtraLight"/>
              <a:cs typeface="Spectral ExtraLight"/>
              <a:sym typeface="Spectral ExtraLight"/>
            </a:endParaRPr>
          </a:p>
        </p:txBody>
      </p:sp>
      <p:sp>
        <p:nvSpPr>
          <p:cNvPr id="94" name="Google Shape;94;p5"/>
          <p:cNvSpPr/>
          <p:nvPr/>
        </p:nvSpPr>
        <p:spPr>
          <a:xfrm>
            <a:off x="5006450" y="2776010"/>
            <a:ext cx="3219600" cy="1392900"/>
          </a:xfrm>
          <a:prstGeom prst="rect">
            <a:avLst/>
          </a:prstGeom>
          <a:noFill/>
          <a:ln>
            <a:noFill/>
          </a:ln>
        </p:spPr>
        <p:txBody>
          <a:bodyPr anchorCtr="0" anchor="t" bIns="0" lIns="0" spcFirstLastPara="1" rIns="0" wrap="square" tIns="0">
            <a:noAutofit/>
          </a:bodyPr>
          <a:lstStyle/>
          <a:p>
            <a:pPr indent="0" lvl="0" marL="0" marR="0" rtl="0" algn="ctr">
              <a:lnSpc>
                <a:spcPct val="162518"/>
              </a:lnSpc>
              <a:spcBef>
                <a:spcPts val="0"/>
              </a:spcBef>
              <a:spcAft>
                <a:spcPts val="0"/>
              </a:spcAft>
              <a:buClr>
                <a:srgbClr val="DED2E6"/>
              </a:buClr>
              <a:buSzPts val="1350"/>
              <a:buFont typeface="Arial"/>
              <a:buNone/>
            </a:pPr>
            <a:r>
              <a:rPr i="0" lang="en-US" sz="1100" u="none" cap="none" strike="noStrike">
                <a:solidFill>
                  <a:schemeClr val="dk1"/>
                </a:solidFill>
                <a:latin typeface="Spectral ExtraLight"/>
                <a:ea typeface="Spectral ExtraLight"/>
                <a:cs typeface="Spectral ExtraLight"/>
                <a:sym typeface="Spectral ExtraLight"/>
              </a:rPr>
              <a:t>The structure creates multiple points of entry: headline partnership, monthly sponsorship, activation ownership, gifting inclusion, and onsite vendor promotion.</a:t>
            </a:r>
            <a:endParaRPr i="0" sz="1100" u="none" cap="none" strike="noStrike">
              <a:solidFill>
                <a:schemeClr val="dk1"/>
              </a:solidFill>
              <a:latin typeface="Spectral ExtraLight"/>
              <a:ea typeface="Spectral ExtraLight"/>
              <a:cs typeface="Spectral ExtraLight"/>
              <a:sym typeface="Spectral ExtraLight"/>
            </a:endParaRPr>
          </a:p>
        </p:txBody>
      </p:sp>
      <p:pic>
        <p:nvPicPr>
          <p:cNvPr id="95" name="Google Shape;95;p5" title="Lotus Logo Mental, Physical, Emotional, Spiritual (3).png"/>
          <p:cNvPicPr preferRelativeResize="0"/>
          <p:nvPr/>
        </p:nvPicPr>
        <p:blipFill>
          <a:blip r:embed="rId3">
            <a:alphaModFix/>
          </a:blip>
          <a:stretch>
            <a:fillRect/>
          </a:stretch>
        </p:blipFill>
        <p:spPr>
          <a:xfrm>
            <a:off x="4032900" y="-145610"/>
            <a:ext cx="1078200" cy="1078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
          <p:cNvSpPr/>
          <p:nvPr/>
        </p:nvSpPr>
        <p:spPr>
          <a:xfrm>
            <a:off x="5229075" y="1097226"/>
            <a:ext cx="2987400" cy="1831200"/>
          </a:xfrm>
          <a:prstGeom prst="roundRect">
            <a:avLst>
              <a:gd fmla="val 96000"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2" name="Google Shape;102;p6"/>
          <p:cNvSpPr/>
          <p:nvPr/>
        </p:nvSpPr>
        <p:spPr>
          <a:xfrm>
            <a:off x="1181650" y="1097225"/>
            <a:ext cx="2768400" cy="1934700"/>
          </a:xfrm>
          <a:prstGeom prst="roundRect">
            <a:avLst>
              <a:gd fmla="val 96000"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 name="Google Shape;103;p6"/>
          <p:cNvSpPr/>
          <p:nvPr/>
        </p:nvSpPr>
        <p:spPr>
          <a:xfrm>
            <a:off x="5175735" y="3063950"/>
            <a:ext cx="3103500" cy="1873800"/>
          </a:xfrm>
          <a:prstGeom prst="roundRect">
            <a:avLst>
              <a:gd fmla="val 107664"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4" name="Google Shape;104;p6"/>
          <p:cNvSpPr/>
          <p:nvPr/>
        </p:nvSpPr>
        <p:spPr>
          <a:xfrm>
            <a:off x="1072150" y="3135575"/>
            <a:ext cx="2987400" cy="1873800"/>
          </a:xfrm>
          <a:prstGeom prst="roundRect">
            <a:avLst>
              <a:gd fmla="val 107664"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5" name="Google Shape;105;p6"/>
          <p:cNvSpPr/>
          <p:nvPr/>
        </p:nvSpPr>
        <p:spPr>
          <a:xfrm>
            <a:off x="530400" y="284987"/>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00" u="none" cap="none" strike="noStrike">
                <a:solidFill>
                  <a:schemeClr val="dk1"/>
                </a:solidFill>
                <a:latin typeface="Spectral ExtraLight"/>
                <a:ea typeface="Spectral ExtraLight"/>
                <a:cs typeface="Spectral ExtraLight"/>
                <a:sym typeface="Spectral ExtraLight"/>
              </a:rPr>
              <a:t>Sponsorship </a:t>
            </a:r>
            <a:r>
              <a:rPr lang="en-US" sz="3700">
                <a:solidFill>
                  <a:schemeClr val="dk1"/>
                </a:solidFill>
                <a:latin typeface="Spectral ExtraLight"/>
                <a:ea typeface="Spectral ExtraLight"/>
                <a:cs typeface="Spectral ExtraLight"/>
                <a:sym typeface="Spectral ExtraLight"/>
              </a:rPr>
              <a:t>O</a:t>
            </a:r>
            <a:r>
              <a:rPr i="0" lang="en-US" sz="3700" u="none" cap="none" strike="noStrike">
                <a:solidFill>
                  <a:schemeClr val="dk1"/>
                </a:solidFill>
                <a:latin typeface="Spectral ExtraLight"/>
                <a:ea typeface="Spectral ExtraLight"/>
                <a:cs typeface="Spectral ExtraLight"/>
                <a:sym typeface="Spectral ExtraLight"/>
              </a:rPr>
              <a:t>pportunities</a:t>
            </a:r>
            <a:endParaRPr i="0" sz="3700" u="none" cap="none" strike="noStrike">
              <a:solidFill>
                <a:schemeClr val="dk1"/>
              </a:solidFill>
              <a:latin typeface="Spectral ExtraLight"/>
              <a:ea typeface="Spectral ExtraLight"/>
              <a:cs typeface="Spectral ExtraLight"/>
              <a:sym typeface="Spectral ExtraLight"/>
            </a:endParaRPr>
          </a:p>
        </p:txBody>
      </p:sp>
      <p:sp>
        <p:nvSpPr>
          <p:cNvPr id="106" name="Google Shape;106;p6"/>
          <p:cNvSpPr/>
          <p:nvPr/>
        </p:nvSpPr>
        <p:spPr>
          <a:xfrm>
            <a:off x="923925" y="1287810"/>
            <a:ext cx="3283839"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Overall series sponsor</a:t>
            </a:r>
            <a:endParaRPr i="0" u="none" cap="none" strike="noStrike">
              <a:solidFill>
                <a:schemeClr val="dk1"/>
              </a:solidFill>
              <a:latin typeface="Spectral ExtraLight"/>
              <a:ea typeface="Spectral ExtraLight"/>
              <a:cs typeface="Spectral ExtraLight"/>
              <a:sym typeface="Spectral ExtraLight"/>
            </a:endParaRPr>
          </a:p>
        </p:txBody>
      </p:sp>
      <p:sp>
        <p:nvSpPr>
          <p:cNvPr id="107" name="Google Shape;107;p6"/>
          <p:cNvSpPr/>
          <p:nvPr/>
        </p:nvSpPr>
        <p:spPr>
          <a:xfrm>
            <a:off x="923850" y="1706910"/>
            <a:ext cx="3219600" cy="12384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An anchor sponsor integrated across the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full Lotus Collective Bridal Edition, receiving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recurring visibility, category ownership, and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long-term brand association.</a:t>
            </a:r>
            <a:endParaRPr i="0" sz="1000" u="none" cap="none" strike="noStrike">
              <a:solidFill>
                <a:schemeClr val="dk1"/>
              </a:solidFill>
              <a:latin typeface="Spectral ExtraLight"/>
              <a:ea typeface="Spectral ExtraLight"/>
              <a:cs typeface="Spectral ExtraLight"/>
              <a:sym typeface="Spectral ExtraLight"/>
            </a:endParaRPr>
          </a:p>
        </p:txBody>
      </p:sp>
      <p:sp>
        <p:nvSpPr>
          <p:cNvPr id="108" name="Google Shape;108;p6"/>
          <p:cNvSpPr/>
          <p:nvPr/>
        </p:nvSpPr>
        <p:spPr>
          <a:xfrm>
            <a:off x="5606325" y="1278200"/>
            <a:ext cx="2232900"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Monthly event sponsor</a:t>
            </a:r>
            <a:endParaRPr i="0" u="none" cap="none" strike="noStrike">
              <a:solidFill>
                <a:schemeClr val="dk1"/>
              </a:solidFill>
              <a:latin typeface="Spectral ExtraLight"/>
              <a:ea typeface="Spectral ExtraLight"/>
              <a:cs typeface="Spectral ExtraLight"/>
              <a:sym typeface="Spectral ExtraLight"/>
            </a:endParaRPr>
          </a:p>
        </p:txBody>
      </p:sp>
      <p:sp>
        <p:nvSpPr>
          <p:cNvPr id="109" name="Google Shape;109;p6"/>
          <p:cNvSpPr/>
          <p:nvPr/>
        </p:nvSpPr>
        <p:spPr>
          <a:xfrm>
            <a:off x="5229075" y="1706910"/>
            <a:ext cx="3219600" cy="9906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 sponsor attached to a specific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pillar-focused event, ideal for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brands that want targeted relevance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and a concentrated campaign.</a:t>
            </a:r>
            <a:endParaRPr i="0" sz="1000" u="none" cap="none" strike="noStrike">
              <a:solidFill>
                <a:schemeClr val="dk1"/>
              </a:solidFill>
              <a:latin typeface="Spectral ExtraLight"/>
              <a:ea typeface="Spectral ExtraLight"/>
              <a:cs typeface="Spectral ExtraLight"/>
              <a:sym typeface="Spectral ExtraLight"/>
            </a:endParaRPr>
          </a:p>
        </p:txBody>
      </p:sp>
      <p:sp>
        <p:nvSpPr>
          <p:cNvPr id="110" name="Google Shape;110;p6"/>
          <p:cNvSpPr/>
          <p:nvPr/>
        </p:nvSpPr>
        <p:spPr>
          <a:xfrm>
            <a:off x="891725" y="3369060"/>
            <a:ext cx="3283800"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Activation sponsor</a:t>
            </a:r>
            <a:endParaRPr i="0" u="none" cap="none" strike="noStrike">
              <a:solidFill>
                <a:schemeClr val="dk1"/>
              </a:solidFill>
              <a:latin typeface="Spectral ExtraLight"/>
              <a:ea typeface="Spectral ExtraLight"/>
              <a:cs typeface="Spectral ExtraLight"/>
              <a:sym typeface="Spectral ExtraLight"/>
            </a:endParaRPr>
          </a:p>
        </p:txBody>
      </p:sp>
      <p:sp>
        <p:nvSpPr>
          <p:cNvPr id="111" name="Google Shape;111;p6"/>
          <p:cNvSpPr/>
          <p:nvPr/>
        </p:nvSpPr>
        <p:spPr>
          <a:xfrm>
            <a:off x="923850" y="3800585"/>
            <a:ext cx="3219600" cy="9906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 company whose product or service powers an</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 interactive experience directly tied to the</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 pillar being featured that month.</a:t>
            </a:r>
            <a:endParaRPr i="0" sz="1000" u="none" cap="none" strike="noStrike">
              <a:solidFill>
                <a:schemeClr val="dk1"/>
              </a:solidFill>
              <a:latin typeface="Spectral ExtraLight"/>
              <a:ea typeface="Spectral ExtraLight"/>
              <a:cs typeface="Spectral ExtraLight"/>
              <a:sym typeface="Spectral ExtraLight"/>
            </a:endParaRPr>
          </a:p>
        </p:txBody>
      </p:sp>
      <p:sp>
        <p:nvSpPr>
          <p:cNvPr id="112" name="Google Shape;112;p6"/>
          <p:cNvSpPr/>
          <p:nvPr/>
        </p:nvSpPr>
        <p:spPr>
          <a:xfrm>
            <a:off x="5085575" y="3369060"/>
            <a:ext cx="3283800" cy="3048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F9F4FB"/>
              </a:buClr>
              <a:buSzPts val="1800"/>
              <a:buFont typeface="Arial"/>
              <a:buNone/>
            </a:pPr>
            <a:r>
              <a:rPr i="0" lang="en-US" u="none" cap="none" strike="noStrike">
                <a:solidFill>
                  <a:schemeClr val="dk1"/>
                </a:solidFill>
                <a:latin typeface="Spectral ExtraLight"/>
                <a:ea typeface="Spectral ExtraLight"/>
                <a:cs typeface="Spectral ExtraLight"/>
                <a:sym typeface="Spectral ExtraLight"/>
              </a:rPr>
              <a:t>Onsite vendor partner</a:t>
            </a:r>
            <a:endParaRPr i="0" u="none" cap="none" strike="noStrike">
              <a:solidFill>
                <a:schemeClr val="dk1"/>
              </a:solidFill>
              <a:latin typeface="Spectral ExtraLight"/>
              <a:ea typeface="Spectral ExtraLight"/>
              <a:cs typeface="Spectral ExtraLight"/>
              <a:sym typeface="Spectral ExtraLight"/>
            </a:endParaRPr>
          </a:p>
        </p:txBody>
      </p:sp>
      <p:sp>
        <p:nvSpPr>
          <p:cNvPr id="113" name="Google Shape;113;p6"/>
          <p:cNvSpPr/>
          <p:nvPr/>
        </p:nvSpPr>
        <p:spPr>
          <a:xfrm>
            <a:off x="5171025" y="3716760"/>
            <a:ext cx="3219600" cy="9906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 curated business that promotes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directly to brides, builds trust in person,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and benefits from premium </a:t>
            </a:r>
            <a:endParaRPr i="0" sz="1000" u="none" cap="none" strike="noStrike">
              <a:solidFill>
                <a:schemeClr val="dk1"/>
              </a:solidFill>
              <a:latin typeface="Spectral ExtraLight"/>
              <a:ea typeface="Spectral ExtraLight"/>
              <a:cs typeface="Spectral ExtraLight"/>
              <a:sym typeface="Spectral ExtraLight"/>
            </a:endParaRPr>
          </a:p>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community exposure.</a:t>
            </a:r>
            <a:endParaRPr i="0" sz="1000" u="none" cap="none" strike="noStrike">
              <a:solidFill>
                <a:schemeClr val="dk1"/>
              </a:solidFill>
              <a:latin typeface="Spectral ExtraLight"/>
              <a:ea typeface="Spectral ExtraLight"/>
              <a:cs typeface="Spectral ExtraLight"/>
              <a:sym typeface="Spectral Extra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7"/>
          <p:cNvSpPr/>
          <p:nvPr/>
        </p:nvSpPr>
        <p:spPr>
          <a:xfrm>
            <a:off x="609600" y="1340197"/>
            <a:ext cx="2514600" cy="1814513"/>
          </a:xfrm>
          <a:prstGeom prst="roundRect">
            <a:avLst>
              <a:gd fmla="val 120945"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0" name="Google Shape;120;p7"/>
          <p:cNvSpPr/>
          <p:nvPr/>
        </p:nvSpPr>
        <p:spPr>
          <a:xfrm>
            <a:off x="3314700" y="1340197"/>
            <a:ext cx="2514600" cy="1814513"/>
          </a:xfrm>
          <a:prstGeom prst="roundRect">
            <a:avLst>
              <a:gd fmla="val 120945"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1" name="Google Shape;121;p7"/>
          <p:cNvSpPr/>
          <p:nvPr/>
        </p:nvSpPr>
        <p:spPr>
          <a:xfrm>
            <a:off x="6019800" y="1340197"/>
            <a:ext cx="2514600" cy="1814513"/>
          </a:xfrm>
          <a:prstGeom prst="roundRect">
            <a:avLst>
              <a:gd fmla="val 120945"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2" name="Google Shape;122;p7"/>
          <p:cNvSpPr/>
          <p:nvPr/>
        </p:nvSpPr>
        <p:spPr>
          <a:xfrm>
            <a:off x="609600" y="3345201"/>
            <a:ext cx="2514600" cy="1714500"/>
          </a:xfrm>
          <a:prstGeom prst="roundRect">
            <a:avLst>
              <a:gd fmla="val 120945"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3" name="Google Shape;123;p7"/>
          <p:cNvSpPr/>
          <p:nvPr/>
        </p:nvSpPr>
        <p:spPr>
          <a:xfrm>
            <a:off x="3314700" y="3345201"/>
            <a:ext cx="2514600" cy="1714500"/>
          </a:xfrm>
          <a:prstGeom prst="roundRect">
            <a:avLst>
              <a:gd fmla="val 120945"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4" name="Google Shape;124;p7"/>
          <p:cNvSpPr/>
          <p:nvPr/>
        </p:nvSpPr>
        <p:spPr>
          <a:xfrm>
            <a:off x="6019800" y="3345201"/>
            <a:ext cx="2514600" cy="1714500"/>
          </a:xfrm>
          <a:prstGeom prst="roundRect">
            <a:avLst>
              <a:gd fmla="val 120945"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5" name="Google Shape;125;p7"/>
          <p:cNvSpPr/>
          <p:nvPr/>
        </p:nvSpPr>
        <p:spPr>
          <a:xfrm>
            <a:off x="609600" y="-16073"/>
            <a:ext cx="8083296"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B8A8C6"/>
              </a:buClr>
              <a:buSzPts val="1050"/>
              <a:buFont typeface="Arial"/>
              <a:buNone/>
            </a:pPr>
            <a:r>
              <a:t/>
            </a:r>
            <a:endParaRPr b="0" i="0" sz="1050" u="none" cap="none" strike="noStrike">
              <a:solidFill>
                <a:schemeClr val="dk1"/>
              </a:solidFill>
              <a:latin typeface="Calibri"/>
              <a:ea typeface="Calibri"/>
              <a:cs typeface="Calibri"/>
              <a:sym typeface="Calibri"/>
            </a:endParaRPr>
          </a:p>
        </p:txBody>
      </p:sp>
      <p:sp>
        <p:nvSpPr>
          <p:cNvPr id="126" name="Google Shape;126;p7"/>
          <p:cNvSpPr/>
          <p:nvPr/>
        </p:nvSpPr>
        <p:spPr>
          <a:xfrm>
            <a:off x="609600" y="738307"/>
            <a:ext cx="8083200" cy="7086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Ideal </a:t>
            </a:r>
            <a:r>
              <a:rPr lang="en-US" sz="3720">
                <a:solidFill>
                  <a:schemeClr val="dk1"/>
                </a:solidFill>
                <a:latin typeface="Spectral ExtraLight"/>
                <a:ea typeface="Spectral ExtraLight"/>
                <a:cs typeface="Spectral ExtraLight"/>
                <a:sym typeface="Spectral ExtraLight"/>
              </a:rPr>
              <a:t>S</a:t>
            </a:r>
            <a:r>
              <a:rPr i="0" lang="en-US" sz="3720" u="none" cap="none" strike="noStrike">
                <a:solidFill>
                  <a:schemeClr val="dk1"/>
                </a:solidFill>
                <a:latin typeface="Spectral ExtraLight"/>
                <a:ea typeface="Spectral ExtraLight"/>
                <a:cs typeface="Spectral ExtraLight"/>
                <a:sym typeface="Spectral ExtraLight"/>
              </a:rPr>
              <a:t>ponsor </a:t>
            </a:r>
            <a:r>
              <a:rPr lang="en-US" sz="3720">
                <a:solidFill>
                  <a:schemeClr val="dk1"/>
                </a:solidFill>
                <a:latin typeface="Spectral ExtraLight"/>
                <a:ea typeface="Spectral ExtraLight"/>
                <a:cs typeface="Spectral ExtraLight"/>
                <a:sym typeface="Spectral ExtraLight"/>
              </a:rPr>
              <a:t>C</a:t>
            </a:r>
            <a:r>
              <a:rPr i="0" lang="en-US" sz="3720" u="none" cap="none" strike="noStrike">
                <a:solidFill>
                  <a:schemeClr val="dk1"/>
                </a:solidFill>
                <a:latin typeface="Spectral ExtraLight"/>
                <a:ea typeface="Spectral ExtraLight"/>
                <a:cs typeface="Spectral ExtraLight"/>
                <a:sym typeface="Spectral ExtraLight"/>
              </a:rPr>
              <a:t>ategories by </a:t>
            </a:r>
            <a:r>
              <a:rPr lang="en-US" sz="3720">
                <a:solidFill>
                  <a:schemeClr val="dk1"/>
                </a:solidFill>
                <a:latin typeface="Spectral ExtraLight"/>
                <a:ea typeface="Spectral ExtraLight"/>
                <a:cs typeface="Spectral ExtraLight"/>
                <a:sym typeface="Spectral ExtraLight"/>
              </a:rPr>
              <a:t>P</a:t>
            </a:r>
            <a:r>
              <a:rPr i="0" lang="en-US" sz="3720" u="none" cap="none" strike="noStrike">
                <a:solidFill>
                  <a:schemeClr val="dk1"/>
                </a:solidFill>
                <a:latin typeface="Spectral ExtraLight"/>
                <a:ea typeface="Spectral ExtraLight"/>
                <a:cs typeface="Spectral ExtraLight"/>
                <a:sym typeface="Spectral ExtraLight"/>
              </a:rPr>
              <a:t>illar</a:t>
            </a:r>
            <a:endParaRPr i="0" sz="3720" u="none" cap="none" strike="noStrike">
              <a:solidFill>
                <a:schemeClr val="dk1"/>
              </a:solidFill>
              <a:latin typeface="Spectral ExtraLight"/>
              <a:ea typeface="Spectral ExtraLight"/>
              <a:cs typeface="Spectral ExtraLight"/>
              <a:sym typeface="Spectral ExtraLight"/>
            </a:endParaRPr>
          </a:p>
        </p:txBody>
      </p:sp>
      <p:sp>
        <p:nvSpPr>
          <p:cNvPr id="127" name="Google Shape;127;p7"/>
          <p:cNvSpPr/>
          <p:nvPr/>
        </p:nvSpPr>
        <p:spPr>
          <a:xfrm>
            <a:off x="809625" y="1540222"/>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Emotional</a:t>
            </a:r>
            <a:endParaRPr i="0" u="none" cap="none" strike="noStrike">
              <a:solidFill>
                <a:schemeClr val="dk1"/>
              </a:solidFill>
              <a:latin typeface="Spectral ExtraLight"/>
              <a:ea typeface="Spectral ExtraLight"/>
              <a:cs typeface="Spectral ExtraLight"/>
              <a:sym typeface="Spectral ExtraLight"/>
            </a:endParaRPr>
          </a:p>
        </p:txBody>
      </p:sp>
      <p:sp>
        <p:nvSpPr>
          <p:cNvPr id="128" name="Google Shape;128;p7"/>
          <p:cNvSpPr/>
          <p:nvPr/>
        </p:nvSpPr>
        <p:spPr>
          <a:xfrm>
            <a:off x="809625" y="1883122"/>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Stress support products, journaling brands, calming beverages, self-care brands, nervous system tools, emotional wellness coaches.</a:t>
            </a:r>
            <a:endParaRPr i="0" sz="1025" u="none" cap="none" strike="noStrike">
              <a:solidFill>
                <a:schemeClr val="dk1"/>
              </a:solidFill>
              <a:latin typeface="Spectral ExtraLight"/>
              <a:ea typeface="Spectral ExtraLight"/>
              <a:cs typeface="Spectral ExtraLight"/>
              <a:sym typeface="Spectral ExtraLight"/>
            </a:endParaRPr>
          </a:p>
        </p:txBody>
      </p:sp>
      <p:sp>
        <p:nvSpPr>
          <p:cNvPr id="129" name="Google Shape;129;p7"/>
          <p:cNvSpPr/>
          <p:nvPr/>
        </p:nvSpPr>
        <p:spPr>
          <a:xfrm>
            <a:off x="3514725" y="1540222"/>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Mental</a:t>
            </a:r>
            <a:endParaRPr i="0" u="none" cap="none" strike="noStrike">
              <a:solidFill>
                <a:schemeClr val="dk1"/>
              </a:solidFill>
              <a:latin typeface="Spectral ExtraLight"/>
              <a:ea typeface="Spectral ExtraLight"/>
              <a:cs typeface="Spectral ExtraLight"/>
              <a:sym typeface="Spectral ExtraLight"/>
            </a:endParaRPr>
          </a:p>
        </p:txBody>
      </p:sp>
      <p:sp>
        <p:nvSpPr>
          <p:cNvPr id="130" name="Google Shape;130;p7"/>
          <p:cNvSpPr/>
          <p:nvPr/>
        </p:nvSpPr>
        <p:spPr>
          <a:xfrm>
            <a:off x="3514725" y="1883122"/>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Therapy platforms, coaching brands, productivity tools, mindfulness apps, focus-support products, mental performance services.</a:t>
            </a:r>
            <a:endParaRPr i="0" sz="1025" u="none" cap="none" strike="noStrike">
              <a:solidFill>
                <a:schemeClr val="dk1"/>
              </a:solidFill>
              <a:latin typeface="Spectral ExtraLight"/>
              <a:ea typeface="Spectral ExtraLight"/>
              <a:cs typeface="Spectral ExtraLight"/>
              <a:sym typeface="Spectral ExtraLight"/>
            </a:endParaRPr>
          </a:p>
        </p:txBody>
      </p:sp>
      <p:sp>
        <p:nvSpPr>
          <p:cNvPr id="131" name="Google Shape;131;p7"/>
          <p:cNvSpPr/>
          <p:nvPr/>
        </p:nvSpPr>
        <p:spPr>
          <a:xfrm>
            <a:off x="6219825" y="1540222"/>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Physical</a:t>
            </a:r>
            <a:endParaRPr i="0" u="none" cap="none" strike="noStrike">
              <a:solidFill>
                <a:schemeClr val="dk1"/>
              </a:solidFill>
              <a:latin typeface="Spectral ExtraLight"/>
              <a:ea typeface="Spectral ExtraLight"/>
              <a:cs typeface="Spectral ExtraLight"/>
              <a:sym typeface="Spectral ExtraLight"/>
            </a:endParaRPr>
          </a:p>
        </p:txBody>
      </p:sp>
      <p:sp>
        <p:nvSpPr>
          <p:cNvPr id="132" name="Google Shape;132;p7"/>
          <p:cNvSpPr/>
          <p:nvPr/>
        </p:nvSpPr>
        <p:spPr>
          <a:xfrm>
            <a:off x="6219825" y="1883122"/>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Fitness studios, recovery services, wellness clinics, activewear, movement educators, supplements, healthy beverage brands.</a:t>
            </a:r>
            <a:endParaRPr i="0" sz="1025" u="none" cap="none" strike="noStrike">
              <a:solidFill>
                <a:schemeClr val="dk1"/>
              </a:solidFill>
              <a:latin typeface="Spectral ExtraLight"/>
              <a:ea typeface="Spectral ExtraLight"/>
              <a:cs typeface="Spectral ExtraLight"/>
              <a:sym typeface="Spectral ExtraLight"/>
            </a:endParaRPr>
          </a:p>
        </p:txBody>
      </p:sp>
      <p:sp>
        <p:nvSpPr>
          <p:cNvPr id="133" name="Google Shape;133;p7"/>
          <p:cNvSpPr/>
          <p:nvPr/>
        </p:nvSpPr>
        <p:spPr>
          <a:xfrm>
            <a:off x="809625" y="3545235"/>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Financial</a:t>
            </a:r>
            <a:endParaRPr i="0" u="none" cap="none" strike="noStrike">
              <a:solidFill>
                <a:schemeClr val="dk1"/>
              </a:solidFill>
              <a:latin typeface="Spectral ExtraLight"/>
              <a:ea typeface="Spectral ExtraLight"/>
              <a:cs typeface="Spectral ExtraLight"/>
              <a:sym typeface="Spectral ExtraLight"/>
            </a:endParaRPr>
          </a:p>
        </p:txBody>
      </p:sp>
      <p:sp>
        <p:nvSpPr>
          <p:cNvPr id="134" name="Google Shape;134;p7"/>
          <p:cNvSpPr/>
          <p:nvPr/>
        </p:nvSpPr>
        <p:spPr>
          <a:xfrm>
            <a:off x="809625" y="3888135"/>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Financial planners, budgeting tools, savings platforms, wedding finance support, premium payment solutions, advisory services.</a:t>
            </a:r>
            <a:endParaRPr i="0" sz="1025" u="none" cap="none" strike="noStrike">
              <a:solidFill>
                <a:schemeClr val="dk1"/>
              </a:solidFill>
              <a:latin typeface="Spectral ExtraLight"/>
              <a:ea typeface="Spectral ExtraLight"/>
              <a:cs typeface="Spectral ExtraLight"/>
              <a:sym typeface="Spectral ExtraLight"/>
            </a:endParaRPr>
          </a:p>
        </p:txBody>
      </p:sp>
      <p:sp>
        <p:nvSpPr>
          <p:cNvPr id="135" name="Google Shape;135;p7"/>
          <p:cNvSpPr/>
          <p:nvPr/>
        </p:nvSpPr>
        <p:spPr>
          <a:xfrm>
            <a:off x="3514725" y="3545235"/>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Spiritual</a:t>
            </a:r>
            <a:endParaRPr i="0" u="none" cap="none" strike="noStrike">
              <a:solidFill>
                <a:schemeClr val="dk1"/>
              </a:solidFill>
              <a:latin typeface="Spectral ExtraLight"/>
              <a:ea typeface="Spectral ExtraLight"/>
              <a:cs typeface="Spectral ExtraLight"/>
              <a:sym typeface="Spectral ExtraLight"/>
            </a:endParaRPr>
          </a:p>
        </p:txBody>
      </p:sp>
      <p:sp>
        <p:nvSpPr>
          <p:cNvPr id="136" name="Google Shape;136;p7"/>
          <p:cNvSpPr/>
          <p:nvPr/>
        </p:nvSpPr>
        <p:spPr>
          <a:xfrm>
            <a:off x="3514725" y="3888135"/>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Wellness retreats, ritual brands, candles, meditation services, holistic practitioners, intentional living products.</a:t>
            </a:r>
            <a:endParaRPr i="0" sz="1025" u="none" cap="none" strike="noStrike">
              <a:solidFill>
                <a:schemeClr val="dk1"/>
              </a:solidFill>
              <a:latin typeface="Spectral ExtraLight"/>
              <a:ea typeface="Spectral ExtraLight"/>
              <a:cs typeface="Spectral ExtraLight"/>
              <a:sym typeface="Spectral ExtraLight"/>
            </a:endParaRPr>
          </a:p>
        </p:txBody>
      </p:sp>
      <p:sp>
        <p:nvSpPr>
          <p:cNvPr id="137" name="Google Shape;137;p7"/>
          <p:cNvSpPr/>
          <p:nvPr/>
        </p:nvSpPr>
        <p:spPr>
          <a:xfrm>
            <a:off x="6219825" y="3545235"/>
            <a:ext cx="2156841" cy="266700"/>
          </a:xfrm>
          <a:prstGeom prst="rect">
            <a:avLst/>
          </a:prstGeom>
          <a:noFill/>
          <a:ln>
            <a:noFill/>
          </a:ln>
        </p:spPr>
        <p:txBody>
          <a:bodyPr anchorCtr="0" anchor="t" bIns="0" lIns="0" spcFirstLastPara="1" rIns="0" wrap="square" tIns="0">
            <a:noAutofit/>
          </a:bodyPr>
          <a:lstStyle/>
          <a:p>
            <a:pPr indent="0" lvl="0" marL="0" marR="0" rtl="0" algn="ctr">
              <a:lnSpc>
                <a:spcPct val="155555"/>
              </a:lnSpc>
              <a:spcBef>
                <a:spcPts val="0"/>
              </a:spcBef>
              <a:spcAft>
                <a:spcPts val="0"/>
              </a:spcAft>
              <a:buClr>
                <a:srgbClr val="F9F4FB"/>
              </a:buClr>
              <a:buSzPts val="1350"/>
              <a:buFont typeface="Arial"/>
              <a:buNone/>
            </a:pPr>
            <a:r>
              <a:rPr i="0" lang="en-US" u="none" cap="none" strike="noStrike">
                <a:solidFill>
                  <a:schemeClr val="dk1"/>
                </a:solidFill>
                <a:latin typeface="Spectral ExtraLight"/>
                <a:ea typeface="Spectral ExtraLight"/>
                <a:cs typeface="Spectral ExtraLight"/>
                <a:sym typeface="Spectral ExtraLight"/>
              </a:rPr>
              <a:t>Social</a:t>
            </a:r>
            <a:endParaRPr i="0" u="none" cap="none" strike="noStrike">
              <a:solidFill>
                <a:schemeClr val="dk1"/>
              </a:solidFill>
              <a:latin typeface="Spectral ExtraLight"/>
              <a:ea typeface="Spectral ExtraLight"/>
              <a:cs typeface="Spectral ExtraLight"/>
              <a:sym typeface="Spectral ExtraLight"/>
            </a:endParaRPr>
          </a:p>
        </p:txBody>
      </p:sp>
      <p:sp>
        <p:nvSpPr>
          <p:cNvPr id="138" name="Google Shape;138;p7"/>
          <p:cNvSpPr/>
          <p:nvPr/>
        </p:nvSpPr>
        <p:spPr>
          <a:xfrm>
            <a:off x="6219825" y="3888135"/>
            <a:ext cx="2114550" cy="1071563"/>
          </a:xfrm>
          <a:prstGeom prst="rect">
            <a:avLst/>
          </a:prstGeom>
          <a:noFill/>
          <a:ln>
            <a:noFill/>
          </a:ln>
        </p:spPr>
        <p:txBody>
          <a:bodyPr anchorCtr="0" anchor="t" bIns="0" lIns="0" spcFirstLastPara="1" rIns="0" wrap="square" tIns="0">
            <a:noAutofit/>
          </a:bodyPr>
          <a:lstStyle/>
          <a:p>
            <a:pPr indent="0" lvl="0" marL="0" marR="0" rtl="0" algn="ctr">
              <a:lnSpc>
                <a:spcPct val="150044"/>
              </a:lnSpc>
              <a:spcBef>
                <a:spcPts val="0"/>
              </a:spcBef>
              <a:spcAft>
                <a:spcPts val="0"/>
              </a:spcAft>
              <a:buClr>
                <a:srgbClr val="DED2E6"/>
              </a:buClr>
              <a:buSzPts val="1125"/>
              <a:buFont typeface="Arial"/>
              <a:buNone/>
            </a:pPr>
            <a:r>
              <a:rPr i="0" lang="en-US" sz="1025" u="none" cap="none" strike="noStrike">
                <a:solidFill>
                  <a:schemeClr val="dk1"/>
                </a:solidFill>
                <a:latin typeface="Spectral ExtraLight"/>
                <a:ea typeface="Spectral ExtraLight"/>
                <a:cs typeface="Spectral ExtraLight"/>
                <a:sym typeface="Spectral ExtraLight"/>
              </a:rPr>
              <a:t>Bridal vendors, hospitality partners, gifting companies, event experiences, referral-based businesses, community-driven brands.</a:t>
            </a:r>
            <a:endParaRPr i="0" sz="1025" u="none" cap="none" strike="noStrike">
              <a:solidFill>
                <a:schemeClr val="dk1"/>
              </a:solidFill>
              <a:latin typeface="Spectral ExtraLight"/>
              <a:ea typeface="Spectral ExtraLight"/>
              <a:cs typeface="Spectral ExtraLight"/>
              <a:sym typeface="Spectral ExtraLight"/>
            </a:endParaRPr>
          </a:p>
        </p:txBody>
      </p:sp>
      <p:pic>
        <p:nvPicPr>
          <p:cNvPr id="139" name="Google Shape;139;p7" title="Lotus Logo Mental, Physical, Emotional, Spiritual (3).png"/>
          <p:cNvPicPr preferRelativeResize="0"/>
          <p:nvPr/>
        </p:nvPicPr>
        <p:blipFill>
          <a:blip r:embed="rId3">
            <a:alphaModFix/>
          </a:blip>
          <a:stretch>
            <a:fillRect/>
          </a:stretch>
        </p:blipFill>
        <p:spPr>
          <a:xfrm>
            <a:off x="4239688" y="38050"/>
            <a:ext cx="823025" cy="823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8"/>
          <p:cNvSpPr/>
          <p:nvPr/>
        </p:nvSpPr>
        <p:spPr>
          <a:xfrm>
            <a:off x="609600" y="1335435"/>
            <a:ext cx="3848100" cy="1676400"/>
          </a:xfrm>
          <a:prstGeom prst="roundRect">
            <a:avLst>
              <a:gd fmla="val 130909"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6" name="Google Shape;146;p8"/>
          <p:cNvSpPr/>
          <p:nvPr/>
        </p:nvSpPr>
        <p:spPr>
          <a:xfrm>
            <a:off x="4686300" y="1335435"/>
            <a:ext cx="3848100" cy="1676400"/>
          </a:xfrm>
          <a:prstGeom prst="roundRect">
            <a:avLst>
              <a:gd fmla="val 130909"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7" name="Google Shape;147;p8"/>
          <p:cNvSpPr/>
          <p:nvPr/>
        </p:nvSpPr>
        <p:spPr>
          <a:xfrm>
            <a:off x="609600" y="3240426"/>
            <a:ext cx="3848100" cy="1752900"/>
          </a:xfrm>
          <a:prstGeom prst="roundRect">
            <a:avLst>
              <a:gd fmla="val 114059"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8" name="Google Shape;148;p8"/>
          <p:cNvSpPr/>
          <p:nvPr/>
        </p:nvSpPr>
        <p:spPr>
          <a:xfrm>
            <a:off x="4686300" y="3240426"/>
            <a:ext cx="3848100" cy="1722900"/>
          </a:xfrm>
          <a:prstGeom prst="roundRect">
            <a:avLst>
              <a:gd fmla="val 114059"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9" name="Google Shape;149;p8"/>
          <p:cNvSpPr/>
          <p:nvPr/>
        </p:nvSpPr>
        <p:spPr>
          <a:xfrm>
            <a:off x="350500" y="59064"/>
            <a:ext cx="8083200" cy="190500"/>
          </a:xfrm>
          <a:prstGeom prst="rect">
            <a:avLst/>
          </a:prstGeom>
          <a:noFill/>
          <a:ln>
            <a:noFill/>
          </a:ln>
        </p:spPr>
        <p:txBody>
          <a:bodyPr anchorCtr="0" anchor="t" bIns="0" lIns="0" spcFirstLastPara="1" rIns="0" wrap="square" tIns="0">
            <a:noAutofit/>
          </a:bodyPr>
          <a:lstStyle/>
          <a:p>
            <a:pPr indent="0" lvl="0" marL="0" marR="0" rtl="0" algn="l">
              <a:lnSpc>
                <a:spcPct val="142857"/>
              </a:lnSpc>
              <a:spcBef>
                <a:spcPts val="0"/>
              </a:spcBef>
              <a:spcAft>
                <a:spcPts val="0"/>
              </a:spcAft>
              <a:buClr>
                <a:srgbClr val="B8A8C6"/>
              </a:buClr>
              <a:buSzPts val="1050"/>
              <a:buFont typeface="Arial"/>
              <a:buNone/>
            </a:pPr>
            <a:r>
              <a:t/>
            </a:r>
            <a:endParaRPr b="0" i="0" sz="1050" u="none" cap="none" strike="noStrike">
              <a:solidFill>
                <a:schemeClr val="dk1"/>
              </a:solidFill>
              <a:latin typeface="Calibri"/>
              <a:ea typeface="Calibri"/>
              <a:cs typeface="Calibri"/>
              <a:sym typeface="Calibri"/>
            </a:endParaRPr>
          </a:p>
        </p:txBody>
      </p:sp>
      <p:sp>
        <p:nvSpPr>
          <p:cNvPr id="150" name="Google Shape;150;p8"/>
          <p:cNvSpPr/>
          <p:nvPr/>
        </p:nvSpPr>
        <p:spPr>
          <a:xfrm>
            <a:off x="609600" y="322064"/>
            <a:ext cx="8083296" cy="708571"/>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Examples of </a:t>
            </a:r>
            <a:r>
              <a:rPr lang="en-US" sz="3720">
                <a:solidFill>
                  <a:schemeClr val="dk1"/>
                </a:solidFill>
                <a:latin typeface="Spectral ExtraLight"/>
                <a:ea typeface="Spectral ExtraLight"/>
                <a:cs typeface="Spectral ExtraLight"/>
                <a:sym typeface="Spectral ExtraLight"/>
              </a:rPr>
              <a:t>S</a:t>
            </a:r>
            <a:r>
              <a:rPr i="0" lang="en-US" sz="3720" u="none" cap="none" strike="noStrike">
                <a:solidFill>
                  <a:schemeClr val="dk1"/>
                </a:solidFill>
                <a:latin typeface="Spectral ExtraLight"/>
                <a:ea typeface="Spectral ExtraLight"/>
                <a:cs typeface="Spectral ExtraLight"/>
                <a:sym typeface="Spectral ExtraLight"/>
              </a:rPr>
              <a:t>ponsorable </a:t>
            </a:r>
            <a:r>
              <a:rPr lang="en-US" sz="3720">
                <a:solidFill>
                  <a:schemeClr val="dk1"/>
                </a:solidFill>
                <a:latin typeface="Spectral ExtraLight"/>
                <a:ea typeface="Spectral ExtraLight"/>
                <a:cs typeface="Spectral ExtraLight"/>
                <a:sym typeface="Spectral ExtraLight"/>
              </a:rPr>
              <a:t>M</a:t>
            </a:r>
            <a:r>
              <a:rPr i="0" lang="en-US" sz="3720" u="none" cap="none" strike="noStrike">
                <a:solidFill>
                  <a:schemeClr val="dk1"/>
                </a:solidFill>
                <a:latin typeface="Spectral ExtraLight"/>
                <a:ea typeface="Spectral ExtraLight"/>
                <a:cs typeface="Spectral ExtraLight"/>
                <a:sym typeface="Spectral ExtraLight"/>
              </a:rPr>
              <a:t>oments</a:t>
            </a:r>
            <a:endParaRPr i="0" sz="3720" u="none" cap="none" strike="noStrike">
              <a:solidFill>
                <a:schemeClr val="dk1"/>
              </a:solidFill>
              <a:latin typeface="Spectral ExtraLight"/>
              <a:ea typeface="Spectral ExtraLight"/>
              <a:cs typeface="Spectral ExtraLight"/>
              <a:sym typeface="Spectral ExtraLight"/>
            </a:endParaRPr>
          </a:p>
        </p:txBody>
      </p:sp>
      <p:sp>
        <p:nvSpPr>
          <p:cNvPr id="151" name="Google Shape;151;p8"/>
          <p:cNvSpPr/>
          <p:nvPr/>
        </p:nvSpPr>
        <p:spPr>
          <a:xfrm>
            <a:off x="885825" y="1611660"/>
            <a:ext cx="3361563"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Emotional + Mental</a:t>
            </a:r>
            <a:endParaRPr i="0" u="none" cap="none" strike="noStrike">
              <a:solidFill>
                <a:schemeClr val="dk1"/>
              </a:solidFill>
              <a:latin typeface="Spectral ExtraLight"/>
              <a:ea typeface="Spectral ExtraLight"/>
              <a:cs typeface="Spectral ExtraLight"/>
              <a:sym typeface="Spectral ExtraLight"/>
            </a:endParaRPr>
          </a:p>
        </p:txBody>
      </p:sp>
      <p:sp>
        <p:nvSpPr>
          <p:cNvPr id="152" name="Google Shape;152;p8"/>
          <p:cNvSpPr/>
          <p:nvPr/>
        </p:nvSpPr>
        <p:spPr>
          <a:xfrm>
            <a:off x="918701" y="1956610"/>
            <a:ext cx="3295800" cy="7431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Guided journaling lounge, calm room, coaching mini sessions, or a branded decompression station.</a:t>
            </a:r>
            <a:endParaRPr i="0" sz="1000" u="none" cap="none" strike="noStrike">
              <a:solidFill>
                <a:schemeClr val="dk1"/>
              </a:solidFill>
              <a:latin typeface="Spectral ExtraLight"/>
              <a:ea typeface="Spectral ExtraLight"/>
              <a:cs typeface="Spectral ExtraLight"/>
              <a:sym typeface="Spectral ExtraLight"/>
            </a:endParaRPr>
          </a:p>
        </p:txBody>
      </p:sp>
      <p:sp>
        <p:nvSpPr>
          <p:cNvPr id="153" name="Google Shape;153;p8"/>
          <p:cNvSpPr/>
          <p:nvPr/>
        </p:nvSpPr>
        <p:spPr>
          <a:xfrm>
            <a:off x="4962525" y="1611660"/>
            <a:ext cx="3361563"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Physical + Social</a:t>
            </a:r>
            <a:endParaRPr i="0" u="none" cap="none" strike="noStrike">
              <a:solidFill>
                <a:schemeClr val="dk1"/>
              </a:solidFill>
              <a:latin typeface="Spectral ExtraLight"/>
              <a:ea typeface="Spectral ExtraLight"/>
              <a:cs typeface="Spectral ExtraLight"/>
              <a:sym typeface="Spectral ExtraLight"/>
            </a:endParaRPr>
          </a:p>
        </p:txBody>
      </p:sp>
      <p:sp>
        <p:nvSpPr>
          <p:cNvPr id="154" name="Google Shape;154;p8"/>
          <p:cNvSpPr/>
          <p:nvPr/>
        </p:nvSpPr>
        <p:spPr>
          <a:xfrm>
            <a:off x="4962525" y="1992660"/>
            <a:ext cx="3295650" cy="74295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Movement class, recovery zone, mocktail bar, or group wellness activity designed for conversation and community.</a:t>
            </a:r>
            <a:endParaRPr i="0" sz="1000" u="none" cap="none" strike="noStrike">
              <a:solidFill>
                <a:schemeClr val="dk1"/>
              </a:solidFill>
              <a:latin typeface="Spectral ExtraLight"/>
              <a:ea typeface="Spectral ExtraLight"/>
              <a:cs typeface="Spectral ExtraLight"/>
              <a:sym typeface="Spectral ExtraLight"/>
            </a:endParaRPr>
          </a:p>
        </p:txBody>
      </p:sp>
      <p:sp>
        <p:nvSpPr>
          <p:cNvPr id="155" name="Google Shape;155;p8"/>
          <p:cNvSpPr/>
          <p:nvPr/>
        </p:nvSpPr>
        <p:spPr>
          <a:xfrm>
            <a:off x="885825" y="3516660"/>
            <a:ext cx="3361563"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Financial</a:t>
            </a:r>
            <a:endParaRPr i="0" u="none" cap="none" strike="noStrike">
              <a:solidFill>
                <a:schemeClr val="dk1"/>
              </a:solidFill>
              <a:latin typeface="Spectral ExtraLight"/>
              <a:ea typeface="Spectral ExtraLight"/>
              <a:cs typeface="Spectral ExtraLight"/>
              <a:sym typeface="Spectral ExtraLight"/>
            </a:endParaRPr>
          </a:p>
        </p:txBody>
      </p:sp>
      <p:sp>
        <p:nvSpPr>
          <p:cNvPr id="156" name="Google Shape;156;p8"/>
          <p:cNvSpPr/>
          <p:nvPr/>
        </p:nvSpPr>
        <p:spPr>
          <a:xfrm>
            <a:off x="885825" y="3897660"/>
            <a:ext cx="3295650" cy="9906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Money wellness workshop, budget planning lounge, or educational activation focused on confident spending and planning.</a:t>
            </a:r>
            <a:endParaRPr i="0" sz="1000" u="none" cap="none" strike="noStrike">
              <a:solidFill>
                <a:schemeClr val="dk1"/>
              </a:solidFill>
              <a:latin typeface="Spectral ExtraLight"/>
              <a:ea typeface="Spectral ExtraLight"/>
              <a:cs typeface="Spectral ExtraLight"/>
              <a:sym typeface="Spectral ExtraLight"/>
            </a:endParaRPr>
          </a:p>
        </p:txBody>
      </p:sp>
      <p:sp>
        <p:nvSpPr>
          <p:cNvPr id="157" name="Google Shape;157;p8"/>
          <p:cNvSpPr/>
          <p:nvPr/>
        </p:nvSpPr>
        <p:spPr>
          <a:xfrm>
            <a:off x="4962525" y="3516660"/>
            <a:ext cx="3361563"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Spiritual</a:t>
            </a:r>
            <a:endParaRPr i="0" u="none" cap="none" strike="noStrike">
              <a:solidFill>
                <a:schemeClr val="dk1"/>
              </a:solidFill>
              <a:latin typeface="Spectral ExtraLight"/>
              <a:ea typeface="Spectral ExtraLight"/>
              <a:cs typeface="Spectral ExtraLight"/>
              <a:sym typeface="Spectral ExtraLight"/>
            </a:endParaRPr>
          </a:p>
        </p:txBody>
      </p:sp>
      <p:sp>
        <p:nvSpPr>
          <p:cNvPr id="158" name="Google Shape;158;p8"/>
          <p:cNvSpPr/>
          <p:nvPr/>
        </p:nvSpPr>
        <p:spPr>
          <a:xfrm>
            <a:off x="4962525" y="3897660"/>
            <a:ext cx="3295650" cy="990600"/>
          </a:xfrm>
          <a:prstGeom prst="rect">
            <a:avLst/>
          </a:prstGeom>
          <a:noFill/>
          <a:ln>
            <a:noFill/>
          </a:ln>
        </p:spPr>
        <p:txBody>
          <a:bodyPr anchorCtr="0" anchor="t" bIns="0" lIns="0" spcFirstLastPara="1" rIns="0" wrap="square" tIns="0">
            <a:noAutofit/>
          </a:bodyPr>
          <a:lstStyle/>
          <a:p>
            <a:pPr indent="0" lvl="0" marL="0" marR="0" rtl="0" algn="ctr">
              <a:lnSpc>
                <a:spcPct val="1625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Intention setting ritual, meditation circle, candle or keepsake activation, or grounding experience tied to meaning and reflection.</a:t>
            </a:r>
            <a:endParaRPr i="0" sz="1000" u="none" cap="none" strike="noStrike">
              <a:solidFill>
                <a:schemeClr val="dk1"/>
              </a:solidFill>
              <a:latin typeface="Spectral ExtraLight"/>
              <a:ea typeface="Spectral ExtraLight"/>
              <a:cs typeface="Spectral ExtraLight"/>
              <a:sym typeface="Spectral Extra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9"/>
          <p:cNvSpPr/>
          <p:nvPr/>
        </p:nvSpPr>
        <p:spPr>
          <a:xfrm>
            <a:off x="609600" y="2584996"/>
            <a:ext cx="2489150" cy="2038350"/>
          </a:xfrm>
          <a:prstGeom prst="roundRect">
            <a:avLst>
              <a:gd fmla="val 107664"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65" name="Google Shape;165;p9"/>
          <p:cNvSpPr/>
          <p:nvPr/>
        </p:nvSpPr>
        <p:spPr>
          <a:xfrm>
            <a:off x="3327350" y="2584996"/>
            <a:ext cx="2489150" cy="2038350"/>
          </a:xfrm>
          <a:prstGeom prst="roundRect">
            <a:avLst>
              <a:gd fmla="val 107664" name="adj"/>
            </a:avLst>
          </a:prstGeom>
          <a:solidFill>
            <a:srgbClr val="D8B26A"/>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66" name="Google Shape;166;p9"/>
          <p:cNvSpPr/>
          <p:nvPr/>
        </p:nvSpPr>
        <p:spPr>
          <a:xfrm>
            <a:off x="6045101" y="2584996"/>
            <a:ext cx="2489299" cy="2038350"/>
          </a:xfrm>
          <a:prstGeom prst="roundRect">
            <a:avLst>
              <a:gd fmla="val 107664" name="adj"/>
            </a:avLst>
          </a:prstGeom>
          <a:solidFill>
            <a:srgbClr val="F4DAA9"/>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67" name="Google Shape;167;p9"/>
          <p:cNvSpPr/>
          <p:nvPr/>
        </p:nvSpPr>
        <p:spPr>
          <a:xfrm>
            <a:off x="609600" y="1634372"/>
            <a:ext cx="7924800" cy="6459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F9F4FB"/>
              </a:buClr>
              <a:buSzPts val="3720"/>
              <a:buFont typeface="Playfair Display"/>
              <a:buNone/>
            </a:pPr>
            <a:r>
              <a:rPr i="0" lang="en-US" sz="3720" u="none" cap="none" strike="noStrike">
                <a:solidFill>
                  <a:schemeClr val="dk1"/>
                </a:solidFill>
                <a:latin typeface="Spectral ExtraLight"/>
                <a:ea typeface="Spectral ExtraLight"/>
                <a:cs typeface="Spectral ExtraLight"/>
                <a:sym typeface="Spectral ExtraLight"/>
              </a:rPr>
              <a:t>Why </a:t>
            </a:r>
            <a:r>
              <a:rPr lang="en-US" sz="3720">
                <a:solidFill>
                  <a:schemeClr val="dk1"/>
                </a:solidFill>
                <a:latin typeface="Spectral ExtraLight"/>
                <a:ea typeface="Spectral ExtraLight"/>
                <a:cs typeface="Spectral ExtraLight"/>
                <a:sym typeface="Spectral ExtraLight"/>
              </a:rPr>
              <a:t>O</a:t>
            </a:r>
            <a:r>
              <a:rPr i="0" lang="en-US" sz="3720" u="none" cap="none" strike="noStrike">
                <a:solidFill>
                  <a:schemeClr val="dk1"/>
                </a:solidFill>
                <a:latin typeface="Spectral ExtraLight"/>
                <a:ea typeface="Spectral ExtraLight"/>
                <a:cs typeface="Spectral ExtraLight"/>
                <a:sym typeface="Spectral ExtraLight"/>
              </a:rPr>
              <a:t>nsite </a:t>
            </a:r>
            <a:r>
              <a:rPr lang="en-US" sz="3720">
                <a:solidFill>
                  <a:schemeClr val="dk1"/>
                </a:solidFill>
                <a:latin typeface="Spectral ExtraLight"/>
                <a:ea typeface="Spectral ExtraLight"/>
                <a:cs typeface="Spectral ExtraLight"/>
                <a:sym typeface="Spectral ExtraLight"/>
              </a:rPr>
              <a:t>V</a:t>
            </a:r>
            <a:r>
              <a:rPr i="0" lang="en-US" sz="3720" u="none" cap="none" strike="noStrike">
                <a:solidFill>
                  <a:schemeClr val="dk1"/>
                </a:solidFill>
                <a:latin typeface="Spectral ExtraLight"/>
                <a:ea typeface="Spectral ExtraLight"/>
                <a:cs typeface="Spectral ExtraLight"/>
                <a:sym typeface="Spectral ExtraLight"/>
              </a:rPr>
              <a:t>endors </a:t>
            </a:r>
            <a:r>
              <a:rPr lang="en-US" sz="3720">
                <a:solidFill>
                  <a:schemeClr val="dk1"/>
                </a:solidFill>
                <a:latin typeface="Spectral ExtraLight"/>
                <a:ea typeface="Spectral ExtraLight"/>
                <a:cs typeface="Spectral ExtraLight"/>
                <a:sym typeface="Spectral ExtraLight"/>
              </a:rPr>
              <a:t>B</a:t>
            </a:r>
            <a:r>
              <a:rPr i="0" lang="en-US" sz="3720" u="none" cap="none" strike="noStrike">
                <a:solidFill>
                  <a:schemeClr val="dk1"/>
                </a:solidFill>
                <a:latin typeface="Spectral ExtraLight"/>
                <a:ea typeface="Spectral ExtraLight"/>
                <a:cs typeface="Spectral ExtraLight"/>
                <a:sym typeface="Spectral ExtraLight"/>
              </a:rPr>
              <a:t>elong </a:t>
            </a:r>
            <a:endParaRPr i="0" sz="3720" u="none" cap="none" strike="noStrike">
              <a:solidFill>
                <a:schemeClr val="dk1"/>
              </a:solidFill>
              <a:latin typeface="Spectral ExtraLight"/>
              <a:ea typeface="Spectral ExtraLight"/>
              <a:cs typeface="Spectral ExtraLight"/>
              <a:sym typeface="Spectral ExtraLight"/>
            </a:endParaRPr>
          </a:p>
        </p:txBody>
      </p:sp>
      <p:sp>
        <p:nvSpPr>
          <p:cNvPr id="168" name="Google Shape;168;p9"/>
          <p:cNvSpPr/>
          <p:nvPr/>
        </p:nvSpPr>
        <p:spPr>
          <a:xfrm>
            <a:off x="885825" y="2861221"/>
            <a:ext cx="1975434"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Direct exposure</a:t>
            </a:r>
            <a:endParaRPr i="0" u="none" cap="none" strike="noStrike">
              <a:solidFill>
                <a:schemeClr val="dk1"/>
              </a:solidFill>
              <a:latin typeface="Spectral ExtraLight"/>
              <a:ea typeface="Spectral ExtraLight"/>
              <a:cs typeface="Spectral ExtraLight"/>
              <a:sym typeface="Spectral ExtraLight"/>
            </a:endParaRPr>
          </a:p>
        </p:txBody>
      </p:sp>
      <p:sp>
        <p:nvSpPr>
          <p:cNvPr id="169" name="Google Shape;169;p9"/>
          <p:cNvSpPr/>
          <p:nvPr/>
        </p:nvSpPr>
        <p:spPr>
          <a:xfrm>
            <a:off x="885825" y="3204121"/>
            <a:ext cx="1936700" cy="914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Vendors meet brides in person, answer questions, and create immediate familiarity.</a:t>
            </a:r>
            <a:endParaRPr i="0" sz="1000" u="none" cap="none" strike="noStrike">
              <a:solidFill>
                <a:schemeClr val="dk1"/>
              </a:solidFill>
              <a:latin typeface="Spectral ExtraLight"/>
              <a:ea typeface="Spectral ExtraLight"/>
              <a:cs typeface="Spectral ExtraLight"/>
              <a:sym typeface="Spectral ExtraLight"/>
            </a:endParaRPr>
          </a:p>
        </p:txBody>
      </p:sp>
      <p:sp>
        <p:nvSpPr>
          <p:cNvPr id="170" name="Google Shape;170;p9"/>
          <p:cNvSpPr/>
          <p:nvPr/>
        </p:nvSpPr>
        <p:spPr>
          <a:xfrm>
            <a:off x="3603575" y="2861221"/>
            <a:ext cx="1975434"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Curated trust</a:t>
            </a:r>
            <a:endParaRPr i="0" u="none" cap="none" strike="noStrike">
              <a:solidFill>
                <a:schemeClr val="dk1"/>
              </a:solidFill>
              <a:latin typeface="Spectral ExtraLight"/>
              <a:ea typeface="Spectral ExtraLight"/>
              <a:cs typeface="Spectral ExtraLight"/>
              <a:sym typeface="Spectral ExtraLight"/>
            </a:endParaRPr>
          </a:p>
        </p:txBody>
      </p:sp>
      <p:sp>
        <p:nvSpPr>
          <p:cNvPr id="171" name="Google Shape;171;p9"/>
          <p:cNvSpPr/>
          <p:nvPr/>
        </p:nvSpPr>
        <p:spPr>
          <a:xfrm>
            <a:off x="3603575" y="3204121"/>
            <a:ext cx="1936700" cy="914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Being included in a wellness-first event gives vendors credibility and relevance.</a:t>
            </a:r>
            <a:endParaRPr i="0" sz="1000" u="none" cap="none" strike="noStrike">
              <a:solidFill>
                <a:schemeClr val="dk1"/>
              </a:solidFill>
              <a:latin typeface="Spectral ExtraLight"/>
              <a:ea typeface="Spectral ExtraLight"/>
              <a:cs typeface="Spectral ExtraLight"/>
              <a:sym typeface="Spectral ExtraLight"/>
            </a:endParaRPr>
          </a:p>
        </p:txBody>
      </p:sp>
      <p:sp>
        <p:nvSpPr>
          <p:cNvPr id="172" name="Google Shape;172;p9"/>
          <p:cNvSpPr/>
          <p:nvPr/>
        </p:nvSpPr>
        <p:spPr>
          <a:xfrm>
            <a:off x="6321326" y="2861221"/>
            <a:ext cx="1975586" cy="266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Clr>
                <a:srgbClr val="F9F4FB"/>
              </a:buClr>
              <a:buSzPts val="1500"/>
              <a:buFont typeface="Arial"/>
              <a:buNone/>
            </a:pPr>
            <a:r>
              <a:rPr i="0" lang="en-US" u="none" cap="none" strike="noStrike">
                <a:solidFill>
                  <a:schemeClr val="dk1"/>
                </a:solidFill>
                <a:latin typeface="Spectral ExtraLight"/>
                <a:ea typeface="Spectral ExtraLight"/>
                <a:cs typeface="Spectral ExtraLight"/>
                <a:sym typeface="Spectral ExtraLight"/>
              </a:rPr>
              <a:t>Local ecosystem</a:t>
            </a:r>
            <a:endParaRPr i="0" u="none" cap="none" strike="noStrike">
              <a:solidFill>
                <a:schemeClr val="dk1"/>
              </a:solidFill>
              <a:latin typeface="Spectral ExtraLight"/>
              <a:ea typeface="Spectral ExtraLight"/>
              <a:cs typeface="Spectral ExtraLight"/>
              <a:sym typeface="Spectral ExtraLight"/>
            </a:endParaRPr>
          </a:p>
        </p:txBody>
      </p:sp>
      <p:sp>
        <p:nvSpPr>
          <p:cNvPr id="173" name="Google Shape;173;p9"/>
          <p:cNvSpPr/>
          <p:nvPr/>
        </p:nvSpPr>
        <p:spPr>
          <a:xfrm>
            <a:off x="6321326" y="3204121"/>
            <a:ext cx="1936849" cy="11430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rgbClr val="DED2E6"/>
              </a:buClr>
              <a:buSzPts val="1200"/>
              <a:buFont typeface="Arial"/>
              <a:buNone/>
            </a:pPr>
            <a:r>
              <a:rPr i="0" lang="en-US" sz="1000" u="none" cap="none" strike="noStrike">
                <a:solidFill>
                  <a:schemeClr val="dk1"/>
                </a:solidFill>
                <a:latin typeface="Spectral ExtraLight"/>
                <a:ea typeface="Spectral ExtraLight"/>
                <a:cs typeface="Spectral ExtraLight"/>
                <a:sym typeface="Spectral ExtraLight"/>
              </a:rPr>
              <a:t>The model supports a network of bridal, wellness, beauty, hospitality, and lifestyle businesses.</a:t>
            </a:r>
            <a:endParaRPr i="0" sz="1000" u="none" cap="none" strike="noStrike">
              <a:solidFill>
                <a:schemeClr val="dk1"/>
              </a:solidFill>
              <a:latin typeface="Spectral ExtraLight"/>
              <a:ea typeface="Spectral ExtraLight"/>
              <a:cs typeface="Spectral ExtraLight"/>
              <a:sym typeface="Spectral ExtraLight"/>
            </a:endParaRPr>
          </a:p>
        </p:txBody>
      </p:sp>
      <p:pic>
        <p:nvPicPr>
          <p:cNvPr id="174" name="Google Shape;174;p9" title="Lotus Logo Mental, Physical, Emotional, Spiritual (3).png"/>
          <p:cNvPicPr preferRelativeResize="0"/>
          <p:nvPr/>
        </p:nvPicPr>
        <p:blipFill>
          <a:blip r:embed="rId3">
            <a:alphaModFix/>
          </a:blip>
          <a:stretch>
            <a:fillRect/>
          </a:stretch>
        </p:blipFill>
        <p:spPr>
          <a:xfrm>
            <a:off x="3490350" y="-240346"/>
            <a:ext cx="2163150" cy="2163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2026-07-13T20:11:32Z</dcterms:created>
  <dc:creator>Perplexity</dc:creator>
</cp:coreProperties>
</file>