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47929F-A251-4AFB-B253-5967907303B6}" v="2" dt="2026-04-07T09:59:22.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6" autoAdjust="0"/>
    <p:restoredTop sz="94660"/>
  </p:normalViewPr>
  <p:slideViewPr>
    <p:cSldViewPr snapToGrid="0">
      <p:cViewPr varScale="1">
        <p:scale>
          <a:sx n="75" d="100"/>
          <a:sy n="75" d="100"/>
        </p:scale>
        <p:origin x="690" y="2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moran" userId="3c196c64a8995cc6" providerId="LiveId" clId="{43CF5ADE-DC71-4BDA-9AD9-01A322CB48B9}"/>
    <pc:docChg chg="custSel modSld">
      <pc:chgData name="Jo moran" userId="3c196c64a8995cc6" providerId="LiveId" clId="{43CF5ADE-DC71-4BDA-9AD9-01A322CB48B9}" dt="2026-04-07T09:59:22.840" v="47" actId="255"/>
      <pc:docMkLst>
        <pc:docMk/>
      </pc:docMkLst>
      <pc:sldChg chg="addSp delSp modSp mod">
        <pc:chgData name="Jo moran" userId="3c196c64a8995cc6" providerId="LiveId" clId="{43CF5ADE-DC71-4BDA-9AD9-01A322CB48B9}" dt="2026-04-07T09:59:22.840" v="47" actId="255"/>
        <pc:sldMkLst>
          <pc:docMk/>
          <pc:sldMk cId="749512204" sldId="2561"/>
        </pc:sldMkLst>
        <pc:spChg chg="mod">
          <ac:chgData name="Jo moran" userId="3c196c64a8995cc6" providerId="LiveId" clId="{43CF5ADE-DC71-4BDA-9AD9-01A322CB48B9}" dt="2026-04-07T09:59:22.840" v="47" actId="255"/>
          <ac:spMkLst>
            <pc:docMk/>
            <pc:sldMk cId="749512204" sldId="2561"/>
            <ac:spMk id="2" creationId="{0BE7A35E-913C-207E-7656-4ED7969EEA9B}"/>
          </ac:spMkLst>
        </pc:spChg>
        <pc:spChg chg="mod">
          <ac:chgData name="Jo moran" userId="3c196c64a8995cc6" providerId="LiveId" clId="{43CF5ADE-DC71-4BDA-9AD9-01A322CB48B9}" dt="2026-04-07T09:53:34.844" v="43" actId="1076"/>
          <ac:spMkLst>
            <pc:docMk/>
            <pc:sldMk cId="749512204" sldId="2561"/>
            <ac:spMk id="3" creationId="{528ED501-9C54-0ACB-5A16-0B2AE62EE2E8}"/>
          </ac:spMkLst>
        </pc:spChg>
        <pc:spChg chg="mod">
          <ac:chgData name="Jo moran" userId="3c196c64a8995cc6" providerId="LiveId" clId="{43CF5ADE-DC71-4BDA-9AD9-01A322CB48B9}" dt="2026-04-07T09:52:35.212" v="36" actId="1076"/>
          <ac:spMkLst>
            <pc:docMk/>
            <pc:sldMk cId="749512204" sldId="2561"/>
            <ac:spMk id="8" creationId="{DD580032-40FE-EC3B-0177-08E2BB52FA4C}"/>
          </ac:spMkLst>
        </pc:spChg>
        <pc:spChg chg="mod">
          <ac:chgData name="Jo moran" userId="3c196c64a8995cc6" providerId="LiveId" clId="{43CF5ADE-DC71-4BDA-9AD9-01A322CB48B9}" dt="2026-04-07T09:53:39.319" v="44" actId="14100"/>
          <ac:spMkLst>
            <pc:docMk/>
            <pc:sldMk cId="749512204" sldId="2561"/>
            <ac:spMk id="10" creationId="{7E8C0618-394E-1161-BCDE-7D35476D2153}"/>
          </ac:spMkLst>
        </pc:spChg>
        <pc:picChg chg="mod">
          <ac:chgData name="Jo moran" userId="3c196c64a8995cc6" providerId="LiveId" clId="{43CF5ADE-DC71-4BDA-9AD9-01A322CB48B9}" dt="2026-04-07T09:53:03.512" v="41" actId="14100"/>
          <ac:picMkLst>
            <pc:docMk/>
            <pc:sldMk cId="749512204" sldId="2561"/>
            <ac:picMk id="7" creationId="{D9771D8C-F472-46E7-AA03-ACA5678CCE41}"/>
          </ac:picMkLst>
        </pc:picChg>
        <pc:picChg chg="del mod">
          <ac:chgData name="Jo moran" userId="3c196c64a8995cc6" providerId="LiveId" clId="{43CF5ADE-DC71-4BDA-9AD9-01A322CB48B9}" dt="2026-04-07T09:49:26.251" v="22" actId="478"/>
          <ac:picMkLst>
            <pc:docMk/>
            <pc:sldMk cId="749512204" sldId="2561"/>
            <ac:picMk id="9" creationId="{6B1DEDAF-48D6-0A24-3D9B-B4F46F178CA0}"/>
          </ac:picMkLst>
        </pc:picChg>
        <pc:picChg chg="add del mod">
          <ac:chgData name="Jo moran" userId="3c196c64a8995cc6" providerId="LiveId" clId="{43CF5ADE-DC71-4BDA-9AD9-01A322CB48B9}" dt="2026-04-07T09:50:38.655" v="25" actId="478"/>
          <ac:picMkLst>
            <pc:docMk/>
            <pc:sldMk cId="749512204" sldId="2561"/>
            <ac:picMk id="11" creationId="{A7BB936F-4885-0E84-D1C8-CC5205BDA2BB}"/>
          </ac:picMkLst>
        </pc:picChg>
        <pc:picChg chg="add mod ord">
          <ac:chgData name="Jo moran" userId="3c196c64a8995cc6" providerId="LiveId" clId="{43CF5ADE-DC71-4BDA-9AD9-01A322CB48B9}" dt="2026-04-07T09:51:31.239" v="28" actId="167"/>
          <ac:picMkLst>
            <pc:docMk/>
            <pc:sldMk cId="749512204" sldId="2561"/>
            <ac:picMk id="13" creationId="{9DC3A503-CC73-F22B-7592-DE15142DBC6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9C47EB-536C-4BE6-827E-BFFCE5F77EC5}" type="datetimeFigureOut">
              <a:rPr lang="en-GB" smtClean="0"/>
              <a:t>07/04/2026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6BB9B8-566C-42A7-987D-653D21C5C023}" type="slidenum">
              <a:rPr lang="en-GB" smtClean="0"/>
              <a:t>‹#›</a:t>
            </a:fld>
            <a:endParaRPr lang="en-GB"/>
          </a:p>
        </p:txBody>
      </p:sp>
    </p:spTree>
    <p:extLst>
      <p:ext uri="{BB962C8B-B14F-4D97-AF65-F5344CB8AC3E}">
        <p14:creationId xmlns:p14="http://schemas.microsoft.com/office/powerpoint/2010/main" val="3079902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This presentation explores menopause and the so-called 'hormone apocalypse,' focusing on how workplaces can better support women experiencing these changes. We will discuss the science of menopause, the challenges women face at work, and practical ways to create inclusive environments.
Image source: Microsoft 365 content library
</a:t>
            </a:r>
          </a:p>
        </p:txBody>
      </p:sp>
      <p:sp>
        <p:nvSpPr>
          <p:cNvPr id="4" name="Slide Number Placeholder 3"/>
          <p:cNvSpPr>
            <a:spLocks noGrp="1"/>
          </p:cNvSpPr>
          <p:nvPr>
            <p:ph type="sldNum" sz="quarter" idx="5"/>
          </p:nvPr>
        </p:nvSpPr>
        <p:spPr/>
        <p:txBody>
          <a:bodyPr/>
          <a:lstStyle/>
          <a:p>
            <a:fld id="{E7FC49FE-DC09-4ADC-B3C1-D93758673072}" type="slidenum">
              <a:t>1</a:t>
            </a:fld>
            <a:endParaRPr lang="en-US"/>
          </a:p>
        </p:txBody>
      </p:sp>
    </p:spTree>
    <p:extLst>
      <p:ext uri="{BB962C8B-B14F-4D97-AF65-F5344CB8AC3E}">
        <p14:creationId xmlns:p14="http://schemas.microsoft.com/office/powerpoint/2010/main" val="3233699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4AB9-B1F1-454C-7DCE-E4437AC554C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6EB6735-B940-DF87-CC84-595F21822B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D69F724-819C-BAC3-667A-2AEB68F6C6F0}"/>
              </a:ext>
            </a:extLst>
          </p:cNvPr>
          <p:cNvSpPr>
            <a:spLocks noGrp="1"/>
          </p:cNvSpPr>
          <p:nvPr>
            <p:ph type="dt" sz="half" idx="10"/>
          </p:nvPr>
        </p:nvSpPr>
        <p:spPr/>
        <p:txBody>
          <a:bodyPr/>
          <a:lstStyle/>
          <a:p>
            <a:fld id="{041B7ED7-54A3-4E6C-AAED-15D9CB60A306}" type="datetimeFigureOut">
              <a:rPr lang="en-GB" smtClean="0"/>
              <a:t>07/04/2026</a:t>
            </a:fld>
            <a:endParaRPr lang="en-GB"/>
          </a:p>
        </p:txBody>
      </p:sp>
      <p:sp>
        <p:nvSpPr>
          <p:cNvPr id="5" name="Footer Placeholder 4">
            <a:extLst>
              <a:ext uri="{FF2B5EF4-FFF2-40B4-BE49-F238E27FC236}">
                <a16:creationId xmlns:a16="http://schemas.microsoft.com/office/drawing/2014/main" id="{F45A2DA7-94EA-5609-F364-C470875683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CCFD60-4BEF-82EA-5ECA-0A58EBCFF59F}"/>
              </a:ext>
            </a:extLst>
          </p:cNvPr>
          <p:cNvSpPr>
            <a:spLocks noGrp="1"/>
          </p:cNvSpPr>
          <p:nvPr>
            <p:ph type="sldNum" sz="quarter" idx="12"/>
          </p:nvPr>
        </p:nvSpPr>
        <p:spPr/>
        <p:txBody>
          <a:bodyPr/>
          <a:lstStyle/>
          <a:p>
            <a:fld id="{3340074C-2316-4EFD-B42B-04942764D6F8}" type="slidenum">
              <a:rPr lang="en-GB" smtClean="0"/>
              <a:t>‹#›</a:t>
            </a:fld>
            <a:endParaRPr lang="en-GB"/>
          </a:p>
        </p:txBody>
      </p:sp>
    </p:spTree>
    <p:extLst>
      <p:ext uri="{BB962C8B-B14F-4D97-AF65-F5344CB8AC3E}">
        <p14:creationId xmlns:p14="http://schemas.microsoft.com/office/powerpoint/2010/main" val="407594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CB10D-247E-C4CA-2E0C-735510B98D0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3277CD7-BDE6-076E-C241-733AB6B1EE1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DFE8E96-3791-65E8-6069-AF70EC3EC359}"/>
              </a:ext>
            </a:extLst>
          </p:cNvPr>
          <p:cNvSpPr>
            <a:spLocks noGrp="1"/>
          </p:cNvSpPr>
          <p:nvPr>
            <p:ph type="dt" sz="half" idx="10"/>
          </p:nvPr>
        </p:nvSpPr>
        <p:spPr/>
        <p:txBody>
          <a:bodyPr/>
          <a:lstStyle/>
          <a:p>
            <a:fld id="{041B7ED7-54A3-4E6C-AAED-15D9CB60A306}" type="datetimeFigureOut">
              <a:rPr lang="en-GB" smtClean="0"/>
              <a:t>07/04/2026</a:t>
            </a:fld>
            <a:endParaRPr lang="en-GB"/>
          </a:p>
        </p:txBody>
      </p:sp>
      <p:sp>
        <p:nvSpPr>
          <p:cNvPr id="5" name="Footer Placeholder 4">
            <a:extLst>
              <a:ext uri="{FF2B5EF4-FFF2-40B4-BE49-F238E27FC236}">
                <a16:creationId xmlns:a16="http://schemas.microsoft.com/office/drawing/2014/main" id="{E931AFC5-80F2-E660-F68A-66F9FB4C8E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2A494D-3038-DA80-9733-650E4A5464E4}"/>
              </a:ext>
            </a:extLst>
          </p:cNvPr>
          <p:cNvSpPr>
            <a:spLocks noGrp="1"/>
          </p:cNvSpPr>
          <p:nvPr>
            <p:ph type="sldNum" sz="quarter" idx="12"/>
          </p:nvPr>
        </p:nvSpPr>
        <p:spPr/>
        <p:txBody>
          <a:bodyPr/>
          <a:lstStyle/>
          <a:p>
            <a:fld id="{3340074C-2316-4EFD-B42B-04942764D6F8}" type="slidenum">
              <a:rPr lang="en-GB" smtClean="0"/>
              <a:t>‹#›</a:t>
            </a:fld>
            <a:endParaRPr lang="en-GB"/>
          </a:p>
        </p:txBody>
      </p:sp>
    </p:spTree>
    <p:extLst>
      <p:ext uri="{BB962C8B-B14F-4D97-AF65-F5344CB8AC3E}">
        <p14:creationId xmlns:p14="http://schemas.microsoft.com/office/powerpoint/2010/main" val="407896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95A19E-B635-979D-7A85-48CF4A8A93E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A59FF02-72AF-AF1D-BB1D-4C1348C6534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D386678-1C35-F302-0839-A167C056079A}"/>
              </a:ext>
            </a:extLst>
          </p:cNvPr>
          <p:cNvSpPr>
            <a:spLocks noGrp="1"/>
          </p:cNvSpPr>
          <p:nvPr>
            <p:ph type="dt" sz="half" idx="10"/>
          </p:nvPr>
        </p:nvSpPr>
        <p:spPr/>
        <p:txBody>
          <a:bodyPr/>
          <a:lstStyle/>
          <a:p>
            <a:fld id="{041B7ED7-54A3-4E6C-AAED-15D9CB60A306}" type="datetimeFigureOut">
              <a:rPr lang="en-GB" smtClean="0"/>
              <a:t>07/04/2026</a:t>
            </a:fld>
            <a:endParaRPr lang="en-GB"/>
          </a:p>
        </p:txBody>
      </p:sp>
      <p:sp>
        <p:nvSpPr>
          <p:cNvPr id="5" name="Footer Placeholder 4">
            <a:extLst>
              <a:ext uri="{FF2B5EF4-FFF2-40B4-BE49-F238E27FC236}">
                <a16:creationId xmlns:a16="http://schemas.microsoft.com/office/drawing/2014/main" id="{10821DE7-9982-1C32-AB7C-9E1FA91A53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0288CD-6383-B3EE-44EB-F12C4A02B421}"/>
              </a:ext>
            </a:extLst>
          </p:cNvPr>
          <p:cNvSpPr>
            <a:spLocks noGrp="1"/>
          </p:cNvSpPr>
          <p:nvPr>
            <p:ph type="sldNum" sz="quarter" idx="12"/>
          </p:nvPr>
        </p:nvSpPr>
        <p:spPr/>
        <p:txBody>
          <a:bodyPr/>
          <a:lstStyle/>
          <a:p>
            <a:fld id="{3340074C-2316-4EFD-B42B-04942764D6F8}" type="slidenum">
              <a:rPr lang="en-GB" smtClean="0"/>
              <a:t>‹#›</a:t>
            </a:fld>
            <a:endParaRPr lang="en-GB"/>
          </a:p>
        </p:txBody>
      </p:sp>
    </p:spTree>
    <p:extLst>
      <p:ext uri="{BB962C8B-B14F-4D97-AF65-F5344CB8AC3E}">
        <p14:creationId xmlns:p14="http://schemas.microsoft.com/office/powerpoint/2010/main" val="2223297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ABBD-9A50-B359-CF15-0ADFD859984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147479A-B6C0-54D2-4E99-36C9A5910C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1DC84C8-76BF-64BA-69F3-45DD84132895}"/>
              </a:ext>
            </a:extLst>
          </p:cNvPr>
          <p:cNvSpPr>
            <a:spLocks noGrp="1"/>
          </p:cNvSpPr>
          <p:nvPr>
            <p:ph type="dt" sz="half" idx="10"/>
          </p:nvPr>
        </p:nvSpPr>
        <p:spPr/>
        <p:txBody>
          <a:bodyPr/>
          <a:lstStyle/>
          <a:p>
            <a:fld id="{041B7ED7-54A3-4E6C-AAED-15D9CB60A306}" type="datetimeFigureOut">
              <a:rPr lang="en-GB" smtClean="0"/>
              <a:t>07/04/2026</a:t>
            </a:fld>
            <a:endParaRPr lang="en-GB"/>
          </a:p>
        </p:txBody>
      </p:sp>
      <p:sp>
        <p:nvSpPr>
          <p:cNvPr id="5" name="Footer Placeholder 4">
            <a:extLst>
              <a:ext uri="{FF2B5EF4-FFF2-40B4-BE49-F238E27FC236}">
                <a16:creationId xmlns:a16="http://schemas.microsoft.com/office/drawing/2014/main" id="{DC01A716-2FE9-0082-AF65-D331F0A622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4D1799-E67F-3F05-BFA1-D27D31EA6F87}"/>
              </a:ext>
            </a:extLst>
          </p:cNvPr>
          <p:cNvSpPr>
            <a:spLocks noGrp="1"/>
          </p:cNvSpPr>
          <p:nvPr>
            <p:ph type="sldNum" sz="quarter" idx="12"/>
          </p:nvPr>
        </p:nvSpPr>
        <p:spPr/>
        <p:txBody>
          <a:bodyPr/>
          <a:lstStyle/>
          <a:p>
            <a:fld id="{3340074C-2316-4EFD-B42B-04942764D6F8}" type="slidenum">
              <a:rPr lang="en-GB" smtClean="0"/>
              <a:t>‹#›</a:t>
            </a:fld>
            <a:endParaRPr lang="en-GB"/>
          </a:p>
        </p:txBody>
      </p:sp>
    </p:spTree>
    <p:extLst>
      <p:ext uri="{BB962C8B-B14F-4D97-AF65-F5344CB8AC3E}">
        <p14:creationId xmlns:p14="http://schemas.microsoft.com/office/powerpoint/2010/main" val="142875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DAE0-F36E-7234-A072-B7DF4C5CDEB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ED1840D-6EFD-432F-39D3-B553F390AA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91C8A19-F20C-4E9C-8465-FA8296F14355}"/>
              </a:ext>
            </a:extLst>
          </p:cNvPr>
          <p:cNvSpPr>
            <a:spLocks noGrp="1"/>
          </p:cNvSpPr>
          <p:nvPr>
            <p:ph type="dt" sz="half" idx="10"/>
          </p:nvPr>
        </p:nvSpPr>
        <p:spPr/>
        <p:txBody>
          <a:bodyPr/>
          <a:lstStyle/>
          <a:p>
            <a:fld id="{041B7ED7-54A3-4E6C-AAED-15D9CB60A306}" type="datetimeFigureOut">
              <a:rPr lang="en-GB" smtClean="0"/>
              <a:t>07/04/2026</a:t>
            </a:fld>
            <a:endParaRPr lang="en-GB"/>
          </a:p>
        </p:txBody>
      </p:sp>
      <p:sp>
        <p:nvSpPr>
          <p:cNvPr id="5" name="Footer Placeholder 4">
            <a:extLst>
              <a:ext uri="{FF2B5EF4-FFF2-40B4-BE49-F238E27FC236}">
                <a16:creationId xmlns:a16="http://schemas.microsoft.com/office/drawing/2014/main" id="{6A15A383-A5ED-D613-0D59-7DE9858ABD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FFCA35-38D2-DA43-FC15-CD64D9D58E2C}"/>
              </a:ext>
            </a:extLst>
          </p:cNvPr>
          <p:cNvSpPr>
            <a:spLocks noGrp="1"/>
          </p:cNvSpPr>
          <p:nvPr>
            <p:ph type="sldNum" sz="quarter" idx="12"/>
          </p:nvPr>
        </p:nvSpPr>
        <p:spPr/>
        <p:txBody>
          <a:bodyPr/>
          <a:lstStyle/>
          <a:p>
            <a:fld id="{3340074C-2316-4EFD-B42B-04942764D6F8}" type="slidenum">
              <a:rPr lang="en-GB" smtClean="0"/>
              <a:t>‹#›</a:t>
            </a:fld>
            <a:endParaRPr lang="en-GB"/>
          </a:p>
        </p:txBody>
      </p:sp>
    </p:spTree>
    <p:extLst>
      <p:ext uri="{BB962C8B-B14F-4D97-AF65-F5344CB8AC3E}">
        <p14:creationId xmlns:p14="http://schemas.microsoft.com/office/powerpoint/2010/main" val="3140455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2C7D0-A3AF-0108-097A-1E63EC1E6DE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1BF75D5-0CF0-371F-D027-1D593ED8F8E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8CC63C4-E944-83F9-79C6-49D81EB29C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F3DF302-E100-B57B-EBFF-C5AE0836042C}"/>
              </a:ext>
            </a:extLst>
          </p:cNvPr>
          <p:cNvSpPr>
            <a:spLocks noGrp="1"/>
          </p:cNvSpPr>
          <p:nvPr>
            <p:ph type="dt" sz="half" idx="10"/>
          </p:nvPr>
        </p:nvSpPr>
        <p:spPr/>
        <p:txBody>
          <a:bodyPr/>
          <a:lstStyle/>
          <a:p>
            <a:fld id="{041B7ED7-54A3-4E6C-AAED-15D9CB60A306}" type="datetimeFigureOut">
              <a:rPr lang="en-GB" smtClean="0"/>
              <a:t>07/04/2026</a:t>
            </a:fld>
            <a:endParaRPr lang="en-GB"/>
          </a:p>
        </p:txBody>
      </p:sp>
      <p:sp>
        <p:nvSpPr>
          <p:cNvPr id="6" name="Footer Placeholder 5">
            <a:extLst>
              <a:ext uri="{FF2B5EF4-FFF2-40B4-BE49-F238E27FC236}">
                <a16:creationId xmlns:a16="http://schemas.microsoft.com/office/drawing/2014/main" id="{9BD06F14-8A54-A835-45CB-775E712428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7F8086-8EAB-3594-CF74-36ADC5D9EBD9}"/>
              </a:ext>
            </a:extLst>
          </p:cNvPr>
          <p:cNvSpPr>
            <a:spLocks noGrp="1"/>
          </p:cNvSpPr>
          <p:nvPr>
            <p:ph type="sldNum" sz="quarter" idx="12"/>
          </p:nvPr>
        </p:nvSpPr>
        <p:spPr/>
        <p:txBody>
          <a:bodyPr/>
          <a:lstStyle/>
          <a:p>
            <a:fld id="{3340074C-2316-4EFD-B42B-04942764D6F8}" type="slidenum">
              <a:rPr lang="en-GB" smtClean="0"/>
              <a:t>‹#›</a:t>
            </a:fld>
            <a:endParaRPr lang="en-GB"/>
          </a:p>
        </p:txBody>
      </p:sp>
    </p:spTree>
    <p:extLst>
      <p:ext uri="{BB962C8B-B14F-4D97-AF65-F5344CB8AC3E}">
        <p14:creationId xmlns:p14="http://schemas.microsoft.com/office/powerpoint/2010/main" val="266959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9DE67-F490-82DE-4666-04B2E710829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8C69562-1491-E694-2D2B-FEC9C84D7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73B2F1B-9F2A-3F3C-7F83-DAC2FD77425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841F0A4-1907-AE7C-4B0C-D4AB43C90A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90612E0-5AF5-CF78-1325-6B89A8D2543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C534420-1C3A-FE6C-70F5-E70ACDCEB559}"/>
              </a:ext>
            </a:extLst>
          </p:cNvPr>
          <p:cNvSpPr>
            <a:spLocks noGrp="1"/>
          </p:cNvSpPr>
          <p:nvPr>
            <p:ph type="dt" sz="half" idx="10"/>
          </p:nvPr>
        </p:nvSpPr>
        <p:spPr/>
        <p:txBody>
          <a:bodyPr/>
          <a:lstStyle/>
          <a:p>
            <a:fld id="{041B7ED7-54A3-4E6C-AAED-15D9CB60A306}" type="datetimeFigureOut">
              <a:rPr lang="en-GB" smtClean="0"/>
              <a:t>07/04/2026</a:t>
            </a:fld>
            <a:endParaRPr lang="en-GB"/>
          </a:p>
        </p:txBody>
      </p:sp>
      <p:sp>
        <p:nvSpPr>
          <p:cNvPr id="8" name="Footer Placeholder 7">
            <a:extLst>
              <a:ext uri="{FF2B5EF4-FFF2-40B4-BE49-F238E27FC236}">
                <a16:creationId xmlns:a16="http://schemas.microsoft.com/office/drawing/2014/main" id="{C00B0D13-AE05-B49A-9168-4362961BF0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0D7E2D-6578-16B9-16D4-07AD1B60C2E3}"/>
              </a:ext>
            </a:extLst>
          </p:cNvPr>
          <p:cNvSpPr>
            <a:spLocks noGrp="1"/>
          </p:cNvSpPr>
          <p:nvPr>
            <p:ph type="sldNum" sz="quarter" idx="12"/>
          </p:nvPr>
        </p:nvSpPr>
        <p:spPr/>
        <p:txBody>
          <a:bodyPr/>
          <a:lstStyle/>
          <a:p>
            <a:fld id="{3340074C-2316-4EFD-B42B-04942764D6F8}" type="slidenum">
              <a:rPr lang="en-GB" smtClean="0"/>
              <a:t>‹#›</a:t>
            </a:fld>
            <a:endParaRPr lang="en-GB"/>
          </a:p>
        </p:txBody>
      </p:sp>
    </p:spTree>
    <p:extLst>
      <p:ext uri="{BB962C8B-B14F-4D97-AF65-F5344CB8AC3E}">
        <p14:creationId xmlns:p14="http://schemas.microsoft.com/office/powerpoint/2010/main" val="860158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B4BF-F4A9-0312-E4FA-5FEA67BDF46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482868C-B78A-640E-7370-1AE46D75B0C4}"/>
              </a:ext>
            </a:extLst>
          </p:cNvPr>
          <p:cNvSpPr>
            <a:spLocks noGrp="1"/>
          </p:cNvSpPr>
          <p:nvPr>
            <p:ph type="dt" sz="half" idx="10"/>
          </p:nvPr>
        </p:nvSpPr>
        <p:spPr/>
        <p:txBody>
          <a:bodyPr/>
          <a:lstStyle/>
          <a:p>
            <a:fld id="{041B7ED7-54A3-4E6C-AAED-15D9CB60A306}" type="datetimeFigureOut">
              <a:rPr lang="en-GB" smtClean="0"/>
              <a:t>07/04/2026</a:t>
            </a:fld>
            <a:endParaRPr lang="en-GB"/>
          </a:p>
        </p:txBody>
      </p:sp>
      <p:sp>
        <p:nvSpPr>
          <p:cNvPr id="4" name="Footer Placeholder 3">
            <a:extLst>
              <a:ext uri="{FF2B5EF4-FFF2-40B4-BE49-F238E27FC236}">
                <a16:creationId xmlns:a16="http://schemas.microsoft.com/office/drawing/2014/main" id="{479CF1E7-725E-D8DC-8BA6-BABBFB151C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04A421-5C90-A459-5734-E4995E738B11}"/>
              </a:ext>
            </a:extLst>
          </p:cNvPr>
          <p:cNvSpPr>
            <a:spLocks noGrp="1"/>
          </p:cNvSpPr>
          <p:nvPr>
            <p:ph type="sldNum" sz="quarter" idx="12"/>
          </p:nvPr>
        </p:nvSpPr>
        <p:spPr/>
        <p:txBody>
          <a:bodyPr/>
          <a:lstStyle/>
          <a:p>
            <a:fld id="{3340074C-2316-4EFD-B42B-04942764D6F8}" type="slidenum">
              <a:rPr lang="en-GB" smtClean="0"/>
              <a:t>‹#›</a:t>
            </a:fld>
            <a:endParaRPr lang="en-GB"/>
          </a:p>
        </p:txBody>
      </p:sp>
    </p:spTree>
    <p:extLst>
      <p:ext uri="{BB962C8B-B14F-4D97-AF65-F5344CB8AC3E}">
        <p14:creationId xmlns:p14="http://schemas.microsoft.com/office/powerpoint/2010/main" val="30727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4059B5-37A9-39D5-903B-A33F27D36307}"/>
              </a:ext>
            </a:extLst>
          </p:cNvPr>
          <p:cNvSpPr>
            <a:spLocks noGrp="1"/>
          </p:cNvSpPr>
          <p:nvPr>
            <p:ph type="dt" sz="half" idx="10"/>
          </p:nvPr>
        </p:nvSpPr>
        <p:spPr/>
        <p:txBody>
          <a:bodyPr/>
          <a:lstStyle/>
          <a:p>
            <a:fld id="{041B7ED7-54A3-4E6C-AAED-15D9CB60A306}" type="datetimeFigureOut">
              <a:rPr lang="en-GB" smtClean="0"/>
              <a:t>07/04/2026</a:t>
            </a:fld>
            <a:endParaRPr lang="en-GB"/>
          </a:p>
        </p:txBody>
      </p:sp>
      <p:sp>
        <p:nvSpPr>
          <p:cNvPr id="3" name="Footer Placeholder 2">
            <a:extLst>
              <a:ext uri="{FF2B5EF4-FFF2-40B4-BE49-F238E27FC236}">
                <a16:creationId xmlns:a16="http://schemas.microsoft.com/office/drawing/2014/main" id="{832185B3-8CF5-144D-6DEB-B87B8C32D3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4D34C82-D03C-BF83-A780-68212E562194}"/>
              </a:ext>
            </a:extLst>
          </p:cNvPr>
          <p:cNvSpPr>
            <a:spLocks noGrp="1"/>
          </p:cNvSpPr>
          <p:nvPr>
            <p:ph type="sldNum" sz="quarter" idx="12"/>
          </p:nvPr>
        </p:nvSpPr>
        <p:spPr/>
        <p:txBody>
          <a:bodyPr/>
          <a:lstStyle/>
          <a:p>
            <a:fld id="{3340074C-2316-4EFD-B42B-04942764D6F8}" type="slidenum">
              <a:rPr lang="en-GB" smtClean="0"/>
              <a:t>‹#›</a:t>
            </a:fld>
            <a:endParaRPr lang="en-GB"/>
          </a:p>
        </p:txBody>
      </p:sp>
    </p:spTree>
    <p:extLst>
      <p:ext uri="{BB962C8B-B14F-4D97-AF65-F5344CB8AC3E}">
        <p14:creationId xmlns:p14="http://schemas.microsoft.com/office/powerpoint/2010/main" val="364237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7407-2A46-C2EE-EE72-6B78258A87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E2F7DCB-8CC8-0A39-ED7A-66B855354A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632ED5F-664D-6F8C-AC2C-07C3A4F06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0CC2F27-7114-FDC7-C9A7-7EE188237F3A}"/>
              </a:ext>
            </a:extLst>
          </p:cNvPr>
          <p:cNvSpPr>
            <a:spLocks noGrp="1"/>
          </p:cNvSpPr>
          <p:nvPr>
            <p:ph type="dt" sz="half" idx="10"/>
          </p:nvPr>
        </p:nvSpPr>
        <p:spPr/>
        <p:txBody>
          <a:bodyPr/>
          <a:lstStyle/>
          <a:p>
            <a:fld id="{041B7ED7-54A3-4E6C-AAED-15D9CB60A306}" type="datetimeFigureOut">
              <a:rPr lang="en-GB" smtClean="0"/>
              <a:t>07/04/2026</a:t>
            </a:fld>
            <a:endParaRPr lang="en-GB"/>
          </a:p>
        </p:txBody>
      </p:sp>
      <p:sp>
        <p:nvSpPr>
          <p:cNvPr id="6" name="Footer Placeholder 5">
            <a:extLst>
              <a:ext uri="{FF2B5EF4-FFF2-40B4-BE49-F238E27FC236}">
                <a16:creationId xmlns:a16="http://schemas.microsoft.com/office/drawing/2014/main" id="{83C2D99F-0B5E-B0CC-3629-1475861DD6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77C6A2-6DB8-F7BE-30AD-B7CCF04CD700}"/>
              </a:ext>
            </a:extLst>
          </p:cNvPr>
          <p:cNvSpPr>
            <a:spLocks noGrp="1"/>
          </p:cNvSpPr>
          <p:nvPr>
            <p:ph type="sldNum" sz="quarter" idx="12"/>
          </p:nvPr>
        </p:nvSpPr>
        <p:spPr/>
        <p:txBody>
          <a:bodyPr/>
          <a:lstStyle/>
          <a:p>
            <a:fld id="{3340074C-2316-4EFD-B42B-04942764D6F8}" type="slidenum">
              <a:rPr lang="en-GB" smtClean="0"/>
              <a:t>‹#›</a:t>
            </a:fld>
            <a:endParaRPr lang="en-GB"/>
          </a:p>
        </p:txBody>
      </p:sp>
    </p:spTree>
    <p:extLst>
      <p:ext uri="{BB962C8B-B14F-4D97-AF65-F5344CB8AC3E}">
        <p14:creationId xmlns:p14="http://schemas.microsoft.com/office/powerpoint/2010/main" val="58503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B26A8-9C2A-030F-913D-00167CCAD8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8BA9187-90E0-C4A8-5799-5763A164E3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D26BE95-C2B6-4F13-D442-C1F3C0AAE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D12C36E-53D4-3767-69C2-F181A2667C73}"/>
              </a:ext>
            </a:extLst>
          </p:cNvPr>
          <p:cNvSpPr>
            <a:spLocks noGrp="1"/>
          </p:cNvSpPr>
          <p:nvPr>
            <p:ph type="dt" sz="half" idx="10"/>
          </p:nvPr>
        </p:nvSpPr>
        <p:spPr/>
        <p:txBody>
          <a:bodyPr/>
          <a:lstStyle/>
          <a:p>
            <a:fld id="{041B7ED7-54A3-4E6C-AAED-15D9CB60A306}" type="datetimeFigureOut">
              <a:rPr lang="en-GB" smtClean="0"/>
              <a:t>07/04/2026</a:t>
            </a:fld>
            <a:endParaRPr lang="en-GB"/>
          </a:p>
        </p:txBody>
      </p:sp>
      <p:sp>
        <p:nvSpPr>
          <p:cNvPr id="6" name="Footer Placeholder 5">
            <a:extLst>
              <a:ext uri="{FF2B5EF4-FFF2-40B4-BE49-F238E27FC236}">
                <a16:creationId xmlns:a16="http://schemas.microsoft.com/office/drawing/2014/main" id="{7011146A-FB7B-AC1B-5482-876B538777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76AD21-829D-E98D-13D6-96A655CF7124}"/>
              </a:ext>
            </a:extLst>
          </p:cNvPr>
          <p:cNvSpPr>
            <a:spLocks noGrp="1"/>
          </p:cNvSpPr>
          <p:nvPr>
            <p:ph type="sldNum" sz="quarter" idx="12"/>
          </p:nvPr>
        </p:nvSpPr>
        <p:spPr/>
        <p:txBody>
          <a:bodyPr/>
          <a:lstStyle/>
          <a:p>
            <a:fld id="{3340074C-2316-4EFD-B42B-04942764D6F8}" type="slidenum">
              <a:rPr lang="en-GB" smtClean="0"/>
              <a:t>‹#›</a:t>
            </a:fld>
            <a:endParaRPr lang="en-GB"/>
          </a:p>
        </p:txBody>
      </p:sp>
    </p:spTree>
    <p:extLst>
      <p:ext uri="{BB962C8B-B14F-4D97-AF65-F5344CB8AC3E}">
        <p14:creationId xmlns:p14="http://schemas.microsoft.com/office/powerpoint/2010/main" val="323593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6427BC-C265-FCDF-0634-C723B4B99F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3B2CA50-259D-CB2F-6468-9C4BE13596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CF9B5C9-D464-AC09-295C-2B8F5F698E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41B7ED7-54A3-4E6C-AAED-15D9CB60A306}" type="datetimeFigureOut">
              <a:rPr lang="en-GB" smtClean="0"/>
              <a:t>07/04/2026</a:t>
            </a:fld>
            <a:endParaRPr lang="en-GB"/>
          </a:p>
        </p:txBody>
      </p:sp>
      <p:sp>
        <p:nvSpPr>
          <p:cNvPr id="5" name="Footer Placeholder 4">
            <a:extLst>
              <a:ext uri="{FF2B5EF4-FFF2-40B4-BE49-F238E27FC236}">
                <a16:creationId xmlns:a16="http://schemas.microsoft.com/office/drawing/2014/main" id="{C1DD1307-0C23-6830-1D86-B817F00BC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3E11DA5-6022-54F9-4362-34AB5A8951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40074C-2316-4EFD-B42B-04942764D6F8}" type="slidenum">
              <a:rPr lang="en-GB" smtClean="0"/>
              <a:t>‹#›</a:t>
            </a:fld>
            <a:endParaRPr lang="en-GB"/>
          </a:p>
        </p:txBody>
      </p:sp>
    </p:spTree>
    <p:extLst>
      <p:ext uri="{BB962C8B-B14F-4D97-AF65-F5344CB8AC3E}">
        <p14:creationId xmlns:p14="http://schemas.microsoft.com/office/powerpoint/2010/main" val="3339276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DC3A503-CC73-F22B-7592-DE15142DBC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400" y="0"/>
            <a:ext cx="3779528" cy="2240285"/>
          </a:xfrm>
          <a:prstGeom prst="rect">
            <a:avLst/>
          </a:prstGeom>
        </p:spPr>
      </p:pic>
      <p:sp>
        <p:nvSpPr>
          <p:cNvPr id="2" name="Title 1">
            <a:extLst>
              <a:ext uri="{FF2B5EF4-FFF2-40B4-BE49-F238E27FC236}">
                <a16:creationId xmlns:a16="http://schemas.microsoft.com/office/drawing/2014/main" id="{0BE7A35E-913C-207E-7656-4ED7969EEA9B}"/>
              </a:ext>
            </a:extLst>
          </p:cNvPr>
          <p:cNvSpPr>
            <a:spLocks noGrp="1"/>
          </p:cNvSpPr>
          <p:nvPr>
            <p:ph type="title"/>
          </p:nvPr>
        </p:nvSpPr>
        <p:spPr>
          <a:xfrm>
            <a:off x="244080" y="158937"/>
            <a:ext cx="8047758" cy="585026"/>
          </a:xfrm>
        </p:spPr>
        <p:txBody>
          <a:bodyPr anchor="t">
            <a:noAutofit/>
          </a:bodyPr>
          <a:lstStyle/>
          <a:p>
            <a:pPr>
              <a:lnSpc>
                <a:spcPct val="90000"/>
              </a:lnSpc>
            </a:pPr>
            <a:r>
              <a:rPr lang="en-US" sz="2800" b="1" dirty="0"/>
              <a:t>How to talk to your manager about menopause</a:t>
            </a:r>
            <a:br>
              <a:rPr lang="en-US" sz="2800" b="1" dirty="0"/>
            </a:br>
            <a:br>
              <a:rPr lang="en-US" sz="2800" b="1" dirty="0"/>
            </a:br>
            <a:endParaRPr lang="en-US" sz="2800" b="1" dirty="0"/>
          </a:p>
        </p:txBody>
      </p:sp>
      <p:pic>
        <p:nvPicPr>
          <p:cNvPr id="7" name="Picture 6" descr="Women in business meeting">
            <a:extLst>
              <a:ext uri="{FF2B5EF4-FFF2-40B4-BE49-F238E27FC236}">
                <a16:creationId xmlns:a16="http://schemas.microsoft.com/office/drawing/2014/main" id="{D9771D8C-F472-46E7-AA03-ACA5678CCE41}"/>
              </a:ext>
            </a:extLst>
          </p:cNvPr>
          <p:cNvPicPr>
            <a:picLocks noChangeAspect="1"/>
          </p:cNvPicPr>
          <p:nvPr/>
        </p:nvPicPr>
        <p:blipFill>
          <a:blip r:embed="rId4">
            <a:extLst>
              <a:ext uri="{28A0092B-C50C-407E-A947-70E740481C1C}">
                <a14:useLocalDpi xmlns:a14="http://schemas.microsoft.com/office/drawing/2010/main" val="0"/>
              </a:ext>
            </a:extLst>
          </a:blip>
          <a:srcRect l="13715" r="13715"/>
          <a:stretch/>
        </p:blipFill>
        <p:spPr>
          <a:xfrm>
            <a:off x="8407400" y="2240284"/>
            <a:ext cx="3779527" cy="4617715"/>
          </a:xfrm>
          <a:prstGeom prst="rect">
            <a:avLst/>
          </a:prstGeom>
          <a:noFill/>
        </p:spPr>
      </p:pic>
      <p:sp>
        <p:nvSpPr>
          <p:cNvPr id="3" name="Subtitle 2">
            <a:extLst>
              <a:ext uri="{FF2B5EF4-FFF2-40B4-BE49-F238E27FC236}">
                <a16:creationId xmlns:a16="http://schemas.microsoft.com/office/drawing/2014/main" id="{528ED501-9C54-0ACB-5A16-0B2AE62EE2E8}"/>
              </a:ext>
            </a:extLst>
          </p:cNvPr>
          <p:cNvSpPr>
            <a:spLocks noGrp="1"/>
          </p:cNvSpPr>
          <p:nvPr>
            <p:ph type="body" sz="half" idx="2"/>
          </p:nvPr>
        </p:nvSpPr>
        <p:spPr>
          <a:xfrm>
            <a:off x="296034" y="1941491"/>
            <a:ext cx="7943850" cy="4410652"/>
          </a:xfrm>
        </p:spPr>
        <p:txBody>
          <a:bodyPr anchor="b">
            <a:normAutofit lnSpcReduction="10000"/>
          </a:bodyPr>
          <a:lstStyle/>
          <a:p>
            <a:pPr marL="342900" indent="-342900">
              <a:buAutoNum type="arabicPeriod"/>
            </a:pPr>
            <a:r>
              <a:rPr lang="en-US" dirty="0"/>
              <a:t>Get clear on what you need – think about practical solutions that would help the most. Is it flexible hours, a fan on your desk, a quiet space to work or understanding around workload when symptoms flare up?</a:t>
            </a:r>
          </a:p>
          <a:p>
            <a:pPr marL="342900" indent="-342900">
              <a:buAutoNum type="arabicPeriod"/>
            </a:pPr>
            <a:r>
              <a:rPr lang="en-US" dirty="0"/>
              <a:t>Choose the right time – book a private meeting rather than mentioning it in passing. This gives you space to explain properly and keeps things confidential.</a:t>
            </a:r>
          </a:p>
          <a:p>
            <a:pPr marL="342900" indent="-342900">
              <a:buAutoNum type="arabicPeriod"/>
            </a:pPr>
            <a:r>
              <a:rPr lang="en-US" dirty="0"/>
              <a:t>Plan your words – write down what you want to say – especially if your emotions are running high – this helps keep it simple and focused on how you’re affected and what support you need to perform at your best.</a:t>
            </a:r>
          </a:p>
          <a:p>
            <a:pPr marL="342900" indent="-342900">
              <a:buAutoNum type="arabicPeriod"/>
            </a:pPr>
            <a:r>
              <a:rPr lang="en-US" dirty="0"/>
              <a:t>Use ‘I’ statements – keeps it focused on your experience – for example – I’ve been experiencing brain fog and a bit more flexibility on deadlines would really help.</a:t>
            </a:r>
          </a:p>
          <a:p>
            <a:pPr marL="342900" indent="-342900">
              <a:buAutoNum type="arabicPeriod"/>
            </a:pPr>
            <a:r>
              <a:rPr lang="en-US" dirty="0"/>
              <a:t>Share resources – bring along any leaflets or your company’s menopause policy to help make it a practical conversation.</a:t>
            </a:r>
          </a:p>
          <a:p>
            <a:pPr marL="342900" indent="-342900">
              <a:buAutoNum type="arabicPeriod"/>
            </a:pPr>
            <a:r>
              <a:rPr lang="en-US" dirty="0"/>
              <a:t>Keep it open – you don’t have to share every personal detail – keep it broad and maybe suggest a follow up meeting.</a:t>
            </a:r>
          </a:p>
          <a:p>
            <a:pPr marL="342900" indent="-342900">
              <a:buAutoNum type="arabicPeriod"/>
            </a:pPr>
            <a:r>
              <a:rPr lang="en-US" dirty="0"/>
              <a:t>Remember your rights – menopause is increasingly becoming recognised under workplace wellbeing and equality. It’s not special treatment you’re looking for – just some fair support to help you through a tricky time.</a:t>
            </a:r>
          </a:p>
        </p:txBody>
      </p:sp>
      <p:sp>
        <p:nvSpPr>
          <p:cNvPr id="5" name="Footer Placeholder 4">
            <a:extLst>
              <a:ext uri="{FF2B5EF4-FFF2-40B4-BE49-F238E27FC236}">
                <a16:creationId xmlns:a16="http://schemas.microsoft.com/office/drawing/2014/main" id="{3847CEB4-31FA-1648-EA03-7C9E3782388A}"/>
              </a:ext>
            </a:extLst>
          </p:cNvPr>
          <p:cNvSpPr>
            <a:spLocks noGrp="1"/>
          </p:cNvSpPr>
          <p:nvPr>
            <p:ph type="ftr" sz="quarter" idx="11"/>
          </p:nvPr>
        </p:nvSpPr>
        <p:spPr>
          <a:xfrm>
            <a:off x="7132320" y="6356350"/>
            <a:ext cx="4297680" cy="365125"/>
          </a:xfrm>
        </p:spPr>
        <p:txBody>
          <a:bodyPr anchor="ctr">
            <a:normAutofit/>
          </a:bodyPr>
          <a:lstStyle/>
          <a:p>
            <a:pPr>
              <a:lnSpc>
                <a:spcPct val="90000"/>
              </a:lnSpc>
              <a:spcAft>
                <a:spcPts val="600"/>
              </a:spcAft>
            </a:pPr>
            <a:r>
              <a:rPr lang="en-US" sz="700"/>
              <a:t>
              </a:t>
            </a:r>
          </a:p>
        </p:txBody>
      </p:sp>
      <p:sp>
        <p:nvSpPr>
          <p:cNvPr id="6" name="Slide Number Placeholder 5">
            <a:extLst>
              <a:ext uri="{FF2B5EF4-FFF2-40B4-BE49-F238E27FC236}">
                <a16:creationId xmlns:a16="http://schemas.microsoft.com/office/drawing/2014/main" id="{C608BDA0-9B63-E354-EB12-D457F8AA421D}"/>
              </a:ext>
            </a:extLst>
          </p:cNvPr>
          <p:cNvSpPr>
            <a:spLocks noGrp="1"/>
          </p:cNvSpPr>
          <p:nvPr>
            <p:ph type="sldNum" sz="quarter" idx="12"/>
          </p:nvPr>
        </p:nvSpPr>
        <p:spPr>
          <a:xfrm>
            <a:off x="11429999" y="6356350"/>
            <a:ext cx="521207" cy="365125"/>
          </a:xfrm>
        </p:spPr>
        <p:txBody>
          <a:bodyPr anchor="ctr">
            <a:normAutofit/>
          </a:bodyPr>
          <a:lstStyle/>
          <a:p>
            <a:pPr>
              <a:spcAft>
                <a:spcPts val="600"/>
              </a:spcAft>
            </a:pPr>
            <a:fld id="{5E4DE196-8A13-4FF7-A07E-102851959EAB}" type="slidenum">
              <a:rPr lang="en-US" dirty="0"/>
              <a:pPr>
                <a:spcAft>
                  <a:spcPts val="600"/>
                </a:spcAft>
              </a:pPr>
              <a:t>1</a:t>
            </a:fld>
            <a:endParaRPr lang="en-US"/>
          </a:p>
        </p:txBody>
      </p:sp>
      <p:sp>
        <p:nvSpPr>
          <p:cNvPr id="8" name="TextBox 7">
            <a:extLst>
              <a:ext uri="{FF2B5EF4-FFF2-40B4-BE49-F238E27FC236}">
                <a16:creationId xmlns:a16="http://schemas.microsoft.com/office/drawing/2014/main" id="{DD580032-40FE-EC3B-0177-08E2BB52FA4C}"/>
              </a:ext>
            </a:extLst>
          </p:cNvPr>
          <p:cNvSpPr txBox="1"/>
          <p:nvPr/>
        </p:nvSpPr>
        <p:spPr>
          <a:xfrm>
            <a:off x="315191" y="5982811"/>
            <a:ext cx="5673926" cy="738664"/>
          </a:xfrm>
          <a:prstGeom prst="rect">
            <a:avLst/>
          </a:prstGeom>
          <a:noFill/>
        </p:spPr>
        <p:txBody>
          <a:bodyPr wrap="none" rtlCol="0">
            <a:spAutoFit/>
          </a:bodyPr>
          <a:lstStyle/>
          <a:p>
            <a:endParaRPr lang="en-GB" sz="1400" b="1" dirty="0"/>
          </a:p>
          <a:p>
            <a:endParaRPr lang="en-GB" sz="1400" b="1" dirty="0"/>
          </a:p>
          <a:p>
            <a:r>
              <a:rPr lang="en-GB" sz="1400" b="1" dirty="0"/>
              <a:t>Jo Moran  </a:t>
            </a:r>
            <a:r>
              <a:rPr lang="en-GB" sz="1400" dirty="0"/>
              <a:t>Menopause coach and survivor of the ‘Hormone Apocalypse’</a:t>
            </a:r>
          </a:p>
        </p:txBody>
      </p:sp>
      <p:sp>
        <p:nvSpPr>
          <p:cNvPr id="10" name="TextBox 9">
            <a:extLst>
              <a:ext uri="{FF2B5EF4-FFF2-40B4-BE49-F238E27FC236}">
                <a16:creationId xmlns:a16="http://schemas.microsoft.com/office/drawing/2014/main" id="{7E8C0618-394E-1161-BCDE-7D35476D2153}"/>
              </a:ext>
            </a:extLst>
          </p:cNvPr>
          <p:cNvSpPr txBox="1"/>
          <p:nvPr/>
        </p:nvSpPr>
        <p:spPr>
          <a:xfrm>
            <a:off x="238992" y="820782"/>
            <a:ext cx="8168408" cy="1477328"/>
          </a:xfrm>
          <a:prstGeom prst="rect">
            <a:avLst/>
          </a:prstGeom>
          <a:noFill/>
        </p:spPr>
        <p:txBody>
          <a:bodyPr wrap="square" rtlCol="0">
            <a:spAutoFit/>
          </a:bodyPr>
          <a:lstStyle/>
          <a:p>
            <a:r>
              <a:rPr lang="en-US" dirty="0"/>
              <a:t>Many women feel nervous about raising menopause at work. You might worry about being taken seriously, or about how it could affect how you’re seen. The truth is, a supportive conversation can make a big difference. Here are some steps to help you prepare:</a:t>
            </a:r>
          </a:p>
          <a:p>
            <a:endParaRPr lang="en-GB" dirty="0"/>
          </a:p>
        </p:txBody>
      </p:sp>
    </p:spTree>
    <p:extLst>
      <p:ext uri="{BB962C8B-B14F-4D97-AF65-F5344CB8AC3E}">
        <p14:creationId xmlns:p14="http://schemas.microsoft.com/office/powerpoint/2010/main" val="74951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42" presetClass="entr" presetSubtype="0" fill="hold" grpId="0" nodeType="withEffect">
                                  <p:stCondLst>
                                    <p:cond delay="250"/>
                                  </p:stCondLst>
                                  <p:iterate>
                                    <p:tmPct val="100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anim calcmode="lin" valueType="num">
                                      <p:cBhvr>
                                        <p:cTn id="11" dur="250" fill="hold"/>
                                        <p:tgtEl>
                                          <p:spTgt spid="3"/>
                                        </p:tgtEl>
                                        <p:attrNameLst>
                                          <p:attrName>ppt_x</p:attrName>
                                        </p:attrNameLst>
                                      </p:cBhvr>
                                      <p:tavLst>
                                        <p:tav tm="0">
                                          <p:val>
                                            <p:strVal val="#ppt_x"/>
                                          </p:val>
                                        </p:tav>
                                        <p:tav tm="100000">
                                          <p:val>
                                            <p:strVal val="#ppt_x"/>
                                          </p:val>
                                        </p:tav>
                                      </p:tavLst>
                                    </p:anim>
                                    <p:anim calcmode="lin" valueType="num">
                                      <p:cBhvr>
                                        <p:cTn id="12"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365</Words>
  <Application>Microsoft Office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How to talk to your manager about menopause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 moran</dc:creator>
  <cp:lastModifiedBy>Jo moran</cp:lastModifiedBy>
  <cp:revision>1</cp:revision>
  <dcterms:created xsi:type="dcterms:W3CDTF">2025-09-17T16:49:10Z</dcterms:created>
  <dcterms:modified xsi:type="dcterms:W3CDTF">2026-04-07T09:59:25Z</dcterms:modified>
</cp:coreProperties>
</file>