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notesMasterIdLst>
    <p:notesMasterId r:id="rId20"/>
  </p:notesMasterIdLst>
  <p:handoutMasterIdLst>
    <p:handoutMasterId r:id="rId21"/>
  </p:handoutMasterIdLst>
  <p:sldIdLst>
    <p:sldId id="369" r:id="rId5"/>
    <p:sldId id="312" r:id="rId6"/>
    <p:sldId id="392" r:id="rId7"/>
    <p:sldId id="403" r:id="rId8"/>
    <p:sldId id="395" r:id="rId9"/>
    <p:sldId id="394" r:id="rId10"/>
    <p:sldId id="399" r:id="rId11"/>
    <p:sldId id="404" r:id="rId12"/>
    <p:sldId id="396" r:id="rId13"/>
    <p:sldId id="397" r:id="rId14"/>
    <p:sldId id="398" r:id="rId15"/>
    <p:sldId id="402" r:id="rId16"/>
    <p:sldId id="400" r:id="rId17"/>
    <p:sldId id="405" r:id="rId18"/>
    <p:sldId id="406" r:id="rId19"/>
  </p:sldIdLst>
  <p:sldSz cx="9144000" cy="6858000" type="screen4x3"/>
  <p:notesSz cx="6934200" cy="9232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223">
          <p15:clr>
            <a:srgbClr val="A4A3A4"/>
          </p15:clr>
        </p15:guide>
        <p15:guide id="4" orient="horz" pos="1022">
          <p15:clr>
            <a:srgbClr val="A4A3A4"/>
          </p15:clr>
        </p15:guide>
        <p15:guide id="5" orient="horz" pos="4032">
          <p15:clr>
            <a:srgbClr val="A4A3A4"/>
          </p15:clr>
        </p15:guide>
        <p15:guide id="6" orient="horz" pos="488">
          <p15:clr>
            <a:srgbClr val="A4A3A4"/>
          </p15:clr>
        </p15:guide>
        <p15:guide id="7" orient="horz" pos="576">
          <p15:clr>
            <a:srgbClr val="A4A3A4"/>
          </p15:clr>
        </p15:guide>
        <p15:guide id="8" orient="horz" pos="96">
          <p15:clr>
            <a:srgbClr val="A4A3A4"/>
          </p15:clr>
        </p15:guide>
        <p15:guide id="9" orient="horz" pos="3600">
          <p15:clr>
            <a:srgbClr val="A4A3A4"/>
          </p15:clr>
        </p15:guide>
        <p15:guide id="10" orient="horz" pos="4203">
          <p15:clr>
            <a:srgbClr val="A4A3A4"/>
          </p15:clr>
        </p15:guide>
        <p15:guide id="11" orient="horz" pos="1248">
          <p15:clr>
            <a:srgbClr val="A4A3A4"/>
          </p15:clr>
        </p15:guide>
        <p15:guide id="12" pos="2880">
          <p15:clr>
            <a:srgbClr val="A4A3A4"/>
          </p15:clr>
        </p15:guide>
        <p15:guide id="13" pos="624">
          <p15:clr>
            <a:srgbClr val="A4A3A4"/>
          </p15:clr>
        </p15:guide>
        <p15:guide id="14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4689"/>
    <a:srgbClr val="7571B0"/>
    <a:srgbClr val="938FC3"/>
    <a:srgbClr val="61468B"/>
    <a:srgbClr val="63599E"/>
    <a:srgbClr val="A9ABAC"/>
    <a:srgbClr val="7F8283"/>
    <a:srgbClr val="8A83B6"/>
    <a:srgbClr val="D0CDE2"/>
    <a:srgbClr val="D4D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 autoAdjust="0"/>
    <p:restoredTop sz="87469" autoAdjust="0"/>
  </p:normalViewPr>
  <p:slideViewPr>
    <p:cSldViewPr showGuides="1">
      <p:cViewPr varScale="1">
        <p:scale>
          <a:sx n="54" d="100"/>
          <a:sy n="54" d="100"/>
        </p:scale>
        <p:origin x="466" y="91"/>
      </p:cViewPr>
      <p:guideLst>
        <p:guide orient="horz" pos="2160"/>
        <p:guide orient="horz" pos="3888"/>
        <p:guide orient="horz" pos="223"/>
        <p:guide orient="horz" pos="1022"/>
        <p:guide orient="horz" pos="4032"/>
        <p:guide orient="horz" pos="488"/>
        <p:guide orient="horz" pos="576"/>
        <p:guide orient="horz" pos="96"/>
        <p:guide orient="horz" pos="3600"/>
        <p:guide orient="horz" pos="4203"/>
        <p:guide orient="horz" pos="1248"/>
        <p:guide pos="2880"/>
        <p:guide pos="624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3120" y="53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05448" cy="461804"/>
          </a:xfrm>
          <a:prstGeom prst="rect">
            <a:avLst/>
          </a:prstGeom>
        </p:spPr>
        <p:txBody>
          <a:bodyPr vert="horz" lIns="90986" tIns="45492" rIns="90986" bIns="4549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184" y="1"/>
            <a:ext cx="3005448" cy="461804"/>
          </a:xfrm>
          <a:prstGeom prst="rect">
            <a:avLst/>
          </a:prstGeom>
        </p:spPr>
        <p:txBody>
          <a:bodyPr vert="horz" lIns="90986" tIns="45492" rIns="90986" bIns="45492" rtlCol="0"/>
          <a:lstStyle>
            <a:lvl1pPr algn="r">
              <a:defRPr sz="1200"/>
            </a:lvl1pPr>
          </a:lstStyle>
          <a:p>
            <a:fld id="{F35AC1A4-BE0D-49E7-9347-99EBFE8E8BC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69510"/>
            <a:ext cx="3005448" cy="461804"/>
          </a:xfrm>
          <a:prstGeom prst="rect">
            <a:avLst/>
          </a:prstGeom>
        </p:spPr>
        <p:txBody>
          <a:bodyPr vert="horz" lIns="90986" tIns="45492" rIns="90986" bIns="4549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184" y="8769510"/>
            <a:ext cx="3005448" cy="461804"/>
          </a:xfrm>
          <a:prstGeom prst="rect">
            <a:avLst/>
          </a:prstGeom>
        </p:spPr>
        <p:txBody>
          <a:bodyPr vert="horz" lIns="90986" tIns="45492" rIns="90986" bIns="45492" rtlCol="0" anchor="b"/>
          <a:lstStyle>
            <a:lvl1pPr algn="r">
              <a:defRPr sz="1200"/>
            </a:lvl1pPr>
          </a:lstStyle>
          <a:p>
            <a:fld id="{5A6982BA-8E65-43F5-A169-0A825F430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99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820" cy="461645"/>
          </a:xfrm>
          <a:prstGeom prst="rect">
            <a:avLst/>
          </a:prstGeom>
        </p:spPr>
        <p:txBody>
          <a:bodyPr vert="horz" lIns="92368" tIns="46184" rIns="92368" bIns="461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1"/>
            <a:ext cx="3004820" cy="461645"/>
          </a:xfrm>
          <a:prstGeom prst="rect">
            <a:avLst/>
          </a:prstGeom>
        </p:spPr>
        <p:txBody>
          <a:bodyPr vert="horz" lIns="92368" tIns="46184" rIns="92368" bIns="46184" rtlCol="0"/>
          <a:lstStyle>
            <a:lvl1pPr algn="r">
              <a:defRPr sz="1200"/>
            </a:lvl1pPr>
          </a:lstStyle>
          <a:p>
            <a:fld id="{96FCCE9C-97C6-4127-8839-CAB1314A3683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68" tIns="46184" rIns="92368" bIns="461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68" tIns="46184" rIns="92368" bIns="461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2"/>
            <a:ext cx="3004820" cy="461645"/>
          </a:xfrm>
          <a:prstGeom prst="rect">
            <a:avLst/>
          </a:prstGeom>
        </p:spPr>
        <p:txBody>
          <a:bodyPr vert="horz" lIns="92368" tIns="46184" rIns="92368" bIns="461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69652"/>
            <a:ext cx="3004820" cy="461645"/>
          </a:xfrm>
          <a:prstGeom prst="rect">
            <a:avLst/>
          </a:prstGeom>
        </p:spPr>
        <p:txBody>
          <a:bodyPr vert="horz" lIns="92368" tIns="46184" rIns="92368" bIns="46184" rtlCol="0" anchor="b"/>
          <a:lstStyle>
            <a:lvl1pPr algn="r">
              <a:defRPr sz="1200"/>
            </a:lvl1pPr>
          </a:lstStyle>
          <a:p>
            <a:fld id="{AF3C882C-6931-48D7-9B18-809CA6FAE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30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0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Severe</a:t>
            </a:r>
            <a:r>
              <a:rPr lang="en-US" baseline="0" dirty="0" smtClean="0"/>
              <a:t> concurrent medical problems - </a:t>
            </a:r>
            <a:r>
              <a:rPr lang="en-US" dirty="0" smtClean="0"/>
              <a:t>(e.g. cardiorespiratory impairment, uncontrolled hypertension, inflammatory joint disease)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History of neurologic disorder other than stroke - (Parkinson's Disease, Acute Lateral Sclerosis, Multiple Sclerosis, Traumatic Brain Injury, peripheral neuropathy, Amyotrophic lateral sclerosis, spinal cord injury, Dementia)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Any acute or chronic painful condition in the upper extremities or spine, indicated by a score ≥5 on a 10-point visual analog scale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Severe upper extremity sensory impairment indicated by absent sensation on the tactile sensation subscale (light touch and pressure items) of the Revised Nottingham Assessment of </a:t>
            </a:r>
            <a:r>
              <a:rPr lang="en-US" dirty="0" err="1" smtClean="0"/>
              <a:t>Somato</a:t>
            </a:r>
            <a:r>
              <a:rPr lang="en-US" dirty="0" smtClean="0"/>
              <a:t>-Sensations (score&lt;4)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Chemo denervation: botulinum toxin, </a:t>
            </a:r>
            <a:r>
              <a:rPr lang="en-US" dirty="0" err="1" smtClean="0"/>
              <a:t>dysport</a:t>
            </a:r>
            <a:r>
              <a:rPr lang="en-US" dirty="0" smtClean="0"/>
              <a:t>, or </a:t>
            </a:r>
            <a:r>
              <a:rPr lang="en-US" dirty="0" err="1" smtClean="0"/>
              <a:t>Myobloc</a:t>
            </a:r>
            <a:r>
              <a:rPr lang="en-US" dirty="0" smtClean="0"/>
              <a:t> or phenol block injection to any portion of the paretic UE within the last 6 months, or phenol/alcohol injections &lt;12 months before participation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49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Severe</a:t>
            </a:r>
            <a:r>
              <a:rPr lang="en-US" baseline="0" dirty="0" smtClean="0"/>
              <a:t> concurrent medical problems - </a:t>
            </a:r>
            <a:r>
              <a:rPr lang="en-US" dirty="0" smtClean="0"/>
              <a:t>(e.g. cardiorespiratory impairment, uncontrolled hypertension, inflammatory joint disease)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History of neurologic disorder other than stroke - (Parkinson's Disease, Acute Lateral Sclerosis, Multiple Sclerosis, Traumatic Brain Injury, peripheral neuropathy, Amyotrophic lateral sclerosis, spinal cord injury, Dementia)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Any acute or chronic painful condition in the upper extremities or spine, indicated by a score ≥5 on a 10-point visual analog scale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Severe upper extremity sensory impairment indicated by absent sensation on the tactile sensation subscale (light touch and pressure items) of the Revised Nottingham Assessment of </a:t>
            </a:r>
            <a:r>
              <a:rPr lang="en-US" dirty="0" err="1" smtClean="0"/>
              <a:t>Somato</a:t>
            </a:r>
            <a:r>
              <a:rPr lang="en-US" dirty="0" smtClean="0"/>
              <a:t>-Sensations (score&lt;4)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Chemo denervation: botulinum toxin, </a:t>
            </a:r>
            <a:r>
              <a:rPr lang="en-US" dirty="0" err="1" smtClean="0"/>
              <a:t>dysport</a:t>
            </a:r>
            <a:r>
              <a:rPr lang="en-US" dirty="0" smtClean="0"/>
              <a:t>, or </a:t>
            </a:r>
            <a:r>
              <a:rPr lang="en-US" dirty="0" err="1" smtClean="0"/>
              <a:t>Myobloc</a:t>
            </a:r>
            <a:r>
              <a:rPr lang="en-US" dirty="0" smtClean="0"/>
              <a:t> or phenol block injection to any portion of the paretic UE within the last 6 months, or phenol/alcohol injections &lt;12 months before participation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59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6000">
              <a:srgbClr val="514689"/>
            </a:gs>
            <a:gs pos="100000">
              <a:srgbClr val="7571B0"/>
            </a:gs>
          </a:gsLst>
          <a:lin ang="14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 userDrawn="1"/>
        </p:nvSpPr>
        <p:spPr>
          <a:xfrm>
            <a:off x="-45715" y="-4158"/>
            <a:ext cx="3968909" cy="6868473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22311 w 241956"/>
              <a:gd name="connsiteY3" fmla="*/ 380776 h 381336"/>
              <a:gd name="connsiteX4" fmla="*/ 0 w 241956"/>
              <a:gd name="connsiteY4" fmla="*/ 231 h 381336"/>
              <a:gd name="connsiteX0" fmla="*/ 0 w 241956"/>
              <a:gd name="connsiteY0" fmla="*/ 231 h 381687"/>
              <a:gd name="connsiteX1" fmla="*/ 41468 w 241956"/>
              <a:gd name="connsiteY1" fmla="*/ 0 h 381687"/>
              <a:gd name="connsiteX2" fmla="*/ 241956 w 241956"/>
              <a:gd name="connsiteY2" fmla="*/ 381336 h 381687"/>
              <a:gd name="connsiteX3" fmla="*/ 21400 w 241956"/>
              <a:gd name="connsiteY3" fmla="*/ 381687 h 381687"/>
              <a:gd name="connsiteX4" fmla="*/ 0 w 2419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56" h="381687">
                <a:moveTo>
                  <a:pt x="0" y="231"/>
                </a:moveTo>
                <a:lnTo>
                  <a:pt x="20068" y="0"/>
                </a:lnTo>
                <a:lnTo>
                  <a:pt x="220556" y="381336"/>
                </a:lnTo>
                <a:lnTo>
                  <a:pt x="0" y="381687"/>
                </a:lnTo>
                <a:lnTo>
                  <a:pt x="0" y="231"/>
                </a:ln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kern="1200" dirty="0">
                <a:solidFill>
                  <a:schemeClr val="tx2"/>
                </a:solidFill>
              </a:rPr>
              <a:t>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1423524" y="6400800"/>
            <a:ext cx="850392" cy="1682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23C80F-5998-4C5A-8426-1B9517C724DD}" type="datetimeFigureOut">
              <a:rPr lang="en-US" smtClean="0">
                <a:solidFill>
                  <a:prstClr val="white"/>
                </a:solidFill>
              </a:rPr>
              <a:pPr/>
              <a:t>4/20/2022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23524" y="2212882"/>
            <a:ext cx="6722378" cy="876329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Document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23524" y="3166257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Document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6" y="373884"/>
            <a:ext cx="2488753" cy="3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50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Hea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504BD0-EB34-B747-B320-79DD5354D9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23"/>
            <a:ext cx="9178160" cy="6880446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963E1842-27D8-E447-9D38-D91BB0801310}"/>
              </a:ext>
            </a:extLst>
          </p:cNvPr>
          <p:cNvSpPr/>
          <p:nvPr userDrawn="1"/>
        </p:nvSpPr>
        <p:spPr>
          <a:xfrm>
            <a:off x="0" y="-7892"/>
            <a:ext cx="7030689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514689">
                  <a:alpha val="60000"/>
                </a:srgbClr>
              </a:gs>
              <a:gs pos="100000">
                <a:srgbClr val="514689">
                  <a:alpha val="8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 dirty="0">
              <a:solidFill>
                <a:schemeClr val="tx2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E266661-3920-7D47-81A1-8DE760EAB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685800" y="1752600"/>
            <a:ext cx="3505200" cy="2327311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7A7190B-42F4-1748-9092-D1BBD03959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685800" y="4322285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5C6BD7-3259-2C49-957D-BF3EB650A1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6" y="373884"/>
            <a:ext cx="2488753" cy="3516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76641E-E899-EC45-91BF-D2794AE6C412}"/>
              </a:ext>
            </a:extLst>
          </p:cNvPr>
          <p:cNvSpPr txBox="1"/>
          <p:nvPr userDrawn="1"/>
        </p:nvSpPr>
        <p:spPr>
          <a:xfrm>
            <a:off x="-3521413" y="361868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850" spc="-50" dirty="0"/>
          </a:p>
        </p:txBody>
      </p:sp>
    </p:spTree>
    <p:extLst>
      <p:ext uri="{BB962C8B-B14F-4D97-AF65-F5344CB8AC3E}">
        <p14:creationId xmlns:p14="http://schemas.microsoft.com/office/powerpoint/2010/main" val="362887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bg>
      <p:bgPr>
        <a:gradFill>
          <a:gsLst>
            <a:gs pos="0">
              <a:srgbClr val="514689"/>
            </a:gs>
            <a:gs pos="100000">
              <a:srgbClr val="7571B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11819950-E868-5041-89E1-F99D67BECF70}"/>
              </a:ext>
            </a:extLst>
          </p:cNvPr>
          <p:cNvSpPr/>
          <p:nvPr userDrawn="1"/>
        </p:nvSpPr>
        <p:spPr>
          <a:xfrm>
            <a:off x="-76200" y="-7892"/>
            <a:ext cx="7030689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514689">
                  <a:alpha val="60000"/>
                </a:srgbClr>
              </a:gs>
              <a:gs pos="100000">
                <a:srgbClr val="514689">
                  <a:alpha val="9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 dirty="0">
              <a:solidFill>
                <a:schemeClr val="tx2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108D26-DDFE-754D-857B-0D8F62CC43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685800" y="1752600"/>
            <a:ext cx="3505200" cy="2327311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E792AB5-BFAD-BC42-87DE-0DC240343C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685800" y="4322285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411392-43DC-1E45-9D6E-1EA390AF71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6" y="373884"/>
            <a:ext cx="2488753" cy="3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0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52400"/>
            <a:ext cx="7713969" cy="762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197" y="1621971"/>
            <a:ext cx="7049689" cy="4093029"/>
          </a:xfrm>
          <a:prstGeom prst="rect">
            <a:avLst/>
          </a:prstGeom>
        </p:spPr>
        <p:txBody>
          <a:bodyPr/>
          <a:lstStyle>
            <a:lvl1pPr marL="174625" marR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17EAE"/>
              </a:buClr>
              <a:buSzTx/>
              <a:buFont typeface="Arial"/>
              <a:buChar char="•"/>
              <a:tabLst/>
              <a:defRPr/>
            </a:lvl1pPr>
            <a:lvl2pPr marL="403225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/>
            </a:lvl2pPr>
            <a:lvl3pPr marL="630238" marR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3pPr>
            <a:lvl4pPr marL="796925" marR="0" indent="-1666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4pPr>
            <a:lvl5pPr marL="971550" marR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5pPr>
          </a:lstStyle>
          <a:p>
            <a:pPr marL="174625" marR="0" lvl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17EAE"/>
              </a:buClr>
              <a:buSzTx/>
              <a:buFont typeface="Arial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03225" marR="0" lvl="1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630238" marR="0" lvl="2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796925" marR="0" lvl="3" indent="-1666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971550" marR="0" lvl="4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50008" y="6528816"/>
            <a:ext cx="850392" cy="168275"/>
          </a:xfrm>
          <a:prstGeom prst="rect">
            <a:avLst/>
          </a:prstGeom>
        </p:spPr>
        <p:txBody>
          <a:bodyPr/>
          <a:lstStyle/>
          <a:p>
            <a:fld id="{9623C80F-5998-4C5A-8426-1B9517C724DD}" type="datetimeFigureOut">
              <a:rPr lang="en-US" smtClean="0">
                <a:solidFill>
                  <a:srgbClr val="605F62"/>
                </a:solidFill>
              </a:rPr>
              <a:pPr/>
              <a:t>4/20/2022</a:t>
            </a:fld>
            <a:endParaRPr lang="en-US">
              <a:solidFill>
                <a:srgbClr val="605F6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1994" y="6485609"/>
            <a:ext cx="5181600" cy="231266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605F62"/>
                </a:solidFill>
              </a:rPr>
              <a:t>Presentation or Section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799" y="6485609"/>
            <a:ext cx="346745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1ACCE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914400"/>
            <a:ext cx="6854952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rgbClr val="7571B0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/>
              <a:t>Slide Subtitle</a:t>
            </a:r>
          </a:p>
        </p:txBody>
      </p:sp>
    </p:spTree>
    <p:extLst>
      <p:ext uri="{BB962C8B-B14F-4D97-AF65-F5344CB8AC3E}">
        <p14:creationId xmlns:p14="http://schemas.microsoft.com/office/powerpoint/2010/main" val="1764296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52400"/>
            <a:ext cx="7713969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624012"/>
            <a:ext cx="3581400" cy="357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1197" y="1981200"/>
            <a:ext cx="3768895" cy="373380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174625" marR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17EAE"/>
              </a:buClr>
              <a:buSzTx/>
              <a:buFont typeface="Arial"/>
              <a:buChar char="•"/>
              <a:tabLst/>
              <a:defRPr lang="en-US"/>
            </a:lvl1pPr>
            <a:lvl2pPr marL="403225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lang="en-US"/>
            </a:lvl2pPr>
            <a:lvl3pPr marL="630238" marR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/>
            </a:lvl3pPr>
            <a:lvl4pPr marL="796925" marR="0" indent="-1666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/>
            </a:lvl4pPr>
            <a:lvl5pPr marL="971550" marR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/>
            </a:lvl5pPr>
          </a:lstStyle>
          <a:p>
            <a:pPr marL="174625" marR="0" lvl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17EAE"/>
              </a:buClr>
              <a:buSzTx/>
              <a:buFont typeface="Arial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03225" marR="0" lvl="1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630238" marR="0" lvl="2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796925" marR="0" lvl="3" indent="-1666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971550" marR="0" lvl="4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08036" y="1624012"/>
            <a:ext cx="3770375" cy="3571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7124" y="1981200"/>
            <a:ext cx="3770375" cy="373380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174625" marR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17EAE"/>
              </a:buClr>
              <a:buSzTx/>
              <a:buFont typeface="Arial"/>
              <a:buChar char="•"/>
              <a:tabLst/>
              <a:defRPr lang="en-US"/>
            </a:lvl1pPr>
            <a:lvl2pPr marL="403225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lang="en-US"/>
            </a:lvl2pPr>
            <a:lvl3pPr marL="630238" marR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/>
            </a:lvl3pPr>
            <a:lvl4pPr marL="796925" marR="0" indent="-1666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/>
            </a:lvl4pPr>
            <a:lvl5pPr marL="971550" marR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/>
            </a:lvl5pPr>
          </a:lstStyle>
          <a:p>
            <a:pPr marL="174625" marR="0" lvl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17EAE"/>
              </a:buClr>
              <a:buSzTx/>
              <a:buFont typeface="Arial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03225" marR="0" lvl="1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630238" marR="0" lvl="2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796925" marR="0" lvl="3" indent="-1666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971550" marR="0" lvl="4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350008" y="6528816"/>
            <a:ext cx="850392" cy="168275"/>
          </a:xfrm>
          <a:prstGeom prst="rect">
            <a:avLst/>
          </a:prstGeom>
        </p:spPr>
        <p:txBody>
          <a:bodyPr/>
          <a:lstStyle/>
          <a:p>
            <a:fld id="{9623C80F-5998-4C5A-8426-1B9517C724DD}" type="datetimeFigureOut">
              <a:rPr lang="en-US" smtClean="0">
                <a:solidFill>
                  <a:srgbClr val="605F62"/>
                </a:solidFill>
              </a:rPr>
              <a:pPr/>
              <a:t>4/20/2022</a:t>
            </a:fld>
            <a:endParaRPr lang="en-US">
              <a:solidFill>
                <a:srgbClr val="605F6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1994" y="6485609"/>
            <a:ext cx="5181600" cy="231266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605F62"/>
                </a:solidFill>
              </a:rPr>
              <a:t>Presentation or Section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05799" y="6485609"/>
            <a:ext cx="346745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1ACCE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0599" y="914400"/>
            <a:ext cx="6852557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/>
              <a:t>Slide Subtitle</a:t>
            </a:r>
          </a:p>
        </p:txBody>
      </p:sp>
    </p:spTree>
    <p:extLst>
      <p:ext uri="{BB962C8B-B14F-4D97-AF65-F5344CB8AC3E}">
        <p14:creationId xmlns:p14="http://schemas.microsoft.com/office/powerpoint/2010/main" val="247471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/imag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52400"/>
            <a:ext cx="7713969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5157" y="3724712"/>
            <a:ext cx="3586843" cy="3474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4038600"/>
            <a:ext cx="3579492" cy="167640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>
              <a:buNone/>
              <a:defRPr lang="en-US" smtClean="0"/>
            </a:lvl1pPr>
            <a:lvl2pPr marL="206375" indent="0">
              <a:buNone/>
              <a:defRPr lang="en-US" smtClean="0"/>
            </a:lvl2pPr>
            <a:lvl3pPr marL="457200" indent="0">
              <a:buNone/>
              <a:defRPr lang="en-US" smtClean="0"/>
            </a:lvl3pPr>
            <a:lvl4pPr marL="631825" indent="0">
              <a:buNone/>
              <a:defRPr lang="en-US" smtClean="0"/>
            </a:lvl4pPr>
            <a:lvl5pPr marL="804862" indent="0">
              <a:buNone/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08036" y="3724712"/>
            <a:ext cx="3584448" cy="3474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08036" y="4038600"/>
            <a:ext cx="3580898" cy="167640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>
              <a:buNone/>
              <a:defRPr lang="en-US" dirty="0" smtClean="0"/>
            </a:lvl1pPr>
            <a:lvl2pPr marL="206375" indent="0">
              <a:buNone/>
              <a:defRPr lang="en-US" dirty="0" smtClean="0"/>
            </a:lvl2pPr>
            <a:lvl3pPr marL="457200" indent="0">
              <a:buNone/>
              <a:defRPr lang="en-US" dirty="0" smtClean="0"/>
            </a:lvl3pPr>
            <a:lvl4pPr marL="631825" indent="0">
              <a:buNone/>
              <a:defRPr lang="en-US" dirty="0" smtClean="0"/>
            </a:lvl4pPr>
            <a:lvl5pPr marL="804862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350008" y="6528816"/>
            <a:ext cx="850392" cy="168275"/>
          </a:xfrm>
          <a:prstGeom prst="rect">
            <a:avLst/>
          </a:prstGeom>
        </p:spPr>
        <p:txBody>
          <a:bodyPr/>
          <a:lstStyle/>
          <a:p>
            <a:fld id="{9623C80F-5998-4C5A-8426-1B9517C724DD}" type="datetimeFigureOut">
              <a:rPr lang="en-US" smtClean="0">
                <a:solidFill>
                  <a:srgbClr val="605F62"/>
                </a:solidFill>
              </a:rPr>
              <a:pPr/>
              <a:t>4/20/2022</a:t>
            </a:fld>
            <a:endParaRPr lang="en-US">
              <a:solidFill>
                <a:srgbClr val="605F6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1994" y="6485609"/>
            <a:ext cx="5181600" cy="231266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605F62"/>
                </a:solidFill>
              </a:rPr>
              <a:t>Presentation or Section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05799" y="6485609"/>
            <a:ext cx="346745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1ACCE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0599" y="914400"/>
            <a:ext cx="6852557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990600" y="1622424"/>
            <a:ext cx="3429000" cy="19943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4908036" y="1622424"/>
            <a:ext cx="3429000" cy="19943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63994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cked Two Content + Side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52400"/>
            <a:ext cx="7713969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624012"/>
            <a:ext cx="3581400" cy="357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1197" y="1981200"/>
            <a:ext cx="3773089" cy="1711325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174625" marR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17EAE"/>
              </a:buClr>
              <a:buSzTx/>
              <a:buFont typeface="Arial"/>
              <a:buChar char="•"/>
              <a:tabLst/>
              <a:defRPr lang="en-US"/>
            </a:lvl1pPr>
            <a:lvl2pPr marL="403225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lang="en-US"/>
            </a:lvl2pPr>
            <a:lvl3pPr marL="630238" marR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/>
            </a:lvl3pPr>
            <a:lvl4pPr marL="796925" marR="0" indent="-1666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/>
            </a:lvl4pPr>
            <a:lvl5pPr marL="971550" marR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/>
            </a:lvl5pPr>
          </a:lstStyle>
          <a:p>
            <a:pPr marL="174625" marR="0" lvl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17EAE"/>
              </a:buClr>
              <a:buSzTx/>
              <a:buFont typeface="Arial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03225" marR="0" lvl="1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630238" marR="0" lvl="2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796925" marR="0" lvl="3" indent="-1666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971550" marR="0" lvl="4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90599" y="3652124"/>
            <a:ext cx="3581401" cy="34952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3911" y="4012035"/>
            <a:ext cx="3770375" cy="1558925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174625" marR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17EAE"/>
              </a:buClr>
              <a:buSzTx/>
              <a:buFont typeface="Arial"/>
              <a:buChar char="•"/>
              <a:tabLst/>
              <a:defRPr lang="en-US"/>
            </a:lvl1pPr>
            <a:lvl2pPr marL="403225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lang="en-US"/>
            </a:lvl2pPr>
            <a:lvl3pPr marL="630238" marR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/>
            </a:lvl3pPr>
            <a:lvl4pPr marL="796925" marR="0" indent="-1666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/>
            </a:lvl4pPr>
            <a:lvl5pPr marL="971550" marR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/>
            </a:lvl5pPr>
          </a:lstStyle>
          <a:p>
            <a:pPr marL="174625" marR="0" lvl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17EAE"/>
              </a:buClr>
              <a:buSzTx/>
              <a:buFont typeface="Arial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03225" marR="0" lvl="1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630238" marR="0" lvl="2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796925" marR="0" lvl="3" indent="-1666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971550" marR="0" lvl="4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350008" y="6528816"/>
            <a:ext cx="850392" cy="168275"/>
          </a:xfrm>
          <a:prstGeom prst="rect">
            <a:avLst/>
          </a:prstGeom>
        </p:spPr>
        <p:txBody>
          <a:bodyPr/>
          <a:lstStyle/>
          <a:p>
            <a:fld id="{9623C80F-5998-4C5A-8426-1B9517C724DD}" type="datetimeFigureOut">
              <a:rPr lang="en-US" smtClean="0">
                <a:solidFill>
                  <a:srgbClr val="605F62"/>
                </a:solidFill>
              </a:rPr>
              <a:pPr/>
              <a:t>4/20/2022</a:t>
            </a:fld>
            <a:endParaRPr lang="en-US">
              <a:solidFill>
                <a:srgbClr val="605F6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1994" y="6485609"/>
            <a:ext cx="5181600" cy="231266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605F62"/>
                </a:solidFill>
              </a:rPr>
              <a:t>Presentation or Section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05799" y="6485609"/>
            <a:ext cx="346745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1ACCE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5209563" y="1676400"/>
            <a:ext cx="3934437" cy="3810000"/>
          </a:xfrm>
          <a:prstGeom prst="rect">
            <a:avLst/>
          </a:prstGeom>
        </p:spPr>
        <p:txBody>
          <a:bodyPr/>
          <a:lstStyle>
            <a:lvl1pPr marL="174625" marR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17EAE"/>
              </a:buClr>
              <a:buSzTx/>
              <a:buFont typeface="Arial"/>
              <a:buChar char="•"/>
              <a:tabLst/>
              <a:defRPr/>
            </a:lvl1pPr>
            <a:lvl2pPr marL="403225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/>
            </a:lvl2pPr>
            <a:lvl3pPr marL="630238" marR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3pPr>
            <a:lvl4pPr marL="796925" marR="0" indent="-1666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4pPr>
            <a:lvl5pPr marL="971550" marR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5pPr>
          </a:lstStyle>
          <a:p>
            <a:pPr marL="174625" marR="0" lvl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17EAE"/>
              </a:buClr>
              <a:buSzTx/>
              <a:buFont typeface="Arial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03225" marR="0" lvl="1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630238" marR="0" lvl="2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796925" marR="0" lvl="3" indent="-1666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971550" marR="0" lvl="4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90600" y="914400"/>
            <a:ext cx="6858000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/>
              <a:t>Slide Subtitle</a:t>
            </a:r>
          </a:p>
        </p:txBody>
      </p:sp>
    </p:spTree>
    <p:extLst>
      <p:ext uri="{BB962C8B-B14F-4D97-AF65-F5344CB8AC3E}">
        <p14:creationId xmlns:p14="http://schemas.microsoft.com/office/powerpoint/2010/main" val="671935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52400"/>
            <a:ext cx="7713969" cy="762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350008" y="6528816"/>
            <a:ext cx="850392" cy="168275"/>
          </a:xfrm>
          <a:prstGeom prst="rect">
            <a:avLst/>
          </a:prstGeom>
        </p:spPr>
        <p:txBody>
          <a:bodyPr/>
          <a:lstStyle/>
          <a:p>
            <a:fld id="{9623C80F-5998-4C5A-8426-1B9517C724DD}" type="datetimeFigureOut">
              <a:rPr lang="en-US" smtClean="0">
                <a:solidFill>
                  <a:srgbClr val="605F62"/>
                </a:solidFill>
              </a:rPr>
              <a:pPr/>
              <a:t>4/20/2022</a:t>
            </a:fld>
            <a:endParaRPr lang="en-US">
              <a:solidFill>
                <a:srgbClr val="605F6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1994" y="6485609"/>
            <a:ext cx="5181600" cy="231266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605F62"/>
                </a:solidFill>
              </a:rPr>
              <a:t>Presentation or Section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799" y="6485609"/>
            <a:ext cx="346745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1ACCE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914400"/>
            <a:ext cx="6858000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/>
              <a:t>Slide Subtitle</a:t>
            </a:r>
          </a:p>
        </p:txBody>
      </p:sp>
    </p:spTree>
    <p:extLst>
      <p:ext uri="{BB962C8B-B14F-4D97-AF65-F5344CB8AC3E}">
        <p14:creationId xmlns:p14="http://schemas.microsoft.com/office/powerpoint/2010/main" val="1066191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C80F-5998-4C5A-8426-1B9517C724DD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605F62"/>
                </a:solidFill>
              </a:rPr>
              <a:t>Presentation or Section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52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90599" y="137160"/>
            <a:ext cx="7713969" cy="762000"/>
          </a:xfrm>
          <a:prstGeom prst="rect">
            <a:avLst/>
          </a:prstGeom>
        </p:spPr>
        <p:txBody>
          <a:bodyPr vert="horz" lIns="0" tIns="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801197" y="1621971"/>
            <a:ext cx="7049689" cy="4093029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2351531" y="6525841"/>
            <a:ext cx="857339" cy="16827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623C80F-5998-4C5A-8426-1B9517C724DD}" type="datetimeFigureOut">
              <a:rPr lang="en-US" smtClean="0"/>
              <a:pPr/>
              <a:t>4/20/2022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1994" y="6484127"/>
            <a:ext cx="5181600" cy="23126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799" y="6484127"/>
            <a:ext cx="346745" cy="231266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6"/>
          <p:cNvSpPr/>
          <p:nvPr userDrawn="1"/>
        </p:nvSpPr>
        <p:spPr>
          <a:xfrm>
            <a:off x="0" y="515326"/>
            <a:ext cx="685800" cy="261565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946" h="381000">
                <a:moveTo>
                  <a:pt x="0" y="0"/>
                </a:moveTo>
                <a:lnTo>
                  <a:pt x="794257" y="0"/>
                </a:lnTo>
                <a:lnTo>
                  <a:pt x="998946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452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 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19" y="6469536"/>
            <a:ext cx="1693981" cy="32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4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29" r:id="rId2"/>
    <p:sldLayoutId id="2147483709" r:id="rId3"/>
    <p:sldLayoutId id="2147483685" r:id="rId4"/>
    <p:sldLayoutId id="2147483687" r:id="rId5"/>
    <p:sldLayoutId id="2147483688" r:id="rId6"/>
    <p:sldLayoutId id="2147483689" r:id="rId7"/>
    <p:sldLayoutId id="2147483691" r:id="rId8"/>
    <p:sldLayoutId id="2147483723" r:id="rId9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kern="1200" spc="-50" baseline="0">
          <a:solidFill>
            <a:srgbClr val="514689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50" kern="1200" spc="-5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50825" algn="l" defTabSz="914400" rtl="0" eaLnBrk="1" latinLnBrk="0" hangingPunct="1">
        <a:spcBef>
          <a:spcPct val="20000"/>
        </a:spcBef>
        <a:buClr>
          <a:srgbClr val="605F62"/>
        </a:buClr>
        <a:buFont typeface="Symbol" pitchFamily="18" charset="2"/>
        <a:buChar char="-"/>
        <a:defRPr sz="1850" kern="1200" spc="-50" baseline="0">
          <a:solidFill>
            <a:schemeClr val="tx1"/>
          </a:solidFill>
          <a:latin typeface="+mn-lt"/>
          <a:ea typeface="+mn-ea"/>
          <a:cs typeface="+mn-cs"/>
        </a:defRPr>
      </a:lvl2pPr>
      <a:lvl3pPr marL="620713" indent="-163513" algn="l" defTabSz="914400" rtl="0" eaLnBrk="1" latinLnBrk="0" hangingPunct="1">
        <a:spcBef>
          <a:spcPct val="20000"/>
        </a:spcBef>
        <a:buClr>
          <a:srgbClr val="605F62"/>
        </a:buClr>
        <a:buFont typeface="Arial" pitchFamily="34" charset="0"/>
        <a:buChar char="•"/>
        <a:defRPr sz="1400" kern="1200" spc="-50" baseline="0">
          <a:solidFill>
            <a:schemeClr val="tx1"/>
          </a:solidFill>
          <a:latin typeface="+mn-lt"/>
          <a:ea typeface="+mn-ea"/>
          <a:cs typeface="+mn-cs"/>
        </a:defRPr>
      </a:lvl3pPr>
      <a:lvl4pPr marL="804863" indent="-173038" algn="l" defTabSz="914400" rtl="0" eaLnBrk="1" latinLnBrk="0" hangingPunct="1">
        <a:spcBef>
          <a:spcPct val="20000"/>
        </a:spcBef>
        <a:buClr>
          <a:srgbClr val="605F62"/>
        </a:buClr>
        <a:buFont typeface="Arial" pitchFamily="34" charset="0"/>
        <a:buChar char="•"/>
        <a:defRPr sz="1400" kern="1200" spc="-50" baseline="0">
          <a:solidFill>
            <a:schemeClr val="tx1"/>
          </a:solidFill>
          <a:latin typeface="+mn-lt"/>
          <a:ea typeface="+mn-ea"/>
          <a:cs typeface="+mn-cs"/>
        </a:defRPr>
      </a:lvl4pPr>
      <a:lvl5pPr marL="968375" indent="-163513" algn="l" defTabSz="914400" rtl="0" eaLnBrk="1" latinLnBrk="0" hangingPunct="1">
        <a:spcBef>
          <a:spcPct val="20000"/>
        </a:spcBef>
        <a:buClr>
          <a:srgbClr val="605F62"/>
        </a:buClr>
        <a:buFont typeface="Arial" pitchFamily="34" charset="0"/>
        <a:buChar char="•"/>
        <a:defRPr sz="1400" kern="1200" spc="-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-yao4@northwestern.edu" TargetMode="External"/><Relationship Id="rId2" Type="http://schemas.openxmlformats.org/officeDocument/2006/relationships/hyperlink" Target="mailto:ray.arceo@northwestern.edu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einberg.northwestern.edu/sites/pthms/research/faculty-labs/yao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3524" y="2728092"/>
            <a:ext cx="6722378" cy="876329"/>
          </a:xfrm>
        </p:spPr>
        <p:txBody>
          <a:bodyPr/>
          <a:lstStyle/>
          <a:p>
            <a:r>
              <a:rPr lang="en-US" sz="2800" dirty="0"/>
              <a:t>Effects of device-assisted practice of activities of daily living in a close-to-normal pattern on upper extremity motor recovery in individuals </a:t>
            </a:r>
            <a:r>
              <a:rPr lang="en-US" sz="2800" dirty="0" smtClean="0"/>
              <a:t>with </a:t>
            </a:r>
            <a:r>
              <a:rPr lang="en-US" sz="2800" dirty="0"/>
              <a:t>moderate to severe stroke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457910" y="4648200"/>
            <a:ext cx="7263276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>
                <a:solidFill>
                  <a:prstClr val="white"/>
                </a:solidFill>
              </a:rPr>
              <a:t>Presented to: </a:t>
            </a:r>
            <a:r>
              <a:rPr lang="en-US" dirty="0" smtClean="0">
                <a:solidFill>
                  <a:prstClr val="white"/>
                </a:solidFill>
              </a:rPr>
              <a:t>Stroke Learning Group</a:t>
            </a:r>
            <a:endParaRPr lang="en-US" dirty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>
                <a:solidFill>
                  <a:prstClr val="white"/>
                </a:solidFill>
              </a:rPr>
              <a:t>Presented on: </a:t>
            </a:r>
            <a:r>
              <a:rPr lang="en-US" dirty="0" smtClean="0">
                <a:solidFill>
                  <a:prstClr val="white"/>
                </a:solidFill>
              </a:rPr>
              <a:t>13 April 2022</a:t>
            </a:r>
            <a:endParaRPr lang="en-US" dirty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>
                <a:solidFill>
                  <a:prstClr val="white"/>
                </a:solidFill>
              </a:rPr>
              <a:t>Presented by: </a:t>
            </a:r>
            <a:r>
              <a:rPr lang="en-US" dirty="0" smtClean="0">
                <a:solidFill>
                  <a:prstClr val="white"/>
                </a:solidFill>
              </a:rPr>
              <a:t>Ray Arceo, Research Study Coordinator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1467" y="-270933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850" spc="-50" dirty="0"/>
          </a:p>
        </p:txBody>
      </p:sp>
    </p:spTree>
    <p:extLst>
      <p:ext uri="{BB962C8B-B14F-4D97-AF65-F5344CB8AC3E}">
        <p14:creationId xmlns:p14="http://schemas.microsoft.com/office/powerpoint/2010/main" val="4917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Exclusion Criteria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5800" y="1272490"/>
            <a:ext cx="7903371" cy="4855029"/>
          </a:xfrm>
        </p:spPr>
        <p:txBody>
          <a:bodyPr/>
          <a:lstStyle/>
          <a:p>
            <a:r>
              <a:rPr lang="en-US" dirty="0"/>
              <a:t>Motor or sensory impairment in the non-affected limb</a:t>
            </a:r>
          </a:p>
          <a:p>
            <a:r>
              <a:rPr lang="en-US" dirty="0"/>
              <a:t>Any brainstem and/or cerebellar lesion</a:t>
            </a:r>
          </a:p>
          <a:p>
            <a:r>
              <a:rPr lang="en-US" dirty="0"/>
              <a:t>Severe concurrent medical problems </a:t>
            </a:r>
            <a:endParaRPr lang="en-US" dirty="0" smtClean="0"/>
          </a:p>
          <a:p>
            <a:r>
              <a:rPr lang="en-US" dirty="0" smtClean="0"/>
              <a:t>History </a:t>
            </a:r>
            <a:r>
              <a:rPr lang="en-US" dirty="0"/>
              <a:t>of neurologic disorder other than stroke </a:t>
            </a:r>
            <a:endParaRPr lang="en-US" dirty="0" smtClean="0"/>
          </a:p>
          <a:p>
            <a:r>
              <a:rPr lang="en-US" dirty="0" smtClean="0"/>
              <a:t>Any </a:t>
            </a:r>
            <a:r>
              <a:rPr lang="en-US" dirty="0"/>
              <a:t>acute or chronic painful condition in the upper extremities or </a:t>
            </a:r>
            <a:r>
              <a:rPr lang="en-US" dirty="0" smtClean="0"/>
              <a:t>spine</a:t>
            </a:r>
          </a:p>
          <a:p>
            <a:r>
              <a:rPr lang="en-US" dirty="0" smtClean="0"/>
              <a:t>Using </a:t>
            </a:r>
            <a:r>
              <a:rPr lang="en-US" dirty="0"/>
              <a:t>cardiac pacemaker, implanted cardioverter defibrillator, </a:t>
            </a:r>
            <a:r>
              <a:rPr lang="en-US" dirty="0" err="1"/>
              <a:t>neurostimulation</a:t>
            </a:r>
            <a:r>
              <a:rPr lang="en-US" dirty="0"/>
              <a:t> system inside the brain or spinal cord, bone growth box fusion stimulation</a:t>
            </a:r>
          </a:p>
          <a:p>
            <a:r>
              <a:rPr lang="en-US" dirty="0"/>
              <a:t>Seizure in the last 6 months</a:t>
            </a:r>
          </a:p>
          <a:p>
            <a:r>
              <a:rPr lang="en-US" dirty="0"/>
              <a:t>Severe upper extremity sensory impairment </a:t>
            </a:r>
            <a:endParaRPr lang="en-US" dirty="0" smtClean="0"/>
          </a:p>
          <a:p>
            <a:r>
              <a:rPr lang="en-US" dirty="0" smtClean="0"/>
              <a:t>Chemo denervation (6 months ago for </a:t>
            </a:r>
            <a:r>
              <a:rPr lang="en-US" dirty="0" err="1" smtClean="0"/>
              <a:t>botox</a:t>
            </a:r>
            <a:r>
              <a:rPr lang="en-US" dirty="0" smtClean="0"/>
              <a:t>, 12 months ago for </a:t>
            </a:r>
            <a:r>
              <a:rPr lang="en-US" smtClean="0"/>
              <a:t>phenol/alcohol block)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Exclusion Criteria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5800" y="1272490"/>
            <a:ext cx="7903371" cy="4855029"/>
          </a:xfrm>
        </p:spPr>
        <p:txBody>
          <a:bodyPr/>
          <a:lstStyle/>
          <a:p>
            <a:r>
              <a:rPr lang="en-US" dirty="0" smtClean="0"/>
              <a:t>Pregnant </a:t>
            </a:r>
            <a:r>
              <a:rPr lang="en-US" dirty="0"/>
              <a:t>or planning to become pregnant</a:t>
            </a:r>
          </a:p>
          <a:p>
            <a:r>
              <a:rPr lang="en-US" dirty="0"/>
              <a:t>Participating in any experimental rehabilitation or drug studies</a:t>
            </a:r>
          </a:p>
          <a:p>
            <a:r>
              <a:rPr lang="en-US" dirty="0"/>
              <a:t>Inability to attend intervention sessions 3 times a week during 8 weeks, as well as to assessments/evaluations and follow </a:t>
            </a:r>
            <a:r>
              <a:rPr lang="en-US" dirty="0" smtClean="0"/>
              <a:t>up</a:t>
            </a:r>
          </a:p>
          <a:p>
            <a:r>
              <a:rPr lang="en-US" dirty="0"/>
              <a:t>Unable to passively attain 90 degrees of shoulder flexion and abduction, measured using a goniometer based on adapted methods</a:t>
            </a:r>
          </a:p>
          <a:p>
            <a:r>
              <a:rPr lang="en-US" dirty="0"/>
              <a:t>Flexion contractures larger than 45 degrees in the elbow, wrist, metacarpophalangeal joints (MCP) and interphalangeal joints (IP) of thumb and index </a:t>
            </a:r>
            <a:r>
              <a:rPr lang="en-US" dirty="0" smtClean="0"/>
              <a:t>finger</a:t>
            </a:r>
            <a:endParaRPr lang="en-US" dirty="0"/>
          </a:p>
          <a:p>
            <a:r>
              <a:rPr lang="en-US" dirty="0"/>
              <a:t>Upper extremity musculoskeletal impairment limiting function prior to stroke</a:t>
            </a:r>
          </a:p>
          <a:p>
            <a:r>
              <a:rPr lang="en-US" dirty="0"/>
              <a:t>Currently using </a:t>
            </a:r>
            <a:r>
              <a:rPr lang="en-US" dirty="0" smtClean="0"/>
              <a:t>oxygen tank</a:t>
            </a:r>
            <a:endParaRPr lang="en-US" dirty="0"/>
          </a:p>
          <a:p>
            <a:r>
              <a:rPr lang="en-US" dirty="0"/>
              <a:t>Upper limb amputation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20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FAQs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01197" y="1621971"/>
            <a:ext cx="7851347" cy="4702629"/>
          </a:xfrm>
        </p:spPr>
        <p:txBody>
          <a:bodyPr/>
          <a:lstStyle/>
          <a:p>
            <a:r>
              <a:rPr lang="en-US" sz="2000" dirty="0" smtClean="0"/>
              <a:t>What types of transportation are covered by the study? </a:t>
            </a:r>
          </a:p>
          <a:p>
            <a:pPr lvl="1"/>
            <a:r>
              <a:rPr lang="en-US" sz="2000" dirty="0" smtClean="0"/>
              <a:t>Public transportation</a:t>
            </a:r>
          </a:p>
          <a:p>
            <a:pPr lvl="1"/>
            <a:r>
              <a:rPr lang="en-US" sz="2000" dirty="0" smtClean="0"/>
              <a:t>PACE </a:t>
            </a:r>
          </a:p>
          <a:p>
            <a:pPr lvl="1"/>
            <a:r>
              <a:rPr lang="en-US" sz="2000" dirty="0" smtClean="0"/>
              <a:t>Parking at a garage close to our office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How much is the compensation for taking part in the study?</a:t>
            </a:r>
          </a:p>
          <a:p>
            <a:pPr lvl="1"/>
            <a:r>
              <a:rPr lang="en-US" sz="2000" dirty="0" smtClean="0"/>
              <a:t>$20/</a:t>
            </a:r>
            <a:r>
              <a:rPr lang="en-US" sz="2000" dirty="0" err="1" smtClean="0"/>
              <a:t>hr</a:t>
            </a:r>
            <a:endParaRPr lang="en-US" sz="2000" dirty="0" smtClean="0"/>
          </a:p>
          <a:p>
            <a:pPr lvl="1"/>
            <a:r>
              <a:rPr lang="en-US" sz="2000" dirty="0" smtClean="0"/>
              <a:t>Paid via check</a:t>
            </a:r>
          </a:p>
          <a:p>
            <a:pPr marL="174625" lvl="1" indent="0">
              <a:buNone/>
            </a:pPr>
            <a:endParaRPr lang="en-US" sz="2000" dirty="0" smtClean="0"/>
          </a:p>
          <a:p>
            <a:r>
              <a:rPr lang="en-US" sz="2000" dirty="0" smtClean="0"/>
              <a:t>Until when is the study recruiting?</a:t>
            </a:r>
          </a:p>
          <a:p>
            <a:pPr lvl="1"/>
            <a:r>
              <a:rPr lang="en-US" sz="2000" dirty="0" smtClean="0"/>
              <a:t>2024</a:t>
            </a:r>
            <a:endParaRPr lang="en-US" sz="2000" dirty="0"/>
          </a:p>
          <a:p>
            <a:pPr lvl="1"/>
            <a:endParaRPr lang="en-US" dirty="0"/>
          </a:p>
          <a:p>
            <a:pPr marL="174625" lvl="1" indent="0">
              <a:buNone/>
            </a:pPr>
            <a:endParaRPr lang="en-US" dirty="0" smtClean="0"/>
          </a:p>
          <a:p>
            <a:pPr marL="174625" lvl="1" indent="0">
              <a:buNone/>
            </a:pPr>
            <a:endParaRPr lang="en-US" dirty="0" smtClean="0"/>
          </a:p>
          <a:p>
            <a:pPr marL="174625" lvl="1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FAQs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01197" y="1621971"/>
            <a:ext cx="7851347" cy="4474029"/>
          </a:xfrm>
        </p:spPr>
        <p:txBody>
          <a:bodyPr/>
          <a:lstStyle/>
          <a:p>
            <a:r>
              <a:rPr lang="en-US" sz="2000" dirty="0"/>
              <a:t>What are my responsibilities if I choose to take part in the research?</a:t>
            </a:r>
          </a:p>
          <a:p>
            <a:pPr lvl="1"/>
            <a:r>
              <a:rPr lang="en-US" sz="2000" dirty="0"/>
              <a:t>Keep communication with research team</a:t>
            </a:r>
          </a:p>
          <a:p>
            <a:pPr lvl="1"/>
            <a:r>
              <a:rPr lang="en-US" sz="2000" dirty="0"/>
              <a:t>Try your best to keep to your scheduled time</a:t>
            </a:r>
          </a:p>
          <a:p>
            <a:endParaRPr lang="en-US" sz="2000" dirty="0" smtClean="0"/>
          </a:p>
          <a:p>
            <a:r>
              <a:rPr lang="en-US" sz="2000" dirty="0" smtClean="0"/>
              <a:t>What are some possible benefits for taking part in the study?</a:t>
            </a:r>
          </a:p>
          <a:p>
            <a:pPr lvl="1"/>
            <a:r>
              <a:rPr lang="en-US" sz="2000" dirty="0" smtClean="0"/>
              <a:t>We cannot promise any benefits, but possible benefits include: decreasing spasticity, improving muscle strength and range of motion</a:t>
            </a:r>
          </a:p>
          <a:p>
            <a:pPr marL="174625" lvl="1" indent="0">
              <a:buNone/>
            </a:pPr>
            <a:endParaRPr lang="en-US" sz="2000" dirty="0" smtClean="0"/>
          </a:p>
          <a:p>
            <a:r>
              <a:rPr lang="en-US" sz="2000" dirty="0"/>
              <a:t>What </a:t>
            </a:r>
            <a:r>
              <a:rPr lang="en-US" sz="2000" dirty="0" smtClean="0"/>
              <a:t>is the goal of the research?</a:t>
            </a:r>
            <a:endParaRPr lang="en-US" sz="2000" dirty="0"/>
          </a:p>
          <a:p>
            <a:pPr lvl="1"/>
            <a:r>
              <a:rPr lang="en-US" sz="2000" dirty="0"/>
              <a:t>We </a:t>
            </a:r>
            <a:r>
              <a:rPr lang="en-US" sz="2000" dirty="0" smtClean="0"/>
              <a:t>would like to find out if using a device will help people who have had a stroke improve movements used in daily activities, with regular practice.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marL="174625" lvl="1" indent="0">
              <a:buNone/>
            </a:pPr>
            <a:endParaRPr lang="en-US" sz="2000" dirty="0" smtClean="0"/>
          </a:p>
          <a:p>
            <a:pPr marL="174625" lvl="1" indent="0">
              <a:buNone/>
            </a:pPr>
            <a:endParaRPr lang="en-US" sz="2000" dirty="0" smtClean="0"/>
          </a:p>
          <a:p>
            <a:pPr marL="174625" lvl="1" indent="0">
              <a:buNone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85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further information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01197" y="1621971"/>
            <a:ext cx="7851347" cy="4863638"/>
          </a:xfrm>
        </p:spPr>
        <p:txBody>
          <a:bodyPr/>
          <a:lstStyle/>
          <a:p>
            <a:r>
              <a:rPr lang="en-US" sz="2000" dirty="0" smtClean="0"/>
              <a:t>Ray Arceo</a:t>
            </a:r>
          </a:p>
          <a:p>
            <a:pPr lvl="1"/>
            <a:r>
              <a:rPr lang="en-US" sz="2000" dirty="0" smtClean="0"/>
              <a:t>Email address: </a:t>
            </a:r>
            <a:r>
              <a:rPr lang="en-US" sz="2000" dirty="0" smtClean="0">
                <a:solidFill>
                  <a:srgbClr val="7030A0"/>
                </a:solidFill>
                <a:hlinkClick r:id="rId2"/>
              </a:rPr>
              <a:t>ray.arceo@northwestern.edu</a:t>
            </a:r>
            <a:endParaRPr lang="en-US" sz="2000" dirty="0" smtClean="0">
              <a:solidFill>
                <a:srgbClr val="7030A0"/>
              </a:solidFill>
            </a:endParaRPr>
          </a:p>
          <a:p>
            <a:pPr lvl="1"/>
            <a:r>
              <a:rPr lang="en-US" sz="2000" dirty="0" smtClean="0"/>
              <a:t>Office phone: 312-908-0847</a:t>
            </a:r>
          </a:p>
          <a:p>
            <a:pPr lvl="1"/>
            <a:r>
              <a:rPr lang="en-US" sz="2000" dirty="0" smtClean="0"/>
              <a:t>Cell phone: 312-529-0699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Jun Yao, PhD</a:t>
            </a:r>
          </a:p>
          <a:p>
            <a:pPr lvl="1"/>
            <a:r>
              <a:rPr lang="en-US" sz="2000" dirty="0" smtClean="0"/>
              <a:t>Email address: </a:t>
            </a:r>
            <a:r>
              <a:rPr lang="en-US" sz="2000" dirty="0" smtClean="0">
                <a:hlinkClick r:id="rId3"/>
              </a:rPr>
              <a:t>j-yao4@northwestern.edu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Our </a:t>
            </a:r>
            <a:r>
              <a:rPr lang="en-US" sz="2000" dirty="0"/>
              <a:t>lab website: </a:t>
            </a:r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www.feinberg.northwestern.edu/sites/pthms/research/faculty-labs/yao.html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marL="174625" lvl="1" indent="0">
              <a:buNone/>
            </a:pPr>
            <a:endParaRPr lang="en-US" sz="2000" dirty="0" smtClean="0"/>
          </a:p>
          <a:p>
            <a:pPr marL="174625" lvl="1" indent="0">
              <a:buNone/>
            </a:pPr>
            <a:endParaRPr lang="en-US" sz="2000" dirty="0" smtClean="0"/>
          </a:p>
          <a:p>
            <a:pPr marL="174625" lvl="1" indent="0">
              <a:buNone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79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 to participate or help us recruit? Here is the recruitment flyer. Your help is highly appreciated!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11" y="885825"/>
            <a:ext cx="4348689" cy="5776964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81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Basics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219200"/>
            <a:ext cx="7049689" cy="4648200"/>
          </a:xfrm>
        </p:spPr>
        <p:txBody>
          <a:bodyPr/>
          <a:lstStyle/>
          <a:p>
            <a:r>
              <a:rPr lang="en-US" sz="2000" dirty="0" smtClean="0"/>
              <a:t>Clinical trial (NCT04077073)</a:t>
            </a:r>
          </a:p>
          <a:p>
            <a:r>
              <a:rPr lang="en-US" sz="2000" dirty="0" smtClean="0"/>
              <a:t>Intervention study</a:t>
            </a:r>
          </a:p>
          <a:p>
            <a:r>
              <a:rPr lang="en-US" sz="2000" dirty="0" smtClean="0"/>
              <a:t>Duration: 10-12 weeks, plus 3 month follow-up</a:t>
            </a:r>
          </a:p>
          <a:p>
            <a:pPr lvl="1"/>
            <a:r>
              <a:rPr lang="en-US" sz="2000" dirty="0" smtClean="0"/>
              <a:t>1-2 weeks pre-intervention tests</a:t>
            </a:r>
          </a:p>
          <a:p>
            <a:pPr lvl="1"/>
            <a:r>
              <a:rPr lang="en-US" sz="2000" dirty="0" smtClean="0"/>
              <a:t>8 week intervention</a:t>
            </a:r>
          </a:p>
          <a:p>
            <a:pPr lvl="1"/>
            <a:r>
              <a:rPr lang="en-US" sz="2000" dirty="0" smtClean="0"/>
              <a:t>1-2 weeks post-intervention test</a:t>
            </a:r>
          </a:p>
          <a:p>
            <a:r>
              <a:rPr lang="en-US" sz="2000" dirty="0" smtClean="0"/>
              <a:t>24 intervention sessions (1.5-2 hours per session)</a:t>
            </a:r>
          </a:p>
          <a:p>
            <a:r>
              <a:rPr lang="en-US" sz="2000" dirty="0"/>
              <a:t>Location: Downtown Chicago (645 N Michigan Ave) 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92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ReIn</a:t>
            </a:r>
            <a:r>
              <a:rPr lang="en-US" dirty="0" smtClean="0"/>
              <a:t>-Hand Device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01197" y="1621971"/>
            <a:ext cx="7049689" cy="4474029"/>
          </a:xfrm>
        </p:spPr>
        <p:txBody>
          <a:bodyPr/>
          <a:lstStyle/>
          <a:p>
            <a:r>
              <a:rPr lang="en-US" dirty="0" smtClean="0"/>
              <a:t>Custom-made device with embedded electrodes</a:t>
            </a:r>
          </a:p>
          <a:p>
            <a:r>
              <a:rPr lang="en-US" dirty="0" smtClean="0"/>
              <a:t>Created using 3D scan of your arm</a:t>
            </a:r>
          </a:p>
          <a:p>
            <a:r>
              <a:rPr lang="en-US" dirty="0" smtClean="0"/>
              <a:t>Uses functional electrical stimulation</a:t>
            </a:r>
          </a:p>
          <a:p>
            <a:r>
              <a:rPr lang="en-US" dirty="0" smtClean="0"/>
              <a:t>Sends information from your muscles through an algorithm to provide electrical stimulation to extensor muscles to drive hand opening</a:t>
            </a:r>
          </a:p>
          <a:p>
            <a:r>
              <a:rPr lang="en-US" dirty="0" smtClean="0"/>
              <a:t>Covered completely by lab, created at no cost to you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40" y="3687394"/>
            <a:ext cx="4421886" cy="302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8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E9E29-F6BE-8B45-A5E7-0A461405AB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Study Visits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23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Pre-intervention tests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01197" y="1621971"/>
            <a:ext cx="7851347" cy="4474029"/>
          </a:xfrm>
        </p:spPr>
        <p:txBody>
          <a:bodyPr/>
          <a:lstStyle/>
          <a:p>
            <a:r>
              <a:rPr lang="en-US" sz="2000" dirty="0" smtClean="0"/>
              <a:t>Pre-intervention visit 1 (3 hours)</a:t>
            </a:r>
          </a:p>
          <a:p>
            <a:pPr lvl="1"/>
            <a:r>
              <a:rPr lang="en-US" sz="2000" dirty="0"/>
              <a:t>Eligibility </a:t>
            </a:r>
            <a:r>
              <a:rPr lang="en-US" sz="2000" dirty="0" smtClean="0"/>
              <a:t>testing</a:t>
            </a:r>
          </a:p>
          <a:p>
            <a:pPr marL="174625" lvl="1" indent="0">
              <a:buNone/>
            </a:pPr>
            <a:endParaRPr lang="en-US" sz="2000" dirty="0" smtClean="0"/>
          </a:p>
          <a:p>
            <a:r>
              <a:rPr lang="en-US" sz="2000" dirty="0" smtClean="0"/>
              <a:t>Pre-intervention visit 2 (3.5 hours)</a:t>
            </a:r>
          </a:p>
          <a:p>
            <a:pPr lvl="1"/>
            <a:r>
              <a:rPr lang="en-US" sz="2000" dirty="0" smtClean="0"/>
              <a:t>Baseline testing</a:t>
            </a:r>
          </a:p>
          <a:p>
            <a:pPr lvl="1"/>
            <a:r>
              <a:rPr lang="en-US" sz="2000" dirty="0" smtClean="0"/>
              <a:t>Device setup and fitting</a:t>
            </a:r>
          </a:p>
          <a:p>
            <a:pPr lvl="1"/>
            <a:r>
              <a:rPr lang="en-US" sz="2000" dirty="0" smtClean="0"/>
              <a:t>MRI</a:t>
            </a:r>
          </a:p>
          <a:p>
            <a:endParaRPr lang="en-US" sz="2000" dirty="0"/>
          </a:p>
          <a:p>
            <a:r>
              <a:rPr lang="en-US" sz="2000" dirty="0" smtClean="0"/>
              <a:t>Pre-intervention visit 3 (4 hours)</a:t>
            </a:r>
          </a:p>
          <a:p>
            <a:pPr lvl="1"/>
            <a:r>
              <a:rPr lang="en-US" sz="2000" dirty="0" smtClean="0"/>
              <a:t>EEG</a:t>
            </a:r>
          </a:p>
          <a:p>
            <a:pPr marL="174625" lvl="1" indent="0">
              <a:buNone/>
            </a:pPr>
            <a:endParaRPr lang="en-US" sz="2000" dirty="0" smtClean="0"/>
          </a:p>
          <a:p>
            <a:pPr marL="174625" lvl="1" indent="0">
              <a:buNone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48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219200"/>
            <a:ext cx="4093371" cy="4474029"/>
          </a:xfrm>
        </p:spPr>
        <p:txBody>
          <a:bodyPr/>
          <a:lstStyle/>
          <a:p>
            <a:r>
              <a:rPr lang="en-US" dirty="0" smtClean="0"/>
              <a:t>24 interventions, usually 1.5-2 hours long each</a:t>
            </a:r>
          </a:p>
          <a:p>
            <a:r>
              <a:rPr lang="en-US" dirty="0" smtClean="0"/>
              <a:t>40 trials with the device alone, or device + robot to help support upper arm</a:t>
            </a:r>
          </a:p>
          <a:p>
            <a:r>
              <a:rPr lang="en-US" dirty="0" smtClean="0"/>
              <a:t>Grasping, reaching, retrieving task designed by physical therapist</a:t>
            </a:r>
          </a:p>
          <a:p>
            <a:pPr marL="174625" lvl="1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95FA94-7EBE-EF43-8DC2-97626B5C85A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4568" y="1113133"/>
            <a:ext cx="3810000" cy="4129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364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Post-Intervention Tests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01197" y="1621971"/>
            <a:ext cx="7851347" cy="4474029"/>
          </a:xfrm>
        </p:spPr>
        <p:txBody>
          <a:bodyPr/>
          <a:lstStyle/>
          <a:p>
            <a:r>
              <a:rPr lang="en-US" sz="2000" dirty="0" smtClean="0"/>
              <a:t>Post-intervention visit 1 (4 hours)</a:t>
            </a:r>
          </a:p>
          <a:p>
            <a:pPr lvl="1"/>
            <a:r>
              <a:rPr lang="en-US" sz="2000" dirty="0" smtClean="0"/>
              <a:t>Clinical assessments</a:t>
            </a:r>
          </a:p>
          <a:p>
            <a:pPr lvl="1"/>
            <a:r>
              <a:rPr lang="en-US" sz="2000" dirty="0" smtClean="0"/>
              <a:t>MRI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Post-intervention visit 2 (4 hours)</a:t>
            </a:r>
          </a:p>
          <a:p>
            <a:pPr lvl="1"/>
            <a:r>
              <a:rPr lang="en-US" sz="2000" dirty="0" smtClean="0"/>
              <a:t>EEG</a:t>
            </a:r>
          </a:p>
          <a:p>
            <a:pPr marL="174625" lvl="1" indent="0">
              <a:buNone/>
            </a:pPr>
            <a:endParaRPr lang="en-US" sz="2000" dirty="0" smtClean="0"/>
          </a:p>
          <a:p>
            <a:pPr marL="174625" lvl="1" indent="0">
              <a:buNone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0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E9E29-F6BE-8B45-A5E7-0A461405AB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Inclusion and Exclusion Criteria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7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Inclusion Criteria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75677" y="1295400"/>
            <a:ext cx="7903371" cy="4474029"/>
          </a:xfrm>
        </p:spPr>
        <p:txBody>
          <a:bodyPr/>
          <a:lstStyle/>
          <a:p>
            <a:r>
              <a:rPr lang="en-US" dirty="0"/>
              <a:t>Age between 21-80</a:t>
            </a:r>
          </a:p>
          <a:p>
            <a:r>
              <a:rPr lang="en-US" dirty="0"/>
              <a:t>Paresis confined to one side, with substantial motor impairment of the upper limb and some residual voluntary </a:t>
            </a:r>
            <a:r>
              <a:rPr lang="en-US" dirty="0" smtClean="0"/>
              <a:t>movement</a:t>
            </a:r>
          </a:p>
          <a:p>
            <a:pPr lvl="1"/>
            <a:r>
              <a:rPr lang="en-US" dirty="0" smtClean="0"/>
              <a:t>UE FMA = 10-40/66</a:t>
            </a:r>
          </a:p>
          <a:p>
            <a:pPr lvl="1"/>
            <a:r>
              <a:rPr lang="en-US" dirty="0" smtClean="0"/>
              <a:t>CMSA_H </a:t>
            </a:r>
            <a:r>
              <a:rPr lang="en-US" dirty="0"/>
              <a:t>stage of the hand section &lt;=</a:t>
            </a:r>
            <a:r>
              <a:rPr lang="en-US" dirty="0" smtClean="0"/>
              <a:t>4</a:t>
            </a:r>
            <a:endParaRPr lang="en-US" dirty="0"/>
          </a:p>
          <a:p>
            <a:r>
              <a:rPr lang="en-US" dirty="0"/>
              <a:t>Capacity to provide informed consent</a:t>
            </a:r>
          </a:p>
          <a:p>
            <a:r>
              <a:rPr lang="en-US" dirty="0"/>
              <a:t>Ability to elevate their limb against gravity up to at least 75 degrees of shoulder flexion and to generate some active elbow extension</a:t>
            </a:r>
          </a:p>
          <a:p>
            <a:r>
              <a:rPr lang="en-US" dirty="0"/>
              <a:t>Ability to open hand with a thumb-to-index finger distance ≥4 cm, with the assistance of the </a:t>
            </a:r>
            <a:r>
              <a:rPr lang="en-US" dirty="0" err="1"/>
              <a:t>ReIn</a:t>
            </a:r>
            <a:r>
              <a:rPr lang="en-US" dirty="0"/>
              <a:t>-Hand device with the help of a physical therapist</a:t>
            </a:r>
          </a:p>
          <a:p>
            <a:r>
              <a:rPr lang="en-US" dirty="0"/>
              <a:t>MRI compatible</a:t>
            </a:r>
          </a:p>
          <a:p>
            <a:r>
              <a:rPr lang="en-US" dirty="0"/>
              <a:t>Discharged from all forms of physical rehabilitation</a:t>
            </a:r>
          </a:p>
          <a:p>
            <a:r>
              <a:rPr lang="en-US" dirty="0"/>
              <a:t>Intact skin on the </a:t>
            </a:r>
            <a:r>
              <a:rPr lang="en-US" dirty="0" err="1"/>
              <a:t>hemiparetic</a:t>
            </a:r>
            <a:r>
              <a:rPr lang="en-US" dirty="0"/>
              <a:t> arm</a:t>
            </a:r>
          </a:p>
          <a:p>
            <a:r>
              <a:rPr lang="en-US" dirty="0"/>
              <a:t>Be tolerate sitting for no less than 1 hour</a:t>
            </a:r>
          </a:p>
          <a:p>
            <a:r>
              <a:rPr lang="en-US" dirty="0"/>
              <a:t>Montreal Cognitive Assessment (</a:t>
            </a:r>
            <a:r>
              <a:rPr lang="en-US" dirty="0" err="1"/>
              <a:t>MoCA</a:t>
            </a:r>
            <a:r>
              <a:rPr lang="en-US" dirty="0"/>
              <a:t>) score &gt;=23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22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rthwestern Medicine High Brand">
  <a:themeElements>
    <a:clrScheme name="NM Colors">
      <a:dk1>
        <a:srgbClr val="54585A"/>
      </a:dk1>
      <a:lt1>
        <a:sysClr val="window" lastClr="FFFFFF"/>
      </a:lt1>
      <a:dk2>
        <a:srgbClr val="61468B"/>
      </a:dk2>
      <a:lt2>
        <a:srgbClr val="CFC7DC"/>
      </a:lt2>
      <a:accent1>
        <a:srgbClr val="917EAE"/>
      </a:accent1>
      <a:accent2>
        <a:srgbClr val="B0A2C5"/>
      </a:accent2>
      <a:accent3>
        <a:srgbClr val="00A144"/>
      </a:accent3>
      <a:accent4>
        <a:srgbClr val="CFD641"/>
      </a:accent4>
      <a:accent5>
        <a:srgbClr val="EDAC1A"/>
      </a:accent5>
      <a:accent6>
        <a:srgbClr val="DF6426"/>
      </a:accent6>
      <a:hlink>
        <a:srgbClr val="B1ACCE"/>
      </a:hlink>
      <a:folHlink>
        <a:srgbClr val="D4D5D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>
          <a:lnSpc>
            <a:spcPct val="90000"/>
          </a:lnSpc>
          <a:spcBef>
            <a:spcPts val="600"/>
          </a:spcBef>
          <a:defRPr sz="1850" spc="-5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5BCF0AB621FE42858B881BB0CCCD26" ma:contentTypeVersion="0" ma:contentTypeDescription="Create a new document." ma:contentTypeScope="" ma:versionID="bc7dbfed0ae5c17cdc668eab5837b61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1c64e3a0af6d8ddece53e571c0f95a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161778-3846-4C3A-B667-FD05793C0E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19A140-8C08-474A-9646-AF7A5F4692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FBD9A0A-7B65-450E-B0EA-BEB760183CF2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5424</TotalTime>
  <Words>1051</Words>
  <Application>Microsoft Office PowerPoint</Application>
  <PresentationFormat>On-screen Show (4:3)</PresentationFormat>
  <Paragraphs>148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Lucida Grande</vt:lpstr>
      <vt:lpstr>Symbol</vt:lpstr>
      <vt:lpstr>Northwestern Medicine High Brand</vt:lpstr>
      <vt:lpstr>Effects of device-assisted practice of activities of daily living in a close-to-normal pattern on upper extremity motor recovery in individuals with moderate to severe stroke </vt:lpstr>
      <vt:lpstr>Study Basics</vt:lpstr>
      <vt:lpstr>ReIn-Hand Device</vt:lpstr>
      <vt:lpstr>Study Visits</vt:lpstr>
      <vt:lpstr>Pre-intervention tests</vt:lpstr>
      <vt:lpstr>Intervention</vt:lpstr>
      <vt:lpstr>Post-Intervention Tests</vt:lpstr>
      <vt:lpstr>Inclusion and Exclusion Criteria</vt:lpstr>
      <vt:lpstr>Inclusion Criteria</vt:lpstr>
      <vt:lpstr>Exclusion Criteria</vt:lpstr>
      <vt:lpstr>Exclusion Criteria</vt:lpstr>
      <vt:lpstr>FAQs</vt:lpstr>
      <vt:lpstr>FAQs</vt:lpstr>
      <vt:lpstr>For further information</vt:lpstr>
      <vt:lpstr>Want to participate or help us recruit? Here is the recruitment flyer. Your help is highly appreciated!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Northwestern Medicine</dc:title>
  <dc:creator>Landor Associates Chicago</dc:creator>
  <cp:lastModifiedBy>Ray Arceo</cp:lastModifiedBy>
  <cp:revision>350</cp:revision>
  <cp:lastPrinted>2013-09-27T20:14:21Z</cp:lastPrinted>
  <dcterms:created xsi:type="dcterms:W3CDTF">2013-10-23T14:57:36Z</dcterms:created>
  <dcterms:modified xsi:type="dcterms:W3CDTF">2022-04-20T16:47:08Z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0x010100C05BCF0AB621FE42858B881BB0CCCD26</vt:lpwstr>
  </property>
</Properties>
</file>