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 id="2147483656" r:id="rId2"/>
    <p:sldMasterId id="2147483657" r:id="rId3"/>
    <p:sldMasterId id="2147483658" r:id="rId4"/>
    <p:sldMasterId id="2147483659" r:id="rId5"/>
  </p:sldMasterIdLst>
  <p:notesMasterIdLst>
    <p:notesMasterId r:id="rId2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x="14630400" cy="8229600"/>
  <p:notesSz cx="6858000" cy="9180513"/>
  <p:embeddedFontLst>
    <p:embeddedFont>
      <p:font typeface="Comfortaa" panose="020B0604020202020204" charset="0"/>
      <p:regular r:id="rId23"/>
      <p:bold r:id="rId24"/>
    </p:embeddedFont>
    <p:embeddedFont>
      <p:font typeface="Calibri" panose="020F0502020204030204" pitchFamily="34" charset="0"/>
      <p:regular r:id="rId25"/>
      <p:bold r:id="rId26"/>
      <p:italic r:id="rId27"/>
      <p:boldItalic r:id="rId28"/>
    </p:embeddedFont>
    <p:embeddedFont>
      <p:font typeface="Comfortaa Regular" panose="020B0604020202020204" charset="0"/>
      <p:regular r:id="rId29"/>
      <p:bold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84">
          <p15:clr>
            <a:srgbClr val="000000"/>
          </p15:clr>
        </p15:guide>
        <p15:guide id="2" orient="horz" pos="5088">
          <p15:clr>
            <a:srgbClr val="000000"/>
          </p15:clr>
        </p15:guide>
        <p15:guide id="3" orient="horz" pos="1344">
          <p15:clr>
            <a:srgbClr val="000000"/>
          </p15:clr>
        </p15:guide>
        <p15:guide id="4" orient="horz" pos="1680">
          <p15:clr>
            <a:srgbClr val="000000"/>
          </p15:clr>
        </p15:guide>
        <p15:guide id="5" pos="4624">
          <p15:clr>
            <a:srgbClr val="000000"/>
          </p15:clr>
        </p15:guide>
        <p15:guide id="6" pos="640">
          <p15:clr>
            <a:srgbClr val="000000"/>
          </p15:clr>
        </p15:guide>
        <p15:guide id="7" pos="976">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5" y="53"/>
      </p:cViewPr>
      <p:guideLst>
        <p:guide orient="horz" pos="3984"/>
        <p:guide orient="horz" pos="5088"/>
        <p:guide orient="horz" pos="1344"/>
        <p:guide orient="horz" pos="1680"/>
        <p:guide pos="4624"/>
        <p:guide pos="640"/>
        <p:guide pos="9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71475" y="688975"/>
            <a:ext cx="6116637"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20137"/>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35506305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9215036fe_0_0:notes"/>
          <p:cNvSpPr txBox="1"/>
          <p:nvPr/>
        </p:nvSpPr>
        <p:spPr>
          <a:xfrm>
            <a:off x="3884612" y="8720137"/>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1</a:t>
            </a:fld>
            <a:endParaRPr/>
          </a:p>
        </p:txBody>
      </p:sp>
      <p:sp>
        <p:nvSpPr>
          <p:cNvPr id="64" name="Google Shape;64;g59215036fe_0_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g59215036fe_0_0:notes"/>
          <p:cNvSpPr txBox="1">
            <a:spLocks noGrp="1"/>
          </p:cNvSpPr>
          <p:nvPr>
            <p:ph type="body" idx="1"/>
          </p:nvPr>
        </p:nvSpPr>
        <p:spPr>
          <a:xfrm>
            <a:off x="685800" y="4360862"/>
            <a:ext cx="5486400" cy="413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sz="1400" b="1"/>
              <a:t>INTRODUCTION:</a:t>
            </a:r>
            <a:endParaRPr sz="1400"/>
          </a:p>
          <a:p>
            <a:pPr marL="0" lvl="0" indent="0" algn="l" rtl="0">
              <a:spcBef>
                <a:spcPts val="0"/>
              </a:spcBef>
              <a:spcAft>
                <a:spcPts val="0"/>
              </a:spcAft>
              <a:buSzPts val="1800"/>
              <a:buNone/>
            </a:pPr>
            <a:endParaRPr sz="1400"/>
          </a:p>
          <a:p>
            <a:pPr marL="0" lvl="0" indent="0" algn="l" rtl="0">
              <a:spcBef>
                <a:spcPts val="0"/>
              </a:spcBef>
              <a:spcAft>
                <a:spcPts val="0"/>
              </a:spcAft>
              <a:buNone/>
            </a:pPr>
            <a:r>
              <a:rPr lang="en-US" sz="1400"/>
              <a:t>My Name is ____________________</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 am a  </a:t>
            </a:r>
            <a:r>
              <a:rPr lang="en-US" sz="1400" u="sng"/>
              <a:t>  (job title) and/or a stroke education champion </a:t>
            </a:r>
            <a:endParaRPr sz="1400"/>
          </a:p>
          <a:p>
            <a:pPr marL="0" lvl="0" indent="0" algn="l" rtl="0">
              <a:spcBef>
                <a:spcPts val="0"/>
              </a:spcBef>
              <a:spcAft>
                <a:spcPts val="0"/>
              </a:spcAft>
              <a:buSzPts val="1800"/>
              <a:buNone/>
            </a:pPr>
            <a:endParaRPr sz="1400" u="sng"/>
          </a:p>
          <a:p>
            <a:pPr marL="0" lvl="0" indent="0" algn="l" rtl="0">
              <a:spcBef>
                <a:spcPts val="0"/>
              </a:spcBef>
              <a:spcAft>
                <a:spcPts val="0"/>
              </a:spcAft>
              <a:buNone/>
            </a:pPr>
            <a:r>
              <a:rPr lang="en-US" sz="1400" u="sng"/>
              <a:t>This presentation is provided in part by a grant from Midwest Stroke Alliance to Stroke Survivors Empowering Each Other, (SSEEO)</a:t>
            </a:r>
            <a:endParaRPr sz="1400"/>
          </a:p>
          <a:p>
            <a:pPr marL="0" lvl="0" indent="0" algn="l" rtl="0">
              <a:spcBef>
                <a:spcPts val="0"/>
              </a:spcBef>
              <a:spcAft>
                <a:spcPts val="0"/>
              </a:spcAft>
              <a:buSzPts val="1800"/>
              <a:buNone/>
            </a:pPr>
            <a:endParaRPr sz="1400"/>
          </a:p>
          <a:p>
            <a:pPr marL="0" lvl="0" indent="0" algn="l" rtl="0">
              <a:spcBef>
                <a:spcPts val="0"/>
              </a:spcBef>
              <a:spcAft>
                <a:spcPts val="0"/>
              </a:spcAft>
              <a:buNone/>
            </a:pPr>
            <a:r>
              <a:rPr lang="en-US" sz="1400"/>
              <a:t>Thank you for giving me the opportunity to be here with you today to discuss some important information on the signs and symptoms of stroke.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Once you are aware of what to look for, you will have a better idea of what you can do if you or someone you know experiences a stroke.</a:t>
            </a:r>
            <a:endParaRPr sz="1400"/>
          </a:p>
          <a:p>
            <a:pPr marL="0" lvl="0" indent="0" algn="l" rtl="0">
              <a:spcBef>
                <a:spcPts val="0"/>
              </a:spcBef>
              <a:spcAft>
                <a:spcPts val="0"/>
              </a:spcAft>
              <a:buNone/>
            </a:pPr>
            <a:endParaRPr sz="1400"/>
          </a:p>
        </p:txBody>
      </p:sp>
    </p:spTree>
    <p:extLst>
      <p:ext uri="{BB962C8B-B14F-4D97-AF65-F5344CB8AC3E}">
        <p14:creationId xmlns:p14="http://schemas.microsoft.com/office/powerpoint/2010/main" val="247189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d434f4012_2_7: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457200" lvl="0" indent="-317500" algn="l" rtl="0">
              <a:lnSpc>
                <a:spcPct val="90000"/>
              </a:lnSpc>
              <a:spcBef>
                <a:spcPts val="100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Pregnant women should receive BP monitoring during pregnancy</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Stop smoking</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Young women should be screened for high blood pressure before starting birth control and during use of birth control pills</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Women over age 75 should be screened for atrial fibrillation</a:t>
            </a:r>
            <a:endParaRPr sz="1400">
              <a:solidFill>
                <a:schemeClr val="dk1"/>
              </a:solidFill>
              <a:latin typeface="Calibri"/>
              <a:ea typeface="Calibri"/>
              <a:cs typeface="Calibri"/>
              <a:sym typeface="Calibri"/>
            </a:endParaRPr>
          </a:p>
          <a:p>
            <a:pPr marL="457200" lvl="0" indent="-317500" algn="l" rtl="0">
              <a:lnSpc>
                <a:spcPct val="90000"/>
              </a:lnSpc>
              <a:spcBef>
                <a:spcPts val="0"/>
              </a:spcBef>
              <a:spcAft>
                <a:spcPts val="0"/>
              </a:spcAft>
              <a:buClr>
                <a:schemeClr val="dk1"/>
              </a:buClr>
              <a:buSzPts val="1400"/>
              <a:buFont typeface="Calibri"/>
              <a:buChar char="●"/>
            </a:pPr>
            <a:r>
              <a:rPr lang="en-US" sz="1400">
                <a:solidFill>
                  <a:schemeClr val="dk1"/>
                </a:solidFill>
                <a:latin typeface="Calibri"/>
                <a:ea typeface="Calibri"/>
                <a:cs typeface="Calibri"/>
                <a:sym typeface="Calibri"/>
              </a:rPr>
              <a:t>Have your blood pressure checked and share any concerns with your physician</a:t>
            </a:r>
            <a:endParaRPr sz="1400">
              <a:solidFill>
                <a:schemeClr val="dk1"/>
              </a:solidFill>
              <a:latin typeface="Calibri"/>
              <a:ea typeface="Calibri"/>
              <a:cs typeface="Calibri"/>
              <a:sym typeface="Calibri"/>
            </a:endParaRPr>
          </a:p>
          <a:p>
            <a:pPr marL="0" lvl="0" indent="0" algn="l" rtl="0">
              <a:lnSpc>
                <a:spcPct val="90000"/>
              </a:lnSpc>
              <a:spcBef>
                <a:spcPts val="1000"/>
              </a:spcBef>
              <a:spcAft>
                <a:spcPts val="0"/>
              </a:spcAft>
              <a:buClr>
                <a:schemeClr val="dk1"/>
              </a:buClr>
              <a:buSzPts val="1100"/>
              <a:buFont typeface="Arial"/>
              <a:buNone/>
            </a:pPr>
            <a:endParaRPr sz="2800">
              <a:solidFill>
                <a:schemeClr val="dk1"/>
              </a:solidFill>
            </a:endParaRPr>
          </a:p>
          <a:p>
            <a:pPr marL="0" lvl="0" indent="0" algn="l" rtl="0">
              <a:spcBef>
                <a:spcPts val="0"/>
              </a:spcBef>
              <a:spcAft>
                <a:spcPts val="0"/>
              </a:spcAft>
              <a:buNone/>
            </a:pPr>
            <a:endParaRPr/>
          </a:p>
        </p:txBody>
      </p:sp>
      <p:sp>
        <p:nvSpPr>
          <p:cNvPr id="137" name="Google Shape;137;g5d434f4012_2_7: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5522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11</a:t>
            </a:fld>
            <a:endParaRPr/>
          </a:p>
        </p:txBody>
      </p:sp>
      <p:sp>
        <p:nvSpPr>
          <p:cNvPr id="143" name="Google Shape;143;p1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10: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Effects of Stroke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effects of stroke are different from person to person based on the type, severity, and location of the stroke.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If a stroke occurs and blood flow can't reach the area that controls a particular body function; that part of the body won't work as it should.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Effects to Right &amp; Left Brain</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effects of a stroke depend on its location . One side of the brain controls the opposite side of the body.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Left Brain</a:t>
            </a:r>
            <a:r>
              <a:rPr lang="en-US" sz="1400">
                <a:solidFill>
                  <a:schemeClr val="dk1"/>
                </a:solidFill>
              </a:rPr>
              <a:t> </a:t>
            </a:r>
            <a:r>
              <a:rPr lang="en-US" sz="1400" b="1">
                <a:solidFill>
                  <a:schemeClr val="dk1"/>
                </a:solidFill>
              </a:rPr>
              <a:t> Functions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If the stroke occurs in the left side of the brain, the right side of the body is affected.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Damage to the left side of the brain  can cause problems with speech &amp; language, or low, cautious behavior,</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and memory loss.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Right Brain Functions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For example, if the stroke occurs in the brain's right side, the left side of the body is effected.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Damage to this side of the brain can cause vision problems, impulsive behavior, or memory loss.</a:t>
            </a:r>
            <a:endParaRPr sz="1400">
              <a:solidFill>
                <a:schemeClr val="dk1"/>
              </a:solidFill>
            </a:endParaRPr>
          </a:p>
          <a:p>
            <a:pPr marL="0" lvl="0" indent="0" algn="l" rtl="0">
              <a:spcBef>
                <a:spcPts val="0"/>
              </a:spcBef>
              <a:spcAft>
                <a:spcPts val="0"/>
              </a:spcAft>
              <a:buSzPts val="1800"/>
              <a:buNone/>
            </a:pPr>
            <a:endParaRPr sz="1400" b="1"/>
          </a:p>
          <a:p>
            <a:pPr marL="0" lvl="0" indent="0" algn="l" rtl="0">
              <a:spcBef>
                <a:spcPts val="0"/>
              </a:spcBef>
              <a:spcAft>
                <a:spcPts val="0"/>
              </a:spcAft>
              <a:buNone/>
            </a:pPr>
            <a:endParaRPr/>
          </a:p>
        </p:txBody>
      </p:sp>
    </p:spTree>
    <p:extLst>
      <p:ext uri="{BB962C8B-B14F-4D97-AF65-F5344CB8AC3E}">
        <p14:creationId xmlns:p14="http://schemas.microsoft.com/office/powerpoint/2010/main" val="376834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1: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sz="1400" b="1">
                <a:solidFill>
                  <a:schemeClr val="dk1"/>
                </a:solidFill>
              </a:rPr>
              <a:t>TREATMENT</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There are several “blood thinning” medications that are given for stroke prevention.</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t>
            </a:r>
            <a:r>
              <a:rPr lang="en-US" sz="1400" b="1">
                <a:solidFill>
                  <a:schemeClr val="dk1"/>
                </a:solidFill>
              </a:rPr>
              <a:t>Antithrombotics</a:t>
            </a:r>
            <a:r>
              <a:rPr lang="en-US" sz="1400">
                <a:solidFill>
                  <a:schemeClr val="dk1"/>
                </a:solidFill>
              </a:rPr>
              <a:t> (ex. aspirin) is a very common medication that is used to prevent the blood from forming clots, however, even though you do not need a prescription to buy it, you must first consult with your doctor before taking aspirin.</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  </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t>
            </a:r>
            <a:r>
              <a:rPr lang="en-US" sz="1400" b="1">
                <a:solidFill>
                  <a:schemeClr val="dk1"/>
                </a:solidFill>
              </a:rPr>
              <a:t>t-PA</a:t>
            </a:r>
            <a:r>
              <a:rPr lang="en-US" sz="1400">
                <a:solidFill>
                  <a:schemeClr val="dk1"/>
                </a:solidFill>
              </a:rPr>
              <a:t> (Tissue Plasminogen Activase) is another medication that has been approved by the FDA to dissolve clot clots, however, it must be given within a short time after symptoms begin because there is a risk to develop a hemorrhage.</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For patients who can be treated within 3 hours of stroke onset, alteplase (IV r-tPA) can lead to better recovery after stroke</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For select patients who are eligible to be treated up to 4.5 hours after stroke onset, alteplase (IV r-tPA) can also improve outcomes</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Alteplase (IV r-tPA) has been proven to save lives and decrease disability when administered in a timely manner</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b="1">
                <a:solidFill>
                  <a:schemeClr val="dk1"/>
                </a:solidFill>
              </a:rPr>
              <a:t>RISKS</a:t>
            </a:r>
            <a:endParaRPr sz="1400" b="1">
              <a:solidFill>
                <a:schemeClr val="dk1"/>
              </a:solidFill>
            </a:endParaRPr>
          </a:p>
          <a:p>
            <a:pPr marL="0" lvl="0" indent="0" algn="l" rtl="0">
              <a:lnSpc>
                <a:spcPct val="90000"/>
              </a:lnSpc>
              <a:spcBef>
                <a:spcPts val="400"/>
              </a:spcBef>
              <a:spcAft>
                <a:spcPts val="0"/>
              </a:spcAft>
              <a:buClr>
                <a:schemeClr val="dk1"/>
              </a:buClr>
              <a:buSzPts val="1100"/>
              <a:buFont typeface="Arial"/>
              <a:buNone/>
            </a:pPr>
            <a:r>
              <a:rPr lang="en-US" sz="1400">
                <a:solidFill>
                  <a:schemeClr val="dk1"/>
                </a:solidFill>
              </a:rPr>
              <a:t>Bleeding of the brain, gums or other tissues are major risks</a:t>
            </a:r>
            <a:endParaRPr sz="1400">
              <a:solidFill>
                <a:schemeClr val="dk1"/>
              </a:solidFill>
            </a:endParaRPr>
          </a:p>
          <a:p>
            <a:pPr marL="0" lvl="0" indent="0" algn="l" rtl="0">
              <a:lnSpc>
                <a:spcPct val="90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Some of the same surgeries that are recommended to open the blood vessels in the heart can also be used on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•Angioplasty and Stents are procedures that unclog arteries by inserting devices to open arteries and restore blood flow to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For those patients who are eligible to be treated up to 24 hours after stroke onset, mechanical thrombectomy has proven to be effective in lowering disability from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RISKS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Bleeding (the most common associated risk) or tearing of the inner lining of the blood vessel</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 Carotid Endarterectomy is the name of a surgical procedure that is used to remove the plaque that causes narrowing (stenosis) of the carotid arteries.</a:t>
            </a:r>
            <a:endParaRPr sz="1400">
              <a:solidFill>
                <a:schemeClr val="dk1"/>
              </a:solidFill>
            </a:endParaRPr>
          </a:p>
          <a:p>
            <a:pPr marL="0" lvl="0" indent="0" algn="l" rtl="0">
              <a:lnSpc>
                <a:spcPct val="115000"/>
              </a:lnSpc>
              <a:spcBef>
                <a:spcPts val="400"/>
              </a:spcBef>
              <a:spcAft>
                <a:spcPts val="0"/>
              </a:spcAft>
              <a:buNone/>
            </a:pP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Relatively new treatments, approved by the FDA for stroke, and are less invasive than brain surgery.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•MERCI RETRIEVER is a corkscrew shaped instrument used to remove a clot from a large blood vessel in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•COILING is used for hemorrhagic strokes. This device reinforces an aneurysm’s weakened wall by filling it with a coiling wire.</a:t>
            </a:r>
            <a:endParaRPr sz="1400">
              <a:solidFill>
                <a:schemeClr val="dk1"/>
              </a:solidFill>
            </a:endParaRPr>
          </a:p>
          <a:p>
            <a:pPr marL="0" lvl="0" indent="0" algn="l" rtl="0">
              <a:spcBef>
                <a:spcPts val="0"/>
              </a:spcBef>
              <a:spcAft>
                <a:spcPts val="0"/>
              </a:spcAft>
              <a:buNone/>
            </a:pPr>
            <a:r>
              <a:rPr lang="en-US" sz="1400">
                <a:solidFill>
                  <a:schemeClr val="dk1"/>
                </a:solidFill>
              </a:rPr>
              <a:t>PENUMBRA SYSTEM is a device used to breakdown and remove the clot using suction.</a:t>
            </a:r>
            <a:endParaRPr sz="1400"/>
          </a:p>
        </p:txBody>
      </p:sp>
      <p:sp>
        <p:nvSpPr>
          <p:cNvPr id="150" name="Google Shape;150;p11: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530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2: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What you can do…</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Remember, 80% of all strokes can be prevented!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the signs &amp; symptoms </a:t>
            </a:r>
            <a:r>
              <a:rPr lang="en-US" sz="1400">
                <a:solidFill>
                  <a:schemeClr val="dk1"/>
                </a:solidFill>
              </a:rPr>
              <a:t>- so you can react fast to get the appropriate care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your risk factors </a:t>
            </a:r>
            <a:r>
              <a:rPr lang="en-US" sz="1400">
                <a:solidFill>
                  <a:schemeClr val="dk1"/>
                </a:solidFill>
              </a:rPr>
              <a:t>- especially focus on the ones you can change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Know your numbers </a:t>
            </a:r>
            <a:r>
              <a:rPr lang="en-US" sz="1400">
                <a:solidFill>
                  <a:schemeClr val="dk1"/>
                </a:solidFill>
              </a:rPr>
              <a:t>- this includes your blood pressure, cholesterol, blood sugar, &amp; weight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Improve diet &amp; exercise </a:t>
            </a:r>
            <a:r>
              <a:rPr lang="en-US" sz="1400">
                <a:solidFill>
                  <a:schemeClr val="dk1"/>
                </a:solidFill>
              </a:rPr>
              <a:t>- eat a healthy diet containing five or more servings of fruits &amp; vegetables per day.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 -try to get a total of at least 30 minutes of activity 5-6 days per week.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See your doctor </a:t>
            </a:r>
            <a:r>
              <a:rPr lang="en-US" sz="1400">
                <a:solidFill>
                  <a:schemeClr val="dk1"/>
                </a:solidFill>
              </a:rPr>
              <a:t>- you should take all the medications that are prescribed by the doctor to control your individual risk factors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AND Stop smoking and vaping now!</a:t>
            </a:r>
            <a:endParaRPr sz="1400" b="1">
              <a:solidFill>
                <a:schemeClr val="dk1"/>
              </a:solidFill>
            </a:endParaRPr>
          </a:p>
          <a:p>
            <a:pPr marL="0" lvl="0" indent="0" algn="l" rtl="0">
              <a:spcBef>
                <a:spcPts val="0"/>
              </a:spcBef>
              <a:spcAft>
                <a:spcPts val="0"/>
              </a:spcAft>
              <a:buNone/>
            </a:pPr>
            <a:endParaRPr sz="1400"/>
          </a:p>
        </p:txBody>
      </p:sp>
      <p:sp>
        <p:nvSpPr>
          <p:cNvPr id="159" name="Google Shape;159;p12: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583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FF0000"/>
              </a:buClr>
              <a:buSzPts val="1800"/>
              <a:buFont typeface="Arial"/>
              <a:buNone/>
            </a:pPr>
            <a:r>
              <a:rPr lang="en-US" sz="1400" b="1">
                <a:solidFill>
                  <a:schemeClr val="dk1"/>
                </a:solidFill>
              </a:rPr>
              <a:t>CHECK THESE SIGNS B.E.F.A.S.T: (image Joe Niekro Foundation)</a:t>
            </a:r>
            <a:endParaRPr sz="1400" b="1">
              <a:solidFill>
                <a:schemeClr val="dk1"/>
              </a:solidFill>
            </a:endParaRPr>
          </a:p>
          <a:p>
            <a:pPr marL="0" lvl="0" indent="0" algn="l" rtl="0">
              <a:lnSpc>
                <a:spcPct val="80000"/>
              </a:lnSpc>
              <a:spcBef>
                <a:spcPts val="0"/>
              </a:spcBef>
              <a:spcAft>
                <a:spcPts val="0"/>
              </a:spcAft>
              <a:buClr>
                <a:srgbClr val="FF0000"/>
              </a:buClr>
              <a:buSzPts val="1800"/>
              <a:buFont typeface="Arial"/>
              <a:buNone/>
            </a:pPr>
            <a:endParaRPr sz="1400" b="1">
              <a:solidFill>
                <a:schemeClr val="dk1"/>
              </a:solidFill>
            </a:endParaRPr>
          </a:p>
          <a:p>
            <a:pPr marL="0" lvl="0" indent="0" algn="l" rtl="0">
              <a:lnSpc>
                <a:spcPct val="80000"/>
              </a:lnSpc>
              <a:spcBef>
                <a:spcPts val="0"/>
              </a:spcBef>
              <a:spcAft>
                <a:spcPts val="0"/>
              </a:spcAft>
              <a:buClr>
                <a:srgbClr val="FF0000"/>
              </a:buClr>
              <a:buSzPts val="18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Many people experiencing a stroke may not realize it; or they may not be able to call 911 on their own.</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That is why everyone should know the signs/symptoms of stroke and the importance of acting fast.</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B. E. F. A. S. T.   is a simple way to recognize and respond to stroke symptoms by calling 9-1-1!</a:t>
            </a:r>
            <a:endParaRPr sz="1400">
              <a:solidFill>
                <a:schemeClr val="dk1"/>
              </a:solidFill>
            </a:endParaRPr>
          </a:p>
          <a:p>
            <a:pPr marL="0" lvl="0" indent="0" algn="l" rtl="0">
              <a:lnSpc>
                <a:spcPct val="80000"/>
              </a:lnSpc>
              <a:spcBef>
                <a:spcPts val="0"/>
              </a:spcBef>
              <a:spcAft>
                <a:spcPts val="0"/>
              </a:spcAft>
              <a:buClr>
                <a:schemeClr val="dk1"/>
              </a:buClr>
              <a:buSzPts val="1100"/>
              <a:buFont typeface="Arial"/>
              <a:buNone/>
            </a:pPr>
            <a:endParaRPr sz="1400" b="1">
              <a:solidFill>
                <a:srgbClr val="FF0000"/>
              </a:solidFill>
            </a:endParaRPr>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B</a:t>
            </a:r>
            <a:r>
              <a:rPr lang="en-US" sz="1400" b="1"/>
              <a:t>alance	Does the person have a sudden loss of balance?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E</a:t>
            </a:r>
            <a:r>
              <a:rPr lang="en-US" sz="1400" b="1"/>
              <a:t>ye		Has the person lost vision in one or both eyes?</a:t>
            </a:r>
            <a:endParaRPr sz="1400" b="1"/>
          </a:p>
          <a:p>
            <a:pPr marL="0" lvl="0" indent="0" algn="l" rtl="0">
              <a:lnSpc>
                <a:spcPct val="80000"/>
              </a:lnSpc>
              <a:spcBef>
                <a:spcPts val="0"/>
              </a:spcBef>
              <a:spcAft>
                <a:spcPts val="0"/>
              </a:spcAft>
              <a:buClr>
                <a:schemeClr val="dk1"/>
              </a:buClr>
              <a:buSzPts val="1100"/>
              <a:buFont typeface="Arial"/>
              <a:buNone/>
            </a:pP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F</a:t>
            </a:r>
            <a:r>
              <a:rPr lang="en-US" sz="1400" b="1">
                <a:solidFill>
                  <a:schemeClr val="dk1"/>
                </a:solidFill>
              </a:rPr>
              <a:t>ace       	</a:t>
            </a:r>
            <a:r>
              <a:rPr lang="en-US" sz="1400" b="1"/>
              <a:t>Does the face look uneven?             	Ask them to smile.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A</a:t>
            </a:r>
            <a:r>
              <a:rPr lang="en-US" sz="1400" b="1">
                <a:solidFill>
                  <a:schemeClr val="dk1"/>
                </a:solidFill>
              </a:rPr>
              <a:t>rm        	</a:t>
            </a:r>
            <a:r>
              <a:rPr lang="en-US" sz="1400" b="1"/>
              <a:t>Does one arm drift down?          	  	Ask them to raise both arms.</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S</a:t>
            </a:r>
            <a:r>
              <a:rPr lang="en-US" sz="1400" b="1">
                <a:solidFill>
                  <a:schemeClr val="dk1"/>
                </a:solidFill>
              </a:rPr>
              <a:t>peech   	</a:t>
            </a:r>
            <a:r>
              <a:rPr lang="en-US" sz="1400" b="1"/>
              <a:t>Does their speech sound strange?   	Ask them to repeat a phrase.</a:t>
            </a:r>
            <a:endParaRPr sz="1400" b="1"/>
          </a:p>
          <a:p>
            <a:pPr marL="0" lvl="0" indent="0" algn="l" rtl="0">
              <a:lnSpc>
                <a:spcPct val="80000"/>
              </a:lnSpc>
              <a:spcBef>
                <a:spcPts val="0"/>
              </a:spcBef>
              <a:spcAft>
                <a:spcPts val="0"/>
              </a:spcAft>
              <a:buClr>
                <a:schemeClr val="dk1"/>
              </a:buClr>
              <a:buSzPts val="1100"/>
              <a:buFont typeface="Arial"/>
              <a:buNone/>
            </a:pPr>
            <a:r>
              <a:rPr lang="en-US" sz="1400" b="1">
                <a:solidFill>
                  <a:srgbClr val="FF0000"/>
                </a:solidFill>
              </a:rPr>
              <a:t>T</a:t>
            </a:r>
            <a:r>
              <a:rPr lang="en-US" sz="1400" b="1">
                <a:solidFill>
                  <a:schemeClr val="dk1"/>
                </a:solidFill>
              </a:rPr>
              <a:t>ime       	It is time to call 9-1-1</a:t>
            </a:r>
            <a:r>
              <a:rPr lang="en-US" sz="1400" b="1" u="sng">
                <a:solidFill>
                  <a:srgbClr val="4B4B4B"/>
                </a:solidFill>
              </a:rPr>
              <a:t> </a:t>
            </a:r>
            <a:r>
              <a:rPr lang="en-US" sz="1400" b="1">
                <a:solidFill>
                  <a:srgbClr val="4B4B4B"/>
                </a:solidFill>
              </a:rPr>
              <a:t>   </a:t>
            </a:r>
            <a:r>
              <a:rPr lang="en-US" sz="1400" u="sng">
                <a:solidFill>
                  <a:srgbClr val="4B4B4B"/>
                </a:solidFill>
              </a:rPr>
              <a:t> </a:t>
            </a:r>
            <a:endParaRPr sz="1400" u="sng">
              <a:solidFill>
                <a:srgbClr val="4B4B4B"/>
              </a:solidFill>
            </a:endParaRPr>
          </a:p>
          <a:p>
            <a:pPr marL="0" lvl="0" indent="0" algn="l" rtl="0">
              <a:spcBef>
                <a:spcPts val="0"/>
              </a:spcBef>
              <a:spcAft>
                <a:spcPts val="0"/>
              </a:spcAft>
              <a:buNone/>
            </a:pPr>
            <a:endParaRPr sz="1400"/>
          </a:p>
        </p:txBody>
      </p:sp>
      <p:sp>
        <p:nvSpPr>
          <p:cNvPr id="172" name="Google Shape;172;p1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156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Stroke Resources</a:t>
            </a:r>
            <a:endParaRPr sz="1400"/>
          </a:p>
        </p:txBody>
      </p:sp>
      <p:sp>
        <p:nvSpPr>
          <p:cNvPr id="178" name="Google Shape;178;p1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057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Questions?</a:t>
            </a:r>
            <a:endParaRPr/>
          </a:p>
        </p:txBody>
      </p:sp>
      <p:sp>
        <p:nvSpPr>
          <p:cNvPr id="185" name="Google Shape;185;p15: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29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STATISTICS Worldwide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According to the World Health Organization 15 million people suffer a stroke worldwide each year, of these 5 million die and another 5 million are permanently disabled.</a:t>
            </a:r>
            <a:endParaRPr sz="1400">
              <a:solidFill>
                <a:srgbClr val="009999"/>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STATISTICS IN THE UNITED STATES: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According to the American Heart Association and the US Dept. of Health and Human Services,</a:t>
            </a:r>
            <a:endParaRPr sz="1400">
              <a:solidFill>
                <a:schemeClr val="dk1"/>
              </a:solidFill>
            </a:endParaRPr>
          </a:p>
          <a:p>
            <a:pPr marL="457200" lvl="0" indent="-317500" algn="l" rtl="0">
              <a:lnSpc>
                <a:spcPct val="90000"/>
              </a:lnSpc>
              <a:spcBef>
                <a:spcPts val="400"/>
              </a:spcBef>
              <a:spcAft>
                <a:spcPts val="0"/>
              </a:spcAft>
              <a:buSzPts val="1400"/>
              <a:buChar char="●"/>
            </a:pPr>
            <a:r>
              <a:rPr lang="en-US" sz="1400"/>
              <a:t>More than 795,000 Americans have strokes every year.</a:t>
            </a:r>
            <a:endParaRPr sz="1400"/>
          </a:p>
          <a:p>
            <a:pPr marL="457200" lvl="0" indent="-317500" algn="l" rtl="0">
              <a:lnSpc>
                <a:spcPct val="90000"/>
              </a:lnSpc>
              <a:spcBef>
                <a:spcPts val="0"/>
              </a:spcBef>
              <a:spcAft>
                <a:spcPts val="0"/>
              </a:spcAft>
              <a:buSzPts val="1400"/>
              <a:buChar char="●"/>
            </a:pPr>
            <a:r>
              <a:rPr lang="en-US" sz="1400"/>
              <a:t>Stroke is the leading cause of long term disability.</a:t>
            </a:r>
            <a:endParaRPr sz="1400"/>
          </a:p>
          <a:p>
            <a:pPr marL="457200" lvl="0" indent="-317500" algn="l" rtl="0">
              <a:lnSpc>
                <a:spcPct val="90000"/>
              </a:lnSpc>
              <a:spcBef>
                <a:spcPts val="0"/>
              </a:spcBef>
              <a:spcAft>
                <a:spcPts val="0"/>
              </a:spcAft>
              <a:buSzPts val="1400"/>
              <a:buChar char="●"/>
            </a:pPr>
            <a:r>
              <a:rPr lang="en-US" sz="1400"/>
              <a:t>Stroke is the fifth leading cause of death in the US.</a:t>
            </a:r>
            <a:endParaRPr sz="1400"/>
          </a:p>
          <a:p>
            <a:pPr marL="457200" lvl="0" indent="-317500" algn="l" rtl="0">
              <a:lnSpc>
                <a:spcPct val="90000"/>
              </a:lnSpc>
              <a:spcBef>
                <a:spcPts val="0"/>
              </a:spcBef>
              <a:spcAft>
                <a:spcPts val="0"/>
              </a:spcAft>
              <a:buSzPts val="1400"/>
              <a:buChar char="●"/>
            </a:pPr>
            <a:r>
              <a:rPr lang="en-US" sz="1400"/>
              <a:t>Every 40 seconds someone experiences a stroke.</a:t>
            </a:r>
            <a:endParaRPr sz="1400"/>
          </a:p>
          <a:p>
            <a:pPr marL="457200" lvl="0" indent="0" algn="l" rtl="0">
              <a:lnSpc>
                <a:spcPct val="90000"/>
              </a:lnSpc>
              <a:spcBef>
                <a:spcPts val="1200"/>
              </a:spcBef>
              <a:spcAft>
                <a:spcPts val="0"/>
              </a:spcAft>
              <a:buNone/>
            </a:pPr>
            <a:endParaRPr sz="1400"/>
          </a:p>
          <a:p>
            <a:pPr marL="0" lvl="0" indent="0" algn="l" rtl="0">
              <a:lnSpc>
                <a:spcPct val="115000"/>
              </a:lnSpc>
              <a:spcBef>
                <a:spcPts val="1200"/>
              </a:spcBef>
              <a:spcAft>
                <a:spcPts val="0"/>
              </a:spcAft>
              <a:buClr>
                <a:schemeClr val="dk1"/>
              </a:buClr>
              <a:buSzPts val="1100"/>
              <a:buFont typeface="Arial"/>
              <a:buNone/>
            </a:pPr>
            <a:r>
              <a:rPr lang="en-US" sz="1400">
                <a:solidFill>
                  <a:schemeClr val="dk1"/>
                </a:solidFill>
              </a:rPr>
              <a:t>These statistics show the impact stroke has on the U.S.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So you can imagine the impact stroke has on the entire population of the world.</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400"/>
          </a:p>
        </p:txBody>
      </p:sp>
      <p:sp>
        <p:nvSpPr>
          <p:cNvPr id="74" name="Google Shape;74;p2: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55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STROKE Image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Ask participants to visualize the person they think will suffer from a stroke.</a:t>
            </a:r>
            <a:endParaRPr sz="1400">
              <a:solidFill>
                <a:schemeClr val="dk1"/>
              </a:solidFill>
            </a:endParaRPr>
          </a:p>
          <a:p>
            <a:pPr marL="457200" lvl="0" indent="-317500" algn="l" rtl="0">
              <a:lnSpc>
                <a:spcPct val="90000"/>
              </a:lnSpc>
              <a:spcBef>
                <a:spcPts val="400"/>
              </a:spcBef>
              <a:spcAft>
                <a:spcPts val="0"/>
              </a:spcAft>
              <a:buSzPts val="1400"/>
              <a:buChar char="●"/>
            </a:pPr>
            <a:r>
              <a:rPr lang="en-US" sz="1400"/>
              <a:t>Grandparents</a:t>
            </a:r>
            <a:endParaRPr sz="1400"/>
          </a:p>
          <a:p>
            <a:pPr marL="457200" lvl="0" indent="-317500" algn="l" rtl="0">
              <a:lnSpc>
                <a:spcPct val="90000"/>
              </a:lnSpc>
              <a:spcBef>
                <a:spcPts val="0"/>
              </a:spcBef>
              <a:spcAft>
                <a:spcPts val="0"/>
              </a:spcAft>
              <a:buSzPts val="1400"/>
              <a:buChar char="●"/>
            </a:pPr>
            <a:r>
              <a:rPr lang="en-US" sz="1400"/>
              <a:t>Elderly</a:t>
            </a:r>
            <a:endParaRPr sz="1400"/>
          </a:p>
          <a:p>
            <a:pPr marL="0" lvl="0" indent="0" algn="l" rtl="0">
              <a:spcBef>
                <a:spcPts val="1200"/>
              </a:spcBef>
              <a:spcAft>
                <a:spcPts val="0"/>
              </a:spcAft>
              <a:buNone/>
            </a:pPr>
            <a:endParaRPr/>
          </a:p>
        </p:txBody>
      </p:sp>
      <p:sp>
        <p:nvSpPr>
          <p:cNvPr id="80" name="Google Shape;80;p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249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rPr>
              <a:t>DEFINITION OF STROKE:</a:t>
            </a:r>
            <a:endParaRPr sz="1400" b="1">
              <a:solidFill>
                <a:schemeClr val="dk1"/>
              </a:solidFill>
            </a:endParaRPr>
          </a:p>
          <a:p>
            <a:pPr marL="0" lvl="0" indent="0" algn="l" rtl="0">
              <a:lnSpc>
                <a:spcPct val="90000"/>
              </a:lnSpc>
              <a:spcBef>
                <a:spcPts val="300"/>
              </a:spcBef>
              <a:spcAft>
                <a:spcPts val="0"/>
              </a:spcAft>
              <a:buClr>
                <a:schemeClr val="dk1"/>
              </a:buClr>
              <a:buSzPts val="1100"/>
              <a:buFont typeface="Arial"/>
              <a:buNone/>
            </a:pPr>
            <a:r>
              <a:rPr lang="en-US" sz="1400" b="1"/>
              <a:t>Sudden</a:t>
            </a:r>
            <a:r>
              <a:rPr lang="en-US" sz="1400"/>
              <a:t> interruption in the flow of</a:t>
            </a:r>
            <a:endParaRPr sz="1400"/>
          </a:p>
          <a:p>
            <a:pPr marL="0" lvl="0" indent="0" algn="l" rtl="0">
              <a:lnSpc>
                <a:spcPct val="90000"/>
              </a:lnSpc>
              <a:spcBef>
                <a:spcPts val="300"/>
              </a:spcBef>
              <a:spcAft>
                <a:spcPts val="0"/>
              </a:spcAft>
              <a:buClr>
                <a:schemeClr val="dk1"/>
              </a:buClr>
              <a:buSzPts val="1100"/>
              <a:buFont typeface="Arial"/>
              <a:buNone/>
            </a:pPr>
            <a:r>
              <a:rPr lang="en-US" sz="1400"/>
              <a:t>blood carrying oxygen and nutrients</a:t>
            </a:r>
            <a:endParaRPr sz="1400"/>
          </a:p>
          <a:p>
            <a:pPr marL="0" lvl="0" indent="0" algn="l" rtl="0">
              <a:lnSpc>
                <a:spcPct val="90000"/>
              </a:lnSpc>
              <a:spcBef>
                <a:spcPts val="300"/>
              </a:spcBef>
              <a:spcAft>
                <a:spcPts val="0"/>
              </a:spcAft>
              <a:buClr>
                <a:schemeClr val="dk1"/>
              </a:buClr>
              <a:buSzPts val="1100"/>
              <a:buFont typeface="Arial"/>
              <a:buNone/>
            </a:pPr>
            <a:r>
              <a:rPr lang="en-US" sz="1400"/>
              <a:t>to the brain, killing the brain cells in</a:t>
            </a:r>
            <a:endParaRPr sz="1400"/>
          </a:p>
          <a:p>
            <a:pPr marL="0" lvl="0" indent="0" algn="l" rtl="0">
              <a:lnSpc>
                <a:spcPct val="90000"/>
              </a:lnSpc>
              <a:spcBef>
                <a:spcPts val="300"/>
              </a:spcBef>
              <a:spcAft>
                <a:spcPts val="0"/>
              </a:spcAft>
              <a:buClr>
                <a:schemeClr val="dk1"/>
              </a:buClr>
              <a:buSzPts val="1100"/>
              <a:buFont typeface="Arial"/>
              <a:buNone/>
            </a:pPr>
            <a:r>
              <a:rPr lang="en-US" sz="1400"/>
              <a:t>the immediate areas.</a:t>
            </a:r>
            <a:endParaRPr sz="1400"/>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•During a stroke, approximately 32,000 brain cells die every second.</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•So it’s very important to get the blood flow restored to the brain</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as soon as possible.</a:t>
            </a:r>
            <a:endParaRPr sz="1400">
              <a:solidFill>
                <a:schemeClr val="dk1"/>
              </a:solidFill>
            </a:endParaRPr>
          </a:p>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41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TYPES OF STROKE:</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TIA or Warning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A TIA is a brain attack that comes and goes usually within hours;however, few people realize it because they get better and their symptoms go away.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In fact, according to the American Academy of Neurology, approximately half of all patients who experienced a TIA did not report it to their doctors. These attacks are warning signs of a possible stroke and should be treated as a medical emergency, even if the symptoms do not last.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An ischemic stroke (blockage) </a:t>
            </a:r>
            <a:r>
              <a:rPr lang="en-US" sz="1400">
                <a:solidFill>
                  <a:schemeClr val="dk1"/>
                </a:solidFill>
              </a:rPr>
              <a:t>is the most common type of stroke (87%).</a:t>
            </a:r>
            <a:endParaRPr sz="1400">
              <a:solidFill>
                <a:schemeClr val="dk1"/>
              </a:solidFill>
            </a:endParaRPr>
          </a:p>
          <a:p>
            <a:pPr marL="0" lvl="0" indent="0" algn="l" rtl="0">
              <a:lnSpc>
                <a:spcPct val="115000"/>
              </a:lnSpc>
              <a:spcBef>
                <a:spcPts val="0"/>
              </a:spcBef>
              <a:spcAft>
                <a:spcPts val="0"/>
              </a:spcAft>
              <a:buNone/>
            </a:pPr>
            <a:r>
              <a:rPr lang="en-US" sz="1400">
                <a:solidFill>
                  <a:schemeClr val="dk1"/>
                </a:solidFill>
              </a:rPr>
              <a:t>It occurs when there is a blockage in a blood vessel or artery.</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b="1">
                <a:solidFill>
                  <a:schemeClr val="dk1"/>
                </a:solidFill>
              </a:rPr>
              <a:t>A hemorrhagic stroke (bleeding) </a:t>
            </a:r>
            <a:r>
              <a:rPr lang="en-US" sz="1400">
                <a:solidFill>
                  <a:schemeClr val="dk1"/>
                </a:solidFill>
              </a:rPr>
              <a:t>is usually more severe (13%).</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It occurs when a blood vessel breaks, causing blood to leak into the brain.</a:t>
            </a:r>
            <a:endParaRPr sz="1400">
              <a:solidFill>
                <a:schemeClr val="dk1"/>
              </a:solidFill>
            </a:endParaRPr>
          </a:p>
          <a:p>
            <a:pPr marL="0" lvl="0" indent="0" algn="l" rtl="0">
              <a:spcBef>
                <a:spcPts val="0"/>
              </a:spcBef>
              <a:spcAft>
                <a:spcPts val="0"/>
              </a:spcAft>
              <a:buNone/>
            </a:pPr>
            <a:endParaRPr sz="1400" b="1">
              <a:solidFill>
                <a:schemeClr val="dk1"/>
              </a:solidFill>
            </a:endParaRPr>
          </a:p>
        </p:txBody>
      </p:sp>
      <p:sp>
        <p:nvSpPr>
          <p:cNvPr id="94" name="Google Shape;94;p5: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89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Who is at risk?</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•Stroke is not an old person’s disease;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in fact, it can affect anyone in any age group, in both sexes, and in all races in every country.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•Even a baby can have a stroke before it’s born, inside the mother’s womb.</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•We are all at risk of having a stroke to some degree.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•That is why it is important for each of us to know our individual risk factors so they can be treated or controlled.</a:t>
            </a:r>
            <a:endParaRPr sz="1400">
              <a:solidFill>
                <a:schemeClr val="dk1"/>
              </a:solidFill>
            </a:endParaRPr>
          </a:p>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49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d434f4012_2_0: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Font typeface="Arial"/>
              <a:buNone/>
            </a:pPr>
            <a:r>
              <a:rPr lang="en-US" b="1"/>
              <a:t>Stroke is the 3</a:t>
            </a:r>
            <a:r>
              <a:rPr lang="en-US" b="1" baseline="30000"/>
              <a:t>rd</a:t>
            </a:r>
            <a:r>
              <a:rPr lang="en-US" b="1"/>
              <a:t> leading cause of death in women, killing twice as many women as breast cancer!</a:t>
            </a:r>
            <a:endParaRPr b="1"/>
          </a:p>
          <a:p>
            <a:pPr marL="457200" lvl="0" indent="-317500" algn="l" rtl="0">
              <a:lnSpc>
                <a:spcPct val="90000"/>
              </a:lnSpc>
              <a:spcBef>
                <a:spcPts val="1000"/>
              </a:spcBef>
              <a:spcAft>
                <a:spcPts val="0"/>
              </a:spcAft>
              <a:buClr>
                <a:schemeClr val="dk1"/>
              </a:buClr>
              <a:buSzPts val="1400"/>
              <a:buChar char="●"/>
            </a:pPr>
            <a:r>
              <a:rPr lang="en-US" sz="1400" b="1">
                <a:solidFill>
                  <a:schemeClr val="dk1"/>
                </a:solidFill>
              </a:rPr>
              <a:t>Since most women live longer than men, stroke will have a more negative impact on their lives due to more advanced age at onset</a:t>
            </a:r>
            <a:endParaRPr sz="1400" b="1">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rPr>
              <a:t> More likely to be living alone, more likely to have to be placed in a nursing home &amp; have poorer outcomes related to advanced age</a:t>
            </a:r>
            <a:endParaRPr sz="1400">
              <a:solidFill>
                <a:schemeClr val="dk1"/>
              </a:solidFill>
            </a:endParaRPr>
          </a:p>
          <a:p>
            <a:pPr marL="457200" lvl="0" indent="-317500" algn="l" rtl="0">
              <a:lnSpc>
                <a:spcPct val="90000"/>
              </a:lnSpc>
              <a:spcBef>
                <a:spcPts val="1000"/>
              </a:spcBef>
              <a:spcAft>
                <a:spcPts val="0"/>
              </a:spcAft>
              <a:buClr>
                <a:schemeClr val="dk1"/>
              </a:buClr>
              <a:buSzPts val="1400"/>
              <a:buChar char="●"/>
            </a:pPr>
            <a:r>
              <a:rPr lang="en-US" sz="1400" b="1">
                <a:solidFill>
                  <a:schemeClr val="dk1"/>
                </a:solidFill>
              </a:rPr>
              <a:t>Women may present w different symptoms slowing time to receive treatment</a:t>
            </a:r>
            <a:endParaRPr sz="1400" b="1">
              <a:solidFill>
                <a:schemeClr val="dk1"/>
              </a:solidFill>
            </a:endParaRPr>
          </a:p>
          <a:p>
            <a:pPr marL="0" lvl="0" indent="0" algn="l" rtl="0">
              <a:lnSpc>
                <a:spcPct val="90000"/>
              </a:lnSpc>
              <a:spcBef>
                <a:spcPts val="1000"/>
              </a:spcBef>
              <a:spcAft>
                <a:spcPts val="0"/>
              </a:spcAft>
              <a:buNone/>
            </a:pPr>
            <a:r>
              <a:rPr lang="en-US" sz="1400">
                <a:solidFill>
                  <a:schemeClr val="dk1"/>
                </a:solidFill>
              </a:rPr>
              <a:t>loss of consciousness, fainting, general weakness, shortness of breath, confusion, agitation,</a:t>
            </a:r>
            <a:endParaRPr sz="1400">
              <a:solidFill>
                <a:schemeClr val="dk1"/>
              </a:solidFill>
            </a:endParaRPr>
          </a:p>
          <a:p>
            <a:pPr marL="457200" lvl="0" indent="-317500" algn="l" rtl="0">
              <a:lnSpc>
                <a:spcPct val="90000"/>
              </a:lnSpc>
              <a:spcBef>
                <a:spcPts val="1000"/>
              </a:spcBef>
              <a:spcAft>
                <a:spcPts val="0"/>
              </a:spcAft>
              <a:buClr>
                <a:schemeClr val="dk1"/>
              </a:buClr>
              <a:buSzPts val="1400"/>
              <a:buChar char="●"/>
            </a:pPr>
            <a:r>
              <a:rPr lang="en-US" sz="1400" b="1">
                <a:solidFill>
                  <a:schemeClr val="dk1"/>
                </a:solidFill>
              </a:rPr>
              <a:t>Unique risk factors</a:t>
            </a:r>
            <a:endParaRPr sz="1400" b="1">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sz="1400">
                <a:solidFill>
                  <a:schemeClr val="dk1"/>
                </a:solidFill>
              </a:rPr>
              <a:t>Birth control, Pregnancy, HRT, Migraines( women experience migraines more than men)</a:t>
            </a:r>
            <a:endParaRPr sz="1400">
              <a:solidFill>
                <a:schemeClr val="dk1"/>
              </a:solidFill>
            </a:endParaRPr>
          </a:p>
          <a:p>
            <a:pPr marL="0" lvl="0" indent="0" algn="l" rtl="0">
              <a:lnSpc>
                <a:spcPct val="90000"/>
              </a:lnSpc>
              <a:spcBef>
                <a:spcPts val="1000"/>
              </a:spcBef>
              <a:spcAft>
                <a:spcPts val="0"/>
              </a:spcAft>
              <a:buClr>
                <a:schemeClr val="dk1"/>
              </a:buClr>
              <a:buSzPts val="1100"/>
              <a:buFont typeface="Arial"/>
              <a:buNone/>
            </a:pPr>
            <a:endParaRPr sz="1400" b="1">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en-US" sz="1400" b="1">
                <a:solidFill>
                  <a:schemeClr val="dk1"/>
                </a:solidFill>
              </a:rPr>
              <a:t>Reference American Stroke Association</a:t>
            </a:r>
            <a:endParaRPr sz="1400" b="1">
              <a:solidFill>
                <a:schemeClr val="dk1"/>
              </a:solidFill>
            </a:endParaRPr>
          </a:p>
          <a:p>
            <a:pPr marL="0" lvl="0" indent="0" algn="l" rtl="0">
              <a:spcBef>
                <a:spcPts val="0"/>
              </a:spcBef>
              <a:spcAft>
                <a:spcPts val="0"/>
              </a:spcAft>
              <a:buNone/>
            </a:pPr>
            <a:endParaRPr sz="1400"/>
          </a:p>
        </p:txBody>
      </p:sp>
      <p:sp>
        <p:nvSpPr>
          <p:cNvPr id="115" name="Google Shape;115;g5d434f4012_2_0: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25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5800" y="4360862"/>
            <a:ext cx="5486400" cy="41306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sz="1400" b="1">
                <a:solidFill>
                  <a:schemeClr val="dk1"/>
                </a:solidFill>
              </a:rPr>
              <a:t>Non-Modifiable Risk Factors:</a:t>
            </a:r>
            <a:endParaRPr sz="1400" b="1">
              <a:solidFill>
                <a:schemeClr val="dk1"/>
              </a:solidFill>
            </a:endParaRPr>
          </a:p>
          <a:p>
            <a:pPr marL="0" lvl="0" indent="0" algn="l" rtl="0">
              <a:lnSpc>
                <a:spcPct val="115000"/>
              </a:lnSpc>
              <a:spcBef>
                <a:spcPts val="400"/>
              </a:spcBef>
              <a:spcAft>
                <a:spcPts val="0"/>
              </a:spcAft>
              <a:buNone/>
            </a:pP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The risk for having a stroke depends on a person’s traits.</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Traits that cannot be changed include:</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Age</a:t>
            </a:r>
            <a:r>
              <a:rPr lang="en-US" sz="1400">
                <a:solidFill>
                  <a:schemeClr val="dk1"/>
                </a:solidFill>
              </a:rPr>
              <a:t> – the risk of having a stroke increases as we get older, it doubles after the age of 65.</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Gender</a:t>
            </a:r>
            <a:r>
              <a:rPr lang="en-US" sz="1400">
                <a:solidFill>
                  <a:schemeClr val="dk1"/>
                </a:solidFill>
              </a:rPr>
              <a:t>- more men than women have strokes, however more women die from strokes.</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Ethnicity/Race</a:t>
            </a:r>
            <a:r>
              <a:rPr lang="en-US" sz="1400">
                <a:solidFill>
                  <a:schemeClr val="dk1"/>
                </a:solidFill>
              </a:rPr>
              <a:t>-the stroke risk for African Americans and Hispanics are higher than for Caucasians. </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Family history-</a:t>
            </a:r>
            <a:r>
              <a:rPr lang="en-US" sz="1400">
                <a:solidFill>
                  <a:schemeClr val="dk1"/>
                </a:solidFill>
              </a:rPr>
              <a:t>the risk for having a stroke increases if close blood relatives have had them.</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Heart disease</a:t>
            </a:r>
            <a:r>
              <a:rPr lang="en-US" sz="1400">
                <a:solidFill>
                  <a:schemeClr val="dk1"/>
                </a:solidFill>
              </a:rPr>
              <a:t> -People with coronary artery disease, heart failure, or heart defects are more likely to</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 have strokes than those with hearts that work normally.</a:t>
            </a:r>
            <a:endParaRPr sz="1400">
              <a:solidFill>
                <a:schemeClr val="dk1"/>
              </a:solidFill>
            </a:endParaRPr>
          </a:p>
          <a:p>
            <a:pPr marL="0" lvl="0" indent="0" algn="l" rtl="0">
              <a:lnSpc>
                <a:spcPct val="115000"/>
              </a:lnSpc>
              <a:spcBef>
                <a:spcPts val="400"/>
              </a:spcBef>
              <a:spcAft>
                <a:spcPts val="0"/>
              </a:spcAft>
              <a:buNone/>
            </a:pPr>
            <a:r>
              <a:rPr lang="en-US" sz="1400" b="1">
                <a:solidFill>
                  <a:schemeClr val="dk1"/>
                </a:solidFill>
              </a:rPr>
              <a:t>Previous Stroke or TIA-</a:t>
            </a:r>
            <a:r>
              <a:rPr lang="en-US" sz="1400">
                <a:solidFill>
                  <a:schemeClr val="dk1"/>
                </a:solidFill>
              </a:rPr>
              <a:t> If you have already had a stroke or a transient ischemic attack,</a:t>
            </a:r>
            <a:endParaRPr sz="1400">
              <a:solidFill>
                <a:schemeClr val="dk1"/>
              </a:solidFill>
            </a:endParaRPr>
          </a:p>
          <a:p>
            <a:pPr marL="0" lvl="0" indent="0" algn="l" rtl="0">
              <a:lnSpc>
                <a:spcPct val="115000"/>
              </a:lnSpc>
              <a:spcBef>
                <a:spcPts val="400"/>
              </a:spcBef>
              <a:spcAft>
                <a:spcPts val="0"/>
              </a:spcAft>
              <a:buNone/>
            </a:pPr>
            <a:r>
              <a:rPr lang="en-US" sz="1400">
                <a:solidFill>
                  <a:schemeClr val="dk1"/>
                </a:solidFill>
              </a:rPr>
              <a:t>you have a 25-40% chance of having another stroke in the next 5 years.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400"/>
          </a:p>
        </p:txBody>
      </p:sp>
      <p:sp>
        <p:nvSpPr>
          <p:cNvPr id="122" name="Google Shape;122;p8: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3144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p:nvPr/>
        </p:nvSpPr>
        <p:spPr>
          <a:xfrm>
            <a:off x="3884612" y="8720137"/>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2800"/>
              <a:buFont typeface="Arial"/>
              <a:buNone/>
            </a:pPr>
            <a:fld id="{00000000-1234-1234-1234-123412341234}" type="slidenum">
              <a:rPr lang="en-US" sz="2800" b="0" i="0" u="none">
                <a:solidFill>
                  <a:srgbClr val="000000"/>
                </a:solidFill>
                <a:latin typeface="Arial"/>
                <a:ea typeface="Arial"/>
                <a:cs typeface="Arial"/>
                <a:sym typeface="Arial"/>
              </a:rPr>
              <a:t>9</a:t>
            </a:fld>
            <a:endParaRPr/>
          </a:p>
        </p:txBody>
      </p:sp>
      <p:sp>
        <p:nvSpPr>
          <p:cNvPr id="129" name="Google Shape;129;p9: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9:notes"/>
          <p:cNvSpPr txBox="1">
            <a:spLocks noGrp="1"/>
          </p:cNvSpPr>
          <p:nvPr>
            <p:ph type="body" idx="1"/>
          </p:nvPr>
        </p:nvSpPr>
        <p:spPr>
          <a:xfrm>
            <a:off x="685800" y="4360862"/>
            <a:ext cx="5486400" cy="413067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Modifiable Risk Factors:</a:t>
            </a:r>
            <a:endParaRPr sz="1400" b="1">
              <a:solidFill>
                <a:schemeClr val="dk1"/>
              </a:solidFill>
            </a:endParaRPr>
          </a:p>
          <a:p>
            <a:pPr marL="0" lvl="0" indent="0" algn="l" rtl="0">
              <a:lnSpc>
                <a:spcPct val="115000"/>
              </a:lnSpc>
              <a:spcBef>
                <a:spcPts val="40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The risk for having a stroke can be reduced when lifestyle habits are changed or controlled with treatment.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High blood pressure</a:t>
            </a:r>
            <a:r>
              <a:rPr lang="en-US" sz="1400">
                <a:solidFill>
                  <a:schemeClr val="dk1"/>
                </a:solidFill>
              </a:rPr>
              <a:t> (hypertension) – is sometimes called the “silent killer” because people may have it without knowing it.</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It causes the heart to pump harder to move blood throughout the body.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Left untreated, high blood pressure is one of the most common causes for stroke.</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High Cholesterol</a:t>
            </a:r>
            <a:r>
              <a:rPr lang="en-US" sz="1400">
                <a:solidFill>
                  <a:schemeClr val="dk1"/>
                </a:solidFill>
              </a:rPr>
              <a:t> - is a condition where fatty deposits in the blood clog the arteries, preventing the blood to flow to the brain.</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Atrial Fibrillation</a:t>
            </a:r>
            <a:r>
              <a:rPr lang="en-US" sz="1400">
                <a:solidFill>
                  <a:schemeClr val="dk1"/>
                </a:solidFill>
              </a:rPr>
              <a:t> - or an irregular heartbeat happens when the heart's upper chambers quiver instead of beating effectively.</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This can cause the blood to pool in a chamber and form clots that are carried to the brain.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Diabetes</a:t>
            </a:r>
            <a:r>
              <a:rPr lang="en-US" sz="1400">
                <a:solidFill>
                  <a:schemeClr val="dk1"/>
                </a:solidFill>
              </a:rPr>
              <a:t>  - is an independent risk factor that causes vessels to become fragile.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a:solidFill>
                  <a:schemeClr val="dk1"/>
                </a:solidFill>
              </a:rPr>
              <a:t>Many people with diabetes also have high blood pressure, high blood cholesterol and are overweight.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Tobacco smoke and vaping</a:t>
            </a:r>
            <a:r>
              <a:rPr lang="en-US" sz="1400">
                <a:solidFill>
                  <a:schemeClr val="dk1"/>
                </a:solidFill>
              </a:rPr>
              <a:t> - damages blood vessel walls with the build up of nicotine and carbon monoxide. If a woman smokes, has a history of migraines, and takes oral contraceptives, her stroke risk is increased as much as 34 times.</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Physical inactivity &amp; Obesity</a:t>
            </a:r>
            <a:r>
              <a:rPr lang="en-US" sz="1400">
                <a:solidFill>
                  <a:schemeClr val="dk1"/>
                </a:solidFill>
              </a:rPr>
              <a:t> - puts a strain on the entire circulatory system. </a:t>
            </a:r>
            <a:endParaRPr sz="140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US" sz="1400" b="1">
                <a:solidFill>
                  <a:schemeClr val="dk1"/>
                </a:solidFill>
              </a:rPr>
              <a:t>Alcohol &amp; Drug</a:t>
            </a:r>
            <a:r>
              <a:rPr lang="en-US" sz="1400">
                <a:solidFill>
                  <a:schemeClr val="dk1"/>
                </a:solidFill>
              </a:rPr>
              <a:t> - use has been linked to blood clots, heart complications and stroke, especially in the young population. </a:t>
            </a:r>
            <a:endParaRPr sz="1400">
              <a:solidFill>
                <a:schemeClr val="dk1"/>
              </a:solidFill>
            </a:endParaRPr>
          </a:p>
          <a:p>
            <a:pPr marL="0" lvl="0" indent="0" algn="l" rtl="0">
              <a:lnSpc>
                <a:spcPct val="80000"/>
              </a:lnSpc>
              <a:spcBef>
                <a:spcPts val="0"/>
              </a:spcBef>
              <a:spcAft>
                <a:spcPts val="0"/>
              </a:spcAft>
              <a:buClr>
                <a:srgbClr val="FF0000"/>
              </a:buClr>
              <a:buSzPts val="1800"/>
              <a:buNone/>
            </a:pPr>
            <a:endParaRPr sz="1400" b="1">
              <a:solidFill>
                <a:srgbClr val="FF0000"/>
              </a:solidFill>
            </a:endParaRPr>
          </a:p>
        </p:txBody>
      </p:sp>
    </p:spTree>
    <p:extLst>
      <p:ext uri="{BB962C8B-B14F-4D97-AF65-F5344CB8AC3E}">
        <p14:creationId xmlns:p14="http://schemas.microsoft.com/office/powerpoint/2010/main" val="314673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7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Clr>
                <a:schemeClr val="dk1"/>
              </a:buClr>
              <a:buSzPts val="2880"/>
              <a:buNone/>
              <a:defRPr sz="288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a:endParaRPr/>
          </a:p>
        </p:txBody>
      </p:sp>
      <p:sp>
        <p:nvSpPr>
          <p:cNvPr id="18" name="Google Shape;18;p2"/>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2">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828800" y="1346836"/>
            <a:ext cx="10972800" cy="286512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7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828800" y="4322446"/>
            <a:ext cx="10972800" cy="1986914"/>
          </a:xfrm>
          <a:prstGeom prst="rect">
            <a:avLst/>
          </a:prstGeom>
          <a:noFill/>
          <a:ln>
            <a:noFill/>
          </a:ln>
        </p:spPr>
        <p:txBody>
          <a:bodyPr spcFirstLastPara="1" wrap="square" lIns="91425" tIns="45700" rIns="91425" bIns="45700" anchor="t" anchorCtr="0">
            <a:noAutofit/>
          </a:bodyPr>
          <a:lstStyle>
            <a:lvl1pPr lvl="0" algn="ctr">
              <a:lnSpc>
                <a:spcPct val="90000"/>
              </a:lnSpc>
              <a:spcBef>
                <a:spcPts val="1200"/>
              </a:spcBef>
              <a:spcAft>
                <a:spcPts val="0"/>
              </a:spcAft>
              <a:buClr>
                <a:schemeClr val="dk1"/>
              </a:buClr>
              <a:buSzPts val="2880"/>
              <a:buNone/>
              <a:defRPr sz="2880"/>
            </a:lvl1pPr>
            <a:lvl2pPr lvl="1" algn="ctr">
              <a:lnSpc>
                <a:spcPct val="90000"/>
              </a:lnSpc>
              <a:spcBef>
                <a:spcPts val="600"/>
              </a:spcBef>
              <a:spcAft>
                <a:spcPts val="0"/>
              </a:spcAft>
              <a:buClr>
                <a:schemeClr val="dk1"/>
              </a:buClr>
              <a:buSzPts val="2400"/>
              <a:buNone/>
              <a:defRPr sz="2400"/>
            </a:lvl2pPr>
            <a:lvl3pPr lvl="2" algn="ctr">
              <a:lnSpc>
                <a:spcPct val="90000"/>
              </a:lnSpc>
              <a:spcBef>
                <a:spcPts val="600"/>
              </a:spcBef>
              <a:spcAft>
                <a:spcPts val="0"/>
              </a:spcAft>
              <a:buClr>
                <a:schemeClr val="dk1"/>
              </a:buClr>
              <a:buSzPts val="2160"/>
              <a:buNone/>
              <a:defRPr sz="2160"/>
            </a:lvl3pPr>
            <a:lvl4pPr lvl="3" algn="ctr">
              <a:lnSpc>
                <a:spcPct val="90000"/>
              </a:lnSpc>
              <a:spcBef>
                <a:spcPts val="600"/>
              </a:spcBef>
              <a:spcAft>
                <a:spcPts val="0"/>
              </a:spcAft>
              <a:buClr>
                <a:schemeClr val="dk1"/>
              </a:buClr>
              <a:buSzPts val="1920"/>
              <a:buNone/>
              <a:defRPr sz="1920"/>
            </a:lvl4pPr>
            <a:lvl5pPr lvl="4" algn="ctr">
              <a:lnSpc>
                <a:spcPct val="90000"/>
              </a:lnSpc>
              <a:spcBef>
                <a:spcPts val="600"/>
              </a:spcBef>
              <a:spcAft>
                <a:spcPts val="0"/>
              </a:spcAft>
              <a:buClr>
                <a:schemeClr val="dk1"/>
              </a:buClr>
              <a:buSzPts val="1920"/>
              <a:buNone/>
              <a:defRPr sz="1920"/>
            </a:lvl5pPr>
            <a:lvl6pPr lvl="5" algn="ctr">
              <a:lnSpc>
                <a:spcPct val="90000"/>
              </a:lnSpc>
              <a:spcBef>
                <a:spcPts val="600"/>
              </a:spcBef>
              <a:spcAft>
                <a:spcPts val="0"/>
              </a:spcAft>
              <a:buClr>
                <a:schemeClr val="dk1"/>
              </a:buClr>
              <a:buSzPts val="1920"/>
              <a:buNone/>
              <a:defRPr sz="1920"/>
            </a:lvl6pPr>
            <a:lvl7pPr lvl="6" algn="ctr">
              <a:lnSpc>
                <a:spcPct val="90000"/>
              </a:lnSpc>
              <a:spcBef>
                <a:spcPts val="600"/>
              </a:spcBef>
              <a:spcAft>
                <a:spcPts val="0"/>
              </a:spcAft>
              <a:buClr>
                <a:schemeClr val="dk1"/>
              </a:buClr>
              <a:buSzPts val="1920"/>
              <a:buNone/>
              <a:defRPr sz="1920"/>
            </a:lvl7pPr>
            <a:lvl8pPr lvl="7" algn="ctr">
              <a:lnSpc>
                <a:spcPct val="90000"/>
              </a:lnSpc>
              <a:spcBef>
                <a:spcPts val="600"/>
              </a:spcBef>
              <a:spcAft>
                <a:spcPts val="0"/>
              </a:spcAft>
              <a:buClr>
                <a:schemeClr val="dk1"/>
              </a:buClr>
              <a:buSzPts val="1920"/>
              <a:buNone/>
              <a:defRPr sz="1920"/>
            </a:lvl8pPr>
            <a:lvl9pPr lvl="8" algn="ctr">
              <a:lnSpc>
                <a:spcPct val="90000"/>
              </a:lnSpc>
              <a:spcBef>
                <a:spcPts val="600"/>
              </a:spcBef>
              <a:spcAft>
                <a:spcPts val="0"/>
              </a:spcAft>
              <a:buClr>
                <a:schemeClr val="dk1"/>
              </a:buClr>
              <a:buSzPts val="1920"/>
              <a:buNone/>
              <a:defRPr sz="1920"/>
            </a:lvl9pPr>
          </a:lstStyle>
          <a:p>
            <a:endParaRPr/>
          </a:p>
        </p:txBody>
      </p:sp>
      <p:sp>
        <p:nvSpPr>
          <p:cNvPr id="24" name="Google Shape;24;p3"/>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Text, and Content">
  <p:cSld name="Title, Text, and Conten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and Content">
  <p:cSld name="Title, Text, and Content 2">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
        <p:nvSpPr>
          <p:cNvPr id="47" name="Google Shape;47;p8"/>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4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Text, and 2 Content">
  <p:cSld name="Title, Text, and 2 Conten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55" name="Google Shape;55;p10"/>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wo Content">
  <p:cSld name="1_Two Content">
    <p:spTree>
      <p:nvGrpSpPr>
        <p:cNvPr id="1" name="Shape 59"/>
        <p:cNvGrpSpPr/>
        <p:nvPr/>
      </p:nvGrpSpPr>
      <p:grpSpPr>
        <a:xfrm>
          <a:off x="0" y="0"/>
          <a:ext cx="0" cy="0"/>
          <a:chOff x="0" y="0"/>
          <a:chExt cx="0" cy="0"/>
        </a:xfrm>
      </p:grpSpPr>
      <p:sp>
        <p:nvSpPr>
          <p:cNvPr id="60" name="Google Shape;60;p12"/>
          <p:cNvSpPr txBox="1">
            <a:spLocks noGrp="1"/>
          </p:cNvSpPr>
          <p:nvPr>
            <p:ph type="title"/>
          </p:nvPr>
        </p:nvSpPr>
        <p:spPr>
          <a:xfrm>
            <a:off x="685800" y="1143000"/>
            <a:ext cx="13166725"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61" name="Google Shape;61;p12"/>
          <p:cNvSpPr txBox="1">
            <a:spLocks noGrp="1"/>
          </p:cNvSpPr>
          <p:nvPr>
            <p:ph type="body" idx="1"/>
          </p:nvPr>
        </p:nvSpPr>
        <p:spPr>
          <a:xfrm>
            <a:off x="762000" y="2971800"/>
            <a:ext cx="13030200" cy="3962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200"/>
              </a:spcBef>
              <a:spcAft>
                <a:spcPts val="0"/>
              </a:spcAft>
              <a:buClr>
                <a:schemeClr val="dk1"/>
              </a:buClr>
              <a:buSzPts val="1800"/>
              <a:buChar char="•"/>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600"/>
              </a:spcBef>
              <a:spcAft>
                <a:spcPts val="0"/>
              </a:spcAft>
              <a:buClr>
                <a:schemeClr val="dk1"/>
              </a:buClr>
              <a:buSzPts val="1800"/>
              <a:buChar char="•"/>
              <a:defRPr/>
            </a:lvl3pPr>
            <a:lvl4pPr marL="1828800" lvl="3" indent="-342900" algn="l">
              <a:lnSpc>
                <a:spcPct val="90000"/>
              </a:lnSpc>
              <a:spcBef>
                <a:spcPts val="600"/>
              </a:spcBef>
              <a:spcAft>
                <a:spcPts val="0"/>
              </a:spcAft>
              <a:buClr>
                <a:schemeClr val="dk1"/>
              </a:buClr>
              <a:buSzPts val="1800"/>
              <a:buChar char="•"/>
              <a:defRPr/>
            </a:lvl4pPr>
            <a:lvl5pPr marL="2286000" lvl="4" indent="-342900" algn="l">
              <a:lnSpc>
                <a:spcPct val="9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600"/>
              </a:spcBef>
              <a:spcAft>
                <a:spcPts val="0"/>
              </a:spcAft>
              <a:buClr>
                <a:schemeClr val="dk1"/>
              </a:buClr>
              <a:buSzPts val="1800"/>
              <a:buChar char="•"/>
              <a:defRPr/>
            </a:lvl7pPr>
            <a:lvl8pPr marL="3657600" lvl="7" indent="-342900" algn="l">
              <a:lnSpc>
                <a:spcPct val="90000"/>
              </a:lnSpc>
              <a:spcBef>
                <a:spcPts val="600"/>
              </a:spcBef>
              <a:spcAft>
                <a:spcPts val="0"/>
              </a:spcAft>
              <a:buClr>
                <a:schemeClr val="dk1"/>
              </a:buClr>
              <a:buSzPts val="1800"/>
              <a:buChar char="•"/>
              <a:defRPr/>
            </a:lvl8pPr>
            <a:lvl9pPr marL="4114800" lvl="8" indent="-342900" algn="l">
              <a:lnSpc>
                <a:spcPct val="90000"/>
              </a:lnSpc>
              <a:spcBef>
                <a:spcPts val="6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400"/>
              <a:buFont typeface="Arial"/>
              <a:buNone/>
              <a:defRPr sz="14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7"/>
          <p:cNvSpPr txBox="1"/>
          <p:nvPr/>
        </p:nvSpPr>
        <p:spPr>
          <a:xfrm>
            <a:off x="10591800" y="6553200"/>
            <a:ext cx="762000" cy="762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38" name="Google Shape;38;p7"/>
          <p:cNvPicPr preferRelativeResize="0"/>
          <p:nvPr/>
        </p:nvPicPr>
        <p:blipFill rotWithShape="1">
          <a:blip r:embed="rId3">
            <a:alphaModFix/>
          </a:blip>
          <a:srcRect/>
          <a:stretch/>
        </p:blipFill>
        <p:spPr>
          <a:xfrm>
            <a:off x="277812" y="265112"/>
            <a:ext cx="1931987" cy="877887"/>
          </a:xfrm>
          <a:prstGeom prst="rect">
            <a:avLst/>
          </a:prstGeom>
          <a:noFill/>
          <a:ln>
            <a:noFill/>
          </a:ln>
        </p:spPr>
      </p:pic>
      <p:sp>
        <p:nvSpPr>
          <p:cNvPr id="39" name="Google Shape;39;p7"/>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40" name="Google Shape;40;p7"/>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
        <p:nvSpPr>
          <p:cNvPr id="41" name="Google Shape;41;p7"/>
          <p:cNvSpPr txBox="1">
            <a:spLocks noGrp="1"/>
          </p:cNvSpPr>
          <p:nvPr>
            <p:ph type="dt" idx="10"/>
          </p:nvPr>
        </p:nvSpPr>
        <p:spPr>
          <a:xfrm>
            <a:off x="1006475" y="7627937"/>
            <a:ext cx="3290887"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400" b="0" i="0" u="none">
                <a:solidFill>
                  <a:srgbClr val="898989"/>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ftr" idx="11"/>
          </p:nvPr>
        </p:nvSpPr>
        <p:spPr>
          <a:xfrm>
            <a:off x="4846637" y="7627937"/>
            <a:ext cx="4937125" cy="4381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2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8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10333037" y="7627937"/>
            <a:ext cx="3290887" cy="4381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1pPr>
            <a:lvl2pPr marL="0" marR="0" lvl="1"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2pPr>
            <a:lvl3pPr marL="0" marR="0" lvl="2"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3pPr>
            <a:lvl4pPr marL="0" marR="0" lvl="3"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4pPr>
            <a:lvl5pPr marL="0" marR="0" lvl="4"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5pPr>
            <a:lvl6pPr marL="0" marR="0" lvl="5"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6pPr>
            <a:lvl7pPr marL="0" marR="0" lvl="6"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7pPr>
            <a:lvl8pPr marL="0" marR="0" lvl="7"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8pPr>
            <a:lvl9pPr marL="0" marR="0" lvl="8" indent="0" algn="r" rtl="0">
              <a:lnSpc>
                <a:spcPct val="100000"/>
              </a:lnSpc>
              <a:spcBef>
                <a:spcPts val="0"/>
              </a:spcBef>
              <a:spcAft>
                <a:spcPts val="0"/>
              </a:spcAft>
              <a:buClr>
                <a:srgbClr val="898989"/>
              </a:buClr>
              <a:buSzPts val="1400"/>
              <a:buFont typeface="Arial"/>
              <a:buNone/>
              <a:defRPr sz="1400" b="0" i="0" u="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2"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1006475" y="438150"/>
            <a:ext cx="12617450" cy="15906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5200" b="0" i="0" u="none" strike="noStrike" cap="none">
                <a:solidFill>
                  <a:schemeClr val="dk1"/>
                </a:solidFill>
                <a:latin typeface="Calibri"/>
                <a:ea typeface="Calibri"/>
                <a:cs typeface="Calibri"/>
                <a:sym typeface="Calibri"/>
              </a:defRPr>
            </a:lvl9pPr>
          </a:lstStyle>
          <a:p>
            <a:endParaRPr/>
          </a:p>
        </p:txBody>
      </p:sp>
      <p:sp>
        <p:nvSpPr>
          <p:cNvPr id="58" name="Google Shape;58;p11"/>
          <p:cNvSpPr txBox="1">
            <a:spLocks noGrp="1"/>
          </p:cNvSpPr>
          <p:nvPr>
            <p:ph type="body" idx="1"/>
          </p:nvPr>
        </p:nvSpPr>
        <p:spPr>
          <a:xfrm>
            <a:off x="1006475" y="2190750"/>
            <a:ext cx="12617450" cy="5221287"/>
          </a:xfrm>
          <a:prstGeom prst="rect">
            <a:avLst/>
          </a:prstGeom>
          <a:noFill/>
          <a:ln>
            <a:noFill/>
          </a:ln>
        </p:spPr>
        <p:txBody>
          <a:bodyPr spcFirstLastPara="1" wrap="square" lIns="91425" tIns="45700" rIns="91425" bIns="45700" anchor="t" anchorCtr="0">
            <a:noAutofit/>
          </a:bodyPr>
          <a:lstStyle>
            <a:lvl1pPr marL="457200" marR="0" lvl="0" indent="-438150" algn="l" rtl="0">
              <a:lnSpc>
                <a:spcPct val="90000"/>
              </a:lnSpc>
              <a:spcBef>
                <a:spcPts val="12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6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4pPr>
            <a:lvl5pPr marL="2286000" marR="0" lvl="4" indent="-361950" algn="l" rtl="0">
              <a:lnSpc>
                <a:spcPct val="90000"/>
              </a:lnSpc>
              <a:spcBef>
                <a:spcPts val="6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5pPr>
            <a:lvl6pPr marL="2743200" marR="0" lvl="5"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6pPr>
            <a:lvl7pPr marL="3200400" marR="0" lvl="6" indent="-365760"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7pPr>
            <a:lvl8pPr marL="3657600" marR="0" lvl="7"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8pPr>
            <a:lvl9pPr marL="4114800" marR="0" lvl="8" indent="-365759" algn="l" rtl="0">
              <a:lnSpc>
                <a:spcPct val="90000"/>
              </a:lnSpc>
              <a:spcBef>
                <a:spcPts val="600"/>
              </a:spcBef>
              <a:spcAft>
                <a:spcPts val="0"/>
              </a:spcAft>
              <a:buClr>
                <a:schemeClr val="dk1"/>
              </a:buClr>
              <a:buSzPts val="2160"/>
              <a:buFont typeface="Arial"/>
              <a:buChar char="•"/>
              <a:defRPr sz="216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www.stroke-site.org/" TargetMode="External"/><Relationship Id="rId13" Type="http://schemas.openxmlformats.org/officeDocument/2006/relationships/hyperlink" Target="http://www.jama.ama-assn.org/" TargetMode="External"/><Relationship Id="rId18" Type="http://schemas.openxmlformats.org/officeDocument/2006/relationships/hyperlink" Target="http://www.nejm.org/" TargetMode="External"/><Relationship Id="rId3" Type="http://schemas.openxmlformats.org/officeDocument/2006/relationships/hyperlink" Target="http://www.adameducation.com/" TargetMode="External"/><Relationship Id="rId7" Type="http://schemas.openxmlformats.org/officeDocument/2006/relationships/hyperlink" Target="http://www.strokeassociation.org/" TargetMode="External"/><Relationship Id="rId12" Type="http://schemas.openxmlformats.org/officeDocument/2006/relationships/hyperlink" Target="http://www.strokecenter.org/" TargetMode="External"/><Relationship Id="rId17" Type="http://schemas.openxmlformats.org/officeDocument/2006/relationships/hyperlink" Target="http://www.ninds.nih.gov/" TargetMode="External"/><Relationship Id="rId2" Type="http://schemas.openxmlformats.org/officeDocument/2006/relationships/notesSlide" Target="../notesSlides/notesSlide15.xml"/><Relationship Id="rId16" Type="http://schemas.openxmlformats.org/officeDocument/2006/relationships/hyperlink" Target="http://www.nih.gov/" TargetMode="External"/><Relationship Id="rId20" Type="http://schemas.openxmlformats.org/officeDocument/2006/relationships/hyperlink" Target="https://livehelp.cancer.gov/app/chat/chat_launch" TargetMode="External"/><Relationship Id="rId1" Type="http://schemas.openxmlformats.org/officeDocument/2006/relationships/slideLayout" Target="../slideLayouts/slideLayout5.xml"/><Relationship Id="rId6" Type="http://schemas.openxmlformats.org/officeDocument/2006/relationships/hyperlink" Target="http://www.americanheart.org/" TargetMode="External"/><Relationship Id="rId11" Type="http://schemas.openxmlformats.org/officeDocument/2006/relationships/hyperlink" Target="http://www.sseeo.org/" TargetMode="External"/><Relationship Id="rId5" Type="http://schemas.openxmlformats.org/officeDocument/2006/relationships/hyperlink" Target="http://www.aje.oxfordjournals.org/" TargetMode="External"/><Relationship Id="rId15" Type="http://schemas.openxmlformats.org/officeDocument/2006/relationships/hyperlink" Target="http://www.nhlbi.nih.gov/" TargetMode="External"/><Relationship Id="rId10" Type="http://schemas.openxmlformats.org/officeDocument/2006/relationships/hyperlink" Target="http://www.gene.com/" TargetMode="External"/><Relationship Id="rId19" Type="http://schemas.openxmlformats.org/officeDocument/2006/relationships/hyperlink" Target="http://www.hhs.gov/" TargetMode="External"/><Relationship Id="rId4" Type="http://schemas.openxmlformats.org/officeDocument/2006/relationships/hyperlink" Target="http://www.aan.com/" TargetMode="External"/><Relationship Id="rId9" Type="http://schemas.openxmlformats.org/officeDocument/2006/relationships/hyperlink" Target="http://www.crain.com/" TargetMode="External"/><Relationship Id="rId14" Type="http://schemas.openxmlformats.org/officeDocument/2006/relationships/hyperlink" Target="http://www.cdc.org/mmw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NJm4TJ2it0"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ted.com"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vi228bxvx3SRuPJE6G1WOMK8YvwGmes4/view"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66"/>
        <p:cNvGrpSpPr/>
        <p:nvPr/>
      </p:nvGrpSpPr>
      <p:grpSpPr>
        <a:xfrm>
          <a:off x="0" y="0"/>
          <a:ext cx="0" cy="0"/>
          <a:chOff x="0" y="0"/>
          <a:chExt cx="0" cy="0"/>
        </a:xfrm>
      </p:grpSpPr>
      <p:sp>
        <p:nvSpPr>
          <p:cNvPr id="67" name="Google Shape;67;p13"/>
          <p:cNvSpPr txBox="1"/>
          <p:nvPr/>
        </p:nvSpPr>
        <p:spPr>
          <a:xfrm>
            <a:off x="-6350" y="0"/>
            <a:ext cx="14630400" cy="8404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
        <p:nvSpPr>
          <p:cNvPr id="68" name="Google Shape;68;p13"/>
          <p:cNvSpPr txBox="1"/>
          <p:nvPr/>
        </p:nvSpPr>
        <p:spPr>
          <a:xfrm>
            <a:off x="6400800" y="5791200"/>
            <a:ext cx="561900" cy="24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000"/>
              <a:buFont typeface="Arial"/>
              <a:buNone/>
            </a:pPr>
            <a:r>
              <a:rPr lang="en-US" sz="1000" b="0" i="0" u="none">
                <a:solidFill>
                  <a:schemeClr val="lt1"/>
                </a:solidFill>
                <a:latin typeface="Arial"/>
                <a:ea typeface="Arial"/>
                <a:cs typeface="Arial"/>
                <a:sym typeface="Arial"/>
              </a:rPr>
              <a:t>ACMC</a:t>
            </a:r>
            <a:endParaRPr/>
          </a:p>
        </p:txBody>
      </p:sp>
      <p:sp>
        <p:nvSpPr>
          <p:cNvPr id="69" name="Google Shape;69;p13"/>
          <p:cNvSpPr txBox="1"/>
          <p:nvPr/>
        </p:nvSpPr>
        <p:spPr>
          <a:xfrm>
            <a:off x="7772400" y="3581400"/>
            <a:ext cx="57864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a:t>
            </a:r>
            <a:r>
              <a:rPr lang="en-US" sz="4000" b="0" i="0" u="none">
                <a:solidFill>
                  <a:schemeClr val="lt1"/>
                </a:solidFill>
                <a:latin typeface="Arial"/>
                <a:ea typeface="Arial"/>
                <a:cs typeface="Arial"/>
                <a:sym typeface="Arial"/>
              </a:rPr>
              <a:t>BRAIN ATTACK</a:t>
            </a:r>
            <a:r>
              <a:rPr lang="en-US" sz="3200" b="0" i="0" u="none">
                <a:solidFill>
                  <a:schemeClr val="lt1"/>
                </a:solidFill>
                <a:latin typeface="Arial"/>
                <a:ea typeface="Arial"/>
                <a:cs typeface="Arial"/>
                <a:sym typeface="Arial"/>
              </a:rPr>
              <a:t>”</a:t>
            </a:r>
            <a:endParaRPr/>
          </a:p>
        </p:txBody>
      </p:sp>
      <p:sp>
        <p:nvSpPr>
          <p:cNvPr id="70" name="Google Shape;70;p13"/>
          <p:cNvSpPr txBox="1"/>
          <p:nvPr/>
        </p:nvSpPr>
        <p:spPr>
          <a:xfrm>
            <a:off x="25425" y="208150"/>
            <a:ext cx="14630400" cy="1417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6000"/>
              <a:buFont typeface="Arial"/>
              <a:buNone/>
            </a:pPr>
            <a:r>
              <a:rPr lang="en-US" sz="7200" i="0" u="none">
                <a:solidFill>
                  <a:srgbClr val="C53430"/>
                </a:solidFill>
                <a:latin typeface="Comfortaa Regular"/>
                <a:ea typeface="Comfortaa Regular"/>
                <a:cs typeface="Comfortaa Regular"/>
                <a:sym typeface="Comfortaa Regular"/>
              </a:rPr>
              <a:t>Stroke “Brain</a:t>
            </a:r>
            <a:r>
              <a:rPr lang="en-US" sz="7200">
                <a:solidFill>
                  <a:srgbClr val="C53430"/>
                </a:solidFill>
                <a:latin typeface="Comfortaa Regular"/>
                <a:ea typeface="Comfortaa Regular"/>
                <a:cs typeface="Comfortaa Regular"/>
                <a:sym typeface="Comfortaa Regular"/>
              </a:rPr>
              <a:t> </a:t>
            </a:r>
            <a:r>
              <a:rPr lang="en-US" sz="7200" i="0" u="none">
                <a:solidFill>
                  <a:srgbClr val="C53430"/>
                </a:solidFill>
                <a:latin typeface="Comfortaa Regular"/>
                <a:ea typeface="Comfortaa Regular"/>
                <a:cs typeface="Comfortaa Regular"/>
                <a:sym typeface="Comfortaa Regular"/>
              </a:rPr>
              <a:t>Attack”</a:t>
            </a:r>
            <a:r>
              <a:rPr lang="en-US" sz="7200" b="0" i="0" u="none">
                <a:solidFill>
                  <a:schemeClr val="dk1"/>
                </a:solidFill>
                <a:latin typeface="Arial"/>
                <a:ea typeface="Arial"/>
                <a:cs typeface="Arial"/>
                <a:sym typeface="Arial"/>
              </a:rPr>
              <a:t>  </a:t>
            </a:r>
            <a:endParaRPr sz="7200"/>
          </a:p>
        </p:txBody>
      </p:sp>
      <p:pic>
        <p:nvPicPr>
          <p:cNvPr id="71" name="Google Shape;71;p13"/>
          <p:cNvPicPr preferRelativeResize="0"/>
          <p:nvPr/>
        </p:nvPicPr>
        <p:blipFill>
          <a:blip r:embed="rId3">
            <a:alphaModFix/>
          </a:blip>
          <a:stretch>
            <a:fillRect/>
          </a:stretch>
        </p:blipFill>
        <p:spPr>
          <a:xfrm>
            <a:off x="3025700" y="1829423"/>
            <a:ext cx="8629875" cy="5747524"/>
          </a:xfrm>
          <a:prstGeom prst="rect">
            <a:avLst/>
          </a:prstGeom>
          <a:noFill/>
          <a:ln w="38100" cap="flat" cmpd="sng">
            <a:solidFill>
              <a:schemeClr val="dk2"/>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p:nvPr/>
        </p:nvSpPr>
        <p:spPr>
          <a:xfrm>
            <a:off x="0" y="182825"/>
            <a:ext cx="14630400" cy="1453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53430"/>
              </a:buClr>
              <a:buSzPts val="5400"/>
              <a:buFont typeface="Arial"/>
              <a:buNone/>
            </a:pPr>
            <a:r>
              <a:rPr lang="en-US" sz="7200" i="0" u="none">
                <a:solidFill>
                  <a:srgbClr val="C53430"/>
                </a:solidFill>
                <a:latin typeface="Comfortaa Regular"/>
                <a:ea typeface="Comfortaa Regular"/>
                <a:cs typeface="Comfortaa Regular"/>
                <a:sym typeface="Comfortaa Regular"/>
              </a:rPr>
              <a:t>What Should Women Do? </a:t>
            </a:r>
            <a:r>
              <a:rPr lang="en-US" sz="5400" i="0" u="none">
                <a:solidFill>
                  <a:srgbClr val="C53430"/>
                </a:solidFill>
                <a:latin typeface="Comfortaa Regular"/>
                <a:ea typeface="Comfortaa Regular"/>
                <a:cs typeface="Comfortaa Regular"/>
                <a:sym typeface="Comfortaa Regular"/>
              </a:rPr>
              <a:t>   </a:t>
            </a:r>
            <a:endParaRPr>
              <a:latin typeface="Comfortaa Regular"/>
              <a:ea typeface="Comfortaa Regular"/>
              <a:cs typeface="Comfortaa Regular"/>
              <a:sym typeface="Comfortaa Regular"/>
            </a:endParaRPr>
          </a:p>
        </p:txBody>
      </p:sp>
      <p:pic>
        <p:nvPicPr>
          <p:cNvPr id="140" name="Google Shape;140;p22" descr="Group of Women Standing Near Desk"/>
          <p:cNvPicPr preferRelativeResize="0"/>
          <p:nvPr/>
        </p:nvPicPr>
        <p:blipFill rotWithShape="1">
          <a:blip r:embed="rId3">
            <a:alphaModFix/>
          </a:blip>
          <a:srcRect/>
          <a:stretch/>
        </p:blipFill>
        <p:spPr>
          <a:xfrm>
            <a:off x="3033700" y="2025325"/>
            <a:ext cx="8562976" cy="5162550"/>
          </a:xfrm>
          <a:prstGeom prst="rect">
            <a:avLst/>
          </a:prstGeom>
          <a:noFill/>
          <a:ln w="38100" cap="flat" cmpd="sng">
            <a:solidFill>
              <a:srgbClr val="434343"/>
            </a:solidFill>
            <a:prstDash val="solid"/>
            <a:round/>
            <a:headEnd type="none" w="sm" len="sm"/>
            <a:tailEnd type="none" w="sm" len="sm"/>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45"/>
        <p:cNvGrpSpPr/>
        <p:nvPr/>
      </p:nvGrpSpPr>
      <p:grpSpPr>
        <a:xfrm>
          <a:off x="0" y="0"/>
          <a:ext cx="0" cy="0"/>
          <a:chOff x="0" y="0"/>
          <a:chExt cx="0" cy="0"/>
        </a:xfrm>
      </p:grpSpPr>
      <p:sp>
        <p:nvSpPr>
          <p:cNvPr id="146" name="Google Shape;146;p23"/>
          <p:cNvSpPr txBox="1">
            <a:spLocks noGrp="1"/>
          </p:cNvSpPr>
          <p:nvPr>
            <p:ph type="title"/>
          </p:nvPr>
        </p:nvSpPr>
        <p:spPr>
          <a:xfrm>
            <a:off x="0" y="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Effects of Stroke</a:t>
            </a:r>
            <a:endParaRPr sz="7200">
              <a:latin typeface="Comfortaa Regular"/>
              <a:ea typeface="Comfortaa Regular"/>
              <a:cs typeface="Comfortaa Regular"/>
              <a:sym typeface="Comfortaa Regular"/>
            </a:endParaRPr>
          </a:p>
        </p:txBody>
      </p:sp>
      <p:pic>
        <p:nvPicPr>
          <p:cNvPr id="147" name="Google Shape;147;p23" descr="23_brain"/>
          <p:cNvPicPr preferRelativeResize="0"/>
          <p:nvPr/>
        </p:nvPicPr>
        <p:blipFill rotWithShape="1">
          <a:blip r:embed="rId3">
            <a:alphaModFix/>
          </a:blip>
          <a:srcRect/>
          <a:stretch/>
        </p:blipFill>
        <p:spPr>
          <a:xfrm>
            <a:off x="2053400" y="1981200"/>
            <a:ext cx="10379225" cy="5130800"/>
          </a:xfrm>
          <a:prstGeom prst="rect">
            <a:avLst/>
          </a:prstGeom>
          <a:noFill/>
          <a:ln w="38100" cap="flat" cmpd="sng">
            <a:solidFill>
              <a:srgbClr val="808080"/>
            </a:solidFill>
            <a:prstDash val="solid"/>
            <a:miter lim="800000"/>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24"/>
          <p:cNvSpPr txBox="1"/>
          <p:nvPr/>
        </p:nvSpPr>
        <p:spPr>
          <a:xfrm>
            <a:off x="0" y="216450"/>
            <a:ext cx="7877400" cy="1112700"/>
          </a:xfrm>
          <a:prstGeom prst="rect">
            <a:avLst/>
          </a:prstGeom>
          <a:noFill/>
          <a:ln>
            <a:noFill/>
          </a:ln>
        </p:spPr>
        <p:txBody>
          <a:bodyPr spcFirstLastPara="1" wrap="square" lIns="130600" tIns="65300" rIns="130600" bIns="65300" anchor="ctr" anchorCtr="0">
            <a:noAutofit/>
          </a:bodyPr>
          <a:lstStyle/>
          <a:p>
            <a:pPr marL="0" marR="0" lvl="0" indent="0" algn="ctr" rtl="0">
              <a:lnSpc>
                <a:spcPct val="10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Treatment</a:t>
            </a:r>
            <a:endParaRPr sz="7200">
              <a:latin typeface="Comfortaa Regular"/>
              <a:ea typeface="Comfortaa Regular"/>
              <a:cs typeface="Comfortaa Regular"/>
              <a:sym typeface="Comfortaa Regular"/>
            </a:endParaRPr>
          </a:p>
        </p:txBody>
      </p:sp>
      <p:pic>
        <p:nvPicPr>
          <p:cNvPr id="153" name="Google Shape;153;p24" descr="Wingspan_7in.jpg"/>
          <p:cNvPicPr preferRelativeResize="0"/>
          <p:nvPr/>
        </p:nvPicPr>
        <p:blipFill rotWithShape="1">
          <a:blip r:embed="rId3">
            <a:alphaModFix/>
          </a:blip>
          <a:srcRect/>
          <a:stretch/>
        </p:blipFill>
        <p:spPr>
          <a:xfrm>
            <a:off x="8153475" y="4216600"/>
            <a:ext cx="6059400" cy="3730601"/>
          </a:xfrm>
          <a:prstGeom prst="rect">
            <a:avLst/>
          </a:prstGeom>
          <a:noFill/>
          <a:ln w="38100" cap="flat" cmpd="sng">
            <a:solidFill>
              <a:srgbClr val="808080"/>
            </a:solidFill>
            <a:prstDash val="solid"/>
            <a:round/>
            <a:headEnd type="none" w="sm" len="sm"/>
            <a:tailEnd type="none" w="sm" len="sm"/>
          </a:ln>
        </p:spPr>
      </p:pic>
      <p:pic>
        <p:nvPicPr>
          <p:cNvPr id="154" name="Google Shape;154;p24" descr="iStock_000007982897Large.jpg"/>
          <p:cNvPicPr preferRelativeResize="0"/>
          <p:nvPr/>
        </p:nvPicPr>
        <p:blipFill rotWithShape="1">
          <a:blip r:embed="rId4">
            <a:alphaModFix/>
          </a:blip>
          <a:srcRect/>
          <a:stretch/>
        </p:blipFill>
        <p:spPr>
          <a:xfrm>
            <a:off x="8153400" y="152400"/>
            <a:ext cx="6059487" cy="3810000"/>
          </a:xfrm>
          <a:prstGeom prst="rect">
            <a:avLst/>
          </a:prstGeom>
          <a:noFill/>
          <a:ln w="38100" cap="flat" cmpd="sng">
            <a:solidFill>
              <a:srgbClr val="808080"/>
            </a:solidFill>
            <a:prstDash val="solid"/>
            <a:round/>
            <a:headEnd type="none" w="sm" len="sm"/>
            <a:tailEnd type="none" w="sm" len="sm"/>
          </a:ln>
        </p:spPr>
      </p:pic>
      <p:sp>
        <p:nvSpPr>
          <p:cNvPr id="155" name="Google Shape;155;p24"/>
          <p:cNvSpPr txBox="1"/>
          <p:nvPr/>
        </p:nvSpPr>
        <p:spPr>
          <a:xfrm>
            <a:off x="668375" y="1572450"/>
            <a:ext cx="6059400" cy="25263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00"/>
              </a:spcBef>
              <a:spcAft>
                <a:spcPts val="0"/>
              </a:spcAft>
              <a:buClr>
                <a:srgbClr val="4C4C4C"/>
              </a:buClr>
              <a:buSzPts val="2400"/>
              <a:buChar char="●"/>
            </a:pPr>
            <a:r>
              <a:rPr lang="en-US" sz="2400" b="1">
                <a:solidFill>
                  <a:srgbClr val="4C4C4C"/>
                </a:solidFill>
              </a:rPr>
              <a:t>Antithrombotics or Blood Thinners</a:t>
            </a:r>
            <a:endParaRPr sz="2400" b="1">
              <a:solidFill>
                <a:srgbClr val="4C4C4C"/>
              </a:solidFill>
            </a:endParaRPr>
          </a:p>
          <a:p>
            <a:pPr marL="457200" lvl="0" indent="0" algn="l" rtl="0">
              <a:lnSpc>
                <a:spcPct val="90000"/>
              </a:lnSpc>
              <a:spcBef>
                <a:spcPts val="600"/>
              </a:spcBef>
              <a:spcAft>
                <a:spcPts val="0"/>
              </a:spcAft>
              <a:buNone/>
            </a:pPr>
            <a:r>
              <a:rPr lang="en-US" sz="2400">
                <a:solidFill>
                  <a:srgbClr val="4C4C4C"/>
                </a:solidFill>
              </a:rPr>
              <a:t>Aspirin,  Plavix,   Aggrenox,</a:t>
            </a:r>
            <a:endParaRPr sz="2400">
              <a:solidFill>
                <a:srgbClr val="4C4C4C"/>
              </a:solidFill>
            </a:endParaRPr>
          </a:p>
          <a:p>
            <a:pPr marL="457200" lvl="0" indent="0" algn="l" rtl="0">
              <a:lnSpc>
                <a:spcPct val="90000"/>
              </a:lnSpc>
              <a:spcBef>
                <a:spcPts val="600"/>
              </a:spcBef>
              <a:spcAft>
                <a:spcPts val="0"/>
              </a:spcAft>
              <a:buNone/>
            </a:pPr>
            <a:r>
              <a:rPr lang="en-US" sz="2400">
                <a:solidFill>
                  <a:srgbClr val="4C4C4C"/>
                </a:solidFill>
              </a:rPr>
              <a:t>Heparin, Lovenox, Coumadin</a:t>
            </a:r>
            <a:endParaRPr sz="2400">
              <a:solidFill>
                <a:srgbClr val="4C4C4C"/>
              </a:solidFill>
            </a:endParaRPr>
          </a:p>
          <a:p>
            <a:pPr marL="457200" lvl="0" indent="-381000" algn="l" rtl="0">
              <a:lnSpc>
                <a:spcPct val="90000"/>
              </a:lnSpc>
              <a:spcBef>
                <a:spcPts val="700"/>
              </a:spcBef>
              <a:spcAft>
                <a:spcPts val="0"/>
              </a:spcAft>
              <a:buClr>
                <a:srgbClr val="4C4C4C"/>
              </a:buClr>
              <a:buSzPts val="2400"/>
              <a:buChar char="●"/>
            </a:pPr>
            <a:r>
              <a:rPr lang="en-US" sz="2400" b="1">
                <a:solidFill>
                  <a:srgbClr val="4C4C4C"/>
                </a:solidFill>
              </a:rPr>
              <a:t>Clot buster</a:t>
            </a:r>
            <a:endParaRPr sz="2400" b="1">
              <a:solidFill>
                <a:srgbClr val="4C4C4C"/>
              </a:solidFill>
            </a:endParaRPr>
          </a:p>
          <a:p>
            <a:pPr marL="457200" lvl="0" indent="0" algn="l" rtl="0">
              <a:lnSpc>
                <a:spcPct val="90000"/>
              </a:lnSpc>
              <a:spcBef>
                <a:spcPts val="600"/>
              </a:spcBef>
              <a:spcAft>
                <a:spcPts val="0"/>
              </a:spcAft>
              <a:buNone/>
            </a:pPr>
            <a:r>
              <a:rPr lang="en-US" sz="2400">
                <a:solidFill>
                  <a:srgbClr val="4C4C4C"/>
                </a:solidFill>
              </a:rPr>
              <a:t>t-PA  (Tissue Plasminogen Activase)</a:t>
            </a:r>
            <a:endParaRPr sz="2400">
              <a:solidFill>
                <a:srgbClr val="4C4C4C"/>
              </a:solidFill>
            </a:endParaRPr>
          </a:p>
          <a:p>
            <a:pPr marL="1371600" lvl="0" indent="0" algn="l" rtl="0">
              <a:lnSpc>
                <a:spcPct val="150000"/>
              </a:lnSpc>
              <a:spcBef>
                <a:spcPts val="600"/>
              </a:spcBef>
              <a:spcAft>
                <a:spcPts val="0"/>
              </a:spcAft>
              <a:buNone/>
            </a:pPr>
            <a:endParaRPr sz="3200">
              <a:solidFill>
                <a:srgbClr val="4C4C4C"/>
              </a:solidFill>
            </a:endParaRPr>
          </a:p>
        </p:txBody>
      </p:sp>
      <p:sp>
        <p:nvSpPr>
          <p:cNvPr id="156" name="Google Shape;156;p24"/>
          <p:cNvSpPr txBox="1"/>
          <p:nvPr/>
        </p:nvSpPr>
        <p:spPr>
          <a:xfrm>
            <a:off x="668375" y="4660300"/>
            <a:ext cx="5463900" cy="25263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Angioplasty </a:t>
            </a:r>
            <a:endParaRPr sz="2400" b="1"/>
          </a:p>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Stent</a:t>
            </a:r>
            <a:endParaRPr sz="2400" b="1"/>
          </a:p>
          <a:p>
            <a:pPr marL="457200" marR="0" lvl="0" indent="-381000" algn="l" rtl="0">
              <a:lnSpc>
                <a:spcPct val="150000"/>
              </a:lnSpc>
              <a:spcBef>
                <a:spcPts val="0"/>
              </a:spcBef>
              <a:spcAft>
                <a:spcPts val="0"/>
              </a:spcAft>
              <a:buClr>
                <a:srgbClr val="4C4C4C"/>
              </a:buClr>
              <a:buSzPts val="2400"/>
              <a:buChar char="●"/>
            </a:pPr>
            <a:r>
              <a:rPr lang="en-US" sz="2400" b="1" i="0" u="none" strike="noStrike" cap="none">
                <a:solidFill>
                  <a:srgbClr val="4C4C4C"/>
                </a:solidFill>
              </a:rPr>
              <a:t>Carotid Endarterectomy</a:t>
            </a:r>
            <a:endParaRPr sz="2400" b="1" i="0" u="none" strike="noStrike" cap="none">
              <a:solidFill>
                <a:srgbClr val="4C4C4C"/>
              </a:solidFill>
            </a:endParaRPr>
          </a:p>
          <a:p>
            <a:pPr marL="457200" marR="0" lvl="0" indent="-381000" algn="l" rtl="0">
              <a:lnSpc>
                <a:spcPct val="150000"/>
              </a:lnSpc>
              <a:spcBef>
                <a:spcPts val="0"/>
              </a:spcBef>
              <a:spcAft>
                <a:spcPts val="0"/>
              </a:spcAft>
              <a:buClr>
                <a:srgbClr val="4C4C4C"/>
              </a:buClr>
              <a:buSzPts val="2400"/>
              <a:buChar char="●"/>
            </a:pPr>
            <a:r>
              <a:rPr lang="en-US" sz="2400" b="1">
                <a:solidFill>
                  <a:srgbClr val="4C4C4C"/>
                </a:solidFill>
              </a:rPr>
              <a:t>Others</a:t>
            </a:r>
            <a:endParaRPr sz="2400" b="1">
              <a:solidFill>
                <a:srgbClr val="4C4C4C"/>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1000"/>
                                        <p:tgtEl>
                                          <p:spTgt spid="153"/>
                                        </p:tgtEl>
                                      </p:cBhvr>
                                    </p:animEffect>
                                  </p:childTnLst>
                                </p:cTn>
                              </p:par>
                              <p:par>
                                <p:cTn id="8" presetID="10" presetClass="entr" presetSubtype="0" fill="hold" nodeType="withEffect">
                                  <p:stCondLst>
                                    <p:cond delay="0"/>
                                  </p:stCondLst>
                                  <p:childTnLst>
                                    <p:set>
                                      <p:cBhvr>
                                        <p:cTn id="9" dur="1" fill="hold">
                                          <p:stCondLst>
                                            <p:cond delay="0"/>
                                          </p:stCondLst>
                                        </p:cTn>
                                        <p:tgtEl>
                                          <p:spTgt spid="154"/>
                                        </p:tgtEl>
                                        <p:attrNameLst>
                                          <p:attrName>style.visibility</p:attrName>
                                        </p:attrNameLst>
                                      </p:cBhvr>
                                      <p:to>
                                        <p:strVal val="visible"/>
                                      </p:to>
                                    </p:set>
                                    <p:animEffect transition="in" filter="fade">
                                      <p:cBhvr>
                                        <p:cTn id="10" dur="2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60"/>
        <p:cNvGrpSpPr/>
        <p:nvPr/>
      </p:nvGrpSpPr>
      <p:grpSpPr>
        <a:xfrm>
          <a:off x="0" y="0"/>
          <a:ext cx="0" cy="0"/>
          <a:chOff x="0" y="0"/>
          <a:chExt cx="0" cy="0"/>
        </a:xfrm>
      </p:grpSpPr>
      <p:sp>
        <p:nvSpPr>
          <p:cNvPr id="161" name="Google Shape;161;p25"/>
          <p:cNvSpPr txBox="1"/>
          <p:nvPr/>
        </p:nvSpPr>
        <p:spPr>
          <a:xfrm>
            <a:off x="25400" y="240350"/>
            <a:ext cx="14630400" cy="1536900"/>
          </a:xfrm>
          <a:prstGeom prst="rect">
            <a:avLst/>
          </a:prstGeom>
          <a:noFill/>
          <a:ln>
            <a:noFill/>
          </a:ln>
        </p:spPr>
        <p:txBody>
          <a:bodyPr spcFirstLastPara="1" wrap="square" lIns="130600" tIns="65300" rIns="130600" bIns="65300" anchor="t" anchorCtr="0">
            <a:noAutofit/>
          </a:bodyPr>
          <a:lstStyle/>
          <a:p>
            <a:pPr marL="0" marR="0" lvl="0" indent="0" algn="ctr" rtl="0">
              <a:lnSpc>
                <a:spcPct val="10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What You Can Do …?</a:t>
            </a:r>
            <a:endParaRPr sz="7200">
              <a:latin typeface="Comfortaa Regular"/>
              <a:ea typeface="Comfortaa Regular"/>
              <a:cs typeface="Comfortaa Regular"/>
              <a:sym typeface="Comfortaa Regular"/>
            </a:endParaRPr>
          </a:p>
        </p:txBody>
      </p:sp>
      <p:pic>
        <p:nvPicPr>
          <p:cNvPr id="162" name="Google Shape;162;p25" descr="iStock_000010227504XSmall.jpg"/>
          <p:cNvPicPr preferRelativeResize="0"/>
          <p:nvPr/>
        </p:nvPicPr>
        <p:blipFill rotWithShape="1">
          <a:blip r:embed="rId3">
            <a:alphaModFix/>
          </a:blip>
          <a:srcRect l="21153" r="12497"/>
          <a:stretch/>
        </p:blipFill>
        <p:spPr>
          <a:xfrm>
            <a:off x="89325" y="3218888"/>
            <a:ext cx="2064800" cy="2064800"/>
          </a:xfrm>
          <a:prstGeom prst="rect">
            <a:avLst/>
          </a:prstGeom>
          <a:noFill/>
          <a:ln w="38100" cap="flat" cmpd="sng">
            <a:solidFill>
              <a:srgbClr val="808080"/>
            </a:solidFill>
            <a:prstDash val="solid"/>
            <a:round/>
            <a:headEnd type="none" w="sm" len="sm"/>
            <a:tailEnd type="none" w="sm" len="sm"/>
          </a:ln>
        </p:spPr>
      </p:pic>
      <p:pic>
        <p:nvPicPr>
          <p:cNvPr id="163" name="Google Shape;163;p25" descr="iStock_000007835996Small.jpg"/>
          <p:cNvPicPr preferRelativeResize="0"/>
          <p:nvPr/>
        </p:nvPicPr>
        <p:blipFill rotWithShape="1">
          <a:blip r:embed="rId4">
            <a:alphaModFix/>
          </a:blip>
          <a:srcRect l="3530"/>
          <a:stretch/>
        </p:blipFill>
        <p:spPr>
          <a:xfrm>
            <a:off x="2570750" y="3211338"/>
            <a:ext cx="2064800" cy="2049945"/>
          </a:xfrm>
          <a:prstGeom prst="rect">
            <a:avLst/>
          </a:prstGeom>
          <a:noFill/>
          <a:ln w="38100" cap="flat" cmpd="sng">
            <a:solidFill>
              <a:srgbClr val="808080"/>
            </a:solidFill>
            <a:prstDash val="solid"/>
            <a:round/>
            <a:headEnd type="none" w="sm" len="sm"/>
            <a:tailEnd type="none" w="sm" len="sm"/>
          </a:ln>
        </p:spPr>
      </p:pic>
      <p:pic>
        <p:nvPicPr>
          <p:cNvPr id="164" name="Google Shape;164;p25" descr="iStock_000009967066Small.jpg"/>
          <p:cNvPicPr preferRelativeResize="0"/>
          <p:nvPr/>
        </p:nvPicPr>
        <p:blipFill rotWithShape="1">
          <a:blip r:embed="rId5">
            <a:alphaModFix/>
          </a:blip>
          <a:srcRect l="13043" r="10870"/>
          <a:stretch/>
        </p:blipFill>
        <p:spPr>
          <a:xfrm>
            <a:off x="5052177" y="3207713"/>
            <a:ext cx="2064801" cy="2035331"/>
          </a:xfrm>
          <a:prstGeom prst="rect">
            <a:avLst/>
          </a:prstGeom>
          <a:noFill/>
          <a:ln w="38100" cap="flat" cmpd="sng">
            <a:solidFill>
              <a:srgbClr val="808080"/>
            </a:solidFill>
            <a:prstDash val="solid"/>
            <a:round/>
            <a:headEnd type="none" w="sm" len="sm"/>
            <a:tailEnd type="none" w="sm" len="sm"/>
          </a:ln>
        </p:spPr>
      </p:pic>
      <p:pic>
        <p:nvPicPr>
          <p:cNvPr id="165" name="Google Shape;165;p25" descr="iStock_000006142353Small.jpg"/>
          <p:cNvPicPr preferRelativeResize="0"/>
          <p:nvPr/>
        </p:nvPicPr>
        <p:blipFill rotWithShape="1">
          <a:blip r:embed="rId6">
            <a:alphaModFix/>
          </a:blip>
          <a:srcRect l="17668" r="14604"/>
          <a:stretch/>
        </p:blipFill>
        <p:spPr>
          <a:xfrm>
            <a:off x="7533602" y="3211350"/>
            <a:ext cx="2064800" cy="2028060"/>
          </a:xfrm>
          <a:prstGeom prst="rect">
            <a:avLst/>
          </a:prstGeom>
          <a:noFill/>
          <a:ln w="38100" cap="flat" cmpd="sng">
            <a:solidFill>
              <a:srgbClr val="808080"/>
            </a:solidFill>
            <a:prstDash val="solid"/>
            <a:round/>
            <a:headEnd type="none" w="sm" len="sm"/>
            <a:tailEnd type="none" w="sm" len="sm"/>
          </a:ln>
        </p:spPr>
      </p:pic>
      <p:pic>
        <p:nvPicPr>
          <p:cNvPr id="166" name="Google Shape;166;p25" descr="iStock_000009782912Small.jpg"/>
          <p:cNvPicPr preferRelativeResize="0"/>
          <p:nvPr/>
        </p:nvPicPr>
        <p:blipFill rotWithShape="1">
          <a:blip r:embed="rId7">
            <a:alphaModFix/>
          </a:blip>
          <a:srcRect l="30789" t="8000" r="8429"/>
          <a:stretch/>
        </p:blipFill>
        <p:spPr>
          <a:xfrm>
            <a:off x="10014825" y="3211350"/>
            <a:ext cx="2064800" cy="2079872"/>
          </a:xfrm>
          <a:prstGeom prst="rect">
            <a:avLst/>
          </a:prstGeom>
          <a:noFill/>
          <a:ln w="38100" cap="flat" cmpd="sng">
            <a:solidFill>
              <a:srgbClr val="808080"/>
            </a:solidFill>
            <a:prstDash val="solid"/>
            <a:round/>
            <a:headEnd type="none" w="sm" len="sm"/>
            <a:tailEnd type="none" w="sm" len="sm"/>
          </a:ln>
        </p:spPr>
      </p:pic>
      <p:grpSp>
        <p:nvGrpSpPr>
          <p:cNvPr id="167" name="Google Shape;167;p25"/>
          <p:cNvGrpSpPr/>
          <p:nvPr/>
        </p:nvGrpSpPr>
        <p:grpSpPr>
          <a:xfrm>
            <a:off x="12496046" y="3153402"/>
            <a:ext cx="2009355" cy="2143954"/>
            <a:chOff x="11883816" y="4394200"/>
            <a:chExt cx="1752599" cy="1752599"/>
          </a:xfrm>
        </p:grpSpPr>
        <p:sp>
          <p:nvSpPr>
            <p:cNvPr id="168" name="Google Shape;168;p25"/>
            <p:cNvSpPr txBox="1"/>
            <p:nvPr/>
          </p:nvSpPr>
          <p:spPr>
            <a:xfrm>
              <a:off x="11883816" y="4394200"/>
              <a:ext cx="1752599" cy="1752599"/>
            </a:xfrm>
            <a:prstGeom prst="rect">
              <a:avLst/>
            </a:prstGeom>
            <a:solidFill>
              <a:schemeClr val="lt1"/>
            </a:solidFill>
            <a:ln w="38100" cap="flat" cmpd="sng">
              <a:solidFill>
                <a:srgbClr val="80808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pic>
          <p:nvPicPr>
            <p:cNvPr id="169" name="Google Shape;169;p25" descr="iStock_000004989164Small.jpg"/>
            <p:cNvPicPr preferRelativeResize="0"/>
            <p:nvPr/>
          </p:nvPicPr>
          <p:blipFill rotWithShape="1">
            <a:blip r:embed="rId8">
              <a:alphaModFix/>
            </a:blip>
            <a:srcRect/>
            <a:stretch/>
          </p:blipFill>
          <p:spPr>
            <a:xfrm>
              <a:off x="12204700" y="4434506"/>
              <a:ext cx="1104900" cy="1655398"/>
            </a:xfrm>
            <a:prstGeom prst="rect">
              <a:avLst/>
            </a:prstGeom>
            <a:noFill/>
            <a:ln>
              <a:noFill/>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2000"/>
                                        <p:tgtEl>
                                          <p:spTgt spid="162"/>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20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2000"/>
                                        <p:tgtEl>
                                          <p:spTgt spid="164"/>
                                        </p:tgtEl>
                                      </p:cBhvr>
                                    </p:animEffect>
                                  </p:childTnLst>
                                </p:cTn>
                              </p:par>
                              <p:par>
                                <p:cTn id="14" presetID="10" presetClass="entr" presetSubtype="0" fill="hold" nodeType="withEffect">
                                  <p:stCondLst>
                                    <p:cond delay="0"/>
                                  </p:stCondLst>
                                  <p:childTnLst>
                                    <p:set>
                                      <p:cBhvr>
                                        <p:cTn id="15" dur="1" fill="hold">
                                          <p:stCondLst>
                                            <p:cond delay="0"/>
                                          </p:stCondLst>
                                        </p:cTn>
                                        <p:tgtEl>
                                          <p:spTgt spid="165"/>
                                        </p:tgtEl>
                                        <p:attrNameLst>
                                          <p:attrName>style.visibility</p:attrName>
                                        </p:attrNameLst>
                                      </p:cBhvr>
                                      <p:to>
                                        <p:strVal val="visible"/>
                                      </p:to>
                                    </p:set>
                                    <p:animEffect transition="in" filter="fade">
                                      <p:cBhvr>
                                        <p:cTn id="16" dur="2000"/>
                                        <p:tgtEl>
                                          <p:spTgt spid="165"/>
                                        </p:tgtEl>
                                      </p:cBhvr>
                                    </p:animEffect>
                                  </p:childTnLst>
                                </p:cTn>
                              </p:par>
                              <p:par>
                                <p:cTn id="17" presetID="10"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fade">
                                      <p:cBhvr>
                                        <p:cTn id="19" dur="2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0" y="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FF0000"/>
              </a:buClr>
              <a:buSzPts val="6000"/>
              <a:buFont typeface="Arial"/>
              <a:buNone/>
            </a:pPr>
            <a:r>
              <a:rPr lang="en-US" sz="7200" i="0" u="none">
                <a:solidFill>
                  <a:srgbClr val="C53430"/>
                </a:solidFill>
                <a:latin typeface="Comfortaa Regular"/>
                <a:ea typeface="Comfortaa Regular"/>
                <a:cs typeface="Comfortaa Regular"/>
                <a:sym typeface="Comfortaa Regular"/>
              </a:rPr>
              <a:t>Check These Signs B.E.F.A.S.T</a:t>
            </a:r>
            <a:endParaRPr sz="7200">
              <a:latin typeface="Comfortaa Regular"/>
              <a:ea typeface="Comfortaa Regular"/>
              <a:cs typeface="Comfortaa Regular"/>
              <a:sym typeface="Comfortaa Regular"/>
            </a:endParaRPr>
          </a:p>
        </p:txBody>
      </p:sp>
      <p:pic>
        <p:nvPicPr>
          <p:cNvPr id="175" name="Google Shape;175;p26"/>
          <p:cNvPicPr preferRelativeResize="0"/>
          <p:nvPr/>
        </p:nvPicPr>
        <p:blipFill>
          <a:blip r:embed="rId3">
            <a:alphaModFix/>
          </a:blip>
          <a:stretch>
            <a:fillRect/>
          </a:stretch>
        </p:blipFill>
        <p:spPr>
          <a:xfrm>
            <a:off x="2445425" y="1952450"/>
            <a:ext cx="9790350" cy="5539549"/>
          </a:xfrm>
          <a:prstGeom prst="rect">
            <a:avLst/>
          </a:prstGeom>
          <a:noFill/>
          <a:ln>
            <a:no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25400" y="144100"/>
            <a:ext cx="14630400" cy="13827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Resources </a:t>
            </a:r>
            <a:endParaRPr sz="7200">
              <a:latin typeface="Comfortaa Regular"/>
              <a:ea typeface="Comfortaa Regular"/>
              <a:cs typeface="Comfortaa Regular"/>
              <a:sym typeface="Comfortaa Regular"/>
            </a:endParaRPr>
          </a:p>
        </p:txBody>
      </p:sp>
      <p:sp>
        <p:nvSpPr>
          <p:cNvPr id="181" name="Google Shape;181;p27"/>
          <p:cNvSpPr txBox="1">
            <a:spLocks noGrp="1"/>
          </p:cNvSpPr>
          <p:nvPr>
            <p:ph type="body" idx="1"/>
          </p:nvPr>
        </p:nvSpPr>
        <p:spPr>
          <a:xfrm>
            <a:off x="787600" y="1774900"/>
            <a:ext cx="5537100" cy="6454800"/>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A.D.A.M., Inc.</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3"/>
              </a:rPr>
              <a:t>www.adameducation.com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Academy of Neurology</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4"/>
              </a:rPr>
              <a:t>www.aan.com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Journal of Epidemiology</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5"/>
              </a:rPr>
              <a:t>www.aje.oxfordjournals.org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Heart Association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6"/>
              </a:rPr>
              <a:t>www.americanheart.org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American Stroke Association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7"/>
              </a:rPr>
              <a:t>www.strokeassociation.org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Brain Attack Coalition</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8"/>
              </a:rPr>
              <a:t>www.stroke-site.org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Crain’s Chicago Business</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9"/>
              </a:rPr>
              <a:t>www.crain.com</a:t>
            </a:r>
            <a:endParaRPr sz="140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solidFill>
                <a:srgbClr val="7F7F7F"/>
              </a:solidFill>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Genentech, Inc.</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10"/>
              </a:rPr>
              <a:t>www.gene.com</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none">
                <a:solidFill>
                  <a:srgbClr val="7F7F7F"/>
                </a:solidFill>
                <a:latin typeface="Arial"/>
                <a:ea typeface="Arial"/>
                <a:cs typeface="Arial"/>
                <a:sym typeface="Arial"/>
              </a:rPr>
              <a:t>Stroke Survivors Empowering Each Other, SSEEO</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r>
              <a:rPr lang="en-US" sz="1400" i="0" u="sng">
                <a:solidFill>
                  <a:schemeClr val="hlink"/>
                </a:solidFill>
                <a:latin typeface="Arial"/>
                <a:ea typeface="Arial"/>
                <a:cs typeface="Arial"/>
                <a:sym typeface="Arial"/>
                <a:hlinkClick r:id="rId11"/>
              </a:rPr>
              <a:t>www.sseeo.org</a:t>
            </a:r>
            <a:endParaRPr sz="1400">
              <a:latin typeface="Arial"/>
              <a:ea typeface="Arial"/>
              <a:cs typeface="Arial"/>
              <a:sym typeface="Arial"/>
            </a:endParaRPr>
          </a:p>
          <a:p>
            <a:pPr marL="0" marR="0" lvl="0" indent="0" algn="l" rtl="0">
              <a:lnSpc>
                <a:spcPct val="100000"/>
              </a:lnSpc>
              <a:spcBef>
                <a:spcPts val="0"/>
              </a:spcBef>
              <a:spcAft>
                <a:spcPts val="0"/>
              </a:spcAft>
              <a:buClr>
                <a:srgbClr val="7F7F7F"/>
              </a:buClr>
              <a:buSzPts val="15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7F7F7F"/>
              </a:buClr>
              <a:buSzPts val="1600"/>
              <a:buFont typeface="Tahoma"/>
              <a:buNone/>
            </a:pPr>
            <a:r>
              <a:rPr lang="en-US" sz="1600">
                <a:solidFill>
                  <a:srgbClr val="7F7F7F"/>
                </a:solidFill>
                <a:latin typeface="Tahoma"/>
                <a:ea typeface="Tahoma"/>
                <a:cs typeface="Tahoma"/>
                <a:sym typeface="Tahoma"/>
              </a:rPr>
              <a:t>I</a:t>
            </a:r>
            <a:r>
              <a:rPr lang="en-US" sz="1400">
                <a:solidFill>
                  <a:srgbClr val="7F7F7F"/>
                </a:solidFill>
                <a:latin typeface="Arial"/>
                <a:ea typeface="Arial"/>
                <a:cs typeface="Arial"/>
                <a:sym typeface="Arial"/>
              </a:rPr>
              <a:t>nternet Stroke Center</a:t>
            </a:r>
            <a:endParaRPr sz="1400">
              <a:latin typeface="Arial"/>
              <a:ea typeface="Arial"/>
              <a:cs typeface="Arial"/>
              <a:sym typeface="Arial"/>
            </a:endParaRPr>
          </a:p>
          <a:p>
            <a:pPr marL="0" lvl="0" indent="0" algn="l" rtl="0">
              <a:lnSpc>
                <a:spcPct val="100000"/>
              </a:lnSpc>
              <a:spcBef>
                <a:spcPts val="0"/>
              </a:spcBef>
              <a:spcAft>
                <a:spcPts val="0"/>
              </a:spcAft>
              <a:buClr>
                <a:srgbClr val="7F7F7F"/>
              </a:buClr>
              <a:buSzPts val="1600"/>
              <a:buFont typeface="Arial"/>
              <a:buNone/>
            </a:pPr>
            <a:r>
              <a:rPr lang="en-US" sz="1400" u="sng">
                <a:solidFill>
                  <a:schemeClr val="hlink"/>
                </a:solidFill>
                <a:latin typeface="Arial"/>
                <a:ea typeface="Arial"/>
                <a:cs typeface="Arial"/>
                <a:sym typeface="Arial"/>
                <a:hlinkClick r:id="rId12"/>
              </a:rPr>
              <a:t>www.strokecenter.org</a:t>
            </a:r>
            <a:endParaRPr sz="1400">
              <a:latin typeface="Arial"/>
              <a:ea typeface="Arial"/>
              <a:cs typeface="Arial"/>
              <a:sym typeface="Arial"/>
            </a:endParaRPr>
          </a:p>
          <a:p>
            <a:pPr marL="0" marR="0" lvl="0" indent="0" algn="l" rtl="0">
              <a:lnSpc>
                <a:spcPct val="70000"/>
              </a:lnSpc>
              <a:spcBef>
                <a:spcPts val="1200"/>
              </a:spcBef>
              <a:spcAft>
                <a:spcPts val="0"/>
              </a:spcAft>
              <a:buClr>
                <a:schemeClr val="dk1"/>
              </a:buClr>
              <a:buSzPts val="1500"/>
              <a:buFont typeface="Arial"/>
              <a:buNone/>
            </a:pPr>
            <a:endParaRPr sz="1500">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0" marR="0" lvl="0" indent="0" algn="l" rtl="0">
              <a:lnSpc>
                <a:spcPct val="7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a:p>
            <a:pPr marL="273050" marR="0" lvl="0" indent="-177800" algn="l" rtl="0">
              <a:lnSpc>
                <a:spcPct val="90000"/>
              </a:lnSpc>
              <a:spcBef>
                <a:spcPts val="1200"/>
              </a:spcBef>
              <a:spcAft>
                <a:spcPts val="0"/>
              </a:spcAft>
              <a:buClr>
                <a:schemeClr val="dk1"/>
              </a:buClr>
              <a:buSzPts val="1500"/>
              <a:buFont typeface="Arial"/>
              <a:buNone/>
            </a:pPr>
            <a:endParaRPr sz="1500" b="0" i="0" u="none">
              <a:solidFill>
                <a:srgbClr val="7F7F7F"/>
              </a:solidFill>
              <a:latin typeface="Tahoma"/>
              <a:ea typeface="Tahoma"/>
              <a:cs typeface="Tahoma"/>
              <a:sym typeface="Tahoma"/>
            </a:endParaRPr>
          </a:p>
        </p:txBody>
      </p:sp>
      <p:sp>
        <p:nvSpPr>
          <p:cNvPr id="182" name="Google Shape;182;p27"/>
          <p:cNvSpPr txBox="1"/>
          <p:nvPr/>
        </p:nvSpPr>
        <p:spPr>
          <a:xfrm>
            <a:off x="7340600" y="1718650"/>
            <a:ext cx="5736900" cy="656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Journal of the American Medical Association</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3"/>
              </a:rPr>
              <a:t>www.jama.ama-assn.org</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Morbidity &amp; Mortality Weekly Report</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4"/>
              </a:rPr>
              <a:t>www.cdc.org/mmwr</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Heart Lung &amp; Blood Institute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5"/>
              </a:rPr>
              <a:t>www.nhlbi.nih.gov</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Institutes of Health</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6"/>
              </a:rPr>
              <a:t>www.nih.gov</a:t>
            </a:r>
            <a:endParaRPr/>
          </a:p>
          <a:p>
            <a:pPr marL="0" marR="0" lvl="0" indent="0" algn="l" rtl="0">
              <a:lnSpc>
                <a:spcPct val="100000"/>
              </a:lnSpc>
              <a:spcBef>
                <a:spcPts val="0"/>
              </a:spcBef>
              <a:spcAft>
                <a:spcPts val="0"/>
              </a:spcAft>
              <a:buClr>
                <a:srgbClr val="7F7F7F"/>
              </a:buClr>
              <a:buSzPts val="1600"/>
              <a:buFont typeface="Tahoma"/>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Institute of Neurological Disorders &amp; Stroke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7"/>
              </a:rPr>
              <a:t>www.ninds.nih.gov</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New England Journal of Medicine</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8"/>
              </a:rPr>
              <a:t>www.nejm.org</a:t>
            </a:r>
            <a:endParaRPr/>
          </a:p>
          <a:p>
            <a:pPr marL="0" marR="0" lvl="0" indent="0" algn="l" rtl="0">
              <a:lnSpc>
                <a:spcPct val="100000"/>
              </a:lnSpc>
              <a:spcBef>
                <a:spcPts val="0"/>
              </a:spcBef>
              <a:spcAft>
                <a:spcPts val="0"/>
              </a:spcAft>
              <a:buClr>
                <a:srgbClr val="7F7F7F"/>
              </a:buClr>
              <a:buSzPts val="1600"/>
              <a:buFont typeface="Arial"/>
              <a:buNone/>
            </a:pP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U.S. Dept of Health &amp; Human Services</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19"/>
              </a:rPr>
              <a:t>www.hhs.gov</a:t>
            </a:r>
            <a:endParaRPr/>
          </a:p>
          <a:p>
            <a:pPr marL="0" marR="0" lvl="0" indent="0" algn="l" rtl="0">
              <a:lnSpc>
                <a:spcPct val="100000"/>
              </a:lnSpc>
              <a:spcBef>
                <a:spcPts val="0"/>
              </a:spcBef>
              <a:spcAft>
                <a:spcPts val="0"/>
              </a:spcAft>
              <a:buClr>
                <a:schemeClr val="dk1"/>
              </a:buClr>
              <a:buSzPts val="1600"/>
              <a:buFont typeface="Arial"/>
              <a:buNone/>
            </a:pPr>
            <a:endParaRPr i="0" u="none">
              <a:solidFill>
                <a:srgbClr val="7F7F7F"/>
              </a:solidFill>
            </a:endParaRPr>
          </a:p>
          <a:p>
            <a:pPr marL="0" marR="0" lvl="0" indent="0" algn="l" rtl="0">
              <a:lnSpc>
                <a:spcPct val="100000"/>
              </a:lnSpc>
              <a:spcBef>
                <a:spcPts val="0"/>
              </a:spcBef>
              <a:spcAft>
                <a:spcPts val="0"/>
              </a:spcAft>
              <a:buClr>
                <a:schemeClr val="dk1"/>
              </a:buClr>
              <a:buSzPts val="1600"/>
              <a:buFont typeface="Arial"/>
              <a:buNone/>
            </a:pPr>
            <a:endParaRPr i="0" u="none">
              <a:solidFill>
                <a:srgbClr val="7F7F7F"/>
              </a:solidFill>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Smoking and Vaping resources</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Text Quit 4748</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800-Quit-Now 800-784-8669</a:t>
            </a:r>
            <a:endParaRPr/>
          </a:p>
          <a:p>
            <a:pPr marL="0" marR="0" lvl="0" indent="0" algn="l" rtl="0">
              <a:lnSpc>
                <a:spcPct val="100000"/>
              </a:lnSpc>
              <a:spcBef>
                <a:spcPts val="0"/>
              </a:spcBef>
              <a:spcAft>
                <a:spcPts val="0"/>
              </a:spcAft>
              <a:buClr>
                <a:srgbClr val="7F7F7F"/>
              </a:buClr>
              <a:buSzPts val="1600"/>
              <a:buFont typeface="Tahoma"/>
              <a:buNone/>
            </a:pPr>
            <a:r>
              <a:rPr lang="en-US" i="0" u="none">
                <a:solidFill>
                  <a:srgbClr val="7F7F7F"/>
                </a:solidFill>
              </a:rPr>
              <a:t>National Cancer Institute Live Help-line Chat</a:t>
            </a:r>
            <a:endParaRPr/>
          </a:p>
          <a:p>
            <a:pPr marL="0" marR="0" lvl="0" indent="0" algn="l" rtl="0">
              <a:lnSpc>
                <a:spcPct val="100000"/>
              </a:lnSpc>
              <a:spcBef>
                <a:spcPts val="0"/>
              </a:spcBef>
              <a:spcAft>
                <a:spcPts val="0"/>
              </a:spcAft>
              <a:buClr>
                <a:srgbClr val="7F7F7F"/>
              </a:buClr>
              <a:buSzPts val="1600"/>
              <a:buFont typeface="Arial"/>
              <a:buNone/>
            </a:pPr>
            <a:r>
              <a:rPr lang="en-US" i="0" u="sng">
                <a:solidFill>
                  <a:schemeClr val="hlink"/>
                </a:solidFill>
                <a:hlinkClick r:id="rId20"/>
              </a:rPr>
              <a:t>www.Livehelp.cancer.gov</a:t>
            </a:r>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Arial"/>
              <a:buNone/>
            </a:pPr>
            <a:endParaRPr sz="1600" b="0" i="0" u="none">
              <a:solidFill>
                <a:srgbClr val="7F7F7F"/>
              </a:solidFill>
              <a:latin typeface="Tahoma"/>
              <a:ea typeface="Tahoma"/>
              <a:cs typeface="Tahoma"/>
              <a:sym typeface="Tahoma"/>
            </a:endParaRPr>
          </a:p>
          <a:p>
            <a:pPr marL="0" marR="0" lvl="0" indent="0" algn="l" rtl="0">
              <a:lnSpc>
                <a:spcPct val="100000"/>
              </a:lnSpc>
              <a:spcBef>
                <a:spcPts val="0"/>
              </a:spcBef>
              <a:spcAft>
                <a:spcPts val="0"/>
              </a:spcAft>
              <a:buNone/>
            </a:pPr>
            <a:endParaRPr sz="1600" b="0" i="0" u="none">
              <a:solidFill>
                <a:srgbClr val="7F7F7F"/>
              </a:solidFill>
              <a:latin typeface="Tahoma"/>
              <a:ea typeface="Tahoma"/>
              <a:cs typeface="Tahoma"/>
              <a:sym typeface="Tahoma"/>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25400" y="1941475"/>
            <a:ext cx="14630400" cy="20655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None/>
            </a:pPr>
            <a:r>
              <a:rPr lang="en-US" sz="9600" i="0" u="none">
                <a:solidFill>
                  <a:srgbClr val="FFFFFF"/>
                </a:solidFill>
                <a:latin typeface="Comfortaa Regular"/>
                <a:ea typeface="Comfortaa Regular"/>
                <a:cs typeface="Comfortaa Regular"/>
                <a:sym typeface="Comfortaa Regular"/>
              </a:rPr>
              <a:t>Thank-you!</a:t>
            </a:r>
            <a:endParaRPr sz="9600">
              <a:solidFill>
                <a:srgbClr val="FFFFFF"/>
              </a:solidFill>
              <a:latin typeface="Comfortaa Regular"/>
              <a:ea typeface="Comfortaa Regular"/>
              <a:cs typeface="Comfortaa Regular"/>
              <a:sym typeface="Comfortaa Regular"/>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25400" y="256200"/>
            <a:ext cx="14630400" cy="12582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Stroke Death Rates</a:t>
            </a:r>
            <a:endParaRPr sz="7200">
              <a:latin typeface="Comfortaa Regular"/>
              <a:ea typeface="Comfortaa Regular"/>
              <a:cs typeface="Comfortaa Regular"/>
              <a:sym typeface="Comfortaa Regular"/>
            </a:endParaRPr>
          </a:p>
        </p:txBody>
      </p:sp>
      <p:pic>
        <p:nvPicPr>
          <p:cNvPr id="77" name="Google Shape;77;p14"/>
          <p:cNvPicPr preferRelativeResize="0"/>
          <p:nvPr/>
        </p:nvPicPr>
        <p:blipFill>
          <a:blip r:embed="rId3">
            <a:alphaModFix/>
          </a:blip>
          <a:stretch>
            <a:fillRect/>
          </a:stretch>
        </p:blipFill>
        <p:spPr>
          <a:xfrm>
            <a:off x="2235863" y="1907425"/>
            <a:ext cx="10209475" cy="5616325"/>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What is a Stroke?</a:t>
            </a:r>
            <a:endParaRPr sz="7200">
              <a:latin typeface="Comfortaa Regular"/>
              <a:ea typeface="Comfortaa Regular"/>
              <a:cs typeface="Comfortaa Regular"/>
              <a:sym typeface="Comfortaa Regular"/>
            </a:endParaRPr>
          </a:p>
        </p:txBody>
      </p:sp>
      <p:pic>
        <p:nvPicPr>
          <p:cNvPr id="83" name="Google Shape;83;p15" descr="Check out our Patreon page: https://www.patreon.com/teded&#10;&#10;View full lesson: https://ed.ted.com/lessons/what-happens-during-a-stroke-vaibhav-goswami&#10;&#10;Every two seconds, someone in the world has a stroke. One out of every six people will have a stroke at some point in their lives. Strokes deprive brain cells of oxygen and are one of the most common causes of death, and a leading cause of preventable disability. But what causes strokes in the first place? And what can doctors do to treat them? Vaibhav Goswami takes us into the body to find out.&#10;&#10;Lesson by Vaibhav Goswami, animation by Artrake Studio.&#10;&#10;Thank you so much to our patrons for your support! Without you this video would not be possible! John Saveland, Nicolle Fieldsend-Roxborough, Mridul Goswami, Venkat Venkatakrishnan, Sandy Nasser, CG Nobles, QIUJING L BU, Yoga Trapeze Wanderlust, Jaron Blackburn, Alejandro Cachoua, Thomas Mungavan, Elena Crescia, Edla Paniguel, Sarah Lundegaard, Charlsey, Anna-Pitschna Kunz, Tim Armstrong, Alessandro, Erika Blanquez, Ricki Daniel Marbun, zjweele13 , Judith Benavides, Znosheni Kedy, Caitlin de Falco, Scheherazade Kelii, Errys, James Bruening, Michael Braun-Boghos, Ricardo Diaz, Kack-Kyun Kim, Alexandrina Danifeld, Danny Romard, Yujing Jiang, Stina Boberg, Mariana Ortega, Anthony Wiggins, Hoai Nam Tran, Joe Sims, David Petrovič, Kat, Chris Adriaensen, Lowell Fleming, Lorenzo Margiotta, Amir Ghandeharioon, Anuj Tomar, Sunny Patel, Rachel Birenbaum, Vijayalakshmi , Devesh Kumar, Uday Kishore, Aidan Forero, Leen Mshasha, Allan Hayes, Thomas Bahrman, Alexander Baltadzhiev, Connor Yuzwenko-Martin, Vaibhav Mirjolkar, Tony, Michelle, Katie and Josh Pedretti, Erik Biemans, and Gaurav Mathur." title="What happens during a stroke? - Vaibhav Goswami">
            <a:hlinkClick r:id="rId3"/>
          </p:cNvPr>
          <p:cNvPicPr preferRelativeResize="0"/>
          <p:nvPr/>
        </p:nvPicPr>
        <p:blipFill>
          <a:blip r:embed="rId4">
            <a:alphaModFix/>
          </a:blip>
          <a:stretch>
            <a:fillRect/>
          </a:stretch>
        </p:blipFill>
        <p:spPr>
          <a:xfrm>
            <a:off x="2171200" y="1500900"/>
            <a:ext cx="9967400" cy="5345875"/>
          </a:xfrm>
          <a:prstGeom prst="rect">
            <a:avLst/>
          </a:prstGeom>
          <a:noFill/>
          <a:ln>
            <a:noFill/>
          </a:ln>
          <a:effectLst>
            <a:outerShdw blurRad="71438" dist="333375" dir="7980000" algn="bl" rotWithShape="0">
              <a:srgbClr val="000000">
                <a:alpha val="21000"/>
              </a:srgbClr>
            </a:outerShdw>
          </a:effectLst>
        </p:spPr>
      </p:pic>
      <p:sp>
        <p:nvSpPr>
          <p:cNvPr id="84" name="Google Shape;84;p15"/>
          <p:cNvSpPr txBox="1"/>
          <p:nvPr/>
        </p:nvSpPr>
        <p:spPr>
          <a:xfrm>
            <a:off x="1016000" y="7184025"/>
            <a:ext cx="12097200" cy="7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a:t>Watch this TED Talk for a clear and thorough explanation.  </a:t>
            </a:r>
            <a:r>
              <a:rPr lang="en-US" sz="3000" u="sng">
                <a:solidFill>
                  <a:schemeClr val="hlink"/>
                </a:solidFill>
                <a:hlinkClick r:id="rId5"/>
              </a:rPr>
              <a:t>TED.com</a:t>
            </a:r>
            <a:endParaRPr sz="30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0" y="128100"/>
            <a:ext cx="14630400" cy="14997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Definition of Stroke</a:t>
            </a:r>
            <a:endParaRPr sz="7200">
              <a:latin typeface="Comfortaa Regular"/>
              <a:ea typeface="Comfortaa Regular"/>
              <a:cs typeface="Comfortaa Regular"/>
              <a:sym typeface="Comfortaa Regular"/>
            </a:endParaRPr>
          </a:p>
        </p:txBody>
      </p:sp>
      <p:pic>
        <p:nvPicPr>
          <p:cNvPr id="90" name="Google Shape;90;p16" descr="blood_supply_to_brain01"/>
          <p:cNvPicPr preferRelativeResize="0"/>
          <p:nvPr/>
        </p:nvPicPr>
        <p:blipFill rotWithShape="1">
          <a:blip r:embed="rId3">
            <a:alphaModFix/>
          </a:blip>
          <a:srcRect/>
          <a:stretch/>
        </p:blipFill>
        <p:spPr>
          <a:xfrm>
            <a:off x="6521175" y="2853525"/>
            <a:ext cx="7696200" cy="4876800"/>
          </a:xfrm>
          <a:prstGeom prst="rect">
            <a:avLst/>
          </a:prstGeom>
          <a:noFill/>
          <a:ln w="38100" cap="flat" cmpd="sng">
            <a:solidFill>
              <a:schemeClr val="lt2"/>
            </a:solidFill>
            <a:prstDash val="solid"/>
            <a:miter lim="800000"/>
            <a:headEnd type="none" w="sm" len="sm"/>
            <a:tailEnd type="none" w="sm" len="sm"/>
          </a:ln>
        </p:spPr>
      </p:pic>
      <p:sp>
        <p:nvSpPr>
          <p:cNvPr id="91" name="Google Shape;91;p16"/>
          <p:cNvSpPr txBox="1"/>
          <p:nvPr/>
        </p:nvSpPr>
        <p:spPr>
          <a:xfrm>
            <a:off x="304800" y="2887574"/>
            <a:ext cx="6089700" cy="4808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200"/>
              <a:buFont typeface="Arial"/>
              <a:buNone/>
            </a:pPr>
            <a:endParaRPr sz="3200" b="1" i="1" u="none">
              <a:solidFill>
                <a:srgbClr val="4B4B4B"/>
              </a:solidFill>
              <a:latin typeface="Arial"/>
              <a:ea typeface="Arial"/>
              <a:cs typeface="Arial"/>
              <a:sym typeface="Arial"/>
            </a:endParaRPr>
          </a:p>
          <a:p>
            <a:pPr marL="0" marR="0" lvl="0" indent="0" algn="l" rtl="0">
              <a:lnSpc>
                <a:spcPct val="90000"/>
              </a:lnSpc>
              <a:spcBef>
                <a:spcPts val="640"/>
              </a:spcBef>
              <a:spcAft>
                <a:spcPts val="0"/>
              </a:spcAft>
              <a:buClr>
                <a:schemeClr val="dk1"/>
              </a:buClr>
              <a:buSzPts val="3200"/>
              <a:buFont typeface="Arial"/>
              <a:buNone/>
            </a:pPr>
            <a:endParaRPr sz="3200" b="1" i="0" u="none">
              <a:solidFill>
                <a:srgbClr val="4B4B4B"/>
              </a:solidFill>
              <a:latin typeface="Arial"/>
              <a:ea typeface="Arial"/>
              <a:cs typeface="Arial"/>
              <a:sym typeface="Arial"/>
            </a:endParaRPr>
          </a:p>
          <a:p>
            <a:pPr marL="0" marR="0" lvl="0" indent="0" algn="l" rtl="0">
              <a:lnSpc>
                <a:spcPct val="90000"/>
              </a:lnSpc>
              <a:spcBef>
                <a:spcPts val="640"/>
              </a:spcBef>
              <a:spcAft>
                <a:spcPts val="0"/>
              </a:spcAft>
              <a:buClr>
                <a:srgbClr val="4B4B4B"/>
              </a:buClr>
              <a:buSzPts val="3200"/>
              <a:buFont typeface="Arial"/>
              <a:buNone/>
            </a:pPr>
            <a:r>
              <a:rPr lang="en-US" sz="3000" b="1" i="1" u="none">
                <a:solidFill>
                  <a:srgbClr val="4B4B4B"/>
                </a:solidFill>
                <a:latin typeface="Arial"/>
                <a:ea typeface="Arial"/>
                <a:cs typeface="Arial"/>
                <a:sym typeface="Arial"/>
              </a:rPr>
              <a:t>Sudden</a:t>
            </a:r>
            <a:r>
              <a:rPr lang="en-US" sz="3000" b="0" i="0" u="none">
                <a:solidFill>
                  <a:srgbClr val="4B4B4B"/>
                </a:solidFill>
                <a:latin typeface="Arial"/>
                <a:ea typeface="Arial"/>
                <a:cs typeface="Arial"/>
                <a:sym typeface="Arial"/>
              </a:rPr>
              <a:t> interruption in the flow of blood carrying oxygen and nutrients to the brain, killing the brain cells in the immediate areas.</a:t>
            </a:r>
            <a:endParaRPr sz="300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5"/>
        <p:cNvGrpSpPr/>
        <p:nvPr/>
      </p:nvGrpSpPr>
      <p:grpSpPr>
        <a:xfrm>
          <a:off x="0" y="0"/>
          <a:ext cx="0" cy="0"/>
          <a:chOff x="0" y="0"/>
          <a:chExt cx="0" cy="0"/>
        </a:xfrm>
      </p:grpSpPr>
      <p:sp>
        <p:nvSpPr>
          <p:cNvPr id="96" name="Google Shape;96;p17"/>
          <p:cNvSpPr txBox="1"/>
          <p:nvPr/>
        </p:nvSpPr>
        <p:spPr>
          <a:xfrm>
            <a:off x="731837" y="1371600"/>
            <a:ext cx="6202362" cy="1736725"/>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None/>
            </a:pPr>
            <a:endParaRPr sz="2800" b="0" i="0" u="none">
              <a:solidFill>
                <a:schemeClr val="dk1"/>
              </a:solidFill>
              <a:latin typeface="Arial"/>
              <a:ea typeface="Arial"/>
              <a:cs typeface="Arial"/>
              <a:sym typeface="Arial"/>
            </a:endParaRPr>
          </a:p>
        </p:txBody>
      </p:sp>
      <p:sp>
        <p:nvSpPr>
          <p:cNvPr id="97" name="Google Shape;97;p17"/>
          <p:cNvSpPr txBox="1"/>
          <p:nvPr/>
        </p:nvSpPr>
        <p:spPr>
          <a:xfrm>
            <a:off x="491650" y="2364100"/>
            <a:ext cx="6120900" cy="4969800"/>
          </a:xfrm>
          <a:prstGeom prst="rect">
            <a:avLst/>
          </a:prstGeom>
          <a:noFill/>
          <a:ln>
            <a:noFill/>
          </a:ln>
        </p:spPr>
        <p:txBody>
          <a:bodyPr spcFirstLastPara="1" wrap="square" lIns="130600" tIns="65300" rIns="130600" bIns="65300" anchor="t" anchorCtr="0">
            <a:noAutofit/>
          </a:bodyPr>
          <a:lstStyle/>
          <a:p>
            <a:pPr marL="0" marR="0" lvl="0" indent="0" algn="l" rtl="0">
              <a:lnSpc>
                <a:spcPct val="100000"/>
              </a:lnSpc>
              <a:spcBef>
                <a:spcPts val="0"/>
              </a:spcBef>
              <a:spcAft>
                <a:spcPts val="0"/>
              </a:spcAft>
              <a:buClr>
                <a:schemeClr val="lt1"/>
              </a:buClr>
              <a:buSzPts val="3200"/>
              <a:buFont typeface="Arial"/>
              <a:buNone/>
            </a:pPr>
            <a:endParaRPr sz="3000">
              <a:solidFill>
                <a:srgbClr val="4B4B4B"/>
              </a:solidFill>
            </a:endParaRPr>
          </a:p>
          <a:p>
            <a:pPr marL="0" marR="0" lvl="0" indent="0" algn="l" rtl="0">
              <a:lnSpc>
                <a:spcPct val="100000"/>
              </a:lnSpc>
              <a:spcBef>
                <a:spcPts val="0"/>
              </a:spcBef>
              <a:spcAft>
                <a:spcPts val="0"/>
              </a:spcAft>
              <a:buClr>
                <a:schemeClr val="lt1"/>
              </a:buClr>
              <a:buSzPts val="3200"/>
              <a:buFont typeface="Arial"/>
              <a:buNone/>
            </a:pPr>
            <a:r>
              <a:rPr lang="en-US" sz="3000" b="1" i="1" u="none">
                <a:solidFill>
                  <a:srgbClr val="4B4B4B"/>
                </a:solidFill>
              </a:rPr>
              <a:t>TIA</a:t>
            </a:r>
            <a:r>
              <a:rPr lang="en-US" sz="3000" b="0" i="1" u="none">
                <a:solidFill>
                  <a:srgbClr val="4B4B4B"/>
                </a:solidFill>
                <a:latin typeface="Arial"/>
                <a:ea typeface="Arial"/>
                <a:cs typeface="Arial"/>
                <a:sym typeface="Arial"/>
              </a:rPr>
              <a:t> </a:t>
            </a:r>
            <a:r>
              <a:rPr lang="en-US" sz="3000" b="0" u="none">
                <a:solidFill>
                  <a:srgbClr val="4B4B4B"/>
                </a:solidFill>
                <a:latin typeface="Arial"/>
                <a:ea typeface="Arial"/>
                <a:cs typeface="Arial"/>
                <a:sym typeface="Arial"/>
              </a:rPr>
              <a:t>or</a:t>
            </a:r>
            <a:r>
              <a:rPr lang="en-US" sz="3000" b="0" i="1" u="none">
                <a:solidFill>
                  <a:srgbClr val="4B4B4B"/>
                </a:solidFill>
                <a:latin typeface="Arial"/>
                <a:ea typeface="Arial"/>
                <a:cs typeface="Arial"/>
                <a:sym typeface="Arial"/>
              </a:rPr>
              <a:t> Warning Stroke</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comes and goes</a:t>
            </a:r>
            <a:endParaRPr sz="3000"/>
          </a:p>
          <a:p>
            <a:pPr marL="0" marR="0" lvl="0" indent="0" algn="l" rtl="0">
              <a:lnSpc>
                <a:spcPct val="100000"/>
              </a:lnSpc>
              <a:spcBef>
                <a:spcPts val="0"/>
              </a:spcBef>
              <a:spcAft>
                <a:spcPts val="0"/>
              </a:spcAft>
              <a:buClr>
                <a:schemeClr val="dk1"/>
              </a:buClr>
              <a:buSzPts val="3200"/>
              <a:buFont typeface="Arial"/>
              <a:buNone/>
            </a:pPr>
            <a:endParaRPr sz="30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4B4B4B"/>
              </a:buClr>
              <a:buSzPts val="3200"/>
              <a:buFont typeface="Arial"/>
              <a:buNone/>
            </a:pPr>
            <a:r>
              <a:rPr lang="en-US" sz="3000" b="1" i="1" u="none">
                <a:solidFill>
                  <a:srgbClr val="4B4B4B"/>
                </a:solidFill>
              </a:rPr>
              <a:t>ISCHEMIC</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blockage                 interrupting blood flow </a:t>
            </a:r>
            <a:endParaRPr sz="3000"/>
          </a:p>
          <a:p>
            <a:pPr marL="0" marR="0" lvl="0" indent="0" algn="l" rtl="0">
              <a:lnSpc>
                <a:spcPct val="100000"/>
              </a:lnSpc>
              <a:spcBef>
                <a:spcPts val="0"/>
              </a:spcBef>
              <a:spcAft>
                <a:spcPts val="0"/>
              </a:spcAft>
              <a:buClr>
                <a:schemeClr val="dk1"/>
              </a:buClr>
              <a:buSzPts val="3200"/>
              <a:buFont typeface="Arial"/>
              <a:buNone/>
            </a:pPr>
            <a:endParaRPr sz="30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rgbClr val="4B4B4B"/>
              </a:buClr>
              <a:buSzPts val="3200"/>
              <a:buFont typeface="Arial"/>
              <a:buNone/>
            </a:pPr>
            <a:r>
              <a:rPr lang="en-US" sz="3000" b="1" i="1" u="none">
                <a:solidFill>
                  <a:srgbClr val="4B4B4B"/>
                </a:solidFill>
              </a:rPr>
              <a:t>HEMORRHAGIC</a:t>
            </a:r>
            <a:r>
              <a:rPr lang="en-US" sz="3000" b="0" i="0" u="none">
                <a:solidFill>
                  <a:srgbClr val="4B4B4B"/>
                </a:solidFill>
                <a:latin typeface="Arial"/>
                <a:ea typeface="Arial"/>
                <a:cs typeface="Arial"/>
                <a:sym typeface="Arial"/>
              </a:rPr>
              <a:t> </a:t>
            </a:r>
            <a:r>
              <a:rPr lang="en-US" sz="3000" b="1" i="0" u="none">
                <a:solidFill>
                  <a:srgbClr val="4B4B4B"/>
                </a:solidFill>
              </a:rPr>
              <a:t>=</a:t>
            </a:r>
            <a:r>
              <a:rPr lang="en-US" sz="3000" b="0" i="0" u="none">
                <a:solidFill>
                  <a:srgbClr val="4B4B4B"/>
                </a:solidFill>
                <a:latin typeface="Arial"/>
                <a:ea typeface="Arial"/>
                <a:cs typeface="Arial"/>
                <a:sym typeface="Arial"/>
              </a:rPr>
              <a:t> rupture</a:t>
            </a:r>
            <a:endParaRPr sz="3000"/>
          </a:p>
          <a:p>
            <a:pPr marL="0" marR="0" lvl="0" indent="0" algn="l" rtl="0">
              <a:lnSpc>
                <a:spcPct val="100000"/>
              </a:lnSpc>
              <a:spcBef>
                <a:spcPts val="0"/>
              </a:spcBef>
              <a:spcAft>
                <a:spcPts val="0"/>
              </a:spcAft>
              <a:buClr>
                <a:srgbClr val="4B4B4B"/>
              </a:buClr>
              <a:buSzPts val="3200"/>
              <a:buFont typeface="Arial"/>
              <a:buNone/>
            </a:pPr>
            <a:r>
              <a:rPr lang="en-US" sz="3000" b="0" i="0" u="none">
                <a:solidFill>
                  <a:srgbClr val="4B4B4B"/>
                </a:solidFill>
                <a:latin typeface="Arial"/>
                <a:ea typeface="Arial"/>
                <a:cs typeface="Arial"/>
                <a:sym typeface="Arial"/>
              </a:rPr>
              <a:t>bleeding into the brain</a:t>
            </a:r>
            <a:endParaRPr sz="3000"/>
          </a:p>
          <a:p>
            <a:pPr marL="0" marR="0" lvl="0" indent="0" algn="l" rtl="0">
              <a:lnSpc>
                <a:spcPct val="100000"/>
              </a:lnSpc>
              <a:spcBef>
                <a:spcPts val="0"/>
              </a:spcBef>
              <a:spcAft>
                <a:spcPts val="0"/>
              </a:spcAft>
              <a:buClr>
                <a:schemeClr val="dk1"/>
              </a:buClr>
              <a:buSzPts val="3200"/>
              <a:buFont typeface="Arial"/>
              <a:buNone/>
            </a:pPr>
            <a:endParaRPr sz="3200" b="0" i="0" u="none">
              <a:solidFill>
                <a:srgbClr val="4B4B4B"/>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200"/>
              <a:buFont typeface="Arial"/>
              <a:buNone/>
            </a:pPr>
            <a:r>
              <a:rPr lang="en-US" sz="3200" b="0" i="0" u="none">
                <a:solidFill>
                  <a:schemeClr val="lt1"/>
                </a:solidFill>
                <a:latin typeface="Arial"/>
                <a:ea typeface="Arial"/>
                <a:cs typeface="Arial"/>
                <a:sym typeface="Arial"/>
              </a:rPr>
              <a:t>CHEMIC = blockage                 interrupting blood flow </a:t>
            </a:r>
            <a:endParaRPr/>
          </a:p>
        </p:txBody>
      </p:sp>
      <p:sp>
        <p:nvSpPr>
          <p:cNvPr id="98" name="Google Shape;98;p17"/>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Types of Stroke</a:t>
            </a:r>
            <a:endParaRPr sz="7200">
              <a:latin typeface="Comfortaa Regular"/>
              <a:ea typeface="Comfortaa Regular"/>
              <a:cs typeface="Comfortaa Regular"/>
              <a:sym typeface="Comfortaa Regular"/>
            </a:endParaRPr>
          </a:p>
        </p:txBody>
      </p:sp>
      <p:pic>
        <p:nvPicPr>
          <p:cNvPr id="99" name="Google Shape;99;p17" descr="Illustration of hemorrhagic versus ischemic stroke"/>
          <p:cNvPicPr preferRelativeResize="0"/>
          <p:nvPr/>
        </p:nvPicPr>
        <p:blipFill rotWithShape="1">
          <a:blip r:embed="rId3">
            <a:alphaModFix/>
          </a:blip>
          <a:srcRect l="7803" t="10525" r="56079" b="15183"/>
          <a:stretch/>
        </p:blipFill>
        <p:spPr>
          <a:xfrm>
            <a:off x="7578474" y="2855100"/>
            <a:ext cx="2963862" cy="3987800"/>
          </a:xfrm>
          <a:prstGeom prst="rect">
            <a:avLst/>
          </a:prstGeom>
          <a:noFill/>
          <a:ln w="38100" cap="flat" cmpd="sng">
            <a:solidFill>
              <a:schemeClr val="lt2"/>
            </a:solidFill>
            <a:prstDash val="solid"/>
            <a:miter lim="800000"/>
            <a:headEnd type="none" w="sm" len="sm"/>
            <a:tailEnd type="none" w="sm" len="sm"/>
          </a:ln>
        </p:spPr>
      </p:pic>
      <p:pic>
        <p:nvPicPr>
          <p:cNvPr id="100" name="Google Shape;100;p17" descr="Illustration of hemorrhagic versus ischemic stroke"/>
          <p:cNvPicPr preferRelativeResize="0"/>
          <p:nvPr/>
        </p:nvPicPr>
        <p:blipFill rotWithShape="1">
          <a:blip r:embed="rId3">
            <a:alphaModFix/>
          </a:blip>
          <a:srcRect l="57531" t="10292" r="6043" b="14853"/>
          <a:stretch/>
        </p:blipFill>
        <p:spPr>
          <a:xfrm>
            <a:off x="11022150" y="2851125"/>
            <a:ext cx="2971800" cy="3995738"/>
          </a:xfrm>
          <a:prstGeom prst="rect">
            <a:avLst/>
          </a:prstGeom>
          <a:noFill/>
          <a:ln w="38100" cap="flat" cmpd="sng">
            <a:solidFill>
              <a:schemeClr val="lt2"/>
            </a:solidFill>
            <a:prstDash val="solid"/>
            <a:miter lim="800000"/>
            <a:headEnd type="none" w="sm" len="sm"/>
            <a:tailEnd type="none" w="sm" len="sm"/>
          </a:ln>
        </p:spPr>
      </p:pic>
      <p:grpSp>
        <p:nvGrpSpPr>
          <p:cNvPr id="101" name="Google Shape;101;p17"/>
          <p:cNvGrpSpPr/>
          <p:nvPr/>
        </p:nvGrpSpPr>
        <p:grpSpPr>
          <a:xfrm>
            <a:off x="7577225" y="2307118"/>
            <a:ext cx="3018106" cy="5257312"/>
            <a:chOff x="7817429" y="2189031"/>
            <a:chExt cx="2525400" cy="4489592"/>
          </a:xfrm>
        </p:grpSpPr>
        <p:sp>
          <p:nvSpPr>
            <p:cNvPr id="102" name="Google Shape;102;p17"/>
            <p:cNvSpPr txBox="1"/>
            <p:nvPr/>
          </p:nvSpPr>
          <p:spPr>
            <a:xfrm>
              <a:off x="7836900" y="2189031"/>
              <a:ext cx="2484900" cy="401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2400"/>
                <a:buFont typeface="Arial"/>
                <a:buNone/>
              </a:pPr>
              <a:r>
                <a:rPr lang="en-US" sz="2400" i="1">
                  <a:solidFill>
                    <a:srgbClr val="4C4C4C"/>
                  </a:solidFill>
                </a:rPr>
                <a:t>  </a:t>
              </a:r>
              <a:r>
                <a:rPr lang="en-US" sz="2400" b="0" i="1" u="none">
                  <a:solidFill>
                    <a:srgbClr val="4C4C4C"/>
                  </a:solidFill>
                  <a:latin typeface="Arial"/>
                  <a:ea typeface="Arial"/>
                  <a:cs typeface="Arial"/>
                  <a:sym typeface="Arial"/>
                </a:rPr>
                <a:t>Ischemic Stroke</a:t>
              </a:r>
              <a:endParaRPr i="1"/>
            </a:p>
          </p:txBody>
        </p:sp>
        <p:sp>
          <p:nvSpPr>
            <p:cNvPr id="103" name="Google Shape;103;p17"/>
            <p:cNvSpPr txBox="1"/>
            <p:nvPr/>
          </p:nvSpPr>
          <p:spPr>
            <a:xfrm rot="408">
              <a:off x="7817429" y="6129473"/>
              <a:ext cx="2525400" cy="54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1800"/>
                <a:buFont typeface="Arial"/>
                <a:buNone/>
              </a:pPr>
              <a:r>
                <a:rPr lang="en-US" sz="1800" b="0" i="0" u="none">
                  <a:solidFill>
                    <a:srgbClr val="4C4C4C"/>
                  </a:solidFill>
                  <a:latin typeface="Arial"/>
                  <a:ea typeface="Arial"/>
                  <a:cs typeface="Arial"/>
                  <a:sym typeface="Arial"/>
                </a:rPr>
                <a:t>A clot blocks blood flow</a:t>
              </a:r>
              <a:r>
                <a:rPr lang="en-US" sz="1800">
                  <a:solidFill>
                    <a:srgbClr val="4C4C4C"/>
                  </a:solidFill>
                </a:rPr>
                <a:t> </a:t>
              </a:r>
              <a:r>
                <a:rPr lang="en-US" sz="1800" b="0" i="0" u="none">
                  <a:solidFill>
                    <a:srgbClr val="4C4C4C"/>
                  </a:solidFill>
                  <a:latin typeface="Arial"/>
                  <a:ea typeface="Arial"/>
                  <a:cs typeface="Arial"/>
                  <a:sym typeface="Arial"/>
                </a:rPr>
                <a:t>to an area of the brain</a:t>
              </a:r>
              <a:endParaRPr/>
            </a:p>
          </p:txBody>
        </p:sp>
      </p:grpSp>
      <p:grpSp>
        <p:nvGrpSpPr>
          <p:cNvPr id="104" name="Google Shape;104;p17"/>
          <p:cNvGrpSpPr/>
          <p:nvPr/>
        </p:nvGrpSpPr>
        <p:grpSpPr>
          <a:xfrm>
            <a:off x="11024025" y="2307132"/>
            <a:ext cx="3099304" cy="5379757"/>
            <a:chOff x="11024674" y="1646055"/>
            <a:chExt cx="3099304" cy="5670064"/>
          </a:xfrm>
        </p:grpSpPr>
        <p:sp>
          <p:nvSpPr>
            <p:cNvPr id="105" name="Google Shape;105;p17"/>
            <p:cNvSpPr txBox="1"/>
            <p:nvPr/>
          </p:nvSpPr>
          <p:spPr>
            <a:xfrm>
              <a:off x="11024677" y="1646055"/>
              <a:ext cx="30993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2400"/>
                <a:buFont typeface="Arial"/>
                <a:buNone/>
              </a:pPr>
              <a:r>
                <a:rPr lang="en-US" sz="2400" b="0" i="1" u="none">
                  <a:solidFill>
                    <a:srgbClr val="4C4C4C"/>
                  </a:solidFill>
                  <a:latin typeface="Arial"/>
                  <a:ea typeface="Arial"/>
                  <a:cs typeface="Arial"/>
                  <a:sym typeface="Arial"/>
                </a:rPr>
                <a:t>Hemorrhagic Stroke</a:t>
              </a:r>
              <a:endParaRPr i="1"/>
            </a:p>
          </p:txBody>
        </p:sp>
        <p:sp>
          <p:nvSpPr>
            <p:cNvPr id="106" name="Google Shape;106;p17"/>
            <p:cNvSpPr txBox="1"/>
            <p:nvPr/>
          </p:nvSpPr>
          <p:spPr>
            <a:xfrm>
              <a:off x="11024674" y="6542418"/>
              <a:ext cx="2921400" cy="77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C4C4C"/>
                </a:buClr>
                <a:buSzPts val="1800"/>
                <a:buFont typeface="Arial"/>
                <a:buNone/>
              </a:pPr>
              <a:r>
                <a:rPr lang="en-US" sz="1800" b="0" i="0" u="none">
                  <a:solidFill>
                    <a:srgbClr val="4C4C4C"/>
                  </a:solidFill>
                  <a:latin typeface="Arial"/>
                  <a:ea typeface="Arial"/>
                  <a:cs typeface="Arial"/>
                  <a:sym typeface="Arial"/>
                </a:rPr>
                <a:t>Bleeding occurs inside</a:t>
              </a:r>
              <a:br>
                <a:rPr lang="en-US" sz="1800" b="0" i="0" u="none">
                  <a:solidFill>
                    <a:srgbClr val="4C4C4C"/>
                  </a:solidFill>
                  <a:latin typeface="Arial"/>
                  <a:ea typeface="Arial"/>
                  <a:cs typeface="Arial"/>
                  <a:sym typeface="Arial"/>
                </a:rPr>
              </a:br>
              <a:r>
                <a:rPr lang="en-US" sz="1800" b="0" i="0" u="none">
                  <a:solidFill>
                    <a:srgbClr val="4C4C4C"/>
                  </a:solidFill>
                  <a:latin typeface="Arial"/>
                  <a:ea typeface="Arial"/>
                  <a:cs typeface="Arial"/>
                  <a:sym typeface="Arial"/>
                </a:rPr>
                <a:t>or around brain tissue</a:t>
              </a: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7"/>
                                        </p:tgtEl>
                                        <p:attrNameLst>
                                          <p:attrName>style.visibility</p:attrName>
                                        </p:attrNameLst>
                                      </p:cBhvr>
                                      <p:to>
                                        <p:strVal val="visible"/>
                                      </p:to>
                                    </p:set>
                                    <p:animEffect transition="in" filter="fade">
                                      <p:cBhvr>
                                        <p:cTn id="11" dur="1000"/>
                                        <p:tgtEl>
                                          <p:spTgt spid="97"/>
                                        </p:tgtEl>
                                      </p:cBhvr>
                                    </p:animEffect>
                                  </p:childTnLst>
                                </p:cTn>
                              </p:par>
                              <p:par>
                                <p:cTn id="12" presetID="10" presetClass="entr" presetSubtype="0" fill="hold"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fade">
                                      <p:cBhvr>
                                        <p:cTn id="14" dur="1000"/>
                                        <p:tgtEl>
                                          <p:spTgt spid="99"/>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0" y="0"/>
            <a:ext cx="14630400" cy="16764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  Who is at Risk?</a:t>
            </a:r>
            <a:endParaRPr sz="7200">
              <a:latin typeface="Comfortaa Regular"/>
              <a:ea typeface="Comfortaa Regular"/>
              <a:cs typeface="Comfortaa Regular"/>
              <a:sym typeface="Comfortaa Regular"/>
            </a:endParaRPr>
          </a:p>
        </p:txBody>
      </p:sp>
      <p:pic>
        <p:nvPicPr>
          <p:cNvPr id="112" name="Google Shape;112;p18" descr="Image result for question marks"/>
          <p:cNvPicPr preferRelativeResize="0"/>
          <p:nvPr/>
        </p:nvPicPr>
        <p:blipFill>
          <a:blip r:embed="rId3">
            <a:alphaModFix/>
          </a:blip>
          <a:stretch>
            <a:fillRect/>
          </a:stretch>
        </p:blipFill>
        <p:spPr>
          <a:xfrm>
            <a:off x="2135300" y="2133600"/>
            <a:ext cx="10410601" cy="5511799"/>
          </a:xfrm>
          <a:prstGeom prst="rect">
            <a:avLst/>
          </a:prstGeom>
          <a:noFill/>
          <a:ln>
            <a:no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p:nvPr/>
        </p:nvSpPr>
        <p:spPr>
          <a:xfrm>
            <a:off x="0" y="209775"/>
            <a:ext cx="14630400" cy="133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53430"/>
              </a:buClr>
              <a:buSzPts val="2800"/>
              <a:buFont typeface="Arial"/>
              <a:buNone/>
            </a:pPr>
            <a:r>
              <a:rPr lang="en-US" sz="7200" i="0" u="none">
                <a:solidFill>
                  <a:srgbClr val="C53430"/>
                </a:solidFill>
                <a:latin typeface="Comfortaa Regular"/>
                <a:ea typeface="Comfortaa Regular"/>
                <a:cs typeface="Comfortaa Regular"/>
                <a:sym typeface="Comfortaa Regular"/>
              </a:rPr>
              <a:t>Women and Stroke</a:t>
            </a:r>
            <a:endParaRPr sz="7200">
              <a:latin typeface="Comfortaa Regular"/>
              <a:ea typeface="Comfortaa Regular"/>
              <a:cs typeface="Comfortaa Regular"/>
              <a:sym typeface="Comfortaa Regular"/>
            </a:endParaRPr>
          </a:p>
        </p:txBody>
      </p:sp>
      <p:sp>
        <p:nvSpPr>
          <p:cNvPr id="118" name="Google Shape;118;p19"/>
          <p:cNvSpPr txBox="1"/>
          <p:nvPr/>
        </p:nvSpPr>
        <p:spPr>
          <a:xfrm>
            <a:off x="25400" y="7275200"/>
            <a:ext cx="14630400" cy="72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endParaRPr>
              <a:solidFill>
                <a:srgbClr val="C53430"/>
              </a:solidFill>
              <a:latin typeface="Comfortaa"/>
              <a:ea typeface="Comfortaa"/>
              <a:cs typeface="Comfortaa"/>
              <a:sym typeface="Comfortaa"/>
            </a:endParaRPr>
          </a:p>
        </p:txBody>
      </p:sp>
      <p:pic>
        <p:nvPicPr>
          <p:cNvPr id="119" name="Google Shape;119;p19" title="Michelle Jordan.mp4">
            <a:hlinkClick r:id="rId3"/>
          </p:cNvPr>
          <p:cNvPicPr preferRelativeResize="0"/>
          <p:nvPr/>
        </p:nvPicPr>
        <p:blipFill>
          <a:blip r:embed="rId4">
            <a:alphaModFix/>
          </a:blip>
          <a:stretch>
            <a:fillRect/>
          </a:stretch>
        </p:blipFill>
        <p:spPr>
          <a:xfrm>
            <a:off x="3485813" y="2193787"/>
            <a:ext cx="7658774" cy="4427625"/>
          </a:xfrm>
          <a:prstGeom prst="rect">
            <a:avLst/>
          </a:prstGeom>
          <a:noFill/>
          <a:ln>
            <a:noFill/>
          </a:ln>
          <a:effectLst>
            <a:outerShdw blurRad="100013" dist="171450" dir="8100000" algn="bl" rotWithShape="0">
              <a:srgbClr val="000000">
                <a:alpha val="56000"/>
              </a:srgbClr>
            </a:outerShdw>
          </a:effec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0" y="144100"/>
            <a:ext cx="14630400" cy="14478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6000"/>
              <a:buFont typeface="Arial"/>
              <a:buNone/>
            </a:pPr>
            <a:r>
              <a:rPr lang="en-US" sz="7200" i="0" u="none">
                <a:solidFill>
                  <a:srgbClr val="C53430"/>
                </a:solidFill>
                <a:latin typeface="Comfortaa Regular"/>
                <a:ea typeface="Comfortaa Regular"/>
                <a:cs typeface="Comfortaa Regular"/>
                <a:sym typeface="Comfortaa Regular"/>
              </a:rPr>
              <a:t>Non-Modifiable Risk Factors</a:t>
            </a:r>
            <a:endParaRPr sz="7200">
              <a:latin typeface="Comfortaa Regular"/>
              <a:ea typeface="Comfortaa Regular"/>
              <a:cs typeface="Comfortaa Regular"/>
              <a:sym typeface="Comfortaa Regular"/>
            </a:endParaRPr>
          </a:p>
        </p:txBody>
      </p:sp>
      <p:sp>
        <p:nvSpPr>
          <p:cNvPr id="125" name="Google Shape;125;p20"/>
          <p:cNvSpPr txBox="1">
            <a:spLocks noGrp="1"/>
          </p:cNvSpPr>
          <p:nvPr>
            <p:ph type="body" idx="1"/>
          </p:nvPr>
        </p:nvSpPr>
        <p:spPr>
          <a:xfrm>
            <a:off x="272725" y="2133600"/>
            <a:ext cx="4740300" cy="5227800"/>
          </a:xfrm>
          <a:prstGeom prst="rect">
            <a:avLst/>
          </a:prstGeom>
          <a:noFill/>
          <a:ln>
            <a:noFill/>
          </a:ln>
        </p:spPr>
        <p:txBody>
          <a:bodyPr spcFirstLastPara="1" wrap="square" lIns="130600" tIns="65300" rIns="130600" bIns="65300" anchor="t" anchorCtr="0">
            <a:noAutofit/>
          </a:bodyPr>
          <a:lstStyle/>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Age                               </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Gender</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Ethnicity</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Family History</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4B4B4B"/>
              </a:buClr>
              <a:buSzPts val="3600"/>
              <a:buChar char="•"/>
            </a:pPr>
            <a:r>
              <a:rPr lang="en-US" sz="3600">
                <a:solidFill>
                  <a:srgbClr val="4B4B4B"/>
                </a:solidFill>
                <a:latin typeface="Arial"/>
                <a:ea typeface="Arial"/>
                <a:cs typeface="Arial"/>
                <a:sym typeface="Arial"/>
              </a:rPr>
              <a:t>Heart Disease</a:t>
            </a:r>
            <a:endParaRPr sz="3600">
              <a:solidFill>
                <a:srgbClr val="4B4B4B"/>
              </a:solidFill>
              <a:latin typeface="Arial"/>
              <a:ea typeface="Arial"/>
              <a:cs typeface="Arial"/>
              <a:sym typeface="Arial"/>
            </a:endParaRPr>
          </a:p>
          <a:p>
            <a:pPr marL="273050" lvl="0" indent="-387350" algn="l" rtl="0">
              <a:spcBef>
                <a:spcPts val="1200"/>
              </a:spcBef>
              <a:spcAft>
                <a:spcPts val="0"/>
              </a:spcAft>
              <a:buClr>
                <a:srgbClr val="000000"/>
              </a:buClr>
              <a:buSzPts val="3600"/>
              <a:buChar char="•"/>
            </a:pPr>
            <a:r>
              <a:rPr lang="en-US" sz="3600">
                <a:solidFill>
                  <a:srgbClr val="4B4B4B"/>
                </a:solidFill>
                <a:latin typeface="Arial"/>
                <a:ea typeface="Arial"/>
                <a:cs typeface="Arial"/>
                <a:sym typeface="Arial"/>
              </a:rPr>
              <a:t>Previous Stroke/TIA</a:t>
            </a:r>
            <a:r>
              <a:rPr lang="en-US" sz="3600">
                <a:solidFill>
                  <a:srgbClr val="000000"/>
                </a:solidFill>
                <a:latin typeface="Arial"/>
                <a:ea typeface="Arial"/>
                <a:cs typeface="Arial"/>
                <a:sym typeface="Arial"/>
              </a:rPr>
              <a:t> </a:t>
            </a:r>
            <a:endParaRPr sz="3600">
              <a:solidFill>
                <a:srgbClr val="000000"/>
              </a:solidFill>
            </a:endParaRPr>
          </a:p>
          <a:p>
            <a:pPr marL="0" lvl="0" indent="0" algn="l" rtl="0">
              <a:lnSpc>
                <a:spcPct val="90000"/>
              </a:lnSpc>
              <a:spcBef>
                <a:spcPts val="1200"/>
              </a:spcBef>
              <a:spcAft>
                <a:spcPts val="0"/>
              </a:spcAft>
              <a:buNone/>
            </a:pPr>
            <a:endParaRPr sz="2800"/>
          </a:p>
          <a:p>
            <a:pPr marL="549275" lvl="1" indent="-203200" algn="l" rtl="0">
              <a:lnSpc>
                <a:spcPct val="90000"/>
              </a:lnSpc>
              <a:spcBef>
                <a:spcPts val="1200"/>
              </a:spcBef>
              <a:spcAft>
                <a:spcPts val="0"/>
              </a:spcAft>
              <a:buClr>
                <a:schemeClr val="lt1"/>
              </a:buClr>
              <a:buSzPts val="3200"/>
              <a:buFont typeface="Noto Sans Symbols"/>
              <a:buChar char="▪"/>
            </a:pPr>
            <a:r>
              <a:rPr lang="en-US" sz="3200" b="0" i="0" u="none">
                <a:solidFill>
                  <a:schemeClr val="lt1"/>
                </a:solidFill>
                <a:latin typeface="Calibri"/>
                <a:ea typeface="Calibri"/>
                <a:cs typeface="Calibri"/>
                <a:sym typeface="Calibri"/>
              </a:rPr>
              <a:t>Ethnic</a:t>
            </a:r>
            <a:endParaRPr/>
          </a:p>
        </p:txBody>
      </p:sp>
      <p:pic>
        <p:nvPicPr>
          <p:cNvPr id="126" name="Google Shape;126;p20" descr="iStock_000011194506Small.jpg"/>
          <p:cNvPicPr preferRelativeResize="0"/>
          <p:nvPr/>
        </p:nvPicPr>
        <p:blipFill rotWithShape="1">
          <a:blip r:embed="rId3">
            <a:alphaModFix/>
          </a:blip>
          <a:srcRect/>
          <a:stretch/>
        </p:blipFill>
        <p:spPr>
          <a:xfrm>
            <a:off x="6003750" y="2021275"/>
            <a:ext cx="8210078" cy="5227800"/>
          </a:xfrm>
          <a:prstGeom prst="rect">
            <a:avLst/>
          </a:prstGeom>
          <a:noFill/>
          <a:ln w="38100" cap="flat" cmpd="sng">
            <a:solidFill>
              <a:schemeClr val="lt2"/>
            </a:solidFill>
            <a:prstDash val="solid"/>
            <a:round/>
            <a:headEnd type="none" w="sm" len="sm"/>
            <a:tailEnd type="none" w="sm" len="sm"/>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5">
                                            <p:txEl>
                                              <p:pRg st="0" end="0"/>
                                            </p:txEl>
                                          </p:spTgt>
                                        </p:tgtEl>
                                        <p:attrNameLst>
                                          <p:attrName>style.visibility</p:attrName>
                                        </p:attrNameLst>
                                      </p:cBhvr>
                                      <p:to>
                                        <p:strVal val="visible"/>
                                      </p:to>
                                    </p:set>
                                    <p:animEffect transition="in" filter="fade">
                                      <p:cBhvr>
                                        <p:cTn id="11" dur="500"/>
                                        <p:tgtEl>
                                          <p:spTgt spid="12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5">
                                            <p:txEl>
                                              <p:pRg st="1" end="1"/>
                                            </p:txEl>
                                          </p:spTgt>
                                        </p:tgtEl>
                                        <p:attrNameLst>
                                          <p:attrName>style.visibility</p:attrName>
                                        </p:attrNameLst>
                                      </p:cBhvr>
                                      <p:to>
                                        <p:strVal val="visible"/>
                                      </p:to>
                                    </p:set>
                                    <p:animEffect transition="in" filter="fade">
                                      <p:cBhvr>
                                        <p:cTn id="15" dur="500"/>
                                        <p:tgtEl>
                                          <p:spTgt spid="125">
                                            <p:txEl>
                                              <p:pRg st="1" end="1"/>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5">
                                            <p:txEl>
                                              <p:pRg st="2" end="2"/>
                                            </p:txEl>
                                          </p:spTgt>
                                        </p:tgtEl>
                                        <p:attrNameLst>
                                          <p:attrName>style.visibility</p:attrName>
                                        </p:attrNameLst>
                                      </p:cBhvr>
                                      <p:to>
                                        <p:strVal val="visible"/>
                                      </p:to>
                                    </p:set>
                                    <p:animEffect transition="in" filter="fade">
                                      <p:cBhvr>
                                        <p:cTn id="19" dur="500"/>
                                        <p:tgtEl>
                                          <p:spTgt spid="125">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25">
                                            <p:txEl>
                                              <p:pRg st="3" end="3"/>
                                            </p:txEl>
                                          </p:spTgt>
                                        </p:tgtEl>
                                        <p:attrNameLst>
                                          <p:attrName>style.visibility</p:attrName>
                                        </p:attrNameLst>
                                      </p:cBhvr>
                                      <p:to>
                                        <p:strVal val="visible"/>
                                      </p:to>
                                    </p:set>
                                    <p:animEffect transition="in" filter="fade">
                                      <p:cBhvr>
                                        <p:cTn id="23" dur="500"/>
                                        <p:tgtEl>
                                          <p:spTgt spid="125">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25">
                                            <p:txEl>
                                              <p:pRg st="4" end="4"/>
                                            </p:txEl>
                                          </p:spTgt>
                                        </p:tgtEl>
                                        <p:attrNameLst>
                                          <p:attrName>style.visibility</p:attrName>
                                        </p:attrNameLst>
                                      </p:cBhvr>
                                      <p:to>
                                        <p:strVal val="visible"/>
                                      </p:to>
                                    </p:set>
                                    <p:animEffect transition="in" filter="fade">
                                      <p:cBhvr>
                                        <p:cTn id="27" dur="500"/>
                                        <p:tgtEl>
                                          <p:spTgt spid="125">
                                            <p:txEl>
                                              <p:pRg st="4" end="4"/>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25">
                                            <p:txEl>
                                              <p:pRg st="5" end="5"/>
                                            </p:txEl>
                                          </p:spTgt>
                                        </p:tgtEl>
                                        <p:attrNameLst>
                                          <p:attrName>style.visibility</p:attrName>
                                        </p:attrNameLst>
                                      </p:cBhvr>
                                      <p:to>
                                        <p:strVal val="visible"/>
                                      </p:to>
                                    </p:set>
                                    <p:animEffect transition="in" filter="fade">
                                      <p:cBhvr>
                                        <p:cTn id="31" dur="500"/>
                                        <p:tgtEl>
                                          <p:spTgt spid="125">
                                            <p:txEl>
                                              <p:pRg st="5" end="5"/>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25">
                                            <p:txEl>
                                              <p:pRg st="6" end="6"/>
                                            </p:txEl>
                                          </p:spTgt>
                                        </p:tgtEl>
                                        <p:attrNameLst>
                                          <p:attrName>style.visibility</p:attrName>
                                        </p:attrNameLst>
                                      </p:cBhvr>
                                      <p:to>
                                        <p:strVal val="visible"/>
                                      </p:to>
                                    </p:set>
                                    <p:animEffect transition="in" filter="fade">
                                      <p:cBhvr>
                                        <p:cTn id="35" dur="500"/>
                                        <p:tgtEl>
                                          <p:spTgt spid="125">
                                            <p:txEl>
                                              <p:pRg st="6" end="6"/>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25">
                                            <p:txEl>
                                              <p:pRg st="7" end="7"/>
                                            </p:txEl>
                                          </p:spTgt>
                                        </p:tgtEl>
                                        <p:attrNameLst>
                                          <p:attrName>style.visibility</p:attrName>
                                        </p:attrNameLst>
                                      </p:cBhvr>
                                      <p:to>
                                        <p:strVal val="visible"/>
                                      </p:to>
                                    </p:set>
                                    <p:animEffect transition="in" filter="fade">
                                      <p:cBhvr>
                                        <p:cTn id="39" dur="500"/>
                                        <p:tgtEl>
                                          <p:spTgt spid="12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25400" y="0"/>
            <a:ext cx="14630400" cy="1527900"/>
          </a:xfrm>
          <a:prstGeom prst="rect">
            <a:avLst/>
          </a:prstGeom>
          <a:noFill/>
          <a:ln>
            <a:noFill/>
          </a:ln>
        </p:spPr>
        <p:txBody>
          <a:bodyPr spcFirstLastPara="1" wrap="square" lIns="130600" tIns="65300" rIns="130600" bIns="65300" anchor="ctr" anchorCtr="0">
            <a:noAutofit/>
          </a:bodyPr>
          <a:lstStyle/>
          <a:p>
            <a:pPr marL="0" lvl="0" indent="0" algn="ctr" rtl="0">
              <a:lnSpc>
                <a:spcPct val="90000"/>
              </a:lnSpc>
              <a:spcBef>
                <a:spcPts val="0"/>
              </a:spcBef>
              <a:spcAft>
                <a:spcPts val="0"/>
              </a:spcAft>
              <a:buClr>
                <a:srgbClr val="C53430"/>
              </a:buClr>
              <a:buSzPts val="5400"/>
              <a:buFont typeface="Arial"/>
              <a:buNone/>
            </a:pPr>
            <a:r>
              <a:rPr lang="en-US" sz="7200" i="0" u="none">
                <a:solidFill>
                  <a:srgbClr val="C53430"/>
                </a:solidFill>
                <a:latin typeface="Comfortaa Regular"/>
                <a:ea typeface="Comfortaa Regular"/>
                <a:cs typeface="Comfortaa Regular"/>
                <a:sym typeface="Comfortaa Regular"/>
              </a:rPr>
              <a:t>  Modifiable Risk Factors</a:t>
            </a:r>
            <a:endParaRPr sz="7200">
              <a:latin typeface="Comfortaa Regular"/>
              <a:ea typeface="Comfortaa Regular"/>
              <a:cs typeface="Comfortaa Regular"/>
              <a:sym typeface="Comfortaa Regular"/>
            </a:endParaRPr>
          </a:p>
        </p:txBody>
      </p:sp>
      <p:sp>
        <p:nvSpPr>
          <p:cNvPr id="133" name="Google Shape;133;p21"/>
          <p:cNvSpPr txBox="1"/>
          <p:nvPr/>
        </p:nvSpPr>
        <p:spPr>
          <a:xfrm>
            <a:off x="545425" y="1771450"/>
            <a:ext cx="5931300" cy="6159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sz="3000">
              <a:solidFill>
                <a:srgbClr val="4B4B4B"/>
              </a:solidFill>
            </a:endParaRPr>
          </a:p>
          <a:p>
            <a:pPr marL="457200" lvl="0" indent="-419100" algn="l" rtl="0">
              <a:lnSpc>
                <a:spcPct val="90000"/>
              </a:lnSpc>
              <a:spcBef>
                <a:spcPts val="0"/>
              </a:spcBef>
              <a:spcAft>
                <a:spcPts val="0"/>
              </a:spcAft>
              <a:buClr>
                <a:srgbClr val="4B4B4B"/>
              </a:buClr>
              <a:buSzPts val="3000"/>
              <a:buChar char="●"/>
            </a:pPr>
            <a:r>
              <a:rPr lang="en-US" sz="3000">
                <a:solidFill>
                  <a:srgbClr val="4B4B4B"/>
                </a:solidFill>
              </a:rPr>
              <a:t>High Blood Pressure</a:t>
            </a:r>
            <a:endParaRPr sz="3000">
              <a:solidFill>
                <a:srgbClr val="4B4B4B"/>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High Cholesterol</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Atrial Fibrillation</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Diabetes</a:t>
            </a:r>
            <a:endParaRPr sz="3000">
              <a:solidFill>
                <a:srgbClr val="4B4B4B"/>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Tobacco Smoke &amp; Vaping</a:t>
            </a:r>
            <a:endParaRPr sz="3000">
              <a:solidFill>
                <a:schemeClr val="dk1"/>
              </a:solidFill>
            </a:endParaRPr>
          </a:p>
          <a:p>
            <a:pPr marL="457200" lvl="0" indent="-419100" algn="l" rtl="0">
              <a:lnSpc>
                <a:spcPct val="90000"/>
              </a:lnSpc>
              <a:spcBef>
                <a:spcPts val="1240"/>
              </a:spcBef>
              <a:spcAft>
                <a:spcPts val="0"/>
              </a:spcAft>
              <a:buClr>
                <a:schemeClr val="dk1"/>
              </a:buClr>
              <a:buSzPts val="3000"/>
              <a:buChar char="●"/>
            </a:pPr>
            <a:r>
              <a:rPr lang="en-US" sz="3000">
                <a:solidFill>
                  <a:srgbClr val="4B4B4B"/>
                </a:solidFill>
              </a:rPr>
              <a:t>Physical Inactivity</a:t>
            </a:r>
            <a:endParaRPr sz="3000">
              <a:solidFill>
                <a:schemeClr val="dk1"/>
              </a:solidFill>
            </a:endParaRPr>
          </a:p>
          <a:p>
            <a:pPr marL="457200" lvl="0" indent="-419100" algn="l" rtl="0">
              <a:lnSpc>
                <a:spcPct val="90000"/>
              </a:lnSpc>
              <a:spcBef>
                <a:spcPts val="1240"/>
              </a:spcBef>
              <a:spcAft>
                <a:spcPts val="0"/>
              </a:spcAft>
              <a:buClr>
                <a:schemeClr val="dk1"/>
              </a:buClr>
              <a:buSzPts val="3000"/>
              <a:buChar char="●"/>
            </a:pPr>
            <a:r>
              <a:rPr lang="en-US" sz="3000">
                <a:solidFill>
                  <a:srgbClr val="4B4B4B"/>
                </a:solidFill>
              </a:rPr>
              <a:t>Obesity</a:t>
            </a:r>
            <a:endParaRPr sz="3000">
              <a:solidFill>
                <a:schemeClr val="dk1"/>
              </a:solidFill>
            </a:endParaRPr>
          </a:p>
          <a:p>
            <a:pPr marL="457200" lvl="0" indent="-419100" algn="l" rtl="0">
              <a:lnSpc>
                <a:spcPct val="90000"/>
              </a:lnSpc>
              <a:spcBef>
                <a:spcPts val="1240"/>
              </a:spcBef>
              <a:spcAft>
                <a:spcPts val="0"/>
              </a:spcAft>
              <a:buClr>
                <a:srgbClr val="4B4B4B"/>
              </a:buClr>
              <a:buSzPts val="3000"/>
              <a:buChar char="●"/>
            </a:pPr>
            <a:r>
              <a:rPr lang="en-US" sz="3000">
                <a:solidFill>
                  <a:srgbClr val="4B4B4B"/>
                </a:solidFill>
              </a:rPr>
              <a:t>Alcohol / Drugs</a:t>
            </a:r>
            <a:endParaRPr sz="3000">
              <a:solidFill>
                <a:srgbClr val="4B4B4B"/>
              </a:solidFill>
            </a:endParaRPr>
          </a:p>
        </p:txBody>
      </p:sp>
      <p:pic>
        <p:nvPicPr>
          <p:cNvPr id="134" name="Google Shape;134;p21" descr="Weight Loss, Weight, Nutrition, Scale"/>
          <p:cNvPicPr preferRelativeResize="0"/>
          <p:nvPr/>
        </p:nvPicPr>
        <p:blipFill rotWithShape="1">
          <a:blip r:embed="rId3">
            <a:alphaModFix/>
          </a:blip>
          <a:srcRect/>
          <a:stretch/>
        </p:blipFill>
        <p:spPr>
          <a:xfrm>
            <a:off x="6585400" y="2357824"/>
            <a:ext cx="6477000" cy="4652125"/>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2231</Words>
  <Application>Microsoft Office PowerPoint</Application>
  <PresentationFormat>Custom</PresentationFormat>
  <Paragraphs>284</Paragraphs>
  <Slides>16</Slides>
  <Notes>16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16</vt:i4>
      </vt:variant>
    </vt:vector>
  </HeadingPairs>
  <TitlesOfParts>
    <vt:vector size="27" baseType="lpstr">
      <vt:lpstr>Comfortaa</vt:lpstr>
      <vt:lpstr>Noto Sans Symbols</vt:lpstr>
      <vt:lpstr>Calibri</vt:lpstr>
      <vt:lpstr>Comfortaa Regular</vt:lpstr>
      <vt:lpstr>Arial</vt:lpstr>
      <vt:lpstr>Tahoma</vt:lpstr>
      <vt:lpstr>1_Office Theme</vt:lpstr>
      <vt:lpstr>12_Office Theme</vt:lpstr>
      <vt:lpstr>2_Office Theme</vt:lpstr>
      <vt:lpstr>13_Office Theme</vt:lpstr>
      <vt:lpstr>14_Office Theme</vt:lpstr>
      <vt:lpstr>PowerPoint Presentation</vt:lpstr>
      <vt:lpstr>Stroke Death Rates</vt:lpstr>
      <vt:lpstr>What is a Stroke?</vt:lpstr>
      <vt:lpstr>  Definition of Stroke</vt:lpstr>
      <vt:lpstr>Types of Stroke</vt:lpstr>
      <vt:lpstr>  Who is at Risk?</vt:lpstr>
      <vt:lpstr>PowerPoint Presentation</vt:lpstr>
      <vt:lpstr>Non-Modifiable Risk Factors</vt:lpstr>
      <vt:lpstr>  Modifiable Risk Factors</vt:lpstr>
      <vt:lpstr>PowerPoint Presentation</vt:lpstr>
      <vt:lpstr>Effects of Stroke</vt:lpstr>
      <vt:lpstr>PowerPoint Presentation</vt:lpstr>
      <vt:lpstr>PowerPoint Presentation</vt:lpstr>
      <vt:lpstr>Check These Signs B.E.F.A.S.T</vt:lpstr>
      <vt:lpstr>Resources </vt:lpstr>
      <vt:lpstr>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dc:creator>
  <cp:lastModifiedBy>Christine</cp:lastModifiedBy>
  <cp:revision>1</cp:revision>
  <dcterms:modified xsi:type="dcterms:W3CDTF">2019-07-16T17:16:08Z</dcterms:modified>
</cp:coreProperties>
</file>