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Play"/>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nj9VShB5qoX7nD0Bq+znwSNTU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Play-bold.fntdata"/><Relationship Id="rId6" Type="http://schemas.openxmlformats.org/officeDocument/2006/relationships/slide" Target="slides/slide2.xml"/><Relationship Id="rId18" Type="http://schemas.openxmlformats.org/officeDocument/2006/relationships/font" Target="fonts/Play-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ff2f99cae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ff2f99cae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1ff2f99cae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Check with manual</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is the point? And how should we interpret the scores/rating? </a:t>
            </a:r>
            <a:endParaRPr/>
          </a:p>
          <a:p>
            <a:pPr indent="0" lvl="0" marL="0" rtl="0" algn="l">
              <a:spcBef>
                <a:spcPts val="0"/>
              </a:spcBef>
              <a:spcAft>
                <a:spcPts val="0"/>
              </a:spcAft>
              <a:buNone/>
            </a:pPr>
            <a:r>
              <a:rPr lang="en-US"/>
              <a:t>Write about policy </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 why the proportions are the way they are. </a:t>
            </a:r>
            <a:endParaRPr/>
          </a:p>
          <a:p>
            <a:pPr indent="0" lvl="0" marL="0" rtl="0" algn="l">
              <a:spcBef>
                <a:spcPts val="0"/>
              </a:spcBef>
              <a:spcAft>
                <a:spcPts val="0"/>
              </a:spcAft>
              <a:buNone/>
            </a:pPr>
            <a:r>
              <a:rPr lang="en-US"/>
              <a:t> - K-8 does not have graduation rate</a:t>
            </a:r>
            <a:endParaRPr/>
          </a:p>
        </p:txBody>
      </p:sp>
      <p:sp>
        <p:nvSpPr>
          <p:cNvPr id="135" name="Google Shape;13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 name="Shape 27"/>
        <p:cNvGrpSpPr/>
        <p:nvPr/>
      </p:nvGrpSpPr>
      <p:grpSpPr>
        <a:xfrm>
          <a:off x="0" y="0"/>
          <a:ext cx="0" cy="0"/>
          <a:chOff x="0" y="0"/>
          <a:chExt cx="0" cy="0"/>
        </a:xfrm>
      </p:grpSpPr>
      <p:sp>
        <p:nvSpPr>
          <p:cNvPr id="28" name="Google Shape;28;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9" name="Google Shape;3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p:nvPr>
            <p:ph idx="2" type="pic"/>
          </p:nvPr>
        </p:nvSpPr>
        <p:spPr>
          <a:xfrm>
            <a:off x="5183188" y="987425"/>
            <a:ext cx="6172200" cy="4873625"/>
          </a:xfrm>
          <a:prstGeom prst="rect">
            <a:avLst/>
          </a:prstGeom>
          <a:noFill/>
          <a:ln>
            <a:noFill/>
          </a:ln>
        </p:spPr>
      </p:sp>
      <p:sp>
        <p:nvSpPr>
          <p:cNvPr id="68" name="Google Shape;68;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t>School Accountability </a:t>
            </a:r>
            <a:br>
              <a:rPr lang="en-US"/>
            </a:br>
            <a:r>
              <a:rPr lang="en-US"/>
              <a:t>CNMI PSS</a:t>
            </a:r>
            <a:endParaRPr/>
          </a:p>
        </p:txBody>
      </p:sp>
      <p:sp>
        <p:nvSpPr>
          <p:cNvPr id="90" name="Google Shape;90;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Principal’s Toolkit</a:t>
            </a:r>
            <a:endParaRPr/>
          </a:p>
        </p:txBody>
      </p:sp>
      <p:pic>
        <p:nvPicPr>
          <p:cNvPr descr="Commonwealth of the Northern Mariana Islands Public School System -  Wikipedia" id="91" name="Google Shape;91;p1"/>
          <p:cNvPicPr preferRelativeResize="0"/>
          <p:nvPr/>
        </p:nvPicPr>
        <p:blipFill rotWithShape="1">
          <a:blip r:embed="rId3">
            <a:alphaModFix/>
          </a:blip>
          <a:srcRect b="0" l="0" r="0" t="0"/>
          <a:stretch/>
        </p:blipFill>
        <p:spPr>
          <a:xfrm>
            <a:off x="4914405" y="4206218"/>
            <a:ext cx="2363189" cy="22873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ph type="title"/>
          </p:nvPr>
        </p:nvSpPr>
        <p:spPr>
          <a:xfrm>
            <a:off x="838200" y="40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What will the results look like?</a:t>
            </a:r>
            <a:endParaRPr/>
          </a:p>
        </p:txBody>
      </p:sp>
      <p:pic>
        <p:nvPicPr>
          <p:cNvPr descr="A screenshot of a school report&#10;&#10;Description automatically generated" id="152" name="Google Shape;152;p10"/>
          <p:cNvPicPr preferRelativeResize="0"/>
          <p:nvPr/>
        </p:nvPicPr>
        <p:blipFill rotWithShape="1">
          <a:blip r:embed="rId3">
            <a:alphaModFix/>
          </a:blip>
          <a:srcRect b="0" l="0" r="0" t="0"/>
          <a:stretch/>
        </p:blipFill>
        <p:spPr>
          <a:xfrm>
            <a:off x="1322103" y="1053434"/>
            <a:ext cx="9834358" cy="5591285"/>
          </a:xfrm>
          <a:prstGeom prst="rect">
            <a:avLst/>
          </a:prstGeom>
          <a:noFill/>
          <a:ln>
            <a:noFill/>
          </a:ln>
        </p:spPr>
      </p:pic>
      <p:sp>
        <p:nvSpPr>
          <p:cNvPr id="153" name="Google Shape;153;p10"/>
          <p:cNvSpPr/>
          <p:nvPr/>
        </p:nvSpPr>
        <p:spPr>
          <a:xfrm>
            <a:off x="3637935" y="5702710"/>
            <a:ext cx="1504336" cy="688258"/>
          </a:xfrm>
          <a:prstGeom prst="rightArrow">
            <a:avLst>
              <a:gd fmla="val 50000" name="adj1"/>
              <a:gd fmla="val 50000" name="adj2"/>
            </a:avLst>
          </a:prstGeom>
          <a:solidFill>
            <a:srgbClr val="FFC000"/>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Important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1ff2f99cae8_0_0"/>
          <p:cNvSpPr txBox="1"/>
          <p:nvPr>
            <p:ph type="title"/>
          </p:nvPr>
        </p:nvSpPr>
        <p:spPr>
          <a:xfrm>
            <a:off x="903225" y="12130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Accountability</a:t>
            </a:r>
            <a:r>
              <a:rPr lang="en-US"/>
              <a:t> Point System</a:t>
            </a:r>
            <a:endParaRPr/>
          </a:p>
        </p:txBody>
      </p:sp>
      <p:pic>
        <p:nvPicPr>
          <p:cNvPr id="160" name="Google Shape;160;g1ff2f99cae8_0_0"/>
          <p:cNvPicPr preferRelativeResize="0"/>
          <p:nvPr/>
        </p:nvPicPr>
        <p:blipFill>
          <a:blip r:embed="rId3">
            <a:alphaModFix/>
          </a:blip>
          <a:stretch>
            <a:fillRect/>
          </a:stretch>
        </p:blipFill>
        <p:spPr>
          <a:xfrm>
            <a:off x="1479300" y="1572775"/>
            <a:ext cx="9363451" cy="5285226"/>
          </a:xfrm>
          <a:prstGeom prst="rect">
            <a:avLst/>
          </a:prstGeom>
          <a:noFill/>
          <a:ln cap="flat" cmpd="sng" w="19050">
            <a:solidFill>
              <a:srgbClr val="390000"/>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How does this affect you?</a:t>
            </a:r>
            <a:endParaRPr/>
          </a:p>
        </p:txBody>
      </p:sp>
      <p:sp>
        <p:nvSpPr>
          <p:cNvPr id="166" name="Google Shape;166;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School Staff</a:t>
            </a:r>
            <a:endParaRPr/>
          </a:p>
        </p:txBody>
      </p:sp>
      <p:sp>
        <p:nvSpPr>
          <p:cNvPr id="167" name="Google Shape;167;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Need to keep good track of attendance</a:t>
            </a:r>
            <a:endParaRPr/>
          </a:p>
          <a:p>
            <a:pPr indent="-228600" lvl="0" marL="228600" rtl="0" algn="l">
              <a:lnSpc>
                <a:spcPct val="90000"/>
              </a:lnSpc>
              <a:spcBef>
                <a:spcPts val="1000"/>
              </a:spcBef>
              <a:spcAft>
                <a:spcPts val="0"/>
              </a:spcAft>
              <a:buClr>
                <a:schemeClr val="dk1"/>
              </a:buClr>
              <a:buSzPts val="2800"/>
              <a:buChar char="•"/>
            </a:pPr>
            <a:r>
              <a:rPr lang="en-US"/>
              <a:t>Focus on improving what the communities value</a:t>
            </a:r>
            <a:endParaRPr/>
          </a:p>
          <a:p>
            <a:pPr indent="-228600" lvl="0" marL="228600" rtl="0" algn="l">
              <a:lnSpc>
                <a:spcPct val="90000"/>
              </a:lnSpc>
              <a:spcBef>
                <a:spcPts val="1000"/>
              </a:spcBef>
              <a:spcAft>
                <a:spcPts val="0"/>
              </a:spcAft>
              <a:buClr>
                <a:srgbClr val="4892DC"/>
              </a:buClr>
              <a:buSzPts val="2800"/>
              <a:buChar char="•"/>
            </a:pPr>
            <a:r>
              <a:rPr lang="en-US">
                <a:solidFill>
                  <a:srgbClr val="4892DC"/>
                </a:solidFill>
              </a:rPr>
              <a:t>Tie to SWP (change text)</a:t>
            </a:r>
            <a:endParaRPr/>
          </a:p>
          <a:p>
            <a:pPr indent="-76200" lvl="1" marL="6858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p:txBody>
      </p:sp>
      <p:sp>
        <p:nvSpPr>
          <p:cNvPr id="168" name="Google Shape;168;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200"/>
              <a:t>Families &amp; Students</a:t>
            </a:r>
            <a:endParaRPr/>
          </a:p>
        </p:txBody>
      </p:sp>
      <p:sp>
        <p:nvSpPr>
          <p:cNvPr id="169" name="Google Shape;169;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Deepen conversations with the school</a:t>
            </a:r>
            <a:endParaRPr/>
          </a:p>
          <a:p>
            <a:pPr indent="-228600" lvl="0" marL="228600" rtl="0" algn="l">
              <a:lnSpc>
                <a:spcPct val="90000"/>
              </a:lnSpc>
              <a:spcBef>
                <a:spcPts val="1000"/>
              </a:spcBef>
              <a:spcAft>
                <a:spcPts val="0"/>
              </a:spcAft>
              <a:buClr>
                <a:srgbClr val="4892DC"/>
              </a:buClr>
              <a:buSzPts val="2800"/>
              <a:buChar char="•"/>
            </a:pPr>
            <a:r>
              <a:rPr lang="en-US">
                <a:solidFill>
                  <a:srgbClr val="4892DC"/>
                </a:solidFill>
                <a:latin typeface="Arial"/>
                <a:ea typeface="Arial"/>
                <a:cs typeface="Arial"/>
                <a:sym typeface="Arial"/>
              </a:rPr>
              <a:t>Student and family ownership of how they contribute to our school success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70" name="Google Shape;170;p11"/>
          <p:cNvSpPr txBox="1"/>
          <p:nvPr/>
        </p:nvSpPr>
        <p:spPr>
          <a:xfrm>
            <a:off x="453154" y="5689517"/>
            <a:ext cx="92816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Homework for Principals: </a:t>
            </a:r>
            <a:endParaRPr/>
          </a:p>
          <a:p>
            <a:pPr indent="0" lvl="0" marL="0" marR="0" rtl="0" algn="l">
              <a:spcBef>
                <a:spcPts val="0"/>
              </a:spcBef>
              <a:spcAft>
                <a:spcPts val="0"/>
              </a:spcAft>
              <a:buNone/>
            </a:pPr>
            <a:r>
              <a:rPr lang="en-US" sz="1800">
                <a:solidFill>
                  <a:srgbClr val="FF0000"/>
                </a:solidFill>
                <a:latin typeface="Arial"/>
                <a:ea typeface="Arial"/>
                <a:cs typeface="Arial"/>
                <a:sym typeface="Arial"/>
              </a:rPr>
              <a:t>- Brainstorm how will this affect communities and ways to address concerns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n-US"/>
              <a:t>Next Steps</a:t>
            </a:r>
            <a:endParaRPr/>
          </a:p>
        </p:txBody>
      </p:sp>
      <p:sp>
        <p:nvSpPr>
          <p:cNvPr id="176" name="Google Shape;176;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i="1" lang="en-US"/>
              <a:t>Examples – Please edit and customize with real dates</a:t>
            </a:r>
            <a:endParaRPr i="1"/>
          </a:p>
          <a:p>
            <a:pPr indent="-342900" lvl="1" marL="914400" rtl="0" algn="l">
              <a:lnSpc>
                <a:spcPct val="90000"/>
              </a:lnSpc>
              <a:spcBef>
                <a:spcPts val="0"/>
              </a:spcBef>
              <a:spcAft>
                <a:spcPts val="0"/>
              </a:spcAft>
              <a:buSzPts val="1800"/>
              <a:buChar char="•"/>
            </a:pPr>
            <a:r>
              <a:rPr i="1" lang="en-US"/>
              <a:t>Data night</a:t>
            </a:r>
            <a:endParaRPr i="1"/>
          </a:p>
          <a:p>
            <a:pPr indent="-342900" lvl="2" marL="1371600" rtl="0" algn="l">
              <a:lnSpc>
                <a:spcPct val="90000"/>
              </a:lnSpc>
              <a:spcBef>
                <a:spcPts val="0"/>
              </a:spcBef>
              <a:spcAft>
                <a:spcPts val="0"/>
              </a:spcAft>
              <a:buSzPts val="1800"/>
              <a:buChar char="•"/>
            </a:pPr>
            <a:r>
              <a:rPr i="1" lang="en-US"/>
              <a:t>Community </a:t>
            </a:r>
            <a:r>
              <a:rPr i="1" lang="en-US"/>
              <a:t>conversation</a:t>
            </a:r>
            <a:r>
              <a:rPr i="1" lang="en-US"/>
              <a:t> about </a:t>
            </a:r>
            <a:r>
              <a:rPr i="1" lang="en-US"/>
              <a:t>school results</a:t>
            </a:r>
            <a:endParaRPr i="1"/>
          </a:p>
          <a:p>
            <a:pPr indent="-342900" lvl="2" marL="1371600" rtl="0" algn="l">
              <a:lnSpc>
                <a:spcPct val="90000"/>
              </a:lnSpc>
              <a:spcBef>
                <a:spcPts val="0"/>
              </a:spcBef>
              <a:spcAft>
                <a:spcPts val="0"/>
              </a:spcAft>
              <a:buSzPts val="1800"/>
              <a:buChar char="•"/>
            </a:pPr>
            <a:r>
              <a:rPr i="1" lang="en-US"/>
              <a:t>Opportunity for caregivers to ask questions</a:t>
            </a:r>
            <a:endParaRPr i="1"/>
          </a:p>
          <a:p>
            <a:pPr indent="-342900" lvl="1" marL="914400" rtl="0" algn="l">
              <a:lnSpc>
                <a:spcPct val="90000"/>
              </a:lnSpc>
              <a:spcBef>
                <a:spcPts val="0"/>
              </a:spcBef>
              <a:spcAft>
                <a:spcPts val="0"/>
              </a:spcAft>
              <a:buSzPts val="1800"/>
              <a:buChar char="•"/>
            </a:pPr>
            <a:r>
              <a:rPr i="1" lang="en-US"/>
              <a:t>Staff conversations</a:t>
            </a:r>
            <a:endParaRPr i="1"/>
          </a:p>
          <a:p>
            <a:pPr indent="-342900" lvl="2" marL="1371600" rtl="0" algn="l">
              <a:lnSpc>
                <a:spcPct val="90000"/>
              </a:lnSpc>
              <a:spcBef>
                <a:spcPts val="0"/>
              </a:spcBef>
              <a:spcAft>
                <a:spcPts val="0"/>
              </a:spcAft>
              <a:buSzPts val="1800"/>
              <a:buChar char="•"/>
            </a:pPr>
            <a:r>
              <a:rPr i="1" lang="en-US"/>
              <a:t>Are the results surprising?</a:t>
            </a:r>
            <a:endParaRPr i="1"/>
          </a:p>
          <a:p>
            <a:pPr indent="-342900" lvl="2" marL="1371600" rtl="0" algn="l">
              <a:lnSpc>
                <a:spcPct val="90000"/>
              </a:lnSpc>
              <a:spcBef>
                <a:spcPts val="0"/>
              </a:spcBef>
              <a:spcAft>
                <a:spcPts val="0"/>
              </a:spcAft>
              <a:buSzPts val="1800"/>
              <a:buChar char="•"/>
            </a:pPr>
            <a:r>
              <a:rPr i="1" lang="en-US"/>
              <a:t>What can we celebrate?</a:t>
            </a:r>
            <a:endParaRPr i="1"/>
          </a:p>
          <a:p>
            <a:pPr indent="-342900" lvl="2" marL="1371600" rtl="0" algn="l">
              <a:lnSpc>
                <a:spcPct val="90000"/>
              </a:lnSpc>
              <a:spcBef>
                <a:spcPts val="0"/>
              </a:spcBef>
              <a:spcAft>
                <a:spcPts val="0"/>
              </a:spcAft>
              <a:buSzPts val="1800"/>
              <a:buChar char="•"/>
            </a:pPr>
            <a:r>
              <a:rPr i="1" lang="en-US"/>
              <a:t>What changes might we make?</a:t>
            </a:r>
            <a:endParaRPr i="1"/>
          </a:p>
          <a:p>
            <a:pPr indent="-342900" lvl="1" marL="914400" rtl="0" algn="l">
              <a:lnSpc>
                <a:spcPct val="90000"/>
              </a:lnSpc>
              <a:spcBef>
                <a:spcPts val="0"/>
              </a:spcBef>
              <a:spcAft>
                <a:spcPts val="0"/>
              </a:spcAft>
              <a:buSzPts val="1800"/>
              <a:buChar char="•"/>
            </a:pPr>
            <a:r>
              <a:rPr i="1" lang="en-US"/>
              <a:t>Operational SY2024-2025 </a:t>
            </a:r>
            <a:endParaRPr i="1"/>
          </a:p>
          <a:p>
            <a:pPr indent="-342900" lvl="2" marL="1371600" rtl="0" algn="l">
              <a:lnSpc>
                <a:spcPct val="90000"/>
              </a:lnSpc>
              <a:spcBef>
                <a:spcPts val="0"/>
              </a:spcBef>
              <a:spcAft>
                <a:spcPts val="0"/>
              </a:spcAft>
              <a:buSzPts val="1800"/>
              <a:buChar char="•"/>
            </a:pPr>
            <a:r>
              <a:rPr i="1" lang="en-US"/>
              <a:t>What does this mean?</a:t>
            </a:r>
            <a:endParaRPr i="1"/>
          </a:p>
          <a:p>
            <a:pPr indent="-342900" lvl="2" marL="1371600" rtl="0" algn="l">
              <a:lnSpc>
                <a:spcPct val="90000"/>
              </a:lnSpc>
              <a:spcBef>
                <a:spcPts val="0"/>
              </a:spcBef>
              <a:spcAft>
                <a:spcPts val="0"/>
              </a:spcAft>
              <a:buSzPts val="1800"/>
              <a:buChar char="•"/>
            </a:pPr>
            <a:r>
              <a:rPr i="1" lang="en-US"/>
              <a:t>What will be different this school year?</a:t>
            </a:r>
            <a:endParaRPr i="1"/>
          </a:p>
          <a:p>
            <a:pPr indent="-342900" lvl="1" marL="914400" rtl="0" algn="l">
              <a:lnSpc>
                <a:spcPct val="90000"/>
              </a:lnSpc>
              <a:spcBef>
                <a:spcPts val="0"/>
              </a:spcBef>
              <a:spcAft>
                <a:spcPts val="0"/>
              </a:spcAft>
              <a:buSzPts val="1800"/>
              <a:buChar char="•"/>
            </a:pPr>
            <a:r>
              <a:rPr i="1" lang="en-US"/>
              <a:t>Suggestions to PSS</a:t>
            </a:r>
            <a:endParaRPr i="1"/>
          </a:p>
          <a:p>
            <a:pPr indent="-342900" lvl="2" marL="1371600" rtl="0" algn="l">
              <a:lnSpc>
                <a:spcPct val="90000"/>
              </a:lnSpc>
              <a:spcBef>
                <a:spcPts val="0"/>
              </a:spcBef>
              <a:spcAft>
                <a:spcPts val="0"/>
              </a:spcAft>
              <a:buSzPts val="1800"/>
              <a:buChar char="•"/>
            </a:pPr>
            <a:r>
              <a:rPr i="1" lang="en-US"/>
              <a:t>Letter to PSS on ways to improve system</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What is </a:t>
            </a:r>
            <a:r>
              <a:rPr b="1" lang="en-US"/>
              <a:t>school accountability</a:t>
            </a:r>
            <a:r>
              <a:rPr lang="en-US"/>
              <a:t>?</a:t>
            </a:r>
            <a:endParaRPr/>
          </a:p>
        </p:txBody>
      </p:sp>
      <p:sp>
        <p:nvSpPr>
          <p:cNvPr id="98" name="Google Shape;98;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Definition</a:t>
            </a:r>
            <a:endParaRPr/>
          </a:p>
          <a:p>
            <a:pPr indent="-228600" lvl="1" marL="685800" rtl="0" algn="l">
              <a:lnSpc>
                <a:spcPct val="90000"/>
              </a:lnSpc>
              <a:spcBef>
                <a:spcPts val="500"/>
              </a:spcBef>
              <a:spcAft>
                <a:spcPts val="0"/>
              </a:spcAft>
              <a:buClr>
                <a:schemeClr val="dk1"/>
              </a:buClr>
              <a:buSzPts val="2400"/>
              <a:buChar char="•"/>
            </a:pPr>
            <a:r>
              <a:rPr lang="en-US"/>
              <a:t>The process of evaluating school performance and improvement and directing resources to provide support</a:t>
            </a:r>
            <a:endParaRPr/>
          </a:p>
          <a:p>
            <a:pPr indent="-228600" lvl="1" marL="685800" rtl="0" algn="l">
              <a:lnSpc>
                <a:spcPct val="90000"/>
              </a:lnSpc>
              <a:spcBef>
                <a:spcPts val="500"/>
              </a:spcBef>
              <a:spcAft>
                <a:spcPts val="0"/>
              </a:spcAft>
              <a:buClr>
                <a:schemeClr val="dk1"/>
              </a:buClr>
              <a:buSzPts val="2400"/>
              <a:buChar char="•"/>
            </a:pPr>
            <a:r>
              <a:rPr lang="en-US"/>
              <a:t>(Look at definition from manual)</a:t>
            </a:r>
            <a:endParaRPr/>
          </a:p>
          <a:p>
            <a:pPr indent="-228600" lvl="0" marL="228600" rtl="0" algn="l">
              <a:lnSpc>
                <a:spcPct val="90000"/>
              </a:lnSpc>
              <a:spcBef>
                <a:spcPts val="1000"/>
              </a:spcBef>
              <a:spcAft>
                <a:spcPts val="0"/>
              </a:spcAft>
              <a:buClr>
                <a:schemeClr val="dk1"/>
              </a:buClr>
              <a:buSzPts val="2800"/>
              <a:buChar char="•"/>
            </a:pPr>
            <a:r>
              <a:rPr lang="en-US"/>
              <a:t>Policy</a:t>
            </a:r>
            <a:endParaRPr/>
          </a:p>
          <a:p>
            <a:pPr indent="-228600" lvl="1" marL="685800" rtl="0" algn="l">
              <a:lnSpc>
                <a:spcPct val="90000"/>
              </a:lnSpc>
              <a:spcBef>
                <a:spcPts val="500"/>
              </a:spcBef>
              <a:spcAft>
                <a:spcPts val="0"/>
              </a:spcAft>
              <a:buClr>
                <a:schemeClr val="dk1"/>
              </a:buClr>
              <a:buSzPts val="2200"/>
              <a:buChar char="•"/>
            </a:pPr>
            <a:r>
              <a:rPr lang="en-US" sz="2200"/>
              <a:t>The CNMI State Board of Education approved the CNMI PSS Accountability System Policy on March 23, 2023.</a:t>
            </a:r>
            <a:endParaRPr/>
          </a:p>
          <a:p>
            <a:pPr indent="-228600" lvl="1" marL="685800" rtl="0" algn="l">
              <a:lnSpc>
                <a:spcPct val="90000"/>
              </a:lnSpc>
              <a:spcBef>
                <a:spcPts val="500"/>
              </a:spcBef>
              <a:spcAft>
                <a:spcPts val="0"/>
              </a:spcAft>
              <a:buClr>
                <a:schemeClr val="dk1"/>
              </a:buClr>
              <a:buSzPts val="2200"/>
              <a:buChar char="•"/>
            </a:pPr>
            <a:r>
              <a:rPr lang="en-US" sz="2200"/>
              <a:t>The CNMI PSS will produce annual Accountability School Reports to be used to showcase the progress students and schools are making toward high expectations (e.g., academic proficiency and college and career readiness). The CNMI PSS Accountability System Reports will be published by the end of each Fiscal Year (September 30th).</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What is </a:t>
            </a:r>
            <a:r>
              <a:rPr b="1" lang="en-US"/>
              <a:t>school accountability</a:t>
            </a:r>
            <a:r>
              <a:rPr lang="en-US"/>
              <a:t>?</a:t>
            </a:r>
            <a:endParaRPr/>
          </a:p>
        </p:txBody>
      </p:sp>
      <p:sp>
        <p:nvSpPr>
          <p:cNvPr id="105" name="Google Shape;10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a:t>Purpose </a:t>
            </a:r>
            <a:endParaRPr/>
          </a:p>
          <a:p>
            <a:pPr indent="-228600" lvl="1" marL="685800" rtl="0" algn="l">
              <a:lnSpc>
                <a:spcPct val="90000"/>
              </a:lnSpc>
              <a:spcBef>
                <a:spcPts val="500"/>
              </a:spcBef>
              <a:spcAft>
                <a:spcPts val="0"/>
              </a:spcAft>
              <a:buClr>
                <a:schemeClr val="dk1"/>
              </a:buClr>
              <a:buSzPct val="100000"/>
              <a:buChar char="•"/>
            </a:pPr>
            <a:r>
              <a:rPr lang="en-US"/>
              <a:t>To serve as a flashlight</a:t>
            </a:r>
            <a:endParaRPr/>
          </a:p>
          <a:p>
            <a:pPr indent="-228600" lvl="2" marL="1143000" rtl="0" algn="l">
              <a:lnSpc>
                <a:spcPct val="90000"/>
              </a:lnSpc>
              <a:spcBef>
                <a:spcPts val="500"/>
              </a:spcBef>
              <a:spcAft>
                <a:spcPts val="0"/>
              </a:spcAft>
              <a:buClr>
                <a:schemeClr val="dk1"/>
              </a:buClr>
              <a:buSzPct val="100000"/>
              <a:buChar char="•"/>
            </a:pPr>
            <a:r>
              <a:rPr lang="en-US"/>
              <a:t>To understand what is good</a:t>
            </a:r>
            <a:endParaRPr/>
          </a:p>
          <a:p>
            <a:pPr indent="-228600" lvl="2" marL="1143000" rtl="0" algn="l">
              <a:lnSpc>
                <a:spcPct val="90000"/>
              </a:lnSpc>
              <a:spcBef>
                <a:spcPts val="500"/>
              </a:spcBef>
              <a:spcAft>
                <a:spcPts val="0"/>
              </a:spcAft>
              <a:buClr>
                <a:schemeClr val="dk1"/>
              </a:buClr>
              <a:buSzPct val="100000"/>
              <a:buChar char="•"/>
            </a:pPr>
            <a:r>
              <a:rPr lang="en-US"/>
              <a:t>To see what needs improvement</a:t>
            </a:r>
            <a:endParaRPr/>
          </a:p>
          <a:p>
            <a:pPr indent="-228600" lvl="1" marL="685800" rtl="0" algn="l">
              <a:lnSpc>
                <a:spcPct val="90000"/>
              </a:lnSpc>
              <a:spcBef>
                <a:spcPts val="500"/>
              </a:spcBef>
              <a:spcAft>
                <a:spcPts val="0"/>
              </a:spcAft>
              <a:buClr>
                <a:schemeClr val="dk1"/>
              </a:buClr>
              <a:buSzPct val="100000"/>
              <a:buChar char="•"/>
            </a:pPr>
            <a:r>
              <a:rPr lang="en-US"/>
              <a:t>To start or deepen meaningful conversations about school performance</a:t>
            </a:r>
            <a:endParaRPr/>
          </a:p>
          <a:p>
            <a:pPr indent="-228600" lvl="0" marL="228600" rtl="0" algn="l">
              <a:lnSpc>
                <a:spcPct val="90000"/>
              </a:lnSpc>
              <a:spcBef>
                <a:spcPts val="1000"/>
              </a:spcBef>
              <a:spcAft>
                <a:spcPts val="0"/>
              </a:spcAft>
              <a:buClr>
                <a:schemeClr val="dk1"/>
              </a:buClr>
              <a:buSzPct val="100000"/>
              <a:buChar char="•"/>
            </a:pPr>
            <a:r>
              <a:rPr lang="en-US"/>
              <a:t>Goals</a:t>
            </a:r>
            <a:endParaRPr/>
          </a:p>
          <a:p>
            <a:pPr indent="-228600" lvl="1" marL="685800" rtl="0" algn="l">
              <a:lnSpc>
                <a:spcPct val="90000"/>
              </a:lnSpc>
              <a:spcBef>
                <a:spcPts val="500"/>
              </a:spcBef>
              <a:spcAft>
                <a:spcPts val="0"/>
              </a:spcAft>
              <a:buClr>
                <a:schemeClr val="dk1"/>
              </a:buClr>
              <a:buSzPct val="100000"/>
              <a:buChar char="•"/>
            </a:pPr>
            <a:r>
              <a:rPr lang="en-US"/>
              <a:t>To help answer the question:	</a:t>
            </a:r>
            <a:endParaRPr/>
          </a:p>
          <a:p>
            <a:pPr indent="-228600" lvl="2" marL="1143000" rtl="0" algn="l">
              <a:lnSpc>
                <a:spcPct val="90000"/>
              </a:lnSpc>
              <a:spcBef>
                <a:spcPts val="500"/>
              </a:spcBef>
              <a:spcAft>
                <a:spcPts val="0"/>
              </a:spcAft>
              <a:buClr>
                <a:schemeClr val="dk1"/>
              </a:buClr>
              <a:buSzPct val="100000"/>
              <a:buChar char="•"/>
            </a:pPr>
            <a:r>
              <a:rPr lang="en-US"/>
              <a:t>What supports can be given to these schools?</a:t>
            </a:r>
            <a:endParaRPr/>
          </a:p>
          <a:p>
            <a:pPr indent="-228600" lvl="1" marL="685800" rtl="0" algn="l">
              <a:lnSpc>
                <a:spcPct val="90000"/>
              </a:lnSpc>
              <a:spcBef>
                <a:spcPts val="500"/>
              </a:spcBef>
              <a:spcAft>
                <a:spcPts val="0"/>
              </a:spcAft>
              <a:buClr>
                <a:schemeClr val="dk1"/>
              </a:buClr>
              <a:buSzPct val="100000"/>
              <a:buChar char="•"/>
            </a:pPr>
            <a:r>
              <a:rPr lang="en-US"/>
              <a:t>Focus on glows &amp; growth</a:t>
            </a:r>
            <a:endParaRPr/>
          </a:p>
          <a:p>
            <a:pPr indent="-228600" lvl="2" marL="1143000" rtl="0" algn="l">
              <a:lnSpc>
                <a:spcPct val="90000"/>
              </a:lnSpc>
              <a:spcBef>
                <a:spcPts val="500"/>
              </a:spcBef>
              <a:spcAft>
                <a:spcPts val="0"/>
              </a:spcAft>
              <a:buClr>
                <a:schemeClr val="dk1"/>
              </a:buClr>
              <a:buSzPct val="100000"/>
              <a:buChar char="•"/>
            </a:pPr>
            <a:r>
              <a:rPr lang="en-US"/>
              <a:t>Looks at student achievement</a:t>
            </a:r>
            <a:endParaRPr/>
          </a:p>
          <a:p>
            <a:pPr indent="-228600" lvl="1" marL="685800" rtl="0" algn="l">
              <a:lnSpc>
                <a:spcPct val="90000"/>
              </a:lnSpc>
              <a:spcBef>
                <a:spcPts val="500"/>
              </a:spcBef>
              <a:spcAft>
                <a:spcPts val="0"/>
              </a:spcAft>
              <a:buClr>
                <a:schemeClr val="dk1"/>
              </a:buClr>
              <a:buSzPct val="100000"/>
              <a:buChar char="•"/>
            </a:pPr>
            <a:r>
              <a:rPr lang="en-US"/>
              <a:t>Not a hammer</a:t>
            </a:r>
            <a:endParaRPr/>
          </a:p>
          <a:p>
            <a:pPr indent="-228600" lvl="2" marL="1143000" rtl="0" algn="l">
              <a:lnSpc>
                <a:spcPct val="90000"/>
              </a:lnSpc>
              <a:spcBef>
                <a:spcPts val="500"/>
              </a:spcBef>
              <a:spcAft>
                <a:spcPts val="0"/>
              </a:spcAft>
              <a:buClr>
                <a:schemeClr val="dk1"/>
              </a:buClr>
              <a:buSzPct val="100000"/>
              <a:buChar char="•"/>
            </a:pPr>
            <a:r>
              <a:rPr lang="en-US"/>
              <a:t>Not punitive</a:t>
            </a:r>
            <a:endParaRPr/>
          </a:p>
          <a:p>
            <a:pPr indent="-228600" lvl="2" marL="1143000" rtl="0" algn="l">
              <a:lnSpc>
                <a:spcPct val="90000"/>
              </a:lnSpc>
              <a:spcBef>
                <a:spcPts val="500"/>
              </a:spcBef>
              <a:spcAft>
                <a:spcPts val="0"/>
              </a:spcAft>
              <a:buClr>
                <a:schemeClr val="dk1"/>
              </a:buClr>
              <a:buSzPct val="100000"/>
              <a:buChar char="•"/>
            </a:pPr>
            <a:r>
              <a:rPr lang="en-US"/>
              <a:t>Not meant to compare schools against each other</a:t>
            </a:r>
            <a:endParaRPr/>
          </a:p>
          <a:p>
            <a:pPr indent="-228600" lvl="1" marL="685800" rtl="0" algn="l">
              <a:lnSpc>
                <a:spcPct val="90000"/>
              </a:lnSpc>
              <a:spcBef>
                <a:spcPts val="500"/>
              </a:spcBef>
              <a:spcAft>
                <a:spcPts val="0"/>
              </a:spcAft>
              <a:buClr>
                <a:schemeClr val="dk1"/>
              </a:buClr>
              <a:buSzPct val="100000"/>
              <a:buChar char="•"/>
            </a:pPr>
            <a:r>
              <a:rPr lang="en-US"/>
              <a:t>Promotes transparency and building better partnership with stakeholders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n-US"/>
              <a:t>PSS Accountability Journey</a:t>
            </a:r>
            <a:endParaRPr/>
          </a:p>
        </p:txBody>
      </p:sp>
      <p:sp>
        <p:nvSpPr>
          <p:cNvPr id="112" name="Google Shape;112;p4"/>
          <p:cNvSpPr/>
          <p:nvPr/>
        </p:nvSpPr>
        <p:spPr>
          <a:xfrm>
            <a:off x="5029200" y="3597965"/>
            <a:ext cx="1620078" cy="3975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13" name="Google Shape;113;p4"/>
          <p:cNvPicPr preferRelativeResize="0"/>
          <p:nvPr/>
        </p:nvPicPr>
        <p:blipFill>
          <a:blip r:embed="rId3">
            <a:alphaModFix/>
          </a:blip>
          <a:stretch>
            <a:fillRect/>
          </a:stretch>
        </p:blipFill>
        <p:spPr>
          <a:xfrm>
            <a:off x="156500" y="1844525"/>
            <a:ext cx="11879002" cy="3904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n-US"/>
              <a:t>How did PSS build a </a:t>
            </a:r>
            <a:br>
              <a:rPr lang="en-US"/>
            </a:br>
            <a:r>
              <a:rPr lang="en-US"/>
              <a:t>school accountability system?</a:t>
            </a:r>
            <a:endParaRPr/>
          </a:p>
        </p:txBody>
      </p:sp>
      <p:sp>
        <p:nvSpPr>
          <p:cNvPr id="119" name="Google Shape;11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We asked ourselves…</a:t>
            </a:r>
            <a:endParaRPr/>
          </a:p>
          <a:p>
            <a:pPr indent="-228600" lvl="0" marL="228600" rtl="0" algn="l">
              <a:lnSpc>
                <a:spcPct val="90000"/>
              </a:lnSpc>
              <a:spcBef>
                <a:spcPts val="1000"/>
              </a:spcBef>
              <a:spcAft>
                <a:spcPts val="0"/>
              </a:spcAft>
              <a:buClr>
                <a:schemeClr val="dk1"/>
              </a:buClr>
              <a:buSzPts val="2800"/>
              <a:buChar char="•"/>
            </a:pPr>
            <a:r>
              <a:rPr lang="en-US"/>
              <a:t>What are the things that </a:t>
            </a:r>
            <a:r>
              <a:rPr b="1" lang="en-US" u="sng"/>
              <a:t>indicate</a:t>
            </a:r>
            <a:r>
              <a:rPr lang="en-US"/>
              <a:t> success at meeting or achieving </a:t>
            </a:r>
            <a:r>
              <a:rPr b="1" lang="en-US">
                <a:solidFill>
                  <a:srgbClr val="0B769F"/>
                </a:solidFill>
              </a:rPr>
              <a:t>our community values </a:t>
            </a:r>
            <a:r>
              <a:rPr lang="en-US"/>
              <a:t>?</a:t>
            </a:r>
            <a:endParaRPr/>
          </a:p>
          <a:p>
            <a:pPr indent="-228600" lvl="0" marL="228600" rtl="0" algn="l">
              <a:lnSpc>
                <a:spcPct val="90000"/>
              </a:lnSpc>
              <a:spcBef>
                <a:spcPts val="1000"/>
              </a:spcBef>
              <a:spcAft>
                <a:spcPts val="0"/>
              </a:spcAft>
              <a:buClr>
                <a:schemeClr val="dk1"/>
              </a:buClr>
              <a:buSzPts val="2800"/>
              <a:buChar char="•"/>
            </a:pPr>
            <a:r>
              <a:rPr lang="en-US"/>
              <a:t>How do we </a:t>
            </a:r>
            <a:r>
              <a:rPr b="1" lang="en-US" u="sng"/>
              <a:t>measure</a:t>
            </a:r>
            <a:r>
              <a:rPr lang="en-US"/>
              <a:t> what we value at each school?</a:t>
            </a:r>
            <a:endParaRPr/>
          </a:p>
          <a:p>
            <a:pPr indent="-228600" lvl="0" marL="228600" rtl="0" algn="l">
              <a:lnSpc>
                <a:spcPct val="90000"/>
              </a:lnSpc>
              <a:spcBef>
                <a:spcPts val="1000"/>
              </a:spcBef>
              <a:spcAft>
                <a:spcPts val="0"/>
              </a:spcAft>
              <a:buClr>
                <a:schemeClr val="dk1"/>
              </a:buClr>
              <a:buSzPts val="2800"/>
              <a:buChar char="•"/>
            </a:pPr>
            <a:r>
              <a:rPr lang="en-US"/>
              <a:t>How important or how much </a:t>
            </a:r>
            <a:r>
              <a:rPr b="1" lang="en-US" u="sng"/>
              <a:t>weight</a:t>
            </a:r>
            <a:r>
              <a:rPr lang="en-US"/>
              <a:t> should we put into each of those measures?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n-US"/>
              <a:t>Indicators</a:t>
            </a:r>
            <a:endParaRPr/>
          </a:p>
        </p:txBody>
      </p:sp>
      <p:sp>
        <p:nvSpPr>
          <p:cNvPr id="125" name="Google Shape;125;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b="1" lang="en-US" u="sng"/>
              <a:t>First Phase (SY 2023-2024)</a:t>
            </a:r>
            <a:endParaRPr/>
          </a:p>
          <a:p>
            <a:pPr indent="-228600" lvl="0" marL="228600" rtl="0" algn="l">
              <a:lnSpc>
                <a:spcPct val="90000"/>
              </a:lnSpc>
              <a:spcBef>
                <a:spcPts val="1000"/>
              </a:spcBef>
              <a:spcAft>
                <a:spcPts val="0"/>
              </a:spcAft>
              <a:buClr>
                <a:schemeClr val="dk1"/>
              </a:buClr>
              <a:buSzPct val="100000"/>
              <a:buChar char="•"/>
            </a:pPr>
            <a:r>
              <a:rPr lang="en-US"/>
              <a:t>ELA Performance</a:t>
            </a:r>
            <a:endParaRPr/>
          </a:p>
          <a:p>
            <a:pPr indent="-228600" lvl="0" marL="228600" rtl="0" algn="l">
              <a:lnSpc>
                <a:spcPct val="90000"/>
              </a:lnSpc>
              <a:spcBef>
                <a:spcPts val="1000"/>
              </a:spcBef>
              <a:spcAft>
                <a:spcPts val="0"/>
              </a:spcAft>
              <a:buClr>
                <a:schemeClr val="dk1"/>
              </a:buClr>
              <a:buSzPct val="100000"/>
              <a:buChar char="•"/>
            </a:pPr>
            <a:r>
              <a:rPr lang="en-US"/>
              <a:t>Math Performance</a:t>
            </a:r>
            <a:endParaRPr/>
          </a:p>
          <a:p>
            <a:pPr indent="-228600" lvl="0" marL="228600" rtl="0" algn="l">
              <a:lnSpc>
                <a:spcPct val="90000"/>
              </a:lnSpc>
              <a:spcBef>
                <a:spcPts val="1000"/>
              </a:spcBef>
              <a:spcAft>
                <a:spcPts val="0"/>
              </a:spcAft>
              <a:buClr>
                <a:schemeClr val="dk1"/>
              </a:buClr>
              <a:buSzPct val="100000"/>
              <a:buChar char="•"/>
            </a:pPr>
            <a:r>
              <a:rPr lang="en-US"/>
              <a:t>Attendance</a:t>
            </a:r>
            <a:endParaRPr/>
          </a:p>
          <a:p>
            <a:pPr indent="-228600" lvl="0" marL="228600" rtl="0" algn="l">
              <a:lnSpc>
                <a:spcPct val="90000"/>
              </a:lnSpc>
              <a:spcBef>
                <a:spcPts val="1000"/>
              </a:spcBef>
              <a:spcAft>
                <a:spcPts val="0"/>
              </a:spcAft>
              <a:buClr>
                <a:schemeClr val="dk1"/>
              </a:buClr>
              <a:buSzPct val="100000"/>
              <a:buChar char="•"/>
            </a:pPr>
            <a:r>
              <a:rPr lang="en-US"/>
              <a:t>High School Graduation</a:t>
            </a:r>
            <a:endParaRPr/>
          </a:p>
          <a:p>
            <a:pPr indent="0" lvl="0" marL="0" rtl="0" algn="l">
              <a:lnSpc>
                <a:spcPct val="90000"/>
              </a:lnSpc>
              <a:spcBef>
                <a:spcPts val="1000"/>
              </a:spcBef>
              <a:spcAft>
                <a:spcPts val="0"/>
              </a:spcAft>
              <a:buClr>
                <a:schemeClr val="dk1"/>
              </a:buClr>
              <a:buSzPct val="100000"/>
              <a:buNone/>
            </a:pPr>
            <a:r>
              <a:t/>
            </a:r>
            <a:endParaRPr b="1" u="sng"/>
          </a:p>
          <a:p>
            <a:pPr indent="0" lvl="0" marL="0" rtl="0" algn="l">
              <a:lnSpc>
                <a:spcPct val="90000"/>
              </a:lnSpc>
              <a:spcBef>
                <a:spcPts val="1000"/>
              </a:spcBef>
              <a:spcAft>
                <a:spcPts val="0"/>
              </a:spcAft>
              <a:buClr>
                <a:schemeClr val="dk1"/>
              </a:buClr>
              <a:buSzPct val="100000"/>
              <a:buNone/>
            </a:pPr>
            <a:r>
              <a:rPr b="1" lang="en-US" u="sng"/>
              <a:t>In Discussion for Future</a:t>
            </a:r>
            <a:endParaRPr/>
          </a:p>
          <a:p>
            <a:pPr indent="-228600" lvl="0" marL="228600" rtl="0" algn="l">
              <a:lnSpc>
                <a:spcPct val="90000"/>
              </a:lnSpc>
              <a:spcBef>
                <a:spcPts val="1000"/>
              </a:spcBef>
              <a:spcAft>
                <a:spcPts val="0"/>
              </a:spcAft>
              <a:buClr>
                <a:schemeClr val="dk1"/>
              </a:buClr>
              <a:buSzPct val="100000"/>
              <a:buChar char="•"/>
            </a:pPr>
            <a:r>
              <a:rPr lang="en-US"/>
              <a:t>Multilingual Students</a:t>
            </a:r>
            <a:endParaRPr/>
          </a:p>
          <a:p>
            <a:pPr indent="-228600" lvl="0" marL="228600" rtl="0" algn="l">
              <a:lnSpc>
                <a:spcPct val="90000"/>
              </a:lnSpc>
              <a:spcBef>
                <a:spcPts val="1000"/>
              </a:spcBef>
              <a:spcAft>
                <a:spcPts val="0"/>
              </a:spcAft>
              <a:buClr>
                <a:schemeClr val="dk1"/>
              </a:buClr>
              <a:buSzPct val="100000"/>
              <a:buChar char="•"/>
            </a:pPr>
            <a:r>
              <a:rPr lang="en-US"/>
              <a:t>Social and Emotional Learning</a:t>
            </a:r>
            <a:endParaRPr/>
          </a:p>
          <a:p>
            <a:pPr indent="-228600" lvl="0" marL="228600" rtl="0" algn="l">
              <a:lnSpc>
                <a:spcPct val="90000"/>
              </a:lnSpc>
              <a:spcBef>
                <a:spcPts val="1000"/>
              </a:spcBef>
              <a:spcAft>
                <a:spcPts val="0"/>
              </a:spcAft>
              <a:buClr>
                <a:schemeClr val="dk1"/>
              </a:buClr>
              <a:buSzPct val="100000"/>
              <a:buChar char="•"/>
            </a:pPr>
            <a:r>
              <a:rPr lang="en-US"/>
              <a:t>Extracurricular Activities</a:t>
            </a:r>
            <a:endParaRPr/>
          </a:p>
          <a:p>
            <a:pPr indent="-228600" lvl="0" marL="228600" rtl="0" algn="l">
              <a:lnSpc>
                <a:spcPct val="90000"/>
              </a:lnSpc>
              <a:spcBef>
                <a:spcPts val="1000"/>
              </a:spcBef>
              <a:spcAft>
                <a:spcPts val="0"/>
              </a:spcAft>
              <a:buClr>
                <a:schemeClr val="dk1"/>
              </a:buClr>
              <a:buSzPct val="100000"/>
              <a:buChar char="•"/>
            </a:pPr>
            <a:r>
              <a:rPr lang="en-US"/>
              <a:t>College Preparedness</a:t>
            </a:r>
            <a:endParaRPr/>
          </a:p>
          <a:p>
            <a:pPr indent="-228600" lvl="0" marL="228600" rtl="0" algn="l">
              <a:lnSpc>
                <a:spcPct val="90000"/>
              </a:lnSpc>
              <a:spcBef>
                <a:spcPts val="1000"/>
              </a:spcBef>
              <a:spcAft>
                <a:spcPts val="0"/>
              </a:spcAft>
              <a:buClr>
                <a:schemeClr val="dk1"/>
              </a:buClr>
              <a:buSzPct val="100000"/>
              <a:buChar char="•"/>
            </a:pPr>
            <a:r>
              <a:rPr lang="en-US"/>
              <a:t>Student Growth							Suggestions?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n-US"/>
              <a:t>Measures</a:t>
            </a:r>
            <a:endParaRPr/>
          </a:p>
        </p:txBody>
      </p:sp>
      <p:sp>
        <p:nvSpPr>
          <p:cNvPr id="131" name="Google Shape;13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ELA Performance</a:t>
            </a:r>
            <a:endParaRPr/>
          </a:p>
          <a:p>
            <a:pPr indent="-228600" lvl="1" marL="685800" rtl="0" algn="l">
              <a:lnSpc>
                <a:spcPct val="90000"/>
              </a:lnSpc>
              <a:spcBef>
                <a:spcPts val="500"/>
              </a:spcBef>
              <a:spcAft>
                <a:spcPts val="0"/>
              </a:spcAft>
              <a:buClr>
                <a:srgbClr val="0B769F"/>
              </a:buClr>
              <a:buSzPts val="2400"/>
              <a:buChar char="•"/>
            </a:pPr>
            <a:r>
              <a:rPr lang="en-US">
                <a:solidFill>
                  <a:srgbClr val="0B769F"/>
                </a:solidFill>
              </a:rPr>
              <a:t>ELA Test Scores (STAR Reading/ STAR Early Literacy)</a:t>
            </a:r>
            <a:endParaRPr/>
          </a:p>
          <a:p>
            <a:pPr indent="-228600" lvl="0" marL="228600" rtl="0" algn="l">
              <a:lnSpc>
                <a:spcPct val="90000"/>
              </a:lnSpc>
              <a:spcBef>
                <a:spcPts val="1000"/>
              </a:spcBef>
              <a:spcAft>
                <a:spcPts val="0"/>
              </a:spcAft>
              <a:buClr>
                <a:schemeClr val="dk1"/>
              </a:buClr>
              <a:buSzPts val="2800"/>
              <a:buChar char="•"/>
            </a:pPr>
            <a:r>
              <a:rPr lang="en-US"/>
              <a:t>Math Performance</a:t>
            </a:r>
            <a:endParaRPr/>
          </a:p>
          <a:p>
            <a:pPr indent="-228600" lvl="1" marL="685800" rtl="0" algn="l">
              <a:lnSpc>
                <a:spcPct val="90000"/>
              </a:lnSpc>
              <a:spcBef>
                <a:spcPts val="500"/>
              </a:spcBef>
              <a:spcAft>
                <a:spcPts val="0"/>
              </a:spcAft>
              <a:buClr>
                <a:srgbClr val="0B769F"/>
              </a:buClr>
              <a:buSzPts val="2400"/>
              <a:buChar char="•"/>
            </a:pPr>
            <a:r>
              <a:rPr lang="en-US">
                <a:solidFill>
                  <a:srgbClr val="0B769F"/>
                </a:solidFill>
              </a:rPr>
              <a:t>Math Test Scores (STAR Math)</a:t>
            </a:r>
            <a:endParaRPr/>
          </a:p>
          <a:p>
            <a:pPr indent="-228600" lvl="0" marL="228600" rtl="0" algn="l">
              <a:lnSpc>
                <a:spcPct val="90000"/>
              </a:lnSpc>
              <a:spcBef>
                <a:spcPts val="1000"/>
              </a:spcBef>
              <a:spcAft>
                <a:spcPts val="0"/>
              </a:spcAft>
              <a:buClr>
                <a:schemeClr val="dk1"/>
              </a:buClr>
              <a:buSzPts val="2800"/>
              <a:buChar char="•"/>
            </a:pPr>
            <a:r>
              <a:rPr lang="en-US"/>
              <a:t>Attendance</a:t>
            </a:r>
            <a:endParaRPr/>
          </a:p>
          <a:p>
            <a:pPr indent="-228600" lvl="1" marL="685800" rtl="0" algn="l">
              <a:lnSpc>
                <a:spcPct val="90000"/>
              </a:lnSpc>
              <a:spcBef>
                <a:spcPts val="500"/>
              </a:spcBef>
              <a:spcAft>
                <a:spcPts val="0"/>
              </a:spcAft>
              <a:buClr>
                <a:srgbClr val="0B769F"/>
              </a:buClr>
              <a:buSzPts val="2400"/>
              <a:buChar char="•"/>
            </a:pPr>
            <a:r>
              <a:rPr lang="en-US">
                <a:solidFill>
                  <a:srgbClr val="0B769F"/>
                </a:solidFill>
              </a:rPr>
              <a:t>Attendance Rate (Infinite Campus: Average Daily Rate)</a:t>
            </a:r>
            <a:endParaRPr/>
          </a:p>
          <a:p>
            <a:pPr indent="-228600" lvl="0" marL="228600" rtl="0" algn="l">
              <a:lnSpc>
                <a:spcPct val="90000"/>
              </a:lnSpc>
              <a:spcBef>
                <a:spcPts val="1000"/>
              </a:spcBef>
              <a:spcAft>
                <a:spcPts val="0"/>
              </a:spcAft>
              <a:buClr>
                <a:schemeClr val="dk1"/>
              </a:buClr>
              <a:buSzPts val="2800"/>
              <a:buChar char="•"/>
            </a:pPr>
            <a:r>
              <a:rPr lang="en-US"/>
              <a:t>High School Graduation</a:t>
            </a:r>
            <a:endParaRPr/>
          </a:p>
          <a:p>
            <a:pPr indent="-228600" lvl="1" marL="685800" rtl="0" algn="l">
              <a:lnSpc>
                <a:spcPct val="90000"/>
              </a:lnSpc>
              <a:spcBef>
                <a:spcPts val="500"/>
              </a:spcBef>
              <a:spcAft>
                <a:spcPts val="0"/>
              </a:spcAft>
              <a:buClr>
                <a:srgbClr val="0B769F"/>
              </a:buClr>
              <a:buSzPts val="2400"/>
              <a:buChar char="•"/>
            </a:pPr>
            <a:r>
              <a:rPr lang="en-US">
                <a:solidFill>
                  <a:srgbClr val="0B769F"/>
                </a:solidFill>
              </a:rPr>
              <a:t>4-Year Adjusted Cohort Graduation Rate (ACGR)</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Play"/>
              <a:buNone/>
            </a:pPr>
            <a:r>
              <a:rPr lang="en-US"/>
              <a:t>Weights</a:t>
            </a:r>
            <a:endParaRPr/>
          </a:p>
        </p:txBody>
      </p:sp>
      <p:pic>
        <p:nvPicPr>
          <p:cNvPr descr="Chart, pie chart&#10;&#10;Description automatically generated" id="138" name="Google Shape;138;p8"/>
          <p:cNvPicPr preferRelativeResize="0"/>
          <p:nvPr/>
        </p:nvPicPr>
        <p:blipFill rotWithShape="1">
          <a:blip r:embed="rId3">
            <a:alphaModFix/>
          </a:blip>
          <a:srcRect b="0" l="0" r="0" t="0"/>
          <a:stretch/>
        </p:blipFill>
        <p:spPr>
          <a:xfrm>
            <a:off x="839800" y="1690700"/>
            <a:ext cx="5107524" cy="4757350"/>
          </a:xfrm>
          <a:prstGeom prst="rect">
            <a:avLst/>
          </a:prstGeom>
          <a:noFill/>
          <a:ln>
            <a:noFill/>
          </a:ln>
        </p:spPr>
      </p:pic>
      <p:pic>
        <p:nvPicPr>
          <p:cNvPr descr="Chart, pie chart&#10;&#10;Description automatically generated" id="139" name="Google Shape;139;p8"/>
          <p:cNvPicPr preferRelativeResize="0"/>
          <p:nvPr/>
        </p:nvPicPr>
        <p:blipFill rotWithShape="1">
          <a:blip r:embed="rId4">
            <a:alphaModFix/>
          </a:blip>
          <a:srcRect b="0" l="0" r="0" t="0"/>
          <a:stretch/>
        </p:blipFill>
        <p:spPr>
          <a:xfrm>
            <a:off x="6244669" y="1690688"/>
            <a:ext cx="4751846" cy="4757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How do we find out the results?</a:t>
            </a:r>
            <a:endParaRPr/>
          </a:p>
        </p:txBody>
      </p:sp>
      <p:sp>
        <p:nvSpPr>
          <p:cNvPr id="145" name="Google Shape;145;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School Accountability Dashboard:</a:t>
            </a:r>
            <a:endParaRPr/>
          </a:p>
          <a:p>
            <a:pPr indent="-228600" lvl="1" marL="685800" rtl="0" algn="l">
              <a:lnSpc>
                <a:spcPct val="90000"/>
              </a:lnSpc>
              <a:spcBef>
                <a:spcPts val="500"/>
              </a:spcBef>
              <a:spcAft>
                <a:spcPts val="0"/>
              </a:spcAft>
              <a:buClr>
                <a:schemeClr val="dk1"/>
              </a:buClr>
              <a:buSzPts val="2400"/>
              <a:buChar char="•"/>
            </a:pPr>
            <a:r>
              <a:rPr lang="en-US"/>
              <a:t>https://slds.cnmipss.org/</a:t>
            </a:r>
            <a:endParaRPr/>
          </a:p>
        </p:txBody>
      </p:sp>
      <p:pic>
        <p:nvPicPr>
          <p:cNvPr descr="A screenshot of a computer&#10;&#10;Description automatically generated" id="146" name="Google Shape;146;p9"/>
          <p:cNvPicPr preferRelativeResize="0"/>
          <p:nvPr/>
        </p:nvPicPr>
        <p:blipFill rotWithShape="1">
          <a:blip r:embed="rId3">
            <a:alphaModFix/>
          </a:blip>
          <a:srcRect b="0" l="0" r="0" t="0"/>
          <a:stretch/>
        </p:blipFill>
        <p:spPr>
          <a:xfrm>
            <a:off x="2209800" y="2843945"/>
            <a:ext cx="7772400" cy="401405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2024-03-13T21:20:45Z</dcterms:created>
  <dc:creator>Hendrick Cho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0x01010026844D768EC3364485FC350AEE5DB3D3</vt:lpwstr>
  </property>
  <property fmtid="{D5CDD505-2E9C-101B-9397-08002B2CF9AE}" pid="3" name="MediaServiceImageTags">
    <vt:lpwstr/>
  </property>
</Properties>
</file>