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85" r:id="rId3"/>
    <p:sldId id="292" r:id="rId4"/>
    <p:sldId id="259" r:id="rId5"/>
    <p:sldId id="260" r:id="rId6"/>
    <p:sldId id="261" r:id="rId7"/>
    <p:sldId id="262" r:id="rId8"/>
    <p:sldId id="263" r:id="rId9"/>
    <p:sldId id="264" r:id="rId10"/>
    <p:sldId id="266" r:id="rId11"/>
    <p:sldId id="267" r:id="rId12"/>
    <p:sldId id="268" r:id="rId13"/>
    <p:sldId id="271" r:id="rId14"/>
    <p:sldId id="272" r:id="rId15"/>
    <p:sldId id="283" r:id="rId16"/>
    <p:sldId id="282" r:id="rId17"/>
    <p:sldId id="281" r:id="rId18"/>
    <p:sldId id="286" r:id="rId19"/>
    <p:sldId id="280" r:id="rId20"/>
    <p:sldId id="288" r:id="rId21"/>
    <p:sldId id="279" r:id="rId22"/>
    <p:sldId id="291" r:id="rId23"/>
    <p:sldId id="293" r:id="rId24"/>
    <p:sldId id="290" r:id="rId25"/>
  </p:sldIdLst>
  <p:sldSz cx="9144000" cy="6858000" type="screen4x3"/>
  <p:notesSz cx="7010400" cy="9236075"/>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73" d="100"/>
          <a:sy n="73" d="100"/>
        </p:scale>
        <p:origin x="-1482" y="-3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2C36C9-6A1A-4086-B235-5520FB5B4691}"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C36C9-6A1A-4086-B235-5520FB5B4691}"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C36C9-6A1A-4086-B235-5520FB5B4691}"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C36C9-6A1A-4086-B235-5520FB5B4691}"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2C36C9-6A1A-4086-B235-5520FB5B4691}"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2C36C9-6A1A-4086-B235-5520FB5B4691}"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2C36C9-6A1A-4086-B235-5520FB5B4691}" type="datetimeFigureOut">
              <a:rPr lang="en-US" smtClean="0"/>
              <a:t>8/15/2019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2C36C9-6A1A-4086-B235-5520FB5B4691}" type="datetimeFigureOut">
              <a:rPr lang="en-US" smtClean="0"/>
              <a:t>8/15/2019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2C36C9-6A1A-4086-B235-5520FB5B4691}" type="datetimeFigureOut">
              <a:rPr lang="en-US" smtClean="0"/>
              <a:t>8/15/2019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2C36C9-6A1A-4086-B235-5520FB5B4691}"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2C36C9-6A1A-4086-B235-5520FB5B4691}"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C36C9-6A1A-4086-B235-5520FB5B4691}" type="datetimeFigureOut">
              <a:rPr lang="en-US" smtClean="0"/>
              <a:t>8/15/2019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0EF936-AEBA-472A-B6AB-B5A7A5F1BD5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remind.com/join/macdsa"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
          <p:cNvSpPr txBox="1">
            <a:spLocks/>
          </p:cNvSpPr>
          <p:nvPr/>
        </p:nvSpPr>
        <p:spPr>
          <a:xfrm>
            <a:off x="609600" y="1066800"/>
            <a:ext cx="7772400" cy="48006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000" b="1" i="0" u="none" strike="noStrike" kern="1200" cap="none" spc="0" normalizeH="0" baseline="0" noProof="0" dirty="0" smtClean="0">
                <a:ln w="28575" cmpd="sng">
                  <a:solidFill>
                    <a:srgbClr val="FFFF00"/>
                  </a:solidFill>
                  <a:prstDash val="solid"/>
                  <a:miter lim="800000"/>
                </a:ln>
                <a:solidFill>
                  <a:schemeClr val="tx1"/>
                </a:solidFill>
                <a:effectLst>
                  <a:outerShdw blurRad="50800" algn="tl" rotWithShape="0">
                    <a:srgbClr val="000000"/>
                  </a:outerShdw>
                </a:effectLst>
                <a:uLnTx/>
                <a:uFillTx/>
                <a:latin typeface="KG Makes You Stronger" pitchFamily="2" charset="0"/>
                <a:ea typeface="CCLoveYall" pitchFamily="2" charset="0"/>
                <a:cs typeface="+mj-cs"/>
              </a:rPr>
              <a:t>MACDS</a:t>
            </a:r>
            <a:r>
              <a:rPr kumimoji="0" lang="en-US" sz="8000" b="1" i="0" u="none" strike="noStrike" kern="1200" cap="none" spc="0" normalizeH="0" baseline="0" noProof="0" dirty="0" smtClean="0">
                <a:ln w="28575" cmpd="sng">
                  <a:solidFill>
                    <a:srgbClr val="FFFFFF"/>
                  </a:solidFill>
                  <a:prstDash val="solid"/>
                  <a:miter lim="800000"/>
                </a:ln>
                <a:solidFill>
                  <a:schemeClr val="tx1"/>
                </a:solidFill>
                <a:effectLst>
                  <a:outerShdw blurRad="50800" algn="tl" rotWithShape="0">
                    <a:srgbClr val="000000"/>
                  </a:outerShdw>
                </a:effectLst>
                <a:uLnTx/>
                <a:uFillTx/>
                <a:latin typeface="KG Strawberry Limeade" pitchFamily="2" charset="0"/>
                <a:ea typeface="+mj-ea"/>
                <a:cs typeface="+mj-cs"/>
              </a:rPr>
              <a:t/>
            </a:r>
            <a:br>
              <a:rPr kumimoji="0" lang="en-US" sz="8000" b="1" i="0" u="none" strike="noStrike" kern="1200" cap="none" spc="0" normalizeH="0" baseline="0" noProof="0" dirty="0" smtClean="0">
                <a:ln w="28575" cmpd="sng">
                  <a:solidFill>
                    <a:srgbClr val="FFFFFF"/>
                  </a:solidFill>
                  <a:prstDash val="solid"/>
                  <a:miter lim="800000"/>
                </a:ln>
                <a:solidFill>
                  <a:schemeClr val="tx1"/>
                </a:solidFill>
                <a:effectLst>
                  <a:outerShdw blurRad="50800" algn="tl" rotWithShape="0">
                    <a:srgbClr val="000000"/>
                  </a:outerShdw>
                </a:effectLst>
                <a:uLnTx/>
                <a:uFillTx/>
                <a:latin typeface="KG Strawberry Limeade" pitchFamily="2" charset="0"/>
                <a:ea typeface="+mj-ea"/>
                <a:cs typeface="+mj-cs"/>
              </a:rPr>
            </a:br>
            <a:r>
              <a:rPr kumimoji="0" lang="en-US" sz="6000" b="1" i="0" u="none" strike="noStrike" kern="1200" cap="none" spc="0" normalizeH="0" baseline="0" noProof="0" dirty="0" smtClean="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CCLoveYall" pitchFamily="2" charset="0"/>
                <a:cs typeface="+mj-cs"/>
              </a:rPr>
              <a:t>BACK TO SCHOOL</a:t>
            </a:r>
            <a:r>
              <a:rPr kumimoji="0" lang="en-US" sz="6000" b="1" i="0" u="none" strike="noStrike" kern="1200" cap="none" spc="0" normalizeH="0" noProof="0" dirty="0" smtClean="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CCLoveYall" pitchFamily="2" charset="0"/>
                <a:cs typeface="+mj-cs"/>
              </a:rPr>
              <a:t> NIGHT</a:t>
            </a:r>
            <a:endParaRPr kumimoji="0" lang="en-US" sz="8000" b="0" i="0" u="none" strike="noStrike" kern="1200" cap="none" spc="0" normalizeH="0" baseline="0" noProof="0" dirty="0">
              <a:ln w="38100">
                <a:noFill/>
              </a:ln>
              <a:solidFill>
                <a:schemeClr val="tx1"/>
              </a:solidFill>
              <a:effectLst/>
              <a:uLnTx/>
              <a:uFillTx/>
              <a:latin typeface="Love Ya Like A Sister Solid" pitchFamily="2" charset="0"/>
              <a:ea typeface="CCLoveYall" pitchFamily="2" charset="0"/>
              <a:cs typeface="+mj-cs"/>
            </a:endParaRPr>
          </a:p>
        </p:txBody>
      </p:sp>
      <p:sp>
        <p:nvSpPr>
          <p:cNvPr id="4" name="Subtitle 2"/>
          <p:cNvSpPr txBox="1">
            <a:spLocks/>
          </p:cNvSpPr>
          <p:nvPr/>
        </p:nvSpPr>
        <p:spPr>
          <a:xfrm>
            <a:off x="1371600" y="3473631"/>
            <a:ext cx="6400800" cy="1752600"/>
          </a:xfrm>
          <a:prstGeom prst="rect">
            <a:avLst/>
          </a:prstGeom>
        </p:spPr>
        <p:txBody>
          <a:bodyPr>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4400" b="0" i="0" u="none" strike="noStrike" kern="1200" cap="none" spc="0" normalizeH="0" baseline="0" noProof="0" dirty="0" smtClean="0">
              <a:ln>
                <a:noFill/>
              </a:ln>
              <a:solidFill>
                <a:schemeClr val="tx1"/>
              </a:solidFill>
              <a:effectLst/>
              <a:uLnTx/>
              <a:uFillTx/>
              <a:latin typeface="KG Primary Penmanship" pitchFamily="2" charset="0"/>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2600" dirty="0" smtClean="0">
                <a:latin typeface="KG Primary Penmanship" pitchFamily="2" charset="0"/>
              </a:rPr>
              <a:t>Friday, September 6, 2019</a:t>
            </a:r>
            <a:endParaRPr kumimoji="0" lang="en-US" sz="2600" b="0" i="0" u="none" strike="noStrike" kern="1200" cap="none" spc="0" normalizeH="0" baseline="0" noProof="0" dirty="0">
              <a:ln>
                <a:noFill/>
              </a:ln>
              <a:solidFill>
                <a:schemeClr val="tx1"/>
              </a:solidFill>
              <a:effectLst/>
              <a:uLnTx/>
              <a:uFillTx/>
              <a:latin typeface="KG Primary Penmanship"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Grp="1" noChangeAspect="1"/>
          </p:cNvPicPr>
          <p:nvPr isPhoto="1"/>
        </p:nvPicPr>
        <p:blipFill>
          <a:blip r:embed="rId2" cstate="print">
            <a:lum/>
          </a:blip>
          <a:stretch>
            <a:fillRect/>
          </a:stretch>
        </p:blipFill>
        <p:spPr>
          <a:xfrm>
            <a:off x="0" y="2177"/>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a:bodyPr>
          <a:lstStyle/>
          <a:p>
            <a:pPr lvl="0" algn="ctr">
              <a:spcBef>
                <a:spcPct val="0"/>
              </a:spcBef>
              <a:defRPr/>
            </a:pPr>
            <a:r>
              <a:rPr lang="en-US" sz="4800" dirty="0">
                <a:ln w="17780" cmpd="sng">
                  <a:solidFill>
                    <a:srgbClr val="FFFFFF"/>
                  </a:solidFill>
                  <a:prstDash val="solid"/>
                  <a:miter lim="800000"/>
                </a:ln>
                <a:effectLst>
                  <a:outerShdw blurRad="50800" algn="tl" rotWithShape="0">
                    <a:srgbClr val="000000"/>
                  </a:outerShdw>
                </a:effectLst>
                <a:latin typeface="Love Ya Like A Sister Solid" pitchFamily="2" charset="0"/>
                <a:ea typeface="+mj-ea"/>
                <a:cs typeface="+mj-cs"/>
              </a:rPr>
              <a:t>Communication</a:t>
            </a:r>
            <a:endPar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endParaRPr>
          </a:p>
        </p:txBody>
      </p:sp>
      <p:sp>
        <p:nvSpPr>
          <p:cNvPr id="4" name="Rectangle 3"/>
          <p:cNvSpPr txBox="1">
            <a:spLocks noChangeArrowheads="1"/>
          </p:cNvSpPr>
          <p:nvPr/>
        </p:nvSpPr>
        <p:spPr>
          <a:xfrm>
            <a:off x="914400" y="1981200"/>
            <a:ext cx="7315200" cy="3657600"/>
          </a:xfrm>
          <a:prstGeom prst="rect">
            <a:avLst/>
          </a:prstGeom>
        </p:spPr>
        <p:txBody>
          <a:bodyPr vert="horz" lIns="91440" tIns="45720" rIns="91440" bIns="45720" rtlCol="0">
            <a:normAutofit fontScale="62500" lnSpcReduction="20000"/>
          </a:bodyPr>
          <a:lstStyle/>
          <a:p>
            <a:pPr lvl="0" algn="ctr">
              <a:spcBef>
                <a:spcPct val="20000"/>
              </a:spcBef>
              <a:defRPr/>
            </a:pPr>
            <a:r>
              <a:rPr lang="en-US" sz="3200" dirty="0">
                <a:latin typeface="KG Primary Penmanship" pitchFamily="2" charset="0"/>
              </a:rPr>
              <a:t>Communication will primarily be through </a:t>
            </a:r>
            <a:r>
              <a:rPr lang="en-US" sz="3200" dirty="0" smtClean="0">
                <a:latin typeface="KG Primary Penmanship" pitchFamily="2" charset="0"/>
              </a:rPr>
              <a:t>us</a:t>
            </a:r>
            <a:r>
              <a:rPr lang="en-US" sz="3200" dirty="0">
                <a:latin typeface="KG Primary Penmanship" pitchFamily="2" charset="0"/>
              </a:rPr>
              <a:t>. </a:t>
            </a:r>
            <a:r>
              <a:rPr lang="en-US" sz="3200" dirty="0" smtClean="0">
                <a:latin typeface="KG Primary Penmanship" pitchFamily="2" charset="0"/>
              </a:rPr>
              <a:t>School Newsletters, Parent memos, phone calls and REMIND (text messaging)  will be our tools of communication.</a:t>
            </a:r>
            <a:endParaRPr lang="en-US" sz="3200" dirty="0">
              <a:latin typeface="KG Primary Penmanship" pitchFamily="2" charset="0"/>
            </a:endParaRPr>
          </a:p>
          <a:p>
            <a:pPr lvl="0" algn="ctr">
              <a:spcBef>
                <a:spcPct val="20000"/>
              </a:spcBef>
              <a:defRPr/>
            </a:pPr>
            <a:r>
              <a:rPr lang="en-US" sz="3200" dirty="0">
                <a:latin typeface="KG Primary Penmanship" pitchFamily="2" charset="0"/>
              </a:rPr>
              <a:t>If you are unable to receive attachments, </a:t>
            </a:r>
            <a:r>
              <a:rPr lang="en-US" sz="3200" dirty="0" smtClean="0">
                <a:latin typeface="KG Primary Penmanship" pitchFamily="2" charset="0"/>
              </a:rPr>
              <a:t>We</a:t>
            </a:r>
            <a:r>
              <a:rPr lang="en-US" sz="3200" dirty="0" smtClean="0">
                <a:latin typeface="KG Primary Penmanship" pitchFamily="2" charset="0"/>
              </a:rPr>
              <a:t> </a:t>
            </a:r>
            <a:r>
              <a:rPr lang="en-US" sz="3200" dirty="0">
                <a:latin typeface="KG Primary Penmanship" pitchFamily="2" charset="0"/>
              </a:rPr>
              <a:t>can send a hard copy</a:t>
            </a:r>
            <a:r>
              <a:rPr lang="en-US" sz="3200" dirty="0" smtClean="0">
                <a:latin typeface="KG Primary Penmanship" pitchFamily="2" charset="0"/>
              </a:rPr>
              <a:t>.</a:t>
            </a:r>
            <a:endParaRPr lang="en-US" sz="3200" dirty="0">
              <a:latin typeface="KG Primary Penmanship" pitchFamily="2" charset="0"/>
            </a:endParaRPr>
          </a:p>
          <a:p>
            <a:pPr lvl="0" algn="ctr">
              <a:spcBef>
                <a:spcPct val="20000"/>
              </a:spcBef>
              <a:defRPr/>
            </a:pPr>
            <a:r>
              <a:rPr lang="en-US" sz="3200" dirty="0" smtClean="0">
                <a:latin typeface="KG Primary Penmanship" pitchFamily="2" charset="0"/>
              </a:rPr>
              <a:t>If </a:t>
            </a:r>
            <a:r>
              <a:rPr lang="en-US" sz="3200" dirty="0">
                <a:latin typeface="KG Primary Penmanship" pitchFamily="2" charset="0"/>
              </a:rPr>
              <a:t>you are interested in receiving a text reminder from </a:t>
            </a:r>
            <a:r>
              <a:rPr lang="en-US" sz="3200" dirty="0" smtClean="0">
                <a:latin typeface="KG Primary Penmanship" pitchFamily="2" charset="0"/>
              </a:rPr>
              <a:t>us about </a:t>
            </a:r>
            <a:r>
              <a:rPr lang="en-US" sz="3200" dirty="0">
                <a:latin typeface="KG Primary Penmanship" pitchFamily="2" charset="0"/>
              </a:rPr>
              <a:t>upcoming events (collaboration, special activities, </a:t>
            </a:r>
            <a:r>
              <a:rPr lang="en-US" sz="3200" dirty="0" err="1">
                <a:latin typeface="KG Primary Penmanship" pitchFamily="2" charset="0"/>
              </a:rPr>
              <a:t>etc</a:t>
            </a:r>
            <a:r>
              <a:rPr lang="en-US" sz="3200" dirty="0">
                <a:latin typeface="KG Primary Penmanship" pitchFamily="2" charset="0"/>
              </a:rPr>
              <a:t>) follow the directions on the next slide</a:t>
            </a:r>
            <a:r>
              <a:rPr lang="en-US" sz="3200" dirty="0" smtClean="0">
                <a:latin typeface="KG Primary Penmanship" pitchFamily="2" charset="0"/>
              </a:rPr>
              <a:t>.</a:t>
            </a:r>
          </a:p>
          <a:p>
            <a:pPr lvl="0" algn="ctr">
              <a:spcBef>
                <a:spcPct val="20000"/>
              </a:spcBef>
              <a:defRPr/>
            </a:pPr>
            <a:r>
              <a:rPr lang="en-US" sz="3200" dirty="0" smtClean="0">
                <a:latin typeface="KG Primary Penmanship" pitchFamily="2" charset="0"/>
              </a:rPr>
              <a:t>We also have uploaded our school calendar unto our school website.</a:t>
            </a:r>
          </a:p>
          <a:p>
            <a:pPr lvl="0" algn="ctr">
              <a:spcBef>
                <a:spcPct val="20000"/>
              </a:spcBef>
              <a:defRPr/>
            </a:pPr>
            <a:endParaRPr lang="en-US" sz="3200" dirty="0">
              <a:latin typeface="KG Primary Penmanship" pitchFamily="2" charset="0"/>
            </a:endParaRPr>
          </a:p>
          <a:p>
            <a:pPr lvl="0" algn="ctr">
              <a:spcBef>
                <a:spcPct val="20000"/>
              </a:spcBef>
              <a:defRPr/>
            </a:pPr>
            <a:r>
              <a:rPr lang="en-US" sz="3200" dirty="0" smtClean="0">
                <a:latin typeface="KG Primary Penmanship" pitchFamily="2" charset="0"/>
              </a:rPr>
              <a:t>Please speak with your </a:t>
            </a:r>
            <a:r>
              <a:rPr lang="en-US" sz="3200" dirty="0" err="1" smtClean="0">
                <a:latin typeface="KG Primary Penmanship" pitchFamily="2" charset="0"/>
              </a:rPr>
              <a:t>childs</a:t>
            </a:r>
            <a:r>
              <a:rPr lang="en-US" sz="3200" dirty="0" smtClean="0">
                <a:latin typeface="KG Primary Penmanship" pitchFamily="2" charset="0"/>
              </a:rPr>
              <a:t> teacher about </a:t>
            </a:r>
          </a:p>
          <a:p>
            <a:pPr lvl="0" algn="ctr">
              <a:spcBef>
                <a:spcPct val="20000"/>
              </a:spcBef>
              <a:defRPr/>
            </a:pPr>
            <a:r>
              <a:rPr lang="en-US" sz="3200" dirty="0" smtClean="0">
                <a:latin typeface="KG Primary Penmanship" pitchFamily="2" charset="0"/>
              </a:rPr>
              <a:t>class Dojo</a:t>
            </a:r>
            <a:endParaRPr lang="en-US" sz="3200" dirty="0">
              <a:latin typeface="KG Primary Penmanship" pitchFamily="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Grp="1" noChangeAspect="1"/>
          </p:cNvPicPr>
          <p:nvPr isPhoto="1"/>
        </p:nvPicPr>
        <p:blipFill>
          <a:blip r:embed="rId2" cstate="print">
            <a:lum/>
          </a:blip>
          <a:stretch>
            <a:fillRect/>
          </a:stretch>
        </p:blipFill>
        <p:spPr>
          <a:xfrm>
            <a:off x="6531" y="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smtClean="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rPr>
              <a:t>REMIND</a:t>
            </a:r>
            <a:endPar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endParaRPr>
          </a:p>
        </p:txBody>
      </p:sp>
      <p:sp>
        <p:nvSpPr>
          <p:cNvPr id="4" name="Rectangle 3"/>
          <p:cNvSpPr txBox="1">
            <a:spLocks noChangeArrowheads="1"/>
          </p:cNvSpPr>
          <p:nvPr/>
        </p:nvSpPr>
        <p:spPr>
          <a:xfrm>
            <a:off x="914400" y="1981200"/>
            <a:ext cx="7315200" cy="3657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lang="en-US" sz="3200" dirty="0" smtClean="0">
                <a:latin typeface="KG Primary Penmanship" pitchFamily="2" charset="0"/>
              </a:rPr>
              <a:t>To Join  our text messaging </a:t>
            </a:r>
          </a:p>
          <a:p>
            <a:pPr marL="0" marR="0" lvl="0" indent="0" algn="ctr" defTabSz="914400" rtl="0" eaLnBrk="1" fontAlgn="auto" latinLnBrk="0" hangingPunct="1">
              <a:lnSpc>
                <a:spcPct val="100000"/>
              </a:lnSpc>
              <a:spcBef>
                <a:spcPct val="20000"/>
              </a:spcBef>
              <a:spcAft>
                <a:spcPts val="0"/>
              </a:spcAft>
              <a:buClrTx/>
              <a:buSzTx/>
              <a:buFontTx/>
              <a:buNone/>
              <a:tabLst/>
              <a:defRPr/>
            </a:pPr>
            <a:r>
              <a:rPr lang="en-US" sz="3200" dirty="0" smtClean="0">
                <a:latin typeface="KG Primary Penmanship" pitchFamily="2" charset="0"/>
              </a:rPr>
              <a:t>Please go to </a:t>
            </a:r>
            <a:r>
              <a:rPr lang="en-US" sz="3200" dirty="0" smtClean="0">
                <a:latin typeface="KG Primary Penmanship" pitchFamily="2" charset="0"/>
                <a:hlinkClick r:id="rId3"/>
              </a:rPr>
              <a:t>http://www.remind.com/join/macdsa</a:t>
            </a:r>
            <a:endParaRPr lang="en-US" sz="3200" dirty="0" smtClean="0">
              <a:latin typeface="KG Primary Penmanship" pitchFamily="2" charset="0"/>
            </a:endParaRP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noProof="0" dirty="0" smtClean="0">
                <a:ln>
                  <a:noFill/>
                </a:ln>
                <a:effectLst/>
                <a:uLnTx/>
                <a:uFillTx/>
                <a:latin typeface="KG Primary Penmanship" pitchFamily="2" charset="0"/>
              </a:rPr>
              <a:t>Or text @</a:t>
            </a:r>
            <a:r>
              <a:rPr kumimoji="0" lang="en-US" sz="3200" b="0" i="0" u="none" strike="noStrike" kern="1200" cap="none" spc="0" normalizeH="0" noProof="0" dirty="0" err="1" smtClean="0">
                <a:ln>
                  <a:noFill/>
                </a:ln>
                <a:effectLst/>
                <a:uLnTx/>
                <a:uFillTx/>
                <a:latin typeface="KG Primary Penmanship" pitchFamily="2" charset="0"/>
              </a:rPr>
              <a:t>macdsa</a:t>
            </a:r>
            <a:endParaRPr kumimoji="0" lang="en-US" sz="3200" b="0" i="0" u="none" strike="noStrike" kern="1200" cap="none" spc="0" normalizeH="0" noProof="0" dirty="0" smtClean="0">
              <a:ln>
                <a:noFill/>
              </a:ln>
              <a:effectLst/>
              <a:uLnTx/>
              <a:uFillTx/>
              <a:latin typeface="KG Primary Penmanship" pitchFamily="2" charset="0"/>
            </a:endParaRP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noProof="0" dirty="0" smtClean="0">
                <a:ln>
                  <a:noFill/>
                </a:ln>
                <a:effectLst/>
                <a:uLnTx/>
                <a:uFillTx/>
                <a:latin typeface="KG Primary Penmanship" pitchFamily="2" charset="0"/>
              </a:rPr>
              <a:t> to </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noProof="0" dirty="0" smtClean="0">
                <a:ln>
                  <a:noFill/>
                </a:ln>
                <a:effectLst/>
                <a:uLnTx/>
                <a:uFillTx/>
                <a:latin typeface="KG Primary Penmanship" pitchFamily="2" charset="0"/>
              </a:rPr>
              <a:t>81010 </a:t>
            </a:r>
            <a:endParaRPr kumimoji="0" lang="en-US" sz="3200" b="0" i="0" u="none" strike="noStrike" kern="1200" cap="none" spc="0" normalizeH="0" baseline="0" noProof="0" dirty="0" smtClean="0">
              <a:ln>
                <a:noFill/>
              </a:ln>
              <a:effectLst/>
              <a:uLnTx/>
              <a:uFillTx/>
              <a:latin typeface="KG Primary Penmanship" pitchFamily="2"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effectLst/>
              <a:uLnTx/>
              <a:uFillTx/>
              <a:latin typeface="KG Primary Penmanship" pitchFamily="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68383" y="6858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smtClean="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rPr>
              <a:t>Birthdays</a:t>
            </a:r>
            <a:endPar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endParaRPr>
          </a:p>
        </p:txBody>
      </p:sp>
      <p:sp>
        <p:nvSpPr>
          <p:cNvPr id="4" name="Rectangle 3"/>
          <p:cNvSpPr txBox="1">
            <a:spLocks noChangeArrowheads="1"/>
          </p:cNvSpPr>
          <p:nvPr/>
        </p:nvSpPr>
        <p:spPr>
          <a:xfrm>
            <a:off x="896983" y="2133600"/>
            <a:ext cx="7315200" cy="3657600"/>
          </a:xfrm>
          <a:prstGeom prst="rect">
            <a:avLst/>
          </a:prstGeom>
        </p:spPr>
        <p:txBody>
          <a:bodyPr vert="horz" lIns="91440" tIns="45720" rIns="91440" bIns="45720" rtlCol="0">
            <a:normAutofit fontScale="62500" lnSpcReduction="20000"/>
          </a:bodyPr>
          <a:lstStyle/>
          <a:p>
            <a:pPr lvl="0" algn="ctr">
              <a:spcBef>
                <a:spcPct val="20000"/>
              </a:spcBef>
              <a:defRPr/>
            </a:pPr>
            <a:r>
              <a:rPr lang="en-US" sz="3200" dirty="0" smtClean="0">
                <a:latin typeface="KG Primary Penmanship" pitchFamily="2" charset="0"/>
              </a:rPr>
              <a:t>Birthdays </a:t>
            </a:r>
            <a:r>
              <a:rPr lang="en-US" sz="3200" dirty="0">
                <a:latin typeface="KG Primary Penmanship" pitchFamily="2" charset="0"/>
              </a:rPr>
              <a:t>are celebrated on their day. When it falls on a weekend or holiday I will make arrangements with you for a preferred day</a:t>
            </a:r>
            <a:r>
              <a:rPr lang="en-US" sz="3200" dirty="0" smtClean="0">
                <a:latin typeface="KG Primary Penmanship" pitchFamily="2" charset="0"/>
              </a:rPr>
              <a:t>. Please fill out a Birthday form in our office. </a:t>
            </a:r>
            <a:endParaRPr lang="en-US" sz="3200" dirty="0">
              <a:latin typeface="KG Primary Penmanship" pitchFamily="2" charset="0"/>
            </a:endParaRPr>
          </a:p>
          <a:p>
            <a:pPr lvl="0" algn="ctr">
              <a:spcBef>
                <a:spcPct val="20000"/>
              </a:spcBef>
              <a:defRPr/>
            </a:pPr>
            <a:r>
              <a:rPr lang="en-US" sz="3200" dirty="0">
                <a:latin typeface="KG Primary Penmanship" pitchFamily="2" charset="0"/>
              </a:rPr>
              <a:t>A special store bought snack may be sent but it is not necessary. If you do, </a:t>
            </a:r>
            <a:r>
              <a:rPr lang="en-US" sz="3200" dirty="0" smtClean="0">
                <a:latin typeface="KG Primary Penmanship" pitchFamily="2" charset="0"/>
              </a:rPr>
              <a:t>please buy store bought treats that is labeled and packaged with the ingredients used. (</a:t>
            </a:r>
            <a:r>
              <a:rPr lang="en-US" sz="3200" dirty="0">
                <a:latin typeface="KG Primary Penmanship" pitchFamily="2" charset="0"/>
              </a:rPr>
              <a:t>small cookie, small cupcake, etc.) All the same decorations, same flavor, etc.</a:t>
            </a:r>
          </a:p>
          <a:p>
            <a:pPr lvl="0" algn="ctr">
              <a:spcBef>
                <a:spcPct val="20000"/>
              </a:spcBef>
              <a:defRPr/>
            </a:pPr>
            <a:r>
              <a:rPr lang="en-US" sz="3200" dirty="0">
                <a:latin typeface="KG Primary Penmanship" pitchFamily="2" charset="0"/>
              </a:rPr>
              <a:t>Treat bags or other goodies are not appropriate for the classroom. Invitations to private parties </a:t>
            </a:r>
            <a:r>
              <a:rPr lang="en-US" sz="3200" dirty="0" smtClean="0">
                <a:latin typeface="KG Primary Penmanship" pitchFamily="2" charset="0"/>
              </a:rPr>
              <a:t>can be </a:t>
            </a:r>
          </a:p>
          <a:p>
            <a:pPr lvl="0" algn="ctr">
              <a:spcBef>
                <a:spcPct val="20000"/>
              </a:spcBef>
              <a:defRPr/>
            </a:pPr>
            <a:r>
              <a:rPr lang="en-US" sz="3200" dirty="0" smtClean="0">
                <a:latin typeface="KG Primary Penmanship" pitchFamily="2" charset="0"/>
              </a:rPr>
              <a:t>placed </a:t>
            </a:r>
            <a:r>
              <a:rPr lang="en-US" sz="3200" dirty="0" smtClean="0">
                <a:latin typeface="KG Primary Penmanship" pitchFamily="2" charset="0"/>
              </a:rPr>
              <a:t>in that </a:t>
            </a:r>
            <a:r>
              <a:rPr lang="en-US" sz="3200" dirty="0" err="1" smtClean="0">
                <a:latin typeface="KG Primary Penmanship" pitchFamily="2" charset="0"/>
              </a:rPr>
              <a:t>childs</a:t>
            </a:r>
            <a:r>
              <a:rPr lang="en-US" sz="3200" dirty="0" smtClean="0">
                <a:latin typeface="KG Primary Penmanship" pitchFamily="2" charset="0"/>
              </a:rPr>
              <a:t> mailbox in </a:t>
            </a:r>
            <a:r>
              <a:rPr lang="en-US" sz="3200" dirty="0" smtClean="0">
                <a:latin typeface="KG Primary Penmanship" pitchFamily="2" charset="0"/>
              </a:rPr>
              <a:t>the</a:t>
            </a:r>
          </a:p>
          <a:p>
            <a:pPr lvl="0" algn="ctr">
              <a:spcBef>
                <a:spcPct val="20000"/>
              </a:spcBef>
              <a:defRPr/>
            </a:pPr>
            <a:r>
              <a:rPr lang="en-US" sz="3200" dirty="0" smtClean="0">
                <a:latin typeface="KG Primary Penmanship" pitchFamily="2" charset="0"/>
              </a:rPr>
              <a:t> </a:t>
            </a:r>
            <a:r>
              <a:rPr lang="en-US" sz="3200" dirty="0" smtClean="0">
                <a:latin typeface="KG Primary Penmanship" pitchFamily="2" charset="0"/>
              </a:rPr>
              <a:t>school office</a:t>
            </a:r>
            <a:endParaRPr kumimoji="0" lang="en-US" sz="3200" b="0" i="0" u="none" strike="noStrike" kern="1200" cap="none" spc="0" normalizeH="0" baseline="0" noProof="0" dirty="0" smtClean="0">
              <a:ln>
                <a:noFill/>
              </a:ln>
              <a:effectLst/>
              <a:uLnTx/>
              <a:uFillTx/>
              <a:latin typeface="KG Primary Penmanship" pitchFamily="2"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effectLst/>
              <a:uLnTx/>
              <a:uFillTx/>
              <a:latin typeface="KG Primary Penmanship" pitchFamily="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68383" y="914400"/>
            <a:ext cx="7772400" cy="1143000"/>
          </a:xfrm>
          <a:prstGeom prst="rect">
            <a:avLst/>
          </a:prstGeom>
        </p:spPr>
        <p:txBody>
          <a:bodyPr>
            <a:normAutofit/>
          </a:bodyPr>
          <a:lstStyle/>
          <a:p>
            <a:pPr lvl="0" algn="ctr">
              <a:spcBef>
                <a:spcPct val="0"/>
              </a:spcBef>
              <a:defRPr/>
            </a:pPr>
            <a:r>
              <a:rPr lang="en-US" sz="4800" dirty="0">
                <a:ln w="17780" cmpd="sng">
                  <a:solidFill>
                    <a:srgbClr val="FFFFFF"/>
                  </a:solidFill>
                  <a:prstDash val="solid"/>
                  <a:miter lim="800000"/>
                </a:ln>
                <a:effectLst>
                  <a:outerShdw blurRad="50800" algn="tl" rotWithShape="0">
                    <a:srgbClr val="000000"/>
                  </a:outerShdw>
                </a:effectLst>
                <a:latin typeface="Love Ya Like A Sister Solid" pitchFamily="2" charset="0"/>
                <a:ea typeface="+mj-ea"/>
                <a:cs typeface="+mj-cs"/>
              </a:rPr>
              <a:t>Parent </a:t>
            </a:r>
            <a:r>
              <a:rPr lang="en-US" sz="4800" dirty="0" smtClean="0">
                <a:ln w="17780" cmpd="sng">
                  <a:solidFill>
                    <a:srgbClr val="FFFFFF"/>
                  </a:solidFill>
                  <a:prstDash val="solid"/>
                  <a:miter lim="800000"/>
                </a:ln>
                <a:effectLst>
                  <a:outerShdw blurRad="50800" algn="tl" rotWithShape="0">
                    <a:srgbClr val="000000"/>
                  </a:outerShdw>
                </a:effectLst>
                <a:latin typeface="Love Ya Like A Sister Solid" pitchFamily="2" charset="0"/>
                <a:ea typeface="+mj-ea"/>
                <a:cs typeface="+mj-cs"/>
              </a:rPr>
              <a:t>Expectations</a:t>
            </a:r>
            <a:endPar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endParaRPr>
          </a:p>
        </p:txBody>
      </p:sp>
      <p:sp>
        <p:nvSpPr>
          <p:cNvPr id="4" name="Rectangle 3"/>
          <p:cNvSpPr txBox="1">
            <a:spLocks noChangeArrowheads="1"/>
          </p:cNvSpPr>
          <p:nvPr/>
        </p:nvSpPr>
        <p:spPr>
          <a:xfrm>
            <a:off x="914400" y="1752600"/>
            <a:ext cx="5562600" cy="3886200"/>
          </a:xfrm>
          <a:prstGeom prst="rect">
            <a:avLst/>
          </a:prstGeom>
        </p:spPr>
        <p:txBody>
          <a:bodyPr vert="horz" lIns="91440" tIns="45720" rIns="91440" bIns="45720" rtlCol="0">
            <a:normAutofit/>
          </a:bodyPr>
          <a:lstStyle/>
          <a:p>
            <a:pPr marL="457200" lvl="0" indent="-457200" algn="ctr">
              <a:spcBef>
                <a:spcPct val="20000"/>
              </a:spcBef>
              <a:buFont typeface="Wingdings" panose="05000000000000000000" pitchFamily="2" charset="2"/>
              <a:buChar char="ü"/>
              <a:defRPr/>
            </a:pPr>
            <a:r>
              <a:rPr lang="en-US" sz="1600" dirty="0">
                <a:latin typeface="KG Primary Penmanship" pitchFamily="2" charset="0"/>
              </a:rPr>
              <a:t>Communication with classroom teacher</a:t>
            </a:r>
          </a:p>
          <a:p>
            <a:pPr marL="457200" lvl="0" indent="-457200" algn="ctr">
              <a:spcBef>
                <a:spcPct val="20000"/>
              </a:spcBef>
              <a:buFont typeface="Wingdings" panose="05000000000000000000" pitchFamily="2" charset="2"/>
              <a:buChar char="ü"/>
              <a:defRPr/>
            </a:pPr>
            <a:r>
              <a:rPr lang="en-US" sz="1600" dirty="0">
                <a:latin typeface="KG Primary Penmanship" pitchFamily="2" charset="0"/>
              </a:rPr>
              <a:t>Read newsletters and other school informational flyers</a:t>
            </a:r>
          </a:p>
          <a:p>
            <a:pPr marL="457200" lvl="0" indent="-457200" algn="ctr">
              <a:spcBef>
                <a:spcPct val="20000"/>
              </a:spcBef>
              <a:buFont typeface="Wingdings" panose="05000000000000000000" pitchFamily="2" charset="2"/>
              <a:buChar char="ü"/>
              <a:defRPr/>
            </a:pPr>
            <a:r>
              <a:rPr lang="en-US" sz="1600" dirty="0">
                <a:latin typeface="KG Primary Penmanship" pitchFamily="2" charset="0"/>
              </a:rPr>
              <a:t>Become familiar with </a:t>
            </a:r>
            <a:r>
              <a:rPr lang="en-US" sz="1600" dirty="0" smtClean="0">
                <a:latin typeface="KG Primary Penmanship" pitchFamily="2" charset="0"/>
              </a:rPr>
              <a:t>Parent Handbook</a:t>
            </a:r>
            <a:endParaRPr lang="en-US" sz="1600" dirty="0">
              <a:latin typeface="KG Primary Penmanship" pitchFamily="2" charset="0"/>
            </a:endParaRPr>
          </a:p>
          <a:p>
            <a:pPr marL="457200" lvl="0" indent="-457200" algn="ctr">
              <a:spcBef>
                <a:spcPct val="20000"/>
              </a:spcBef>
              <a:buFont typeface="Wingdings" panose="05000000000000000000" pitchFamily="2" charset="2"/>
              <a:buChar char="ü"/>
              <a:defRPr/>
            </a:pPr>
            <a:r>
              <a:rPr lang="en-US" sz="1600" dirty="0">
                <a:latin typeface="KG Primary Penmanship" pitchFamily="2" charset="0"/>
              </a:rPr>
              <a:t>Attendance and prompt arrival. School starts at </a:t>
            </a:r>
            <a:r>
              <a:rPr lang="en-US" sz="1600" dirty="0" smtClean="0">
                <a:latin typeface="KG Primary Penmanship" pitchFamily="2" charset="0"/>
              </a:rPr>
              <a:t>8:30Am. We close promptly at 6:00pm, please arrive on time to pick up your child. Late fees begin at 6:01 </a:t>
            </a:r>
            <a:r>
              <a:rPr lang="en-US" sz="1600" dirty="0" smtClean="0">
                <a:latin typeface="KG Primary Penmanship" pitchFamily="2" charset="0"/>
              </a:rPr>
              <a:t>$1 </a:t>
            </a:r>
            <a:r>
              <a:rPr lang="en-US" sz="1600" dirty="0" smtClean="0">
                <a:latin typeface="KG Primary Penmanship" pitchFamily="2" charset="0"/>
              </a:rPr>
              <a:t>per minute per child</a:t>
            </a:r>
          </a:p>
          <a:p>
            <a:pPr marL="457200" lvl="0" indent="-457200" algn="ctr">
              <a:spcBef>
                <a:spcPct val="20000"/>
              </a:spcBef>
              <a:buFont typeface="Wingdings" panose="05000000000000000000" pitchFamily="2" charset="2"/>
              <a:buChar char="ü"/>
              <a:defRPr/>
            </a:pPr>
            <a:r>
              <a:rPr lang="en-US" sz="1600" dirty="0" smtClean="0">
                <a:latin typeface="KG Primary Penmanship" pitchFamily="2" charset="0"/>
              </a:rPr>
              <a:t>If your going to be late, please make arrangements with persons on your child's emergency contact to ensure prompt pick up</a:t>
            </a:r>
            <a:endParaRPr lang="en-US" sz="1600" dirty="0">
              <a:latin typeface="KG Primary Penmanship" pitchFamily="2" charset="0"/>
            </a:endParaRPr>
          </a:p>
          <a:p>
            <a:pPr marL="457200" lvl="0" indent="-457200" algn="ctr">
              <a:spcBef>
                <a:spcPct val="20000"/>
              </a:spcBef>
              <a:buFont typeface="Wingdings" panose="05000000000000000000" pitchFamily="2" charset="2"/>
              <a:buChar char="ü"/>
              <a:defRPr/>
            </a:pPr>
            <a:r>
              <a:rPr lang="en-US" sz="1600" dirty="0">
                <a:latin typeface="KG Primary Penmanship" pitchFamily="2" charset="0"/>
              </a:rPr>
              <a:t>Complete homework activities each week</a:t>
            </a:r>
          </a:p>
          <a:p>
            <a:pPr marL="457200" lvl="0" indent="-457200" algn="ctr">
              <a:spcBef>
                <a:spcPct val="20000"/>
              </a:spcBef>
              <a:buFont typeface="Wingdings" panose="05000000000000000000" pitchFamily="2" charset="2"/>
              <a:buChar char="ü"/>
              <a:defRPr/>
            </a:pPr>
            <a:r>
              <a:rPr lang="en-US" sz="1600" dirty="0">
                <a:latin typeface="KG Primary Penmanship" pitchFamily="2" charset="0"/>
              </a:rPr>
              <a:t>Read 20 minutes each day to your </a:t>
            </a:r>
            <a:r>
              <a:rPr lang="en-US" sz="1600" dirty="0" smtClean="0">
                <a:latin typeface="KG Primary Penmanship" pitchFamily="2" charset="0"/>
              </a:rPr>
              <a:t>child</a:t>
            </a:r>
          </a:p>
          <a:p>
            <a:pPr marL="457200" lvl="0" indent="-457200" algn="ctr">
              <a:spcBef>
                <a:spcPct val="20000"/>
              </a:spcBef>
              <a:buFont typeface="Wingdings" panose="05000000000000000000" pitchFamily="2" charset="2"/>
              <a:buChar char="ü"/>
              <a:defRPr/>
            </a:pPr>
            <a:r>
              <a:rPr kumimoji="0" lang="en-US" sz="1600" b="0" i="0" u="none" strike="noStrike" kern="1200" cap="none" spc="0" normalizeH="0" baseline="0" noProof="0" dirty="0" smtClean="0">
                <a:ln>
                  <a:noFill/>
                </a:ln>
                <a:effectLst/>
                <a:uLnTx/>
                <a:uFillTx/>
                <a:latin typeface="KG Primary Penmanship" pitchFamily="2" charset="0"/>
              </a:rPr>
              <a:t>This is a team</a:t>
            </a:r>
            <a:r>
              <a:rPr kumimoji="0" lang="en-US" sz="1600" b="0" i="0" u="none" strike="noStrike" kern="1200" cap="none" spc="0" normalizeH="0" noProof="0" dirty="0" smtClean="0">
                <a:ln>
                  <a:noFill/>
                </a:ln>
                <a:effectLst/>
                <a:uLnTx/>
                <a:uFillTx/>
                <a:latin typeface="KG Primary Penmanship" pitchFamily="2" charset="0"/>
              </a:rPr>
              <a:t> effort, so parents are asked to do their part at home with their child to help facilitate learning</a:t>
            </a:r>
            <a:endParaRPr kumimoji="0" lang="en-US" sz="1600" b="0" i="0" u="none" strike="noStrike" kern="1200" cap="none" spc="0" normalizeH="0" baseline="0" noProof="0" dirty="0" smtClean="0">
              <a:ln>
                <a:noFill/>
              </a:ln>
              <a:effectLst/>
              <a:uLnTx/>
              <a:uFillTx/>
              <a:latin typeface="KG Primary Penmanship" pitchFamily="2" charset="0"/>
            </a:endParaRPr>
          </a:p>
        </p:txBody>
      </p:sp>
    </p:spTree>
    <p:extLst>
      <p:ext uri="{BB962C8B-B14F-4D97-AF65-F5344CB8AC3E}">
        <p14:creationId xmlns:p14="http://schemas.microsoft.com/office/powerpoint/2010/main" val="1007817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Grp="1" noChangeAspect="1"/>
          </p:cNvPicPr>
          <p:nvPr isPhoto="1"/>
        </p:nvPicPr>
        <p:blipFill>
          <a:blip r:embed="rId2" cstate="print">
            <a:lum/>
          </a:blip>
          <a:stretch>
            <a:fillRect/>
          </a:stretch>
        </p:blipFill>
        <p:spPr>
          <a:xfrm>
            <a:off x="0" y="-17417"/>
            <a:ext cx="9144000" cy="6858000"/>
          </a:xfrm>
          <a:prstGeom prst="rect">
            <a:avLst/>
          </a:prstGeom>
          <a:noFill/>
          <a:ln>
            <a:noFill/>
          </a:ln>
        </p:spPr>
      </p:pic>
      <p:sp>
        <p:nvSpPr>
          <p:cNvPr id="3" name="Title 11"/>
          <p:cNvSpPr txBox="1">
            <a:spLocks/>
          </p:cNvSpPr>
          <p:nvPr/>
        </p:nvSpPr>
        <p:spPr>
          <a:xfrm>
            <a:off x="668383" y="1066800"/>
            <a:ext cx="7772400" cy="1143000"/>
          </a:xfrm>
          <a:prstGeom prst="rect">
            <a:avLst/>
          </a:prstGeom>
        </p:spPr>
        <p:txBody>
          <a:bodyPr>
            <a:normAutofit/>
          </a:bodyPr>
          <a:lstStyle/>
          <a:p>
            <a:pPr lvl="0" algn="ctr">
              <a:spcBef>
                <a:spcPct val="0"/>
              </a:spcBef>
              <a:defRPr/>
            </a:pPr>
            <a:r>
              <a:rPr lang="en-US" sz="4800" dirty="0" smtClean="0">
                <a:ln w="17780" cmpd="sng">
                  <a:solidFill>
                    <a:srgbClr val="FFFFFF"/>
                  </a:solidFill>
                  <a:prstDash val="solid"/>
                  <a:miter lim="800000"/>
                </a:ln>
                <a:effectLst>
                  <a:outerShdw blurRad="50800" algn="tl" rotWithShape="0">
                    <a:srgbClr val="000000"/>
                  </a:outerShdw>
                </a:effectLst>
                <a:latin typeface="Love Ya Like A Sister Solid" pitchFamily="2" charset="0"/>
                <a:ea typeface="+mj-ea"/>
                <a:cs typeface="+mj-cs"/>
              </a:rPr>
              <a:t>Daily Schedules</a:t>
            </a:r>
            <a:endPar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endParaRPr>
          </a:p>
        </p:txBody>
      </p:sp>
      <p:sp>
        <p:nvSpPr>
          <p:cNvPr id="4" name="Rectangle 3"/>
          <p:cNvSpPr txBox="1">
            <a:spLocks noChangeArrowheads="1"/>
          </p:cNvSpPr>
          <p:nvPr/>
        </p:nvSpPr>
        <p:spPr>
          <a:xfrm>
            <a:off x="840377" y="1445623"/>
            <a:ext cx="7315200" cy="3657600"/>
          </a:xfrm>
          <a:prstGeom prst="rect">
            <a:avLst/>
          </a:prstGeom>
        </p:spPr>
        <p:txBody>
          <a:bodyPr vert="horz" lIns="91440" tIns="45720" rIns="91440" bIns="45720" rtlCol="0">
            <a:normAutofit/>
          </a:bodyPr>
          <a:lstStyle/>
          <a:p>
            <a:pPr lvl="0" algn="ctr">
              <a:spcBef>
                <a:spcPct val="20000"/>
              </a:spcBef>
              <a:defRPr/>
            </a:pPr>
            <a:endParaRPr lang="en-US" sz="3200" dirty="0" smtClean="0">
              <a:latin typeface="KG Primary Penmanship" pitchFamily="2" charset="0"/>
            </a:endParaRPr>
          </a:p>
          <a:p>
            <a:pPr lvl="0" algn="ctr">
              <a:spcBef>
                <a:spcPct val="20000"/>
              </a:spcBef>
              <a:defRPr/>
            </a:pPr>
            <a:endParaRPr lang="en-US" sz="3200" dirty="0">
              <a:latin typeface="KG Primary Penmanship" pitchFamily="2" charset="0"/>
            </a:endParaRPr>
          </a:p>
          <a:p>
            <a:pPr lvl="0" algn="ctr">
              <a:spcBef>
                <a:spcPct val="20000"/>
              </a:spcBef>
              <a:defRPr/>
            </a:pPr>
            <a:r>
              <a:rPr lang="en-US" sz="3200" dirty="0" smtClean="0">
                <a:latin typeface="KG Primary Penmanship" pitchFamily="2" charset="0"/>
              </a:rPr>
              <a:t>In your Parent Handbook</a:t>
            </a:r>
            <a:endParaRPr kumimoji="0" lang="en-US" sz="3200" b="0" i="0" u="none" strike="noStrike" kern="1200" cap="none" spc="0" normalizeH="0" baseline="0" noProof="0" dirty="0" smtClean="0">
              <a:ln>
                <a:noFill/>
              </a:ln>
              <a:effectLst/>
              <a:uLnTx/>
              <a:uFillTx/>
              <a:latin typeface="KG Primary Penmanship" pitchFamily="2" charset="0"/>
            </a:endParaRPr>
          </a:p>
        </p:txBody>
      </p:sp>
    </p:spTree>
    <p:extLst>
      <p:ext uri="{BB962C8B-B14F-4D97-AF65-F5344CB8AC3E}">
        <p14:creationId xmlns:p14="http://schemas.microsoft.com/office/powerpoint/2010/main" val="1007817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Grp="1" noChangeAspect="1"/>
          </p:cNvPicPr>
          <p:nvPr isPhoto="1"/>
        </p:nvPicPr>
        <p:blipFill>
          <a:blip r:embed="rId2" cstate="print">
            <a:lum/>
          </a:blip>
          <a:stretch>
            <a:fillRect/>
          </a:stretch>
        </p:blipFill>
        <p:spPr>
          <a:xfrm>
            <a:off x="0" y="-17417"/>
            <a:ext cx="9144000" cy="6858000"/>
          </a:xfrm>
          <a:prstGeom prst="rect">
            <a:avLst/>
          </a:prstGeom>
          <a:noFill/>
          <a:ln>
            <a:noFill/>
          </a:ln>
        </p:spPr>
      </p:pic>
      <p:sp>
        <p:nvSpPr>
          <p:cNvPr id="3" name="Title 11"/>
          <p:cNvSpPr txBox="1">
            <a:spLocks/>
          </p:cNvSpPr>
          <p:nvPr/>
        </p:nvSpPr>
        <p:spPr>
          <a:xfrm>
            <a:off x="668383" y="685800"/>
            <a:ext cx="7772400" cy="1143000"/>
          </a:xfrm>
          <a:prstGeom prst="rect">
            <a:avLst/>
          </a:prstGeom>
        </p:spPr>
        <p:txBody>
          <a:bodyPr>
            <a:normAutofit/>
          </a:bodyPr>
          <a:lstStyle/>
          <a:p>
            <a:pPr algn="ctr">
              <a:spcBef>
                <a:spcPct val="0"/>
              </a:spcBef>
              <a:defRPr/>
            </a:pPr>
            <a:r>
              <a:rPr lang="en-US" sz="4800" dirty="0">
                <a:ln w="17780" cmpd="sng">
                  <a:solidFill>
                    <a:srgbClr val="FFFFFF"/>
                  </a:solidFill>
                  <a:prstDash val="solid"/>
                  <a:miter lim="800000"/>
                </a:ln>
                <a:solidFill>
                  <a:prstClr val="black"/>
                </a:solidFill>
                <a:effectLst>
                  <a:outerShdw blurRad="50800" algn="tl" rotWithShape="0">
                    <a:srgbClr val="000000"/>
                  </a:outerShdw>
                </a:effectLst>
                <a:latin typeface="Love Ya Like A Sister Solid" pitchFamily="2" charset="0"/>
              </a:rPr>
              <a:t> Homework</a:t>
            </a:r>
          </a:p>
        </p:txBody>
      </p:sp>
      <p:sp>
        <p:nvSpPr>
          <p:cNvPr id="4" name="Rectangle 3"/>
          <p:cNvSpPr txBox="1">
            <a:spLocks noChangeArrowheads="1"/>
          </p:cNvSpPr>
          <p:nvPr/>
        </p:nvSpPr>
        <p:spPr>
          <a:xfrm>
            <a:off x="896983" y="1447800"/>
            <a:ext cx="7315200" cy="3657600"/>
          </a:xfrm>
          <a:prstGeom prst="rect">
            <a:avLst/>
          </a:prstGeom>
        </p:spPr>
        <p:txBody>
          <a:bodyPr vert="horz" lIns="91440" tIns="45720" rIns="91440" bIns="45720" rtlCol="0">
            <a:normAutofit fontScale="62500" lnSpcReduction="20000"/>
          </a:bodyPr>
          <a:lstStyle/>
          <a:p>
            <a:pPr algn="ctr">
              <a:spcBef>
                <a:spcPct val="20000"/>
              </a:spcBef>
              <a:defRPr/>
            </a:pPr>
            <a:endParaRPr lang="en-US" sz="900" dirty="0">
              <a:solidFill>
                <a:prstClr val="black"/>
              </a:solidFill>
              <a:latin typeface="KG Primary Penmanship" pitchFamily="2" charset="0"/>
            </a:endParaRPr>
          </a:p>
          <a:p>
            <a:pPr marL="457200" indent="-457200" algn="ctr">
              <a:spcBef>
                <a:spcPct val="20000"/>
              </a:spcBef>
              <a:buFont typeface="Wingdings" panose="05000000000000000000" pitchFamily="2" charset="2"/>
              <a:buChar char="ü"/>
              <a:defRPr/>
            </a:pPr>
            <a:r>
              <a:rPr lang="en-US" sz="3200" dirty="0" smtClean="0">
                <a:solidFill>
                  <a:prstClr val="black"/>
                </a:solidFill>
                <a:latin typeface="KG Primary Penmanship" pitchFamily="2" charset="0"/>
              </a:rPr>
              <a:t>Beginners are not required to get homework. However, your </a:t>
            </a:r>
            <a:r>
              <a:rPr lang="en-US" sz="3200" dirty="0" err="1" smtClean="0">
                <a:solidFill>
                  <a:prstClr val="black"/>
                </a:solidFill>
                <a:latin typeface="KG Primary Penmanship" pitchFamily="2" charset="0"/>
              </a:rPr>
              <a:t>childs</a:t>
            </a:r>
            <a:r>
              <a:rPr lang="en-US" sz="3200" dirty="0" smtClean="0">
                <a:solidFill>
                  <a:prstClr val="black"/>
                </a:solidFill>
                <a:latin typeface="KG Primary Penmanship" pitchFamily="2" charset="0"/>
              </a:rPr>
              <a:t> teacher may send home family projects on occasions.</a:t>
            </a:r>
          </a:p>
          <a:p>
            <a:pPr marL="457200" indent="-457200" algn="ctr">
              <a:spcBef>
                <a:spcPct val="20000"/>
              </a:spcBef>
              <a:buFont typeface="Wingdings" panose="05000000000000000000" pitchFamily="2" charset="2"/>
              <a:buChar char="ü"/>
              <a:defRPr/>
            </a:pPr>
            <a:r>
              <a:rPr lang="en-US" sz="3200" dirty="0" smtClean="0">
                <a:solidFill>
                  <a:prstClr val="black"/>
                </a:solidFill>
                <a:latin typeface="KG Primary Penmanship" pitchFamily="2" charset="0"/>
              </a:rPr>
              <a:t>Preschool to Pre-K. This group is not required to get homework, they do a lot in the classrooms in small groups throughout the course of the day, but if your </a:t>
            </a:r>
            <a:r>
              <a:rPr lang="en-US" sz="3200" dirty="0" err="1" smtClean="0">
                <a:solidFill>
                  <a:prstClr val="black"/>
                </a:solidFill>
                <a:latin typeface="KG Primary Penmanship" pitchFamily="2" charset="0"/>
              </a:rPr>
              <a:t>childs</a:t>
            </a:r>
            <a:r>
              <a:rPr lang="en-US" sz="3200" dirty="0" smtClean="0">
                <a:solidFill>
                  <a:prstClr val="black"/>
                </a:solidFill>
                <a:latin typeface="KG Primary Penmanship" pitchFamily="2" charset="0"/>
              </a:rPr>
              <a:t> teacher feel the need to reinforce some activities, she will send home some activities.</a:t>
            </a:r>
          </a:p>
          <a:p>
            <a:pPr marL="457200" indent="-457200" algn="ctr">
              <a:spcBef>
                <a:spcPct val="20000"/>
              </a:spcBef>
              <a:buFont typeface="Wingdings" panose="05000000000000000000" pitchFamily="2" charset="2"/>
              <a:buChar char="ü"/>
              <a:defRPr/>
            </a:pPr>
            <a:r>
              <a:rPr lang="en-US" sz="3200" dirty="0" smtClean="0">
                <a:solidFill>
                  <a:prstClr val="black"/>
                </a:solidFill>
                <a:latin typeface="KG Primary Penmanship" pitchFamily="2" charset="0"/>
              </a:rPr>
              <a:t>Kindergarten will get homework.</a:t>
            </a:r>
          </a:p>
          <a:p>
            <a:pPr marL="457200" indent="-457200" algn="ctr">
              <a:spcBef>
                <a:spcPct val="20000"/>
              </a:spcBef>
              <a:buFont typeface="Wingdings" panose="05000000000000000000" pitchFamily="2" charset="2"/>
              <a:buChar char="ü"/>
              <a:defRPr/>
            </a:pPr>
            <a:endParaRPr lang="en-US" sz="3200" dirty="0">
              <a:solidFill>
                <a:prstClr val="black"/>
              </a:solidFill>
              <a:latin typeface="KG Primary Penmanship" pitchFamily="2" charset="0"/>
            </a:endParaRPr>
          </a:p>
          <a:p>
            <a:pPr marL="457200" indent="-457200" algn="ctr">
              <a:spcBef>
                <a:spcPct val="20000"/>
              </a:spcBef>
              <a:buFont typeface="Wingdings" panose="05000000000000000000" pitchFamily="2" charset="2"/>
              <a:buChar char="ü"/>
              <a:defRPr/>
            </a:pPr>
            <a:r>
              <a:rPr lang="en-US" sz="3200" dirty="0" smtClean="0">
                <a:solidFill>
                  <a:prstClr val="black"/>
                </a:solidFill>
                <a:latin typeface="KG Primary Penmanship" pitchFamily="2" charset="0"/>
              </a:rPr>
              <a:t>Please speak with your </a:t>
            </a:r>
            <a:r>
              <a:rPr lang="en-US" sz="3200" dirty="0" err="1" smtClean="0">
                <a:solidFill>
                  <a:prstClr val="black"/>
                </a:solidFill>
                <a:latin typeface="KG Primary Penmanship" pitchFamily="2" charset="0"/>
              </a:rPr>
              <a:t>childs</a:t>
            </a:r>
            <a:r>
              <a:rPr lang="en-US" sz="3200" dirty="0" smtClean="0">
                <a:solidFill>
                  <a:prstClr val="black"/>
                </a:solidFill>
                <a:latin typeface="KG Primary Penmanship" pitchFamily="2" charset="0"/>
              </a:rPr>
              <a:t> teacher about their homework procedures.</a:t>
            </a:r>
            <a:endParaRPr lang="en-US" sz="3200" dirty="0" smtClean="0">
              <a:solidFill>
                <a:prstClr val="black"/>
              </a:solidFill>
              <a:latin typeface="KG Primary Penmanship" pitchFamily="2" charset="0"/>
            </a:endParaRPr>
          </a:p>
        </p:txBody>
      </p:sp>
    </p:spTree>
    <p:extLst>
      <p:ext uri="{BB962C8B-B14F-4D97-AF65-F5344CB8AC3E}">
        <p14:creationId xmlns:p14="http://schemas.microsoft.com/office/powerpoint/2010/main" val="3585993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68383" y="838200"/>
            <a:ext cx="7772400" cy="1143000"/>
          </a:xfrm>
          <a:prstGeom prst="rect">
            <a:avLst/>
          </a:prstGeom>
        </p:spPr>
        <p:txBody>
          <a:bodyPr>
            <a:normAutofit/>
          </a:bodyPr>
          <a:lstStyle/>
          <a:p>
            <a:pPr algn="ctr">
              <a:spcBef>
                <a:spcPct val="0"/>
              </a:spcBef>
              <a:defRPr/>
            </a:pPr>
            <a:r>
              <a:rPr lang="en-US" sz="4800" dirty="0">
                <a:ln w="17780" cmpd="sng">
                  <a:solidFill>
                    <a:srgbClr val="FFFFFF"/>
                  </a:solidFill>
                  <a:prstDash val="solid"/>
                  <a:miter lim="800000"/>
                </a:ln>
                <a:solidFill>
                  <a:prstClr val="black"/>
                </a:solidFill>
                <a:effectLst>
                  <a:outerShdw blurRad="50800" algn="tl" rotWithShape="0">
                    <a:srgbClr val="000000"/>
                  </a:outerShdw>
                </a:effectLst>
                <a:latin typeface="Love Ya Like A Sister Solid" pitchFamily="2" charset="0"/>
              </a:rPr>
              <a:t> Conferences</a:t>
            </a:r>
          </a:p>
        </p:txBody>
      </p:sp>
      <p:sp>
        <p:nvSpPr>
          <p:cNvPr id="4" name="Rectangle 3"/>
          <p:cNvSpPr txBox="1">
            <a:spLocks noChangeArrowheads="1"/>
          </p:cNvSpPr>
          <p:nvPr/>
        </p:nvSpPr>
        <p:spPr>
          <a:xfrm>
            <a:off x="896983" y="1600200"/>
            <a:ext cx="6494417" cy="3657600"/>
          </a:xfrm>
          <a:prstGeom prst="rect">
            <a:avLst/>
          </a:prstGeom>
        </p:spPr>
        <p:txBody>
          <a:bodyPr vert="horz" lIns="91440" tIns="45720" rIns="91440" bIns="45720" rtlCol="0">
            <a:normAutofit fontScale="55000" lnSpcReduction="20000"/>
          </a:bodyPr>
          <a:lstStyle/>
          <a:p>
            <a:pPr algn="ctr">
              <a:spcBef>
                <a:spcPct val="20000"/>
              </a:spcBef>
              <a:defRPr/>
            </a:pPr>
            <a:r>
              <a:rPr lang="en-US" sz="3200" dirty="0" smtClean="0">
                <a:solidFill>
                  <a:prstClr val="black"/>
                </a:solidFill>
                <a:latin typeface="KG Primary Penmanship" pitchFamily="2" charset="0"/>
              </a:rPr>
              <a:t>Parents conferences are held three times a </a:t>
            </a:r>
            <a:r>
              <a:rPr lang="en-US" sz="3200" dirty="0" smtClean="0">
                <a:solidFill>
                  <a:prstClr val="black"/>
                </a:solidFill>
                <a:latin typeface="KG Primary Penmanship" pitchFamily="2" charset="0"/>
              </a:rPr>
              <a:t>year over the course of three days.</a:t>
            </a:r>
            <a:endParaRPr lang="en-US" sz="3200" dirty="0" smtClean="0">
              <a:solidFill>
                <a:prstClr val="black"/>
              </a:solidFill>
              <a:latin typeface="KG Primary Penmanship" pitchFamily="2" charset="0"/>
            </a:endParaRPr>
          </a:p>
          <a:p>
            <a:pPr marL="457200" indent="-457200" algn="ctr">
              <a:spcBef>
                <a:spcPct val="20000"/>
              </a:spcBef>
              <a:buFont typeface="Wingdings" panose="05000000000000000000" pitchFamily="2" charset="2"/>
              <a:buChar char="ü"/>
              <a:defRPr/>
            </a:pPr>
            <a:r>
              <a:rPr lang="en-US" sz="3200" dirty="0" smtClean="0">
                <a:solidFill>
                  <a:prstClr val="black"/>
                </a:solidFill>
                <a:latin typeface="KG Primary Penmanship" pitchFamily="2" charset="0"/>
              </a:rPr>
              <a:t>Fall</a:t>
            </a:r>
          </a:p>
          <a:p>
            <a:pPr marL="457200" indent="-457200" algn="ctr">
              <a:spcBef>
                <a:spcPct val="20000"/>
              </a:spcBef>
              <a:buFont typeface="Wingdings" panose="05000000000000000000" pitchFamily="2" charset="2"/>
              <a:buChar char="ü"/>
              <a:defRPr/>
            </a:pPr>
            <a:r>
              <a:rPr lang="en-US" sz="3200" dirty="0" smtClean="0">
                <a:solidFill>
                  <a:prstClr val="black"/>
                </a:solidFill>
                <a:latin typeface="KG Primary Penmanship" pitchFamily="2" charset="0"/>
              </a:rPr>
              <a:t>Winter </a:t>
            </a:r>
          </a:p>
          <a:p>
            <a:pPr marL="457200" indent="-457200" algn="ctr">
              <a:spcBef>
                <a:spcPct val="20000"/>
              </a:spcBef>
              <a:buFont typeface="Wingdings" panose="05000000000000000000" pitchFamily="2" charset="2"/>
              <a:buChar char="ü"/>
              <a:defRPr/>
            </a:pPr>
            <a:r>
              <a:rPr lang="en-US" sz="3200" dirty="0" smtClean="0">
                <a:solidFill>
                  <a:prstClr val="black"/>
                </a:solidFill>
                <a:latin typeface="KG Primary Penmanship" pitchFamily="2" charset="0"/>
              </a:rPr>
              <a:t>Spring</a:t>
            </a:r>
          </a:p>
          <a:p>
            <a:pPr algn="ctr">
              <a:spcBef>
                <a:spcPct val="20000"/>
              </a:spcBef>
              <a:defRPr/>
            </a:pPr>
            <a:r>
              <a:rPr lang="en-US" sz="3200" dirty="0" smtClean="0">
                <a:solidFill>
                  <a:prstClr val="black"/>
                </a:solidFill>
                <a:latin typeface="KG Primary Penmanship" pitchFamily="2" charset="0"/>
              </a:rPr>
              <a:t>You </a:t>
            </a:r>
            <a:r>
              <a:rPr lang="en-US" sz="3200" dirty="0" smtClean="0">
                <a:solidFill>
                  <a:prstClr val="black"/>
                </a:solidFill>
                <a:latin typeface="KG Primary Penmanship" pitchFamily="2" charset="0"/>
              </a:rPr>
              <a:t>will be given advanced notice of when to sign up. Sign up will be located on the classroom door. Early </a:t>
            </a:r>
            <a:r>
              <a:rPr lang="en-US" sz="3200" dirty="0">
                <a:solidFill>
                  <a:prstClr val="black"/>
                </a:solidFill>
                <a:latin typeface="KG Primary Penmanship" pitchFamily="2" charset="0"/>
              </a:rPr>
              <a:t>2</a:t>
            </a:r>
            <a:r>
              <a:rPr lang="en-US" sz="3200" dirty="0" smtClean="0">
                <a:solidFill>
                  <a:prstClr val="black"/>
                </a:solidFill>
                <a:latin typeface="KG Primary Penmanship" pitchFamily="2" charset="0"/>
              </a:rPr>
              <a:t>:30 </a:t>
            </a:r>
            <a:r>
              <a:rPr lang="en-US" sz="3200" dirty="0" smtClean="0">
                <a:solidFill>
                  <a:prstClr val="black"/>
                </a:solidFill>
                <a:latin typeface="KG Primary Penmanship" pitchFamily="2" charset="0"/>
              </a:rPr>
              <a:t>dismissal on those days so that conferences can begin promptly at </a:t>
            </a:r>
            <a:r>
              <a:rPr lang="en-US" sz="3200" dirty="0" smtClean="0">
                <a:solidFill>
                  <a:prstClr val="black"/>
                </a:solidFill>
                <a:latin typeface="KG Primary Penmanship" pitchFamily="2" charset="0"/>
              </a:rPr>
              <a:t>3</a:t>
            </a:r>
            <a:r>
              <a:rPr lang="en-US" sz="3200" dirty="0" smtClean="0">
                <a:solidFill>
                  <a:prstClr val="black"/>
                </a:solidFill>
                <a:latin typeface="KG Primary Penmanship" pitchFamily="2" charset="0"/>
              </a:rPr>
              <a:t>:00pm.</a:t>
            </a:r>
          </a:p>
          <a:p>
            <a:pPr algn="ctr">
              <a:spcBef>
                <a:spcPct val="20000"/>
              </a:spcBef>
              <a:defRPr/>
            </a:pPr>
            <a:endParaRPr lang="en-US" sz="3200" dirty="0">
              <a:solidFill>
                <a:prstClr val="black"/>
              </a:solidFill>
              <a:latin typeface="KG Primary Penmanship" pitchFamily="2" charset="0"/>
            </a:endParaRPr>
          </a:p>
          <a:p>
            <a:pPr algn="ctr">
              <a:spcBef>
                <a:spcPct val="20000"/>
              </a:spcBef>
              <a:defRPr/>
            </a:pPr>
            <a:r>
              <a:rPr lang="en-US" sz="3200" dirty="0" smtClean="0">
                <a:solidFill>
                  <a:prstClr val="black"/>
                </a:solidFill>
                <a:latin typeface="KG Primary Penmanship" pitchFamily="2" charset="0"/>
              </a:rPr>
              <a:t>If you are unable to make a face to face conference, you can schedule a verbal conference with your </a:t>
            </a:r>
            <a:r>
              <a:rPr lang="en-US" sz="3200" dirty="0" err="1" smtClean="0">
                <a:solidFill>
                  <a:prstClr val="black"/>
                </a:solidFill>
                <a:latin typeface="KG Primary Penmanship" pitchFamily="2" charset="0"/>
              </a:rPr>
              <a:t>childs</a:t>
            </a:r>
            <a:r>
              <a:rPr lang="en-US" sz="3200" dirty="0" smtClean="0">
                <a:solidFill>
                  <a:prstClr val="black"/>
                </a:solidFill>
                <a:latin typeface="KG Primary Penmanship" pitchFamily="2" charset="0"/>
              </a:rPr>
              <a:t> teacher. Please ensure that you sign all required conference documents.  </a:t>
            </a:r>
            <a:endParaRPr lang="en-US" sz="3200" dirty="0" smtClean="0">
              <a:solidFill>
                <a:prstClr val="black"/>
              </a:solidFill>
              <a:latin typeface="KG Primary Penmanship" pitchFamily="2" charset="0"/>
            </a:endParaRPr>
          </a:p>
        </p:txBody>
      </p:sp>
    </p:spTree>
    <p:extLst>
      <p:ext uri="{BB962C8B-B14F-4D97-AF65-F5344CB8AC3E}">
        <p14:creationId xmlns:p14="http://schemas.microsoft.com/office/powerpoint/2010/main" val="3585993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68383" y="1066800"/>
            <a:ext cx="7772400" cy="1143000"/>
          </a:xfrm>
          <a:prstGeom prst="rect">
            <a:avLst/>
          </a:prstGeom>
        </p:spPr>
        <p:txBody>
          <a:bodyPr>
            <a:normAutofit/>
          </a:bodyPr>
          <a:lstStyle/>
          <a:p>
            <a:pPr algn="ctr">
              <a:spcBef>
                <a:spcPct val="0"/>
              </a:spcBef>
              <a:defRPr/>
            </a:pPr>
            <a:r>
              <a:rPr lang="en-US" sz="4800" dirty="0" smtClean="0">
                <a:ln w="17780" cmpd="sng">
                  <a:solidFill>
                    <a:srgbClr val="FFFFFF"/>
                  </a:solidFill>
                  <a:prstDash val="solid"/>
                  <a:miter lim="800000"/>
                </a:ln>
                <a:solidFill>
                  <a:prstClr val="black"/>
                </a:solidFill>
                <a:effectLst>
                  <a:outerShdw blurRad="50800" algn="tl" rotWithShape="0">
                    <a:srgbClr val="000000"/>
                  </a:outerShdw>
                </a:effectLst>
                <a:latin typeface="Love Ya Like A Sister Solid" pitchFamily="2" charset="0"/>
              </a:rPr>
              <a:t>Lunch Program</a:t>
            </a:r>
            <a:endParaRPr lang="en-US" sz="4800" dirty="0">
              <a:ln w="17780" cmpd="sng">
                <a:solidFill>
                  <a:srgbClr val="FFFFFF"/>
                </a:solidFill>
                <a:prstDash val="solid"/>
                <a:miter lim="800000"/>
              </a:ln>
              <a:solidFill>
                <a:prstClr val="black"/>
              </a:solidFill>
              <a:effectLst>
                <a:outerShdw blurRad="50800" algn="tl" rotWithShape="0">
                  <a:srgbClr val="000000"/>
                </a:outerShdw>
              </a:effectLst>
              <a:latin typeface="Love Ya Like A Sister Solid" pitchFamily="2" charset="0"/>
            </a:endParaRPr>
          </a:p>
        </p:txBody>
      </p:sp>
      <p:sp>
        <p:nvSpPr>
          <p:cNvPr id="4" name="Rectangle 3"/>
          <p:cNvSpPr txBox="1">
            <a:spLocks noChangeArrowheads="1"/>
          </p:cNvSpPr>
          <p:nvPr/>
        </p:nvSpPr>
        <p:spPr>
          <a:xfrm>
            <a:off x="862149" y="1066800"/>
            <a:ext cx="7315200" cy="3657600"/>
          </a:xfrm>
          <a:prstGeom prst="rect">
            <a:avLst/>
          </a:prstGeom>
        </p:spPr>
        <p:txBody>
          <a:bodyPr vert="horz" lIns="91440" tIns="45720" rIns="91440" bIns="45720" rtlCol="0">
            <a:normAutofit fontScale="77500" lnSpcReduction="20000"/>
          </a:bodyPr>
          <a:lstStyle/>
          <a:p>
            <a:pPr algn="ctr">
              <a:spcBef>
                <a:spcPct val="20000"/>
              </a:spcBef>
              <a:defRPr/>
            </a:pPr>
            <a:endParaRPr lang="en-US" sz="3200" dirty="0" smtClean="0">
              <a:solidFill>
                <a:prstClr val="black"/>
              </a:solidFill>
              <a:latin typeface="KG Primary Penmanship" pitchFamily="2" charset="0"/>
            </a:endParaRPr>
          </a:p>
          <a:p>
            <a:pPr algn="ctr">
              <a:spcBef>
                <a:spcPct val="20000"/>
              </a:spcBef>
              <a:defRPr/>
            </a:pPr>
            <a:endParaRPr lang="en-US" sz="3200" dirty="0">
              <a:solidFill>
                <a:prstClr val="black"/>
              </a:solidFill>
              <a:latin typeface="KG Primary Penmanship" pitchFamily="2" charset="0"/>
            </a:endParaRPr>
          </a:p>
          <a:p>
            <a:pPr algn="ctr">
              <a:spcBef>
                <a:spcPct val="20000"/>
              </a:spcBef>
              <a:defRPr/>
            </a:pPr>
            <a:r>
              <a:rPr lang="en-US" sz="3200" dirty="0" smtClean="0">
                <a:solidFill>
                  <a:prstClr val="black"/>
                </a:solidFill>
                <a:latin typeface="KG Primary Penmanship" pitchFamily="2" charset="0"/>
              </a:rPr>
              <a:t>If you would like your child to participate in our free lunch program please fill out the form (front and back of the first page). If your child will not be participating, then you are required to fill out a waiver form. For children with special diet restrictions, a doctor will need to fill out the Medical Plan of Care </a:t>
            </a:r>
            <a:r>
              <a:rPr lang="en-US" sz="3200" dirty="0" smtClean="0">
                <a:solidFill>
                  <a:prstClr val="black"/>
                </a:solidFill>
                <a:latin typeface="KG Primary Penmanship" pitchFamily="2" charset="0"/>
              </a:rPr>
              <a:t>form. You must have a doctor authorize why it is that your child may not have certain foods.</a:t>
            </a:r>
            <a:endParaRPr lang="en-US" sz="3200" dirty="0" smtClean="0">
              <a:solidFill>
                <a:prstClr val="black"/>
              </a:solidFill>
              <a:latin typeface="KG Primary Penmanship" pitchFamily="2" charset="0"/>
            </a:endParaRPr>
          </a:p>
        </p:txBody>
      </p:sp>
    </p:spTree>
    <p:extLst>
      <p:ext uri="{BB962C8B-B14F-4D97-AF65-F5344CB8AC3E}">
        <p14:creationId xmlns:p14="http://schemas.microsoft.com/office/powerpoint/2010/main" val="3585993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7.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extBox 2"/>
          <p:cNvSpPr txBox="1"/>
          <p:nvPr/>
        </p:nvSpPr>
        <p:spPr>
          <a:xfrm>
            <a:off x="1752600" y="1524000"/>
            <a:ext cx="5334000" cy="1938992"/>
          </a:xfrm>
          <a:prstGeom prst="rect">
            <a:avLst/>
          </a:prstGeom>
          <a:noFill/>
        </p:spPr>
        <p:txBody>
          <a:bodyPr wrap="square" rtlCol="0">
            <a:spAutoFit/>
          </a:bodyPr>
          <a:lstStyle/>
          <a:p>
            <a:pPr algn="ctr"/>
            <a:r>
              <a:rPr lang="en-US" sz="6000" dirty="0" smtClean="0"/>
              <a:t>PARENT/VISTOR CONDUCT</a:t>
            </a:r>
            <a:endParaRPr lang="en-US" sz="6000" dirty="0"/>
          </a:p>
        </p:txBody>
      </p:sp>
    </p:spTree>
    <p:extLst>
      <p:ext uri="{BB962C8B-B14F-4D97-AF65-F5344CB8AC3E}">
        <p14:creationId xmlns:p14="http://schemas.microsoft.com/office/powerpoint/2010/main" val="301327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Grp="1" noChangeAspect="1"/>
          </p:cNvPicPr>
          <p:nvPr isPhoto="1"/>
        </p:nvPicPr>
        <p:blipFill>
          <a:blip r:embed="rId2" cstate="print">
            <a:lum/>
          </a:blip>
          <a:stretch>
            <a:fillRect/>
          </a:stretch>
        </p:blipFill>
        <p:spPr>
          <a:xfrm>
            <a:off x="0" y="-17417"/>
            <a:ext cx="9144000" cy="6858000"/>
          </a:xfrm>
          <a:prstGeom prst="rect">
            <a:avLst/>
          </a:prstGeom>
          <a:noFill/>
          <a:ln>
            <a:noFill/>
          </a:ln>
        </p:spPr>
      </p:pic>
      <p:sp>
        <p:nvSpPr>
          <p:cNvPr id="3" name="Title 11"/>
          <p:cNvSpPr txBox="1">
            <a:spLocks/>
          </p:cNvSpPr>
          <p:nvPr/>
        </p:nvSpPr>
        <p:spPr>
          <a:xfrm>
            <a:off x="668383" y="1066800"/>
            <a:ext cx="7772400" cy="1143000"/>
          </a:xfrm>
          <a:prstGeom prst="rect">
            <a:avLst/>
          </a:prstGeom>
        </p:spPr>
        <p:txBody>
          <a:bodyPr>
            <a:normAutofit/>
          </a:bodyPr>
          <a:lstStyle/>
          <a:p>
            <a:pPr algn="ctr">
              <a:spcBef>
                <a:spcPct val="0"/>
              </a:spcBef>
              <a:defRPr/>
            </a:pPr>
            <a:r>
              <a:rPr lang="en-US" sz="4800" dirty="0" smtClean="0">
                <a:ln w="17780" cmpd="sng">
                  <a:solidFill>
                    <a:srgbClr val="FFFFFF"/>
                  </a:solidFill>
                  <a:prstDash val="solid"/>
                  <a:miter lim="800000"/>
                </a:ln>
                <a:solidFill>
                  <a:prstClr val="black"/>
                </a:solidFill>
                <a:effectLst>
                  <a:outerShdw blurRad="50800" algn="tl" rotWithShape="0">
                    <a:srgbClr val="000000"/>
                  </a:outerShdw>
                </a:effectLst>
                <a:latin typeface="Love Ya Like A Sister Solid" pitchFamily="2" charset="0"/>
              </a:rPr>
              <a:t>Tuition</a:t>
            </a:r>
            <a:endParaRPr lang="en-US" sz="4800" dirty="0">
              <a:ln w="17780" cmpd="sng">
                <a:solidFill>
                  <a:srgbClr val="FFFFFF"/>
                </a:solidFill>
                <a:prstDash val="solid"/>
                <a:miter lim="800000"/>
              </a:ln>
              <a:solidFill>
                <a:prstClr val="black"/>
              </a:solidFill>
              <a:effectLst>
                <a:outerShdw blurRad="50800" algn="tl" rotWithShape="0">
                  <a:srgbClr val="000000"/>
                </a:outerShdw>
              </a:effectLst>
              <a:latin typeface="Love Ya Like A Sister Solid" pitchFamily="2" charset="0"/>
            </a:endParaRPr>
          </a:p>
        </p:txBody>
      </p:sp>
      <p:sp>
        <p:nvSpPr>
          <p:cNvPr id="4" name="Rectangle 3"/>
          <p:cNvSpPr txBox="1">
            <a:spLocks noChangeArrowheads="1"/>
          </p:cNvSpPr>
          <p:nvPr/>
        </p:nvSpPr>
        <p:spPr>
          <a:xfrm>
            <a:off x="896983" y="1447800"/>
            <a:ext cx="7315200" cy="3657600"/>
          </a:xfrm>
          <a:prstGeom prst="rect">
            <a:avLst/>
          </a:prstGeom>
        </p:spPr>
        <p:txBody>
          <a:bodyPr vert="horz" lIns="91440" tIns="45720" rIns="91440" bIns="45720" rtlCol="0">
            <a:normAutofit fontScale="62500" lnSpcReduction="20000"/>
          </a:bodyPr>
          <a:lstStyle/>
          <a:p>
            <a:pPr algn="ctr">
              <a:spcBef>
                <a:spcPct val="20000"/>
              </a:spcBef>
              <a:defRPr/>
            </a:pPr>
            <a:endParaRPr lang="en-US" sz="3200" dirty="0" smtClean="0">
              <a:solidFill>
                <a:prstClr val="black"/>
              </a:solidFill>
              <a:latin typeface="KG Primary Penmanship" pitchFamily="2" charset="0"/>
            </a:endParaRPr>
          </a:p>
          <a:p>
            <a:pPr algn="ctr">
              <a:spcBef>
                <a:spcPct val="20000"/>
              </a:spcBef>
              <a:defRPr/>
            </a:pPr>
            <a:endParaRPr lang="en-US" sz="3200" dirty="0">
              <a:solidFill>
                <a:prstClr val="black"/>
              </a:solidFill>
              <a:latin typeface="KG Primary Penmanship" pitchFamily="2" charset="0"/>
            </a:endParaRPr>
          </a:p>
          <a:p>
            <a:pPr marL="457200" indent="-457200" algn="ctr">
              <a:spcBef>
                <a:spcPct val="20000"/>
              </a:spcBef>
              <a:buFont typeface="Wingdings" panose="05000000000000000000" pitchFamily="2" charset="2"/>
              <a:buChar char="ü"/>
              <a:defRPr/>
            </a:pPr>
            <a:r>
              <a:rPr lang="en-US" sz="3200" dirty="0" smtClean="0">
                <a:solidFill>
                  <a:prstClr val="black"/>
                </a:solidFill>
                <a:latin typeface="KG Primary Penmanship" pitchFamily="2" charset="0"/>
              </a:rPr>
              <a:t>First and Last week collected at the time of enrollment</a:t>
            </a:r>
          </a:p>
          <a:p>
            <a:pPr marL="457200" indent="-457200" algn="ctr">
              <a:spcBef>
                <a:spcPct val="20000"/>
              </a:spcBef>
              <a:buFont typeface="Wingdings" panose="05000000000000000000" pitchFamily="2" charset="2"/>
              <a:buChar char="ü"/>
              <a:defRPr/>
            </a:pPr>
            <a:r>
              <a:rPr lang="en-US" sz="3200" dirty="0" smtClean="0">
                <a:solidFill>
                  <a:prstClr val="black"/>
                </a:solidFill>
                <a:latin typeface="KG Primary Penmanship" pitchFamily="2" charset="0"/>
              </a:rPr>
              <a:t>$35 registration fee (new parents</a:t>
            </a:r>
            <a:r>
              <a:rPr lang="en-US" sz="3200" dirty="0" smtClean="0">
                <a:solidFill>
                  <a:prstClr val="black"/>
                </a:solidFill>
                <a:latin typeface="KG Primary Penmanship" pitchFamily="2" charset="0"/>
              </a:rPr>
              <a:t>)</a:t>
            </a:r>
          </a:p>
          <a:p>
            <a:pPr marL="457200" indent="-457200" algn="ctr">
              <a:spcBef>
                <a:spcPct val="20000"/>
              </a:spcBef>
              <a:buFont typeface="Wingdings" panose="05000000000000000000" pitchFamily="2" charset="2"/>
              <a:buChar char="ü"/>
              <a:defRPr/>
            </a:pPr>
            <a:r>
              <a:rPr lang="en-US" sz="3200" dirty="0" smtClean="0">
                <a:solidFill>
                  <a:prstClr val="black"/>
                </a:solidFill>
                <a:latin typeface="KG Primary Penmanship" pitchFamily="2" charset="0"/>
              </a:rPr>
              <a:t>Tuition due every Friday before the next service week</a:t>
            </a:r>
          </a:p>
          <a:p>
            <a:pPr marL="457200" indent="-457200" algn="ctr">
              <a:spcBef>
                <a:spcPct val="20000"/>
              </a:spcBef>
              <a:buFont typeface="Wingdings" panose="05000000000000000000" pitchFamily="2" charset="2"/>
              <a:buChar char="ü"/>
              <a:defRPr/>
            </a:pPr>
            <a:r>
              <a:rPr lang="en-US" sz="3200" dirty="0" smtClean="0">
                <a:solidFill>
                  <a:prstClr val="black"/>
                </a:solidFill>
                <a:latin typeface="KG Primary Penmanship" pitchFamily="2" charset="0"/>
              </a:rPr>
              <a:t>Due to some Families that were  consistently late or neglected to pay their last week of tuition last school season, we have had to change our policy. We now have to collect first and last week at the beginning of enrollment.</a:t>
            </a:r>
          </a:p>
          <a:p>
            <a:pPr marL="457200" indent="-457200" algn="ctr">
              <a:spcBef>
                <a:spcPct val="20000"/>
              </a:spcBef>
              <a:buFont typeface="Wingdings" panose="05000000000000000000" pitchFamily="2" charset="2"/>
              <a:buChar char="ü"/>
              <a:defRPr/>
            </a:pPr>
            <a:r>
              <a:rPr lang="en-US" sz="3200" dirty="0" smtClean="0">
                <a:solidFill>
                  <a:prstClr val="black"/>
                </a:solidFill>
                <a:latin typeface="KG Primary Penmanship" pitchFamily="2" charset="0"/>
              </a:rPr>
              <a:t>If you are unable to make a payment arrangement can be made with the director. We don’t want you to fall </a:t>
            </a:r>
          </a:p>
          <a:p>
            <a:pPr algn="ctr">
              <a:spcBef>
                <a:spcPct val="20000"/>
              </a:spcBef>
              <a:defRPr/>
            </a:pPr>
            <a:r>
              <a:rPr lang="en-US" sz="3200" dirty="0" smtClean="0">
                <a:solidFill>
                  <a:prstClr val="black"/>
                </a:solidFill>
                <a:latin typeface="KG Primary Penmanship" pitchFamily="2" charset="0"/>
              </a:rPr>
              <a:t>behind</a:t>
            </a:r>
            <a:endParaRPr lang="en-US" sz="3200" dirty="0" smtClean="0">
              <a:solidFill>
                <a:prstClr val="black"/>
              </a:solidFill>
              <a:latin typeface="KG Primary Penmanship" pitchFamily="2" charset="0"/>
            </a:endParaRPr>
          </a:p>
        </p:txBody>
      </p:sp>
    </p:spTree>
    <p:extLst>
      <p:ext uri="{BB962C8B-B14F-4D97-AF65-F5344CB8AC3E}">
        <p14:creationId xmlns:p14="http://schemas.microsoft.com/office/powerpoint/2010/main" val="3585993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
            <a:ext cx="99822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76600" y="926374"/>
            <a:ext cx="5334000" cy="5909310"/>
          </a:xfrm>
          <a:prstGeom prst="rect">
            <a:avLst/>
          </a:prstGeom>
          <a:noFill/>
        </p:spPr>
        <p:txBody>
          <a:bodyPr wrap="square" rtlCol="0">
            <a:spAutoFit/>
          </a:bodyPr>
          <a:lstStyle/>
          <a:p>
            <a:r>
              <a:rPr lang="en-US" dirty="0" smtClean="0"/>
              <a:t>AGENDA</a:t>
            </a:r>
          </a:p>
          <a:p>
            <a:pPr marL="285750" indent="-285750">
              <a:buFont typeface="Wingdings" panose="05000000000000000000" pitchFamily="2" charset="2"/>
              <a:buChar char="ü"/>
            </a:pPr>
            <a:r>
              <a:rPr lang="en-US" dirty="0" smtClean="0"/>
              <a:t>Opening Prayer</a:t>
            </a:r>
          </a:p>
          <a:p>
            <a:pPr marL="285750" indent="-285750">
              <a:buFont typeface="Wingdings" panose="05000000000000000000" pitchFamily="2" charset="2"/>
              <a:buChar char="ü"/>
            </a:pPr>
            <a:r>
              <a:rPr lang="en-US" dirty="0" smtClean="0"/>
              <a:t>Staff Introduction</a:t>
            </a:r>
          </a:p>
          <a:p>
            <a:pPr marL="285750" indent="-285750">
              <a:buFont typeface="Wingdings" panose="05000000000000000000" pitchFamily="2" charset="2"/>
              <a:buChar char="ü"/>
            </a:pPr>
            <a:r>
              <a:rPr lang="en-US" dirty="0" smtClean="0"/>
              <a:t>School History</a:t>
            </a:r>
          </a:p>
          <a:p>
            <a:pPr marL="285750" indent="-285750">
              <a:buFont typeface="Wingdings" panose="05000000000000000000" pitchFamily="2" charset="2"/>
              <a:buChar char="ü"/>
            </a:pPr>
            <a:r>
              <a:rPr lang="en-US" dirty="0" smtClean="0"/>
              <a:t>House Keeping rules</a:t>
            </a:r>
          </a:p>
          <a:p>
            <a:pPr marL="285750" indent="-285750">
              <a:buFont typeface="Wingdings" panose="05000000000000000000" pitchFamily="2" charset="2"/>
              <a:buChar char="ü"/>
            </a:pPr>
            <a:r>
              <a:rPr lang="en-US" dirty="0" smtClean="0"/>
              <a:t>Outside Play</a:t>
            </a:r>
          </a:p>
          <a:p>
            <a:pPr marL="285750" indent="-285750">
              <a:buFont typeface="Wingdings" panose="05000000000000000000" pitchFamily="2" charset="2"/>
              <a:buChar char="ü"/>
            </a:pPr>
            <a:r>
              <a:rPr lang="en-US" dirty="0" smtClean="0"/>
              <a:t>Daily Folders</a:t>
            </a:r>
          </a:p>
          <a:p>
            <a:pPr marL="285750" indent="-285750">
              <a:buFont typeface="Wingdings" panose="05000000000000000000" pitchFamily="2" charset="2"/>
              <a:buChar char="ü"/>
            </a:pPr>
            <a:r>
              <a:rPr lang="en-US" dirty="0" smtClean="0"/>
              <a:t>Things to do at home</a:t>
            </a:r>
          </a:p>
          <a:p>
            <a:pPr marL="285750" indent="-285750">
              <a:buFont typeface="Wingdings" panose="05000000000000000000" pitchFamily="2" charset="2"/>
              <a:buChar char="ü"/>
            </a:pPr>
            <a:r>
              <a:rPr lang="en-US" dirty="0" smtClean="0"/>
              <a:t>Communication</a:t>
            </a:r>
          </a:p>
          <a:p>
            <a:pPr marL="285750" indent="-285750">
              <a:buFont typeface="Wingdings" panose="05000000000000000000" pitchFamily="2" charset="2"/>
              <a:buChar char="ü"/>
            </a:pPr>
            <a:r>
              <a:rPr lang="en-US" dirty="0" smtClean="0"/>
              <a:t>Birthdays</a:t>
            </a:r>
          </a:p>
          <a:p>
            <a:pPr marL="285750" indent="-285750">
              <a:buFont typeface="Wingdings" panose="05000000000000000000" pitchFamily="2" charset="2"/>
              <a:buChar char="ü"/>
            </a:pPr>
            <a:r>
              <a:rPr lang="en-US" dirty="0" smtClean="0"/>
              <a:t>Parent Expectations</a:t>
            </a:r>
          </a:p>
          <a:p>
            <a:pPr marL="285750" indent="-285750">
              <a:buFont typeface="Wingdings" panose="05000000000000000000" pitchFamily="2" charset="2"/>
              <a:buChar char="ü"/>
            </a:pPr>
            <a:r>
              <a:rPr lang="en-US" dirty="0" smtClean="0"/>
              <a:t>Daily Schedule/ School calendar (also on website)</a:t>
            </a:r>
          </a:p>
          <a:p>
            <a:pPr marL="742950" lvl="1" indent="-285750">
              <a:buFont typeface="Wingdings" panose="05000000000000000000" pitchFamily="2" charset="2"/>
              <a:buChar char="ü"/>
            </a:pPr>
            <a:r>
              <a:rPr lang="en-US" dirty="0" smtClean="0"/>
              <a:t>Homework</a:t>
            </a:r>
          </a:p>
          <a:p>
            <a:pPr marL="742950" lvl="1" indent="-285750">
              <a:buFont typeface="Wingdings" panose="05000000000000000000" pitchFamily="2" charset="2"/>
              <a:buChar char="ü"/>
            </a:pPr>
            <a:r>
              <a:rPr lang="en-US" dirty="0" smtClean="0"/>
              <a:t>Conferences</a:t>
            </a:r>
          </a:p>
          <a:p>
            <a:pPr marL="742950" lvl="1" indent="-285750">
              <a:buFont typeface="Wingdings" panose="05000000000000000000" pitchFamily="2" charset="2"/>
              <a:buChar char="ü"/>
            </a:pPr>
            <a:r>
              <a:rPr lang="en-US" dirty="0" smtClean="0"/>
              <a:t>Lunch Program</a:t>
            </a:r>
          </a:p>
          <a:p>
            <a:pPr marL="742950" lvl="1" indent="-285750">
              <a:buFont typeface="Wingdings" panose="05000000000000000000" pitchFamily="2" charset="2"/>
              <a:buChar char="ü"/>
            </a:pPr>
            <a:r>
              <a:rPr lang="en-US" dirty="0" smtClean="0"/>
              <a:t>Parent/Visitor  Conduct</a:t>
            </a:r>
          </a:p>
          <a:p>
            <a:pPr marL="742950" lvl="1" indent="-285750">
              <a:buFont typeface="Wingdings" panose="05000000000000000000" pitchFamily="2" charset="2"/>
              <a:buChar char="ü"/>
            </a:pPr>
            <a:r>
              <a:rPr lang="en-US" dirty="0" smtClean="0"/>
              <a:t>Tuition (Mrs. </a:t>
            </a:r>
            <a:r>
              <a:rPr lang="en-US" dirty="0" err="1" smtClean="0"/>
              <a:t>Taria</a:t>
            </a:r>
            <a:r>
              <a:rPr lang="en-US" dirty="0" smtClean="0"/>
              <a:t>)</a:t>
            </a:r>
          </a:p>
          <a:p>
            <a:pPr marL="742950" lvl="1" indent="-285750">
              <a:buFont typeface="Wingdings" panose="05000000000000000000" pitchFamily="2" charset="2"/>
              <a:buChar char="ü"/>
            </a:pPr>
            <a:r>
              <a:rPr lang="en-US" dirty="0" smtClean="0"/>
              <a:t>Registration/subsidy (Mrs. Delores)</a:t>
            </a:r>
          </a:p>
          <a:p>
            <a:pPr marL="742950" lvl="1" indent="-285750">
              <a:buFont typeface="Wingdings" panose="05000000000000000000" pitchFamily="2" charset="2"/>
              <a:buChar char="ü"/>
            </a:pPr>
            <a:r>
              <a:rPr lang="en-US" dirty="0" smtClean="0"/>
              <a:t>PTO</a:t>
            </a:r>
          </a:p>
          <a:p>
            <a:pPr marL="285750" indent="-285750">
              <a:buFont typeface="Wingdings" panose="05000000000000000000" pitchFamily="2" charset="2"/>
              <a:buChar char="ü"/>
            </a:pPr>
            <a:endParaRPr lang="en-US" dirty="0" smtClean="0"/>
          </a:p>
          <a:p>
            <a:pPr marL="285750" indent="-285750">
              <a:buFont typeface="Wingdings" panose="05000000000000000000" pitchFamily="2" charset="2"/>
              <a:buChar char="ü"/>
            </a:pPr>
            <a:endParaRPr lang="en-US" dirty="0"/>
          </a:p>
        </p:txBody>
      </p:sp>
    </p:spTree>
    <p:extLst>
      <p:ext uri="{BB962C8B-B14F-4D97-AF65-F5344CB8AC3E}">
        <p14:creationId xmlns:p14="http://schemas.microsoft.com/office/powerpoint/2010/main" val="3764007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Grp="1" noChangeAspect="1"/>
          </p:cNvPicPr>
          <p:nvPr isPhoto="1"/>
        </p:nvPicPr>
        <p:blipFill>
          <a:blip r:embed="rId2" cstate="print">
            <a:lum/>
          </a:blip>
          <a:stretch>
            <a:fillRect/>
          </a:stretch>
        </p:blipFill>
        <p:spPr>
          <a:xfrm>
            <a:off x="0" y="-17417"/>
            <a:ext cx="9144000" cy="6858000"/>
          </a:xfrm>
          <a:prstGeom prst="rect">
            <a:avLst/>
          </a:prstGeom>
          <a:noFill/>
          <a:ln>
            <a:noFill/>
          </a:ln>
        </p:spPr>
      </p:pic>
      <p:sp>
        <p:nvSpPr>
          <p:cNvPr id="3" name="Title 11"/>
          <p:cNvSpPr txBox="1">
            <a:spLocks/>
          </p:cNvSpPr>
          <p:nvPr/>
        </p:nvSpPr>
        <p:spPr>
          <a:xfrm>
            <a:off x="668383" y="1066800"/>
            <a:ext cx="7772400" cy="1143000"/>
          </a:xfrm>
          <a:prstGeom prst="rect">
            <a:avLst/>
          </a:prstGeom>
        </p:spPr>
        <p:txBody>
          <a:bodyPr>
            <a:normAutofit/>
          </a:bodyPr>
          <a:lstStyle/>
          <a:p>
            <a:pPr algn="ctr">
              <a:spcBef>
                <a:spcPct val="0"/>
              </a:spcBef>
              <a:defRPr/>
            </a:pPr>
            <a:r>
              <a:rPr lang="en-US" sz="4800" dirty="0" smtClean="0">
                <a:ln w="17780" cmpd="sng">
                  <a:solidFill>
                    <a:srgbClr val="FFFFFF"/>
                  </a:solidFill>
                  <a:prstDash val="solid"/>
                  <a:miter lim="800000"/>
                </a:ln>
                <a:solidFill>
                  <a:prstClr val="black"/>
                </a:solidFill>
                <a:effectLst>
                  <a:outerShdw blurRad="50800" algn="tl" rotWithShape="0">
                    <a:srgbClr val="000000"/>
                  </a:outerShdw>
                </a:effectLst>
                <a:latin typeface="Love Ya Like A Sister Solid" pitchFamily="2" charset="0"/>
              </a:rPr>
              <a:t>Registration</a:t>
            </a:r>
            <a:endParaRPr lang="en-US" sz="4800" dirty="0">
              <a:ln w="17780" cmpd="sng">
                <a:solidFill>
                  <a:srgbClr val="FFFFFF"/>
                </a:solidFill>
                <a:prstDash val="solid"/>
                <a:miter lim="800000"/>
              </a:ln>
              <a:solidFill>
                <a:prstClr val="black"/>
              </a:solidFill>
              <a:effectLst>
                <a:outerShdw blurRad="50800" algn="tl" rotWithShape="0">
                  <a:srgbClr val="000000"/>
                </a:outerShdw>
              </a:effectLst>
              <a:latin typeface="Love Ya Like A Sister Solid" pitchFamily="2" charset="0"/>
            </a:endParaRPr>
          </a:p>
        </p:txBody>
      </p:sp>
      <p:sp>
        <p:nvSpPr>
          <p:cNvPr id="4" name="Rectangle 3"/>
          <p:cNvSpPr txBox="1">
            <a:spLocks noChangeArrowheads="1"/>
          </p:cNvSpPr>
          <p:nvPr/>
        </p:nvSpPr>
        <p:spPr>
          <a:xfrm>
            <a:off x="896983" y="1600200"/>
            <a:ext cx="7315200" cy="3657600"/>
          </a:xfrm>
          <a:prstGeom prst="rect">
            <a:avLst/>
          </a:prstGeom>
        </p:spPr>
        <p:txBody>
          <a:bodyPr vert="horz" lIns="91440" tIns="45720" rIns="91440" bIns="45720" rtlCol="0">
            <a:normAutofit fontScale="55000" lnSpcReduction="20000"/>
          </a:bodyPr>
          <a:lstStyle/>
          <a:p>
            <a:pPr algn="ctr">
              <a:spcBef>
                <a:spcPct val="20000"/>
              </a:spcBef>
              <a:defRPr/>
            </a:pPr>
            <a:endParaRPr lang="en-US" sz="3200" dirty="0" smtClean="0">
              <a:solidFill>
                <a:prstClr val="black"/>
              </a:solidFill>
              <a:latin typeface="KG Primary Penmanship" pitchFamily="2" charset="0"/>
            </a:endParaRPr>
          </a:p>
          <a:p>
            <a:pPr algn="ctr">
              <a:spcBef>
                <a:spcPct val="20000"/>
              </a:spcBef>
              <a:defRPr/>
            </a:pPr>
            <a:endParaRPr lang="en-US" sz="3200" dirty="0">
              <a:solidFill>
                <a:prstClr val="black"/>
              </a:solidFill>
              <a:latin typeface="KG Primary Penmanship" pitchFamily="2" charset="0"/>
            </a:endParaRPr>
          </a:p>
          <a:p>
            <a:pPr marL="457200" indent="-457200" algn="ctr">
              <a:spcBef>
                <a:spcPct val="20000"/>
              </a:spcBef>
              <a:buFont typeface="Wingdings" panose="05000000000000000000" pitchFamily="2" charset="2"/>
              <a:buChar char="ü"/>
              <a:defRPr/>
            </a:pPr>
            <a:r>
              <a:rPr lang="en-US" sz="3200" dirty="0" smtClean="0">
                <a:solidFill>
                  <a:prstClr val="black"/>
                </a:solidFill>
                <a:latin typeface="KG Primary Penmanship" pitchFamily="2" charset="0"/>
              </a:rPr>
              <a:t>$35 registration fee</a:t>
            </a:r>
          </a:p>
          <a:p>
            <a:pPr marL="457200" indent="-457200" algn="ctr">
              <a:spcBef>
                <a:spcPct val="20000"/>
              </a:spcBef>
              <a:buFont typeface="Wingdings" panose="05000000000000000000" pitchFamily="2" charset="2"/>
              <a:buChar char="ü"/>
              <a:defRPr/>
            </a:pPr>
            <a:r>
              <a:rPr lang="en-US" sz="3200" dirty="0" smtClean="0">
                <a:solidFill>
                  <a:prstClr val="black"/>
                </a:solidFill>
                <a:latin typeface="KG Primary Penmanship" pitchFamily="2" charset="0"/>
              </a:rPr>
              <a:t>First and Last Week Tuition</a:t>
            </a:r>
          </a:p>
          <a:p>
            <a:pPr marL="457200" indent="-457200" algn="ctr">
              <a:spcBef>
                <a:spcPct val="20000"/>
              </a:spcBef>
              <a:buFont typeface="Wingdings" panose="05000000000000000000" pitchFamily="2" charset="2"/>
              <a:buChar char="ü"/>
              <a:defRPr/>
            </a:pPr>
            <a:r>
              <a:rPr lang="en-US" sz="3200" dirty="0" smtClean="0">
                <a:solidFill>
                  <a:prstClr val="black"/>
                </a:solidFill>
                <a:latin typeface="KG Primary Penmanship" pitchFamily="2" charset="0"/>
              </a:rPr>
              <a:t>Birth certificate or Passport (copy)</a:t>
            </a:r>
          </a:p>
          <a:p>
            <a:pPr marL="457200" indent="-457200" algn="ctr">
              <a:spcBef>
                <a:spcPct val="20000"/>
              </a:spcBef>
              <a:buFont typeface="Wingdings" panose="05000000000000000000" pitchFamily="2" charset="2"/>
              <a:buChar char="ü"/>
              <a:defRPr/>
            </a:pPr>
            <a:r>
              <a:rPr lang="en-US" sz="3200" dirty="0" smtClean="0">
                <a:solidFill>
                  <a:prstClr val="black"/>
                </a:solidFill>
                <a:latin typeface="KG Primary Penmanship" pitchFamily="2" charset="0"/>
              </a:rPr>
              <a:t>Parent Photo ID</a:t>
            </a:r>
          </a:p>
          <a:p>
            <a:pPr marL="457200" indent="-457200" algn="ctr">
              <a:spcBef>
                <a:spcPct val="20000"/>
              </a:spcBef>
              <a:buFont typeface="Wingdings" panose="05000000000000000000" pitchFamily="2" charset="2"/>
              <a:buChar char="ü"/>
              <a:defRPr/>
            </a:pPr>
            <a:r>
              <a:rPr lang="en-US" sz="3200" dirty="0" smtClean="0">
                <a:solidFill>
                  <a:prstClr val="black"/>
                </a:solidFill>
                <a:latin typeface="KG Primary Penmanship" pitchFamily="2" charset="0"/>
              </a:rPr>
              <a:t>Child Immunization Records</a:t>
            </a:r>
          </a:p>
          <a:p>
            <a:pPr marL="457200" indent="-457200" algn="ctr">
              <a:spcBef>
                <a:spcPct val="20000"/>
              </a:spcBef>
              <a:buFont typeface="Wingdings" panose="05000000000000000000" pitchFamily="2" charset="2"/>
              <a:buChar char="ü"/>
              <a:defRPr/>
            </a:pPr>
            <a:r>
              <a:rPr lang="en-US" sz="3200" dirty="0" smtClean="0">
                <a:solidFill>
                  <a:prstClr val="black"/>
                </a:solidFill>
                <a:latin typeface="KG Primary Penmanship" pitchFamily="2" charset="0"/>
              </a:rPr>
              <a:t>Emergency Contact</a:t>
            </a:r>
          </a:p>
          <a:p>
            <a:pPr marL="457200" indent="-457200" algn="ctr">
              <a:spcBef>
                <a:spcPct val="20000"/>
              </a:spcBef>
              <a:buFont typeface="Wingdings" panose="05000000000000000000" pitchFamily="2" charset="2"/>
              <a:buChar char="ü"/>
              <a:defRPr/>
            </a:pPr>
            <a:r>
              <a:rPr lang="en-US" sz="3200" dirty="0" smtClean="0">
                <a:solidFill>
                  <a:prstClr val="black"/>
                </a:solidFill>
                <a:latin typeface="KG Primary Penmanship" pitchFamily="2" charset="0"/>
              </a:rPr>
              <a:t>Parent Agreement</a:t>
            </a:r>
          </a:p>
          <a:p>
            <a:pPr marL="457200" indent="-457200" algn="ctr">
              <a:spcBef>
                <a:spcPct val="20000"/>
              </a:spcBef>
              <a:buFont typeface="Wingdings" panose="05000000000000000000" pitchFamily="2" charset="2"/>
              <a:buChar char="ü"/>
              <a:defRPr/>
            </a:pPr>
            <a:r>
              <a:rPr lang="en-US" sz="3200" dirty="0" smtClean="0">
                <a:solidFill>
                  <a:prstClr val="black"/>
                </a:solidFill>
                <a:latin typeface="KG Primary Penmanship" pitchFamily="2" charset="0"/>
              </a:rPr>
              <a:t>ASQ/ASQ –SE questionnaire </a:t>
            </a:r>
          </a:p>
          <a:p>
            <a:pPr marL="457200" indent="-457200" algn="ctr">
              <a:spcBef>
                <a:spcPct val="20000"/>
              </a:spcBef>
              <a:buFont typeface="Wingdings" panose="05000000000000000000" pitchFamily="2" charset="2"/>
              <a:buChar char="ü"/>
              <a:defRPr/>
            </a:pPr>
            <a:r>
              <a:rPr lang="en-US" sz="3200" dirty="0" smtClean="0">
                <a:solidFill>
                  <a:prstClr val="black"/>
                </a:solidFill>
                <a:latin typeface="KG Primary Penmanship" pitchFamily="2" charset="0"/>
              </a:rPr>
              <a:t>Getting to Know You Form</a:t>
            </a:r>
          </a:p>
          <a:p>
            <a:pPr marL="457200" indent="-457200" algn="ctr">
              <a:spcBef>
                <a:spcPct val="20000"/>
              </a:spcBef>
              <a:buFont typeface="Wingdings" panose="05000000000000000000" pitchFamily="2" charset="2"/>
              <a:buChar char="ü"/>
              <a:defRPr/>
            </a:pPr>
            <a:r>
              <a:rPr lang="en-US" sz="3200" dirty="0" smtClean="0">
                <a:solidFill>
                  <a:prstClr val="black"/>
                </a:solidFill>
                <a:latin typeface="KG Primary Penmanship" pitchFamily="2" charset="0"/>
              </a:rPr>
              <a:t>Subsidy Summery Form</a:t>
            </a:r>
          </a:p>
          <a:p>
            <a:pPr marL="457200" indent="-457200" algn="ctr">
              <a:spcBef>
                <a:spcPct val="20000"/>
              </a:spcBef>
              <a:buFont typeface="Wingdings" panose="05000000000000000000" pitchFamily="2" charset="2"/>
              <a:buChar char="ü"/>
              <a:defRPr/>
            </a:pPr>
            <a:endParaRPr lang="en-US" sz="3200" dirty="0">
              <a:solidFill>
                <a:prstClr val="black"/>
              </a:solidFill>
              <a:latin typeface="KG Primary Penmanship" pitchFamily="2" charset="0"/>
            </a:endParaRPr>
          </a:p>
          <a:p>
            <a:pPr marL="457200" indent="-457200" algn="ctr">
              <a:spcBef>
                <a:spcPct val="20000"/>
              </a:spcBef>
              <a:buFont typeface="Wingdings" panose="05000000000000000000" pitchFamily="2" charset="2"/>
              <a:buChar char="ü"/>
              <a:defRPr/>
            </a:pPr>
            <a:endParaRPr lang="en-US" sz="3200" dirty="0">
              <a:solidFill>
                <a:prstClr val="black"/>
              </a:solidFill>
              <a:latin typeface="KG Primary Penmanship" pitchFamily="2" charset="0"/>
            </a:endParaRPr>
          </a:p>
          <a:p>
            <a:pPr algn="ctr">
              <a:spcBef>
                <a:spcPct val="20000"/>
              </a:spcBef>
              <a:defRPr/>
            </a:pPr>
            <a:endParaRPr lang="en-US" sz="3200" dirty="0" smtClean="0">
              <a:solidFill>
                <a:prstClr val="black"/>
              </a:solidFill>
              <a:latin typeface="KG Primary Penmanship" pitchFamily="2" charset="0"/>
            </a:endParaRPr>
          </a:p>
          <a:p>
            <a:pPr marL="457200" indent="-457200" algn="ctr">
              <a:spcBef>
                <a:spcPct val="20000"/>
              </a:spcBef>
              <a:buFont typeface="Wingdings" panose="05000000000000000000" pitchFamily="2" charset="2"/>
              <a:buChar char="ü"/>
              <a:defRPr/>
            </a:pPr>
            <a:endParaRPr lang="en-US" sz="3200" dirty="0" smtClean="0">
              <a:solidFill>
                <a:prstClr val="black"/>
              </a:solidFill>
              <a:latin typeface="KG Primary Penmanship" pitchFamily="2" charset="0"/>
            </a:endParaRPr>
          </a:p>
        </p:txBody>
      </p:sp>
    </p:spTree>
    <p:extLst>
      <p:ext uri="{BB962C8B-B14F-4D97-AF65-F5344CB8AC3E}">
        <p14:creationId xmlns:p14="http://schemas.microsoft.com/office/powerpoint/2010/main" val="75371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Grp="1" noChangeAspect="1"/>
          </p:cNvPicPr>
          <p:nvPr isPhoto="1"/>
        </p:nvPicPr>
        <p:blipFill>
          <a:blip r:embed="rId2" cstate="print">
            <a:lum/>
          </a:blip>
          <a:stretch>
            <a:fillRect/>
          </a:stretch>
        </p:blipFill>
        <p:spPr>
          <a:xfrm>
            <a:off x="0" y="-21771"/>
            <a:ext cx="9144000" cy="6858000"/>
          </a:xfrm>
          <a:prstGeom prst="rect">
            <a:avLst/>
          </a:prstGeom>
          <a:noFill/>
          <a:ln>
            <a:noFill/>
          </a:ln>
        </p:spPr>
      </p:pic>
      <p:sp>
        <p:nvSpPr>
          <p:cNvPr id="3" name="Title 11"/>
          <p:cNvSpPr txBox="1">
            <a:spLocks/>
          </p:cNvSpPr>
          <p:nvPr/>
        </p:nvSpPr>
        <p:spPr>
          <a:xfrm>
            <a:off x="653143" y="1143000"/>
            <a:ext cx="7772400" cy="1143000"/>
          </a:xfrm>
          <a:prstGeom prst="rect">
            <a:avLst/>
          </a:prstGeom>
        </p:spPr>
        <p:txBody>
          <a:bodyPr>
            <a:normAutofit/>
          </a:bodyPr>
          <a:lstStyle/>
          <a:p>
            <a:pPr algn="ctr">
              <a:spcBef>
                <a:spcPct val="0"/>
              </a:spcBef>
              <a:defRPr/>
            </a:pPr>
            <a:r>
              <a:rPr lang="en-US" sz="4800" dirty="0" smtClean="0">
                <a:ln w="17780" cmpd="sng">
                  <a:solidFill>
                    <a:srgbClr val="FFFFFF"/>
                  </a:solidFill>
                  <a:prstDash val="solid"/>
                  <a:miter lim="800000"/>
                </a:ln>
                <a:solidFill>
                  <a:prstClr val="black"/>
                </a:solidFill>
                <a:effectLst>
                  <a:outerShdw blurRad="50800" algn="tl" rotWithShape="0">
                    <a:srgbClr val="000000"/>
                  </a:outerShdw>
                </a:effectLst>
                <a:latin typeface="Love Ya Like A Sister Solid" pitchFamily="2" charset="0"/>
              </a:rPr>
              <a:t>Subsidy</a:t>
            </a:r>
            <a:endParaRPr lang="en-US" sz="4800" dirty="0">
              <a:ln w="17780" cmpd="sng">
                <a:solidFill>
                  <a:srgbClr val="FFFFFF"/>
                </a:solidFill>
                <a:prstDash val="solid"/>
                <a:miter lim="800000"/>
              </a:ln>
              <a:solidFill>
                <a:prstClr val="black"/>
              </a:solidFill>
              <a:effectLst>
                <a:outerShdw blurRad="50800" algn="tl" rotWithShape="0">
                  <a:srgbClr val="000000"/>
                </a:outerShdw>
              </a:effectLst>
              <a:latin typeface="Love Ya Like A Sister Solid" pitchFamily="2" charset="0"/>
            </a:endParaRPr>
          </a:p>
        </p:txBody>
      </p:sp>
      <p:sp>
        <p:nvSpPr>
          <p:cNvPr id="4" name="Rectangle 3"/>
          <p:cNvSpPr txBox="1">
            <a:spLocks noChangeArrowheads="1"/>
          </p:cNvSpPr>
          <p:nvPr/>
        </p:nvSpPr>
        <p:spPr>
          <a:xfrm>
            <a:off x="896983" y="838200"/>
            <a:ext cx="7315200" cy="3657600"/>
          </a:xfrm>
          <a:prstGeom prst="rect">
            <a:avLst/>
          </a:prstGeom>
        </p:spPr>
        <p:txBody>
          <a:bodyPr vert="horz" lIns="91440" tIns="45720" rIns="91440" bIns="45720" rtlCol="0">
            <a:normAutofit lnSpcReduction="10000"/>
          </a:bodyPr>
          <a:lstStyle/>
          <a:p>
            <a:pPr algn="ctr">
              <a:spcBef>
                <a:spcPct val="20000"/>
              </a:spcBef>
              <a:defRPr/>
            </a:pPr>
            <a:endParaRPr lang="en-US" sz="3200" dirty="0" smtClean="0">
              <a:solidFill>
                <a:prstClr val="black"/>
              </a:solidFill>
              <a:latin typeface="KG Primary Penmanship" pitchFamily="2" charset="0"/>
            </a:endParaRPr>
          </a:p>
          <a:p>
            <a:pPr algn="ctr">
              <a:spcBef>
                <a:spcPct val="20000"/>
              </a:spcBef>
              <a:defRPr/>
            </a:pPr>
            <a:endParaRPr lang="en-US" sz="3200" dirty="0">
              <a:solidFill>
                <a:prstClr val="black"/>
              </a:solidFill>
              <a:latin typeface="KG Primary Penmanship" pitchFamily="2" charset="0"/>
            </a:endParaRPr>
          </a:p>
          <a:p>
            <a:pPr algn="ctr">
              <a:spcBef>
                <a:spcPct val="20000"/>
              </a:spcBef>
              <a:defRPr/>
            </a:pPr>
            <a:r>
              <a:rPr lang="en-US" sz="3200" dirty="0" smtClean="0">
                <a:solidFill>
                  <a:prstClr val="black"/>
                </a:solidFill>
                <a:latin typeface="KG Primary Penmanship" pitchFamily="2" charset="0"/>
              </a:rPr>
              <a:t>Your copay is determined by what CCIS gives the school. From there we deduct the difference from our weekly tuition</a:t>
            </a:r>
          </a:p>
          <a:p>
            <a:pPr algn="ctr">
              <a:spcBef>
                <a:spcPct val="20000"/>
              </a:spcBef>
              <a:defRPr/>
            </a:pPr>
            <a:r>
              <a:rPr lang="en-US" sz="3200" dirty="0" smtClean="0">
                <a:solidFill>
                  <a:prstClr val="black"/>
                </a:solidFill>
                <a:latin typeface="KG Primary Penmanship" pitchFamily="2" charset="0"/>
              </a:rPr>
              <a:t>Example: CCIS pays $90 </a:t>
            </a:r>
          </a:p>
          <a:p>
            <a:pPr algn="ctr">
              <a:spcBef>
                <a:spcPct val="20000"/>
              </a:spcBef>
              <a:defRPr/>
            </a:pPr>
            <a:r>
              <a:rPr lang="en-US" sz="3200" dirty="0" smtClean="0">
                <a:solidFill>
                  <a:prstClr val="black"/>
                </a:solidFill>
                <a:latin typeface="KG Primary Penmanship" pitchFamily="2" charset="0"/>
              </a:rPr>
              <a:t>$150-$90= copay of $60 per week</a:t>
            </a:r>
            <a:endParaRPr lang="en-US" sz="3200" dirty="0" smtClean="0">
              <a:solidFill>
                <a:prstClr val="black"/>
              </a:solidFill>
              <a:latin typeface="KG Primary Penmanship" pitchFamily="2" charset="0"/>
            </a:endParaRPr>
          </a:p>
        </p:txBody>
      </p:sp>
    </p:spTree>
    <p:extLst>
      <p:ext uri="{BB962C8B-B14F-4D97-AF65-F5344CB8AC3E}">
        <p14:creationId xmlns:p14="http://schemas.microsoft.com/office/powerpoint/2010/main" val="3585993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Grp="1" noChangeAspect="1"/>
          </p:cNvPicPr>
          <p:nvPr isPhoto="1"/>
        </p:nvPicPr>
        <p:blipFill>
          <a:blip r:embed="rId2" cstate="print">
            <a:lum/>
          </a:blip>
          <a:stretch>
            <a:fillRect/>
          </a:stretch>
        </p:blipFill>
        <p:spPr>
          <a:xfrm>
            <a:off x="-32657" y="0"/>
            <a:ext cx="9144000" cy="6858000"/>
          </a:xfrm>
          <a:prstGeom prst="rect">
            <a:avLst/>
          </a:prstGeom>
          <a:noFill/>
          <a:ln>
            <a:noFill/>
          </a:ln>
        </p:spPr>
      </p:pic>
      <p:sp>
        <p:nvSpPr>
          <p:cNvPr id="3" name="Title 11"/>
          <p:cNvSpPr txBox="1">
            <a:spLocks/>
          </p:cNvSpPr>
          <p:nvPr/>
        </p:nvSpPr>
        <p:spPr>
          <a:xfrm>
            <a:off x="653143" y="1143000"/>
            <a:ext cx="7772400" cy="1143000"/>
          </a:xfrm>
          <a:prstGeom prst="rect">
            <a:avLst/>
          </a:prstGeom>
        </p:spPr>
        <p:txBody>
          <a:bodyPr>
            <a:normAutofit/>
          </a:bodyPr>
          <a:lstStyle/>
          <a:p>
            <a:pPr algn="ctr">
              <a:spcBef>
                <a:spcPct val="0"/>
              </a:spcBef>
              <a:defRPr/>
            </a:pPr>
            <a:r>
              <a:rPr lang="en-US" sz="4800" dirty="0" smtClean="0">
                <a:ln w="17780" cmpd="sng">
                  <a:solidFill>
                    <a:srgbClr val="FFFFFF"/>
                  </a:solidFill>
                  <a:prstDash val="solid"/>
                  <a:miter lim="800000"/>
                </a:ln>
                <a:solidFill>
                  <a:prstClr val="black"/>
                </a:solidFill>
                <a:effectLst>
                  <a:outerShdw blurRad="50800" algn="tl" rotWithShape="0">
                    <a:srgbClr val="000000"/>
                  </a:outerShdw>
                </a:effectLst>
                <a:latin typeface="Love Ya Like A Sister Solid" pitchFamily="2" charset="0"/>
              </a:rPr>
              <a:t>PTO</a:t>
            </a:r>
            <a:endParaRPr lang="en-US" sz="4800" dirty="0">
              <a:ln w="17780" cmpd="sng">
                <a:solidFill>
                  <a:srgbClr val="FFFFFF"/>
                </a:solidFill>
                <a:prstDash val="solid"/>
                <a:miter lim="800000"/>
              </a:ln>
              <a:solidFill>
                <a:prstClr val="black"/>
              </a:solidFill>
              <a:effectLst>
                <a:outerShdw blurRad="50800" algn="tl" rotWithShape="0">
                  <a:srgbClr val="000000"/>
                </a:outerShdw>
              </a:effectLst>
              <a:latin typeface="Love Ya Like A Sister Solid" pitchFamily="2" charset="0"/>
            </a:endParaRPr>
          </a:p>
        </p:txBody>
      </p:sp>
      <p:sp>
        <p:nvSpPr>
          <p:cNvPr id="4" name="Rectangle 3"/>
          <p:cNvSpPr txBox="1">
            <a:spLocks noChangeArrowheads="1"/>
          </p:cNvSpPr>
          <p:nvPr/>
        </p:nvSpPr>
        <p:spPr>
          <a:xfrm>
            <a:off x="896983" y="1219200"/>
            <a:ext cx="7315200" cy="3657600"/>
          </a:xfrm>
          <a:prstGeom prst="rect">
            <a:avLst/>
          </a:prstGeom>
        </p:spPr>
        <p:txBody>
          <a:bodyPr vert="horz" lIns="91440" tIns="45720" rIns="91440" bIns="45720" rtlCol="0">
            <a:normAutofit fontScale="70000" lnSpcReduction="20000"/>
          </a:bodyPr>
          <a:lstStyle/>
          <a:p>
            <a:pPr algn="ctr">
              <a:spcBef>
                <a:spcPct val="20000"/>
              </a:spcBef>
              <a:defRPr/>
            </a:pPr>
            <a:endParaRPr lang="en-US" sz="3200" dirty="0" smtClean="0">
              <a:solidFill>
                <a:prstClr val="black"/>
              </a:solidFill>
              <a:latin typeface="KG Primary Penmanship" pitchFamily="2" charset="0"/>
            </a:endParaRPr>
          </a:p>
          <a:p>
            <a:pPr algn="ctr">
              <a:spcBef>
                <a:spcPct val="20000"/>
              </a:spcBef>
              <a:defRPr/>
            </a:pPr>
            <a:endParaRPr lang="en-US" sz="3200" dirty="0">
              <a:solidFill>
                <a:prstClr val="black"/>
              </a:solidFill>
              <a:latin typeface="KG Primary Penmanship" pitchFamily="2" charset="0"/>
            </a:endParaRPr>
          </a:p>
          <a:p>
            <a:pPr algn="ctr">
              <a:spcBef>
                <a:spcPct val="20000"/>
              </a:spcBef>
              <a:defRPr/>
            </a:pPr>
            <a:r>
              <a:rPr lang="en-US" sz="3200" dirty="0">
                <a:solidFill>
                  <a:prstClr val="black"/>
                </a:solidFill>
                <a:latin typeface="KG Primary Penmanship" pitchFamily="2" charset="0"/>
              </a:rPr>
              <a:t>A parent–teacher association/organization (PTA/PTO) </a:t>
            </a:r>
            <a:r>
              <a:rPr lang="en-US" sz="3200" dirty="0" smtClean="0">
                <a:solidFill>
                  <a:prstClr val="black"/>
                </a:solidFill>
                <a:latin typeface="KG Primary Penmanship" pitchFamily="2" charset="0"/>
              </a:rPr>
              <a:t>is </a:t>
            </a:r>
            <a:r>
              <a:rPr lang="en-US" sz="3200" dirty="0">
                <a:solidFill>
                  <a:prstClr val="black"/>
                </a:solidFill>
                <a:latin typeface="KG Primary Penmanship" pitchFamily="2" charset="0"/>
              </a:rPr>
              <a:t>a formal organization composed of parents, teachers and staff that is intended to facilitate parental participation in a school</a:t>
            </a:r>
            <a:r>
              <a:rPr lang="en-US" sz="3200" dirty="0" smtClean="0">
                <a:solidFill>
                  <a:prstClr val="black"/>
                </a:solidFill>
                <a:latin typeface="KG Primary Penmanship" pitchFamily="2" charset="0"/>
              </a:rPr>
              <a:t>.</a:t>
            </a:r>
          </a:p>
          <a:p>
            <a:pPr algn="ctr">
              <a:spcBef>
                <a:spcPct val="20000"/>
              </a:spcBef>
              <a:defRPr/>
            </a:pPr>
            <a:endParaRPr lang="en-US" sz="3200" dirty="0">
              <a:solidFill>
                <a:prstClr val="black"/>
              </a:solidFill>
              <a:latin typeface="KG Primary Penmanship" pitchFamily="2" charset="0"/>
            </a:endParaRPr>
          </a:p>
          <a:p>
            <a:pPr algn="ctr">
              <a:spcBef>
                <a:spcPct val="20000"/>
              </a:spcBef>
              <a:defRPr/>
            </a:pPr>
            <a:r>
              <a:rPr lang="en-US" sz="3200" dirty="0" smtClean="0">
                <a:solidFill>
                  <a:prstClr val="black"/>
                </a:solidFill>
                <a:latin typeface="KG Primary Penmanship" pitchFamily="2" charset="0"/>
              </a:rPr>
              <a:t>President: Leah Russell</a:t>
            </a:r>
          </a:p>
          <a:p>
            <a:pPr algn="ctr">
              <a:spcBef>
                <a:spcPct val="20000"/>
              </a:spcBef>
              <a:defRPr/>
            </a:pPr>
            <a:endParaRPr lang="en-US" sz="3200" dirty="0">
              <a:solidFill>
                <a:prstClr val="black"/>
              </a:solidFill>
              <a:latin typeface="KG Primary Penmanship" pitchFamily="2" charset="0"/>
            </a:endParaRPr>
          </a:p>
          <a:p>
            <a:pPr algn="ctr">
              <a:spcBef>
                <a:spcPct val="20000"/>
              </a:spcBef>
              <a:defRPr/>
            </a:pPr>
            <a:r>
              <a:rPr lang="en-US" sz="3200" dirty="0" smtClean="0">
                <a:solidFill>
                  <a:prstClr val="black"/>
                </a:solidFill>
                <a:latin typeface="KG Primary Penmanship" pitchFamily="2" charset="0"/>
              </a:rPr>
              <a:t>Please speak with Mrs. Russell if you would like to sign up</a:t>
            </a:r>
          </a:p>
          <a:p>
            <a:pPr algn="ctr">
              <a:spcBef>
                <a:spcPct val="20000"/>
              </a:spcBef>
              <a:defRPr/>
            </a:pPr>
            <a:endParaRPr lang="en-US" sz="3200" dirty="0" smtClean="0">
              <a:solidFill>
                <a:prstClr val="black"/>
              </a:solidFill>
              <a:latin typeface="KG Primary Penmanship" pitchFamily="2" charset="0"/>
            </a:endParaRPr>
          </a:p>
        </p:txBody>
      </p:sp>
    </p:spTree>
    <p:extLst>
      <p:ext uri="{BB962C8B-B14F-4D97-AF65-F5344CB8AC3E}">
        <p14:creationId xmlns:p14="http://schemas.microsoft.com/office/powerpoint/2010/main" val="4031811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640" y="289203"/>
            <a:ext cx="8077200" cy="6340197"/>
          </a:xfrm>
          <a:prstGeom prst="rect">
            <a:avLst/>
          </a:prstGeom>
        </p:spPr>
        <p:txBody>
          <a:bodyPr wrap="square">
            <a:spAutoFit/>
          </a:bodyPr>
          <a:lstStyle/>
          <a:p>
            <a:pPr algn="ctr"/>
            <a:r>
              <a:rPr lang="en-US" sz="1400" b="1" dirty="0"/>
              <a:t>A Parent’s Prayer</a:t>
            </a:r>
          </a:p>
          <a:p>
            <a:endParaRPr lang="en-US" sz="1400" dirty="0" smtClean="0"/>
          </a:p>
          <a:p>
            <a:r>
              <a:rPr lang="en-US" sz="1400" dirty="0" smtClean="0"/>
              <a:t>Loving </a:t>
            </a:r>
            <a:r>
              <a:rPr lang="en-US" sz="1400" dirty="0"/>
              <a:t>God,</a:t>
            </a:r>
          </a:p>
          <a:p>
            <a:r>
              <a:rPr lang="en-US" sz="1400" dirty="0"/>
              <a:t>You are the giver of all we possess,</a:t>
            </a:r>
          </a:p>
          <a:p>
            <a:r>
              <a:rPr lang="en-US" sz="1400" dirty="0"/>
              <a:t>the source of all of our blessings.</a:t>
            </a:r>
          </a:p>
          <a:p>
            <a:r>
              <a:rPr lang="en-US" sz="1400" dirty="0"/>
              <a:t>We thank and praise you.</a:t>
            </a:r>
          </a:p>
          <a:p>
            <a:endParaRPr lang="en-US" sz="1400" dirty="0"/>
          </a:p>
          <a:p>
            <a:r>
              <a:rPr lang="en-US" sz="1400" dirty="0"/>
              <a:t>Thank you for the gift of our children.</a:t>
            </a:r>
          </a:p>
          <a:p>
            <a:endParaRPr lang="en-US" sz="1400" dirty="0"/>
          </a:p>
          <a:p>
            <a:r>
              <a:rPr lang="en-US" sz="1400" dirty="0"/>
              <a:t>Help us to set boundaries for them,</a:t>
            </a:r>
          </a:p>
          <a:p>
            <a:r>
              <a:rPr lang="en-US" sz="1400" dirty="0"/>
              <a:t>and yet encourage them to explore.</a:t>
            </a:r>
          </a:p>
          <a:p>
            <a:r>
              <a:rPr lang="en-US" sz="1400" dirty="0"/>
              <a:t>Give us the strength and courage to treat</a:t>
            </a:r>
          </a:p>
          <a:p>
            <a:r>
              <a:rPr lang="en-US" sz="1400" dirty="0"/>
              <a:t>each day as a fresh start.</a:t>
            </a:r>
          </a:p>
          <a:p>
            <a:endParaRPr lang="en-US" sz="1400" dirty="0"/>
          </a:p>
          <a:p>
            <a:r>
              <a:rPr lang="en-US" sz="1400" dirty="0"/>
              <a:t>May our children come to know you, the one true God,</a:t>
            </a:r>
          </a:p>
          <a:p>
            <a:r>
              <a:rPr lang="en-US" sz="1400" dirty="0"/>
              <a:t>and Jesus Christ, whom you have sent.</a:t>
            </a:r>
          </a:p>
          <a:p>
            <a:endParaRPr lang="en-US" sz="1400" dirty="0"/>
          </a:p>
          <a:p>
            <a:r>
              <a:rPr lang="en-US" sz="1400" dirty="0"/>
              <a:t>May your Holy Spirit help them to grow</a:t>
            </a:r>
          </a:p>
          <a:p>
            <a:r>
              <a:rPr lang="en-US" sz="1400" dirty="0"/>
              <a:t>in faith, hope, and love,</a:t>
            </a:r>
          </a:p>
          <a:p>
            <a:r>
              <a:rPr lang="en-US" sz="1400" dirty="0"/>
              <a:t>so they may know peace, truth, and goodness.</a:t>
            </a:r>
          </a:p>
          <a:p>
            <a:endParaRPr lang="en-US" sz="1400" dirty="0"/>
          </a:p>
          <a:p>
            <a:r>
              <a:rPr lang="en-US" sz="1400" dirty="0"/>
              <a:t>May their ears hear your voice.</a:t>
            </a:r>
          </a:p>
          <a:p>
            <a:r>
              <a:rPr lang="en-US" sz="1400" dirty="0"/>
              <a:t>May their eyes see your presence in all things.</a:t>
            </a:r>
          </a:p>
          <a:p>
            <a:r>
              <a:rPr lang="en-US" sz="1400" dirty="0"/>
              <a:t>May their lips proclaim your word.</a:t>
            </a:r>
          </a:p>
          <a:p>
            <a:r>
              <a:rPr lang="en-US" sz="1400" dirty="0"/>
              <a:t>May their hearts be your dwelling place.</a:t>
            </a:r>
          </a:p>
          <a:p>
            <a:r>
              <a:rPr lang="en-US" sz="1400" dirty="0"/>
              <a:t>May their hands do works of charity.</a:t>
            </a:r>
          </a:p>
          <a:p>
            <a:r>
              <a:rPr lang="en-US" sz="1400" dirty="0"/>
              <a:t>May their feet walk in the way of Jesus Christ,</a:t>
            </a:r>
          </a:p>
          <a:p>
            <a:r>
              <a:rPr lang="en-US" sz="1400" dirty="0"/>
              <a:t>your Son and our Lord.</a:t>
            </a:r>
          </a:p>
          <a:p>
            <a:r>
              <a:rPr lang="en-US" sz="1400" dirty="0"/>
              <a:t>Amen.</a:t>
            </a:r>
          </a:p>
        </p:txBody>
      </p:sp>
    </p:spTree>
    <p:extLst>
      <p:ext uri="{BB962C8B-B14F-4D97-AF65-F5344CB8AC3E}">
        <p14:creationId xmlns:p14="http://schemas.microsoft.com/office/powerpoint/2010/main" val="3882559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Grp="1" noChangeAspect="1"/>
          </p:cNvPicPr>
          <p:nvPr isPhoto="1"/>
        </p:nvPicPr>
        <p:blipFill>
          <a:blip r:embed="rId2" cstate="print">
            <a:lum/>
          </a:blip>
          <a:stretch>
            <a:fillRect/>
          </a:stretch>
        </p:blipFill>
        <p:spPr>
          <a:xfrm>
            <a:off x="0" y="-21771"/>
            <a:ext cx="9144000" cy="6858000"/>
          </a:xfrm>
          <a:prstGeom prst="rect">
            <a:avLst/>
          </a:prstGeom>
          <a:noFill/>
          <a:ln>
            <a:noFill/>
          </a:ln>
        </p:spPr>
      </p:pic>
      <p:sp>
        <p:nvSpPr>
          <p:cNvPr id="3" name="Title 11"/>
          <p:cNvSpPr txBox="1">
            <a:spLocks/>
          </p:cNvSpPr>
          <p:nvPr/>
        </p:nvSpPr>
        <p:spPr>
          <a:xfrm>
            <a:off x="653143" y="1143000"/>
            <a:ext cx="7772400" cy="1143000"/>
          </a:xfrm>
          <a:prstGeom prst="rect">
            <a:avLst/>
          </a:prstGeom>
        </p:spPr>
        <p:txBody>
          <a:bodyPr>
            <a:normAutofit/>
          </a:bodyPr>
          <a:lstStyle/>
          <a:p>
            <a:pPr algn="ctr">
              <a:spcBef>
                <a:spcPct val="0"/>
              </a:spcBef>
              <a:defRPr/>
            </a:pPr>
            <a:r>
              <a:rPr lang="en-US" sz="4800" dirty="0" smtClean="0">
                <a:ln w="17780" cmpd="sng">
                  <a:solidFill>
                    <a:srgbClr val="FFFFFF"/>
                  </a:solidFill>
                  <a:prstDash val="solid"/>
                  <a:miter lim="800000"/>
                </a:ln>
                <a:solidFill>
                  <a:prstClr val="black"/>
                </a:solidFill>
                <a:effectLst>
                  <a:outerShdw blurRad="50800" algn="tl" rotWithShape="0">
                    <a:srgbClr val="000000"/>
                  </a:outerShdw>
                </a:effectLst>
                <a:latin typeface="Love Ya Like A Sister Solid" pitchFamily="2" charset="0"/>
              </a:rPr>
              <a:t>Thank you</a:t>
            </a:r>
            <a:endParaRPr lang="en-US" sz="4800" dirty="0">
              <a:ln w="17780" cmpd="sng">
                <a:solidFill>
                  <a:srgbClr val="FFFFFF"/>
                </a:solidFill>
                <a:prstDash val="solid"/>
                <a:miter lim="800000"/>
              </a:ln>
              <a:solidFill>
                <a:prstClr val="black"/>
              </a:solidFill>
              <a:effectLst>
                <a:outerShdw blurRad="50800" algn="tl" rotWithShape="0">
                  <a:srgbClr val="000000"/>
                </a:outerShdw>
              </a:effectLst>
              <a:latin typeface="Love Ya Like A Sister Solid" pitchFamily="2" charset="0"/>
            </a:endParaRPr>
          </a:p>
        </p:txBody>
      </p:sp>
      <p:sp>
        <p:nvSpPr>
          <p:cNvPr id="4" name="Rectangle 3"/>
          <p:cNvSpPr txBox="1">
            <a:spLocks noChangeArrowheads="1"/>
          </p:cNvSpPr>
          <p:nvPr/>
        </p:nvSpPr>
        <p:spPr>
          <a:xfrm>
            <a:off x="1084217" y="1828800"/>
            <a:ext cx="7315200" cy="3657600"/>
          </a:xfrm>
          <a:prstGeom prst="rect">
            <a:avLst/>
          </a:prstGeom>
        </p:spPr>
        <p:txBody>
          <a:bodyPr vert="horz" lIns="91440" tIns="45720" rIns="91440" bIns="45720" rtlCol="0">
            <a:normAutofit/>
          </a:bodyPr>
          <a:lstStyle/>
          <a:p>
            <a:pPr algn="ctr">
              <a:spcBef>
                <a:spcPct val="20000"/>
              </a:spcBef>
              <a:defRPr/>
            </a:pPr>
            <a:endParaRPr lang="en-US" sz="3200" dirty="0" smtClean="0">
              <a:solidFill>
                <a:prstClr val="black"/>
              </a:solidFill>
              <a:latin typeface="KG Primary Penmanship" pitchFamily="2" charset="0"/>
            </a:endParaRPr>
          </a:p>
          <a:p>
            <a:pPr algn="ctr">
              <a:spcBef>
                <a:spcPct val="20000"/>
              </a:spcBef>
              <a:defRPr/>
            </a:pPr>
            <a:endParaRPr lang="en-US" sz="3200" dirty="0">
              <a:solidFill>
                <a:prstClr val="black"/>
              </a:solidFill>
              <a:latin typeface="KG Primary Penmanship" pitchFamily="2" charset="0"/>
            </a:endParaRPr>
          </a:p>
          <a:p>
            <a:pPr algn="ctr">
              <a:spcBef>
                <a:spcPct val="20000"/>
              </a:spcBef>
              <a:defRPr/>
            </a:pPr>
            <a:r>
              <a:rPr lang="en-US" sz="3200" dirty="0" smtClean="0">
                <a:solidFill>
                  <a:prstClr val="black"/>
                </a:solidFill>
                <a:latin typeface="KG Primary Penmanship" pitchFamily="2" charset="0"/>
              </a:rPr>
              <a:t>For entrusting your child to </a:t>
            </a:r>
          </a:p>
          <a:p>
            <a:pPr algn="ctr">
              <a:spcBef>
                <a:spcPct val="20000"/>
              </a:spcBef>
              <a:defRPr/>
            </a:pPr>
            <a:r>
              <a:rPr lang="en-US" sz="3200" dirty="0" smtClean="0">
                <a:solidFill>
                  <a:prstClr val="black"/>
                </a:solidFill>
                <a:latin typeface="KG Primary Penmanship" pitchFamily="2" charset="0"/>
              </a:rPr>
              <a:t>Mt. Airy Christian Day School</a:t>
            </a:r>
            <a:endParaRPr lang="en-US" sz="3200" dirty="0" smtClean="0">
              <a:solidFill>
                <a:prstClr val="black"/>
              </a:solidFill>
              <a:latin typeface="KG Primary Penmanship" pitchFamily="2" charset="0"/>
            </a:endParaRPr>
          </a:p>
        </p:txBody>
      </p:sp>
    </p:spTree>
    <p:extLst>
      <p:ext uri="{BB962C8B-B14F-4D97-AF65-F5344CB8AC3E}">
        <p14:creationId xmlns:p14="http://schemas.microsoft.com/office/powerpoint/2010/main" val="4031811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1720840"/>
            <a:ext cx="4572000" cy="3139321"/>
          </a:xfrm>
          <a:prstGeom prst="rect">
            <a:avLst/>
          </a:prstGeom>
        </p:spPr>
        <p:txBody>
          <a:bodyPr>
            <a:spAutoFit/>
          </a:bodyPr>
          <a:lstStyle/>
          <a:p>
            <a:r>
              <a:rPr lang="en-US" dirty="0"/>
              <a:t>Heavenly Father, Be with us as we meet. Guide us as we talk. Stay with us as we plan. Open our ears as we listen Open our eyes to your </a:t>
            </a:r>
            <a:r>
              <a:rPr lang="en-US" dirty="0" smtClean="0"/>
              <a:t>vision. </a:t>
            </a:r>
            <a:r>
              <a:rPr lang="en-US" dirty="0"/>
              <a:t>In our meeting Lord, help us to focus on what is important rather than just what is urgent. May everything that we discuss have a bearing on the children in our charge. Let us never forget that it is both a privilege and a responsibility to play a part in the education of the young. Grant that we may always support each other in that process. Amen </a:t>
            </a:r>
          </a:p>
        </p:txBody>
      </p:sp>
    </p:spTree>
    <p:extLst>
      <p:ext uri="{BB962C8B-B14F-4D97-AF65-F5344CB8AC3E}">
        <p14:creationId xmlns:p14="http://schemas.microsoft.com/office/powerpoint/2010/main" val="3472211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JPG"/>
          <p:cNvPicPr>
            <a:picLocks noGrp="1" noChangeAspect="1"/>
          </p:cNvPicPr>
          <p:nvPr isPhoto="1"/>
        </p:nvPicPr>
        <p:blipFill>
          <a:blip r:embed="rId2" cstate="print">
            <a:lum/>
          </a:blip>
          <a:stretch>
            <a:fillRect/>
          </a:stretch>
        </p:blipFill>
        <p:spPr>
          <a:xfrm>
            <a:off x="19594" y="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smtClean="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rPr>
              <a:t>Staff</a:t>
            </a:r>
            <a:endPar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endParaRPr>
          </a:p>
        </p:txBody>
      </p:sp>
      <p:sp>
        <p:nvSpPr>
          <p:cNvPr id="4" name="Rectangle 3"/>
          <p:cNvSpPr txBox="1">
            <a:spLocks noChangeArrowheads="1"/>
          </p:cNvSpPr>
          <p:nvPr/>
        </p:nvSpPr>
        <p:spPr>
          <a:xfrm>
            <a:off x="1143000" y="1905000"/>
            <a:ext cx="7315200" cy="3657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effectLst/>
                <a:uLnTx/>
                <a:uFillTx/>
                <a:latin typeface="KG Primary Penmanship" pitchFamily="2" charset="0"/>
              </a:rPr>
              <a:t>Director: Ms. </a:t>
            </a:r>
            <a:r>
              <a:rPr lang="en-US" sz="2000" dirty="0" err="1" smtClean="0">
                <a:latin typeface="KG Primary Penmanship" pitchFamily="2" charset="0"/>
              </a:rPr>
              <a:t>Sherlyne</a:t>
            </a:r>
            <a:endParaRPr lang="en-US" sz="2000" dirty="0" smtClean="0">
              <a:latin typeface="KG Primary Penmanship" pitchFamily="2" charset="0"/>
            </a:endParaRPr>
          </a:p>
          <a:p>
            <a:pPr marL="0" marR="0" lvl="0" indent="0" algn="ctr" defTabSz="914400" rtl="0" eaLnBrk="1" fontAlgn="auto" latinLnBrk="0" hangingPunct="1">
              <a:lnSpc>
                <a:spcPct val="100000"/>
              </a:lnSpc>
              <a:spcBef>
                <a:spcPct val="20000"/>
              </a:spcBef>
              <a:spcAft>
                <a:spcPts val="0"/>
              </a:spcAft>
              <a:buClrTx/>
              <a:buSzTx/>
              <a:buFontTx/>
              <a:buNone/>
              <a:tabLst/>
              <a:defRPr/>
            </a:pPr>
            <a:r>
              <a:rPr lang="en-US" sz="2000" dirty="0" smtClean="0">
                <a:latin typeface="KG Primary Penmanship" pitchFamily="2" charset="0"/>
              </a:rPr>
              <a:t>Secretary: Mrs. Dolores Williams</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effectLst/>
                <a:uLnTx/>
                <a:uFillTx/>
                <a:latin typeface="KG Primary Penmanship" pitchFamily="2" charset="0"/>
              </a:rPr>
              <a:t>Office</a:t>
            </a:r>
            <a:r>
              <a:rPr kumimoji="0" lang="en-US" sz="2000" b="0" i="0" u="none" strike="noStrike" kern="1200" cap="none" spc="0" normalizeH="0" noProof="0" dirty="0" smtClean="0">
                <a:ln>
                  <a:noFill/>
                </a:ln>
                <a:effectLst/>
                <a:uLnTx/>
                <a:uFillTx/>
                <a:latin typeface="KG Primary Penmanship" pitchFamily="2" charset="0"/>
              </a:rPr>
              <a:t> Assistant: Mrs. </a:t>
            </a:r>
            <a:r>
              <a:rPr kumimoji="0" lang="en-US" sz="2000" b="0" i="0" u="none" strike="noStrike" kern="1200" cap="none" spc="0" normalizeH="0" noProof="0" dirty="0" err="1" smtClean="0">
                <a:ln>
                  <a:noFill/>
                </a:ln>
                <a:effectLst/>
                <a:uLnTx/>
                <a:uFillTx/>
                <a:latin typeface="KG Primary Penmanship" pitchFamily="2" charset="0"/>
              </a:rPr>
              <a:t>Taria</a:t>
            </a:r>
            <a:r>
              <a:rPr kumimoji="0" lang="en-US" sz="2000" b="0" i="0" u="none" strike="noStrike" kern="1200" cap="none" spc="0" normalizeH="0" noProof="0" dirty="0" smtClean="0">
                <a:ln>
                  <a:noFill/>
                </a:ln>
                <a:effectLst/>
                <a:uLnTx/>
                <a:uFillTx/>
                <a:latin typeface="KG Primary Penmanship" pitchFamily="2" charset="0"/>
              </a:rPr>
              <a:t> Connor</a:t>
            </a:r>
          </a:p>
          <a:p>
            <a:pPr marL="0" marR="0" lvl="0" indent="0" algn="ctr" defTabSz="914400" rtl="0" eaLnBrk="1" fontAlgn="auto" latinLnBrk="0" hangingPunct="1">
              <a:lnSpc>
                <a:spcPct val="100000"/>
              </a:lnSpc>
              <a:spcBef>
                <a:spcPct val="20000"/>
              </a:spcBef>
              <a:spcAft>
                <a:spcPts val="0"/>
              </a:spcAft>
              <a:buClrTx/>
              <a:buSzTx/>
              <a:buFontTx/>
              <a:buNone/>
              <a:tabLst/>
              <a:defRPr/>
            </a:pPr>
            <a:r>
              <a:rPr lang="en-US" sz="2000" baseline="0" dirty="0" smtClean="0">
                <a:latin typeface="KG Primary Penmanship" pitchFamily="2" charset="0"/>
              </a:rPr>
              <a:t>Kindergarten</a:t>
            </a:r>
            <a:r>
              <a:rPr lang="en-US" sz="2000" dirty="0" smtClean="0">
                <a:latin typeface="KG Primary Penmanship" pitchFamily="2" charset="0"/>
              </a:rPr>
              <a:t> Teacher: Ms. Aden Clark</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effectLst/>
                <a:uLnTx/>
                <a:uFillTx/>
                <a:latin typeface="KG Primary Penmanship" pitchFamily="2" charset="0"/>
              </a:rPr>
              <a:t>Pre-K</a:t>
            </a:r>
            <a:r>
              <a:rPr kumimoji="0" lang="en-US" sz="2000" b="0" i="0" u="none" strike="noStrike" kern="1200" cap="none" spc="0" normalizeH="0" noProof="0" dirty="0" smtClean="0">
                <a:ln>
                  <a:noFill/>
                </a:ln>
                <a:effectLst/>
                <a:uLnTx/>
                <a:uFillTx/>
                <a:latin typeface="KG Primary Penmanship" pitchFamily="2" charset="0"/>
              </a:rPr>
              <a:t> Teacher: Mrs. </a:t>
            </a:r>
            <a:r>
              <a:rPr kumimoji="0" lang="en-US" sz="2000" b="0" i="0" u="none" strike="noStrike" kern="1200" cap="none" spc="0" normalizeH="0" noProof="0" dirty="0" err="1" smtClean="0">
                <a:ln>
                  <a:noFill/>
                </a:ln>
                <a:effectLst/>
                <a:uLnTx/>
                <a:uFillTx/>
                <a:latin typeface="KG Primary Penmanship" pitchFamily="2" charset="0"/>
              </a:rPr>
              <a:t>Kijah</a:t>
            </a:r>
            <a:r>
              <a:rPr kumimoji="0" lang="en-US" sz="2000" b="0" i="0" u="none" strike="noStrike" kern="1200" cap="none" spc="0" normalizeH="0" noProof="0" dirty="0" smtClean="0">
                <a:ln>
                  <a:noFill/>
                </a:ln>
                <a:effectLst/>
                <a:uLnTx/>
                <a:uFillTx/>
                <a:latin typeface="KG Primary Penmanship" pitchFamily="2" charset="0"/>
              </a:rPr>
              <a:t> Willis</a:t>
            </a:r>
          </a:p>
          <a:p>
            <a:pPr marL="0" marR="0" lvl="0" indent="0" algn="ctr" defTabSz="914400" rtl="0" eaLnBrk="1" fontAlgn="auto" latinLnBrk="0" hangingPunct="1">
              <a:lnSpc>
                <a:spcPct val="100000"/>
              </a:lnSpc>
              <a:spcBef>
                <a:spcPct val="20000"/>
              </a:spcBef>
              <a:spcAft>
                <a:spcPts val="0"/>
              </a:spcAft>
              <a:buClrTx/>
              <a:buSzTx/>
              <a:buFontTx/>
              <a:buNone/>
              <a:tabLst/>
              <a:defRPr/>
            </a:pPr>
            <a:r>
              <a:rPr lang="en-US" sz="2000" baseline="0" dirty="0" smtClean="0">
                <a:latin typeface="KG Primary Penmanship" pitchFamily="2" charset="0"/>
              </a:rPr>
              <a:t>Preschool </a:t>
            </a:r>
            <a:r>
              <a:rPr lang="en-US" sz="2000" baseline="0" dirty="0" smtClean="0">
                <a:latin typeface="KG Primary Penmanship" pitchFamily="2" charset="0"/>
              </a:rPr>
              <a:t>Teacher : </a:t>
            </a:r>
            <a:r>
              <a:rPr lang="en-US" sz="2000" baseline="0" dirty="0" smtClean="0">
                <a:latin typeface="KG Primary Penmanship" pitchFamily="2" charset="0"/>
              </a:rPr>
              <a:t>Mrs. </a:t>
            </a:r>
            <a:r>
              <a:rPr lang="en-US" sz="2000" baseline="0" dirty="0" err="1" smtClean="0">
                <a:latin typeface="KG Primary Penmanship" pitchFamily="2" charset="0"/>
              </a:rPr>
              <a:t>Tamecia</a:t>
            </a:r>
            <a:r>
              <a:rPr lang="en-US" sz="2000" baseline="0" dirty="0" smtClean="0">
                <a:latin typeface="KG Primary Penmanship" pitchFamily="2" charset="0"/>
              </a:rPr>
              <a:t> Lawrence</a:t>
            </a:r>
            <a:r>
              <a:rPr lang="en-US" sz="2000" dirty="0" smtClean="0">
                <a:latin typeface="KG Primary Penmanship" pitchFamily="2" charset="0"/>
              </a:rPr>
              <a:t> Baxter</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effectLst/>
                <a:uLnTx/>
                <a:uFillTx/>
                <a:latin typeface="KG Primary Penmanship" pitchFamily="2" charset="0"/>
              </a:rPr>
              <a:t>Beginners</a:t>
            </a:r>
            <a:r>
              <a:rPr kumimoji="0" lang="en-US" sz="2000" b="0" i="0" u="none" strike="noStrike" kern="1200" cap="none" spc="0" normalizeH="0" noProof="0" dirty="0" smtClean="0">
                <a:ln>
                  <a:noFill/>
                </a:ln>
                <a:effectLst/>
                <a:uLnTx/>
                <a:uFillTx/>
                <a:latin typeface="KG Primary Penmanship" pitchFamily="2" charset="0"/>
              </a:rPr>
              <a:t> </a:t>
            </a:r>
            <a:r>
              <a:rPr kumimoji="0" lang="en-US" sz="2000" b="0" i="0" u="none" strike="noStrike" kern="1200" cap="none" spc="0" normalizeH="0" noProof="0" dirty="0" smtClean="0">
                <a:ln>
                  <a:noFill/>
                </a:ln>
                <a:effectLst/>
                <a:uLnTx/>
                <a:uFillTx/>
                <a:latin typeface="KG Primary Penmanship" pitchFamily="2" charset="0"/>
              </a:rPr>
              <a:t>Teacher: Mrs. Regina Washington</a:t>
            </a:r>
          </a:p>
          <a:p>
            <a:pPr marL="0" marR="0" lvl="0" indent="0" algn="ctr" defTabSz="914400" rtl="0" eaLnBrk="1" fontAlgn="auto" latinLnBrk="0" hangingPunct="1">
              <a:lnSpc>
                <a:spcPct val="100000"/>
              </a:lnSpc>
              <a:spcBef>
                <a:spcPct val="20000"/>
              </a:spcBef>
              <a:spcAft>
                <a:spcPts val="0"/>
              </a:spcAft>
              <a:buClrTx/>
              <a:buSzTx/>
              <a:buFontTx/>
              <a:buNone/>
              <a:tabLst/>
              <a:defRPr/>
            </a:pPr>
            <a:r>
              <a:rPr lang="en-US" sz="2000" baseline="0" dirty="0" smtClean="0">
                <a:latin typeface="KG Primary Penmanship" pitchFamily="2" charset="0"/>
              </a:rPr>
              <a:t>Before</a:t>
            </a:r>
            <a:r>
              <a:rPr lang="en-US" sz="2000" dirty="0" smtClean="0">
                <a:latin typeface="KG Primary Penmanship" pitchFamily="2" charset="0"/>
              </a:rPr>
              <a:t> Care Teacher: Mrs. </a:t>
            </a:r>
            <a:r>
              <a:rPr lang="en-US" sz="2000" dirty="0" smtClean="0">
                <a:latin typeface="KG Primary Penmanship" pitchFamily="2" charset="0"/>
              </a:rPr>
              <a:t>Connie</a:t>
            </a:r>
          </a:p>
          <a:p>
            <a:pPr marL="0" marR="0" lvl="0" indent="0" algn="ctr" defTabSz="914400" rtl="0" eaLnBrk="1" fontAlgn="auto" latinLnBrk="0" hangingPunct="1">
              <a:lnSpc>
                <a:spcPct val="100000"/>
              </a:lnSpc>
              <a:spcBef>
                <a:spcPct val="20000"/>
              </a:spcBef>
              <a:spcAft>
                <a:spcPts val="0"/>
              </a:spcAft>
              <a:buClrTx/>
              <a:buSzTx/>
              <a:buFontTx/>
              <a:buNone/>
              <a:tabLst/>
              <a:defRPr/>
            </a:pPr>
            <a:r>
              <a:rPr lang="en-US" sz="2000" dirty="0">
                <a:latin typeface="KG Primary Penmanship" pitchFamily="2" charset="0"/>
              </a:rPr>
              <a:t> </a:t>
            </a:r>
            <a:r>
              <a:rPr lang="en-US" sz="2000" dirty="0" smtClean="0">
                <a:latin typeface="KG Primary Penmanship" pitchFamily="2" charset="0"/>
              </a:rPr>
              <a:t>       Mrs. Mary, and Mrs. Capris</a:t>
            </a:r>
            <a:endParaRPr lang="en-US" sz="2000" dirty="0" smtClean="0">
              <a:latin typeface="KG Primary Penmanship" pitchFamily="2" charset="0"/>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a:noFill/>
              </a:ln>
              <a:effectLst/>
              <a:uLnTx/>
              <a:uFillTx/>
              <a:latin typeface="KG Primary Penmanship" pitchFamily="2"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effectLst/>
              <a:uLnTx/>
              <a:uFillTx/>
              <a:latin typeface="KG Primary Penmanship"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846909"/>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smtClean="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rPr>
              <a:t>School</a:t>
            </a:r>
            <a:r>
              <a:rPr lang="en-US" sz="4800" dirty="0" smtClean="0">
                <a:ln w="17780" cmpd="sng">
                  <a:solidFill>
                    <a:srgbClr val="FFFFFF"/>
                  </a:solidFill>
                  <a:prstDash val="solid"/>
                  <a:miter lim="800000"/>
                </a:ln>
                <a:effectLst>
                  <a:outerShdw blurRad="50800" algn="tl" rotWithShape="0">
                    <a:srgbClr val="000000"/>
                  </a:outerShdw>
                </a:effectLst>
                <a:latin typeface="Love Ya Like A Sister Solid" pitchFamily="2" charset="0"/>
                <a:ea typeface="+mj-ea"/>
                <a:cs typeface="+mj-cs"/>
              </a:rPr>
              <a:t> History</a:t>
            </a:r>
            <a:endPar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endParaRPr>
          </a:p>
        </p:txBody>
      </p:sp>
      <p:sp>
        <p:nvSpPr>
          <p:cNvPr id="4" name="Rectangle 3"/>
          <p:cNvSpPr txBox="1">
            <a:spLocks noChangeArrowheads="1"/>
          </p:cNvSpPr>
          <p:nvPr/>
        </p:nvSpPr>
        <p:spPr>
          <a:xfrm>
            <a:off x="1371600" y="1600200"/>
            <a:ext cx="5943600" cy="4267200"/>
          </a:xfrm>
          <a:prstGeom prst="rect">
            <a:avLst/>
          </a:prstGeom>
        </p:spPr>
        <p:txBody>
          <a:bodyPr vert="horz" lIns="91440" tIns="45720" rIns="91440" bIns="45720" rtlCol="0">
            <a:noAutofit/>
          </a:bodyPr>
          <a:lstStyle/>
          <a:p>
            <a:pPr indent="457200"/>
            <a:r>
              <a:rPr lang="en-US" dirty="0">
                <a:latin typeface="Times New Roman"/>
                <a:ea typeface="Times New Roman"/>
              </a:rPr>
              <a:t>We welcome you and your child to the Mt. Airy Christian Day School.  The school was </a:t>
            </a:r>
            <a:r>
              <a:rPr lang="en-US" dirty="0" smtClean="0">
                <a:latin typeface="Times New Roman"/>
                <a:ea typeface="Times New Roman"/>
              </a:rPr>
              <a:t>founded by Bishop Ernst C. Morris  in 1980 as an outreach ministry for Mt. Airy Church of God in Christ, providing </a:t>
            </a:r>
            <a:r>
              <a:rPr lang="en-US" dirty="0">
                <a:latin typeface="Times New Roman"/>
                <a:ea typeface="Times New Roman"/>
              </a:rPr>
              <a:t>an affordable Christ-centered educational program, from pre-school through 6</a:t>
            </a:r>
            <a:r>
              <a:rPr lang="en-US" baseline="30000" dirty="0">
                <a:latin typeface="Times New Roman"/>
                <a:ea typeface="Times New Roman"/>
              </a:rPr>
              <a:t>th</a:t>
            </a:r>
            <a:r>
              <a:rPr lang="en-US" dirty="0">
                <a:latin typeface="Times New Roman"/>
                <a:ea typeface="Times New Roman"/>
              </a:rPr>
              <a:t> grade, to our church and surrounding community.  Today the school focuses on the education of pre-school </a:t>
            </a:r>
            <a:r>
              <a:rPr lang="en-US" dirty="0" smtClean="0">
                <a:latin typeface="Times New Roman"/>
                <a:ea typeface="Times New Roman"/>
              </a:rPr>
              <a:t> to </a:t>
            </a:r>
            <a:r>
              <a:rPr lang="en-US" dirty="0" smtClean="0">
                <a:latin typeface="Times New Roman"/>
                <a:ea typeface="Times New Roman"/>
              </a:rPr>
              <a:t>Kindergarten children </a:t>
            </a:r>
            <a:r>
              <a:rPr lang="en-US" dirty="0">
                <a:latin typeface="Times New Roman"/>
                <a:ea typeface="Times New Roman"/>
              </a:rPr>
              <a:t>throughout the city. </a:t>
            </a:r>
            <a:r>
              <a:rPr lang="en-US" dirty="0" smtClean="0">
                <a:latin typeface="Times New Roman"/>
                <a:ea typeface="Times New Roman"/>
              </a:rPr>
              <a:t> We </a:t>
            </a:r>
            <a:r>
              <a:rPr lang="en-US" dirty="0">
                <a:latin typeface="Times New Roman"/>
                <a:ea typeface="Times New Roman"/>
              </a:rPr>
              <a:t>believe that Christian Schools, such as Mount Airy Christian Day School, play a major role in counter-acting the negative forces that have all but overwhelmed our families and our communities.  </a:t>
            </a:r>
            <a:endParaRPr kumimoji="0" lang="en-US" b="0" i="0" u="none" strike="noStrike" kern="1200" cap="none" spc="0" normalizeH="0" baseline="0" noProof="0" dirty="0" smtClean="0">
              <a:ln>
                <a:noFill/>
              </a:ln>
              <a:effectLst/>
              <a:uLnTx/>
              <a:uFillTx/>
              <a:latin typeface="KG Primary Penmanship"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838200"/>
            <a:ext cx="7772400" cy="1143000"/>
          </a:xfrm>
          <a:prstGeom prst="rect">
            <a:avLst/>
          </a:prstGeom>
        </p:spPr>
        <p:txBody>
          <a:bodyPr>
            <a:normAutofit/>
          </a:bodyPr>
          <a:lstStyle/>
          <a:p>
            <a:pPr lvl="0" algn="ctr">
              <a:spcBef>
                <a:spcPct val="0"/>
              </a:spcBef>
              <a:defRPr/>
            </a:pPr>
            <a:r>
              <a:rPr lang="en-US" sz="4800" dirty="0">
                <a:ln w="17780" cmpd="sng">
                  <a:solidFill>
                    <a:srgbClr val="FFFFFF"/>
                  </a:solidFill>
                  <a:prstDash val="solid"/>
                  <a:miter lim="800000"/>
                </a:ln>
                <a:effectLst>
                  <a:outerShdw blurRad="50800" algn="tl" rotWithShape="0">
                    <a:srgbClr val="000000"/>
                  </a:outerShdw>
                </a:effectLst>
                <a:latin typeface="Love Ya Like A Sister Solid" pitchFamily="2" charset="0"/>
                <a:ea typeface="+mj-ea"/>
                <a:cs typeface="+mj-cs"/>
              </a:rPr>
              <a:t> Housekeeping </a:t>
            </a:r>
            <a:r>
              <a:rPr lang="en-US" sz="4800" dirty="0" smtClean="0">
                <a:ln w="17780" cmpd="sng">
                  <a:solidFill>
                    <a:srgbClr val="FFFFFF"/>
                  </a:solidFill>
                  <a:prstDash val="solid"/>
                  <a:miter lim="800000"/>
                </a:ln>
                <a:effectLst>
                  <a:outerShdw blurRad="50800" algn="tl" rotWithShape="0">
                    <a:srgbClr val="000000"/>
                  </a:outerShdw>
                </a:effectLst>
                <a:latin typeface="Love Ya Like A Sister Solid" pitchFamily="2" charset="0"/>
                <a:ea typeface="+mj-ea"/>
                <a:cs typeface="+mj-cs"/>
              </a:rPr>
              <a:t>Rules</a:t>
            </a:r>
            <a:endPar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endParaRPr>
          </a:p>
        </p:txBody>
      </p:sp>
      <p:sp>
        <p:nvSpPr>
          <p:cNvPr id="4" name="Rectangle 3"/>
          <p:cNvSpPr txBox="1">
            <a:spLocks noChangeArrowheads="1"/>
          </p:cNvSpPr>
          <p:nvPr/>
        </p:nvSpPr>
        <p:spPr>
          <a:xfrm>
            <a:off x="914400" y="1752600"/>
            <a:ext cx="7315200" cy="3657600"/>
          </a:xfrm>
          <a:prstGeom prst="rect">
            <a:avLst/>
          </a:prstGeom>
        </p:spPr>
        <p:txBody>
          <a:bodyPr vert="horz" lIns="91440" tIns="45720" rIns="91440" bIns="45720" rtlCol="0">
            <a:normAutofit fontScale="92500"/>
          </a:bodyPr>
          <a:lstStyle/>
          <a:p>
            <a:pPr marL="457200" marR="0" lvl="0" indent="-457200"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lang="en-US" sz="1600" dirty="0" smtClean="0">
                <a:latin typeface="KG Primary Penmanship" pitchFamily="2" charset="0"/>
              </a:rPr>
              <a:t>Please remember to sign your child in each day with your full name and time of arrival. The same with departure. Please do not sign, Mom, Dad, Uncle, Grandma, or Grandpa. </a:t>
            </a:r>
          </a:p>
          <a:p>
            <a:pPr marL="457200" marR="0" lvl="0" indent="-457200"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smtClean="0">
                <a:ln>
                  <a:noFill/>
                </a:ln>
                <a:effectLst/>
                <a:uLnTx/>
                <a:uFillTx/>
                <a:latin typeface="KG Primary Penmanship" pitchFamily="2" charset="0"/>
              </a:rPr>
              <a:t>Children</a:t>
            </a:r>
            <a:r>
              <a:rPr lang="en-US" sz="1600" dirty="0">
                <a:latin typeface="KG Primary Penmanship" pitchFamily="2" charset="0"/>
              </a:rPr>
              <a:t> </a:t>
            </a:r>
            <a:r>
              <a:rPr lang="en-US" sz="1600" dirty="0" smtClean="0">
                <a:latin typeface="KG Primary Penmanship" pitchFamily="2" charset="0"/>
              </a:rPr>
              <a:t>must wash hands before entering the classroom. Always remember to ask your child if they need to use the restroom before entering the classrooms.</a:t>
            </a:r>
          </a:p>
          <a:p>
            <a:pPr marL="457200" marR="0" lvl="0" indent="-457200"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smtClean="0">
                <a:ln>
                  <a:noFill/>
                </a:ln>
                <a:effectLst/>
                <a:uLnTx/>
                <a:uFillTx/>
                <a:latin typeface="KG Primary Penmanship" pitchFamily="2" charset="0"/>
              </a:rPr>
              <a:t>Ensure</a:t>
            </a:r>
            <a:r>
              <a:rPr kumimoji="0" lang="en-US" sz="1600" b="0" i="0" u="none" strike="noStrike" kern="1200" cap="none" spc="0" normalizeH="0" noProof="0" dirty="0" smtClean="0">
                <a:ln>
                  <a:noFill/>
                </a:ln>
                <a:effectLst/>
                <a:uLnTx/>
                <a:uFillTx/>
                <a:latin typeface="KG Primary Penmanship" pitchFamily="2" charset="0"/>
              </a:rPr>
              <a:t> that the teacher makes eye contact with you and greets both you and your child. </a:t>
            </a:r>
            <a:endParaRPr lang="en-US" sz="1600" dirty="0">
              <a:latin typeface="KG Primary Penmanship" pitchFamily="2" charset="0"/>
            </a:endParaRPr>
          </a:p>
          <a:p>
            <a:pPr marL="457200" marR="0" lvl="0" indent="-457200"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smtClean="0">
                <a:ln>
                  <a:noFill/>
                </a:ln>
                <a:effectLst/>
                <a:uLnTx/>
                <a:uFillTx/>
                <a:latin typeface="KG Primary Penmanship" pitchFamily="2" charset="0"/>
              </a:rPr>
              <a:t>School</a:t>
            </a:r>
            <a:r>
              <a:rPr kumimoji="0" lang="en-US" sz="1600" b="0" i="0" u="none" strike="noStrike" kern="1200" cap="none" spc="0" normalizeH="0" noProof="0" dirty="0" smtClean="0">
                <a:ln>
                  <a:noFill/>
                </a:ln>
                <a:effectLst/>
                <a:uLnTx/>
                <a:uFillTx/>
                <a:latin typeface="KG Primary Penmanship" pitchFamily="2" charset="0"/>
              </a:rPr>
              <a:t> begins at 8:30am. Any child arriving after 9:30 will be marked out for the day. We must get a final lunch count by 9:30am. </a:t>
            </a:r>
            <a:r>
              <a:rPr lang="en-US" sz="1600" dirty="0" smtClean="0">
                <a:latin typeface="KG Primary Penmanship" pitchFamily="2" charset="0"/>
              </a:rPr>
              <a:t>Children will be permitted after 9:30am if they have a Doctors note</a:t>
            </a:r>
            <a:r>
              <a:rPr lang="en-US" sz="1600" dirty="0" smtClean="0">
                <a:latin typeface="KG Primary Penmanship" pitchFamily="2" charset="0"/>
              </a:rPr>
              <a:t>.</a:t>
            </a:r>
          </a:p>
          <a:p>
            <a:pPr marL="457200" marR="0" lvl="0" indent="-457200"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lang="en-US" sz="1600" dirty="0" smtClean="0">
                <a:latin typeface="KG Primary Penmanship" pitchFamily="2" charset="0"/>
              </a:rPr>
              <a:t>Kindergarten begins promptly at 8:30am.  Your child will be marked late if they arrive after 8:30pm. </a:t>
            </a:r>
          </a:p>
          <a:p>
            <a:pPr marL="457200" marR="0" lvl="0" indent="-457200"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lang="en-US" sz="1600" dirty="0" smtClean="0">
                <a:latin typeface="KG Primary Penmanship" pitchFamily="2" charset="0"/>
              </a:rPr>
              <a:t>Please ensure that your child is in full uniform  each day. (ages 3 and up)</a:t>
            </a:r>
          </a:p>
          <a:p>
            <a:pPr marL="457200" marR="0" lvl="0" indent="-457200"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lang="en-US" sz="1600" dirty="0" smtClean="0">
                <a:latin typeface="KG Primary Penmanship" pitchFamily="2" charset="0"/>
              </a:rPr>
              <a:t>Hand the </a:t>
            </a:r>
            <a:r>
              <a:rPr lang="en-US" sz="1600" dirty="0" err="1" smtClean="0">
                <a:latin typeface="KG Primary Penmanship" pitchFamily="2" charset="0"/>
              </a:rPr>
              <a:t>childs</a:t>
            </a:r>
            <a:r>
              <a:rPr lang="en-US" sz="1600" dirty="0" smtClean="0">
                <a:latin typeface="KG Primary Penmanship" pitchFamily="2" charset="0"/>
              </a:rPr>
              <a:t> teacher the sign out card before taking your child</a:t>
            </a:r>
            <a:endParaRPr lang="en-US" sz="1600" dirty="0" smtClean="0">
              <a:latin typeface="KG Primary Penmanship"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7.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smtClean="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rPr>
              <a:t>Outside Play</a:t>
            </a:r>
            <a:endPar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endParaRPr>
          </a:p>
        </p:txBody>
      </p:sp>
      <p:sp>
        <p:nvSpPr>
          <p:cNvPr id="4" name="Rectangle 3"/>
          <p:cNvSpPr txBox="1">
            <a:spLocks noChangeArrowheads="1"/>
          </p:cNvSpPr>
          <p:nvPr/>
        </p:nvSpPr>
        <p:spPr>
          <a:xfrm>
            <a:off x="914400" y="1981200"/>
            <a:ext cx="7315200" cy="3657600"/>
          </a:xfrm>
          <a:prstGeom prst="rect">
            <a:avLst/>
          </a:prstGeom>
        </p:spPr>
        <p:txBody>
          <a:bodyPr vert="horz" lIns="91440" tIns="45720" rIns="91440" bIns="45720" rtlCol="0">
            <a:normAutofit fontScale="92500" lnSpcReduction="10000"/>
          </a:bodyPr>
          <a:lstStyle/>
          <a:p>
            <a:pPr marL="457200" lvl="0" indent="-457200">
              <a:spcBef>
                <a:spcPct val="20000"/>
              </a:spcBef>
              <a:buFont typeface="Wingdings" panose="05000000000000000000" pitchFamily="2" charset="2"/>
              <a:buChar char="ü"/>
              <a:defRPr/>
            </a:pPr>
            <a:r>
              <a:rPr lang="en-US" sz="3200" dirty="0">
                <a:latin typeface="KG Primary Penmanship" pitchFamily="2" charset="0"/>
              </a:rPr>
              <a:t>We go outside everyday </a:t>
            </a:r>
            <a:r>
              <a:rPr lang="en-US" sz="3200" dirty="0" smtClean="0">
                <a:latin typeface="KG Primary Penmanship" pitchFamily="2" charset="0"/>
              </a:rPr>
              <a:t>unless </a:t>
            </a:r>
            <a:r>
              <a:rPr lang="en-US" sz="3200" dirty="0">
                <a:latin typeface="KG Primary Penmanship" pitchFamily="2" charset="0"/>
              </a:rPr>
              <a:t>the temperature/heat index is above 100 or the wind child is below 32 or it is raining/snowing.</a:t>
            </a:r>
          </a:p>
          <a:p>
            <a:pPr marL="457200" lvl="0" indent="-457200">
              <a:spcBef>
                <a:spcPct val="20000"/>
              </a:spcBef>
              <a:buFont typeface="Wingdings" panose="05000000000000000000" pitchFamily="2" charset="2"/>
              <a:buChar char="ü"/>
              <a:defRPr/>
            </a:pPr>
            <a:r>
              <a:rPr lang="en-US" sz="3200" dirty="0" smtClean="0">
                <a:latin typeface="KG Primary Penmanship" pitchFamily="2" charset="0"/>
              </a:rPr>
              <a:t>Please ensure that your </a:t>
            </a:r>
            <a:r>
              <a:rPr lang="en-US" sz="3200" dirty="0">
                <a:latin typeface="KG Primary Penmanship" pitchFamily="2" charset="0"/>
              </a:rPr>
              <a:t>child is wearing appropriate clothing for </a:t>
            </a:r>
            <a:r>
              <a:rPr lang="en-US" sz="3200" dirty="0" smtClean="0">
                <a:latin typeface="KG Primary Penmanship" pitchFamily="2" charset="0"/>
              </a:rPr>
              <a:t>the </a:t>
            </a:r>
            <a:r>
              <a:rPr lang="en-US" sz="3200" dirty="0">
                <a:latin typeface="KG Primary Penmanship" pitchFamily="2" charset="0"/>
              </a:rPr>
              <a:t>weather.</a:t>
            </a:r>
          </a:p>
          <a:p>
            <a:pPr marL="457200" lvl="0" indent="-457200">
              <a:spcBef>
                <a:spcPct val="20000"/>
              </a:spcBef>
              <a:buFont typeface="Wingdings" panose="05000000000000000000" pitchFamily="2" charset="2"/>
              <a:buChar char="ü"/>
              <a:defRPr/>
            </a:pPr>
            <a:r>
              <a:rPr lang="en-US" sz="3200" dirty="0">
                <a:latin typeface="KG Primary Penmanship" pitchFamily="2" charset="0"/>
              </a:rPr>
              <a:t>Label all jackets, scarves and </a:t>
            </a:r>
            <a:r>
              <a:rPr lang="en-US" sz="3200" dirty="0" smtClean="0">
                <a:latin typeface="KG Primary Penmanship" pitchFamily="2" charset="0"/>
              </a:rPr>
              <a:t>hats and </a:t>
            </a:r>
            <a:r>
              <a:rPr lang="en-US" sz="3200" dirty="0" err="1" smtClean="0">
                <a:latin typeface="KG Primary Penmanship" pitchFamily="2" charset="0"/>
              </a:rPr>
              <a:t>bookbags</a:t>
            </a:r>
            <a:r>
              <a:rPr lang="en-US" sz="3200" dirty="0" smtClean="0">
                <a:latin typeface="KG Primary Penmanship" pitchFamily="2" charset="0"/>
              </a:rPr>
              <a:t>!</a:t>
            </a:r>
            <a:endParaRPr lang="en-US" sz="3200" dirty="0">
              <a:latin typeface="KG Primary Penmanship" pitchFamily="2"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effectLst/>
              <a:uLnTx/>
              <a:uFillTx/>
              <a:latin typeface="KG Primary Penmanship"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8.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fontScale="70000" lnSpcReduction="20000"/>
          </a:bodyPr>
          <a:lstStyle/>
          <a:p>
            <a:pPr lvl="0" algn="ctr">
              <a:spcBef>
                <a:spcPct val="0"/>
              </a:spcBef>
              <a:defRPr/>
            </a:pPr>
            <a:r>
              <a:rPr lang="en-US" sz="4800" dirty="0">
                <a:ln w="17780" cmpd="sng">
                  <a:solidFill>
                    <a:srgbClr val="FFFFFF"/>
                  </a:solidFill>
                  <a:prstDash val="solid"/>
                  <a:miter lim="800000"/>
                </a:ln>
                <a:effectLst>
                  <a:outerShdw blurRad="50800" algn="tl" rotWithShape="0">
                    <a:srgbClr val="000000"/>
                  </a:outerShdw>
                </a:effectLst>
                <a:latin typeface="Love Ya Like A Sister Solid" pitchFamily="2" charset="0"/>
                <a:ea typeface="+mj-ea"/>
                <a:cs typeface="+mj-cs"/>
              </a:rPr>
              <a:t>Daily Folders go home everyday and should be returned the following day</a:t>
            </a:r>
            <a:endPar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endParaRPr>
          </a:p>
        </p:txBody>
      </p:sp>
      <p:sp>
        <p:nvSpPr>
          <p:cNvPr id="4" name="Rectangle 3"/>
          <p:cNvSpPr txBox="1">
            <a:spLocks noChangeArrowheads="1"/>
          </p:cNvSpPr>
          <p:nvPr/>
        </p:nvSpPr>
        <p:spPr>
          <a:xfrm>
            <a:off x="914400" y="1981200"/>
            <a:ext cx="7315200" cy="36576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effectLst/>
                <a:uLnTx/>
                <a:uFillTx/>
                <a:latin typeface="KG Primary Penmanship" pitchFamily="2" charset="0"/>
              </a:rPr>
              <a:t>Check your </a:t>
            </a:r>
            <a:r>
              <a:rPr kumimoji="0" lang="en-US" sz="3200" b="0" i="0" u="none" strike="noStrike" kern="1200" cap="none" spc="0" normalizeH="0" baseline="0" noProof="0" dirty="0" err="1" smtClean="0">
                <a:ln>
                  <a:noFill/>
                </a:ln>
                <a:effectLst/>
                <a:uLnTx/>
                <a:uFillTx/>
                <a:latin typeface="KG Primary Penmanship" pitchFamily="2" charset="0"/>
              </a:rPr>
              <a:t>childs</a:t>
            </a:r>
            <a:r>
              <a:rPr kumimoji="0" lang="en-US" sz="3200" b="0" i="0" u="none" strike="noStrike" kern="1200" cap="none" spc="0" normalizeH="0" baseline="0" noProof="0" dirty="0" smtClean="0">
                <a:ln>
                  <a:noFill/>
                </a:ln>
                <a:effectLst/>
                <a:uLnTx/>
                <a:uFillTx/>
                <a:latin typeface="KG Primary Penmanship" pitchFamily="2" charset="0"/>
              </a:rPr>
              <a:t> folder each day for important information. Either from the school,</a:t>
            </a:r>
            <a:r>
              <a:rPr kumimoji="0" lang="en-US" sz="3200" b="0" i="0" u="none" strike="noStrike" kern="1200" cap="none" spc="0" normalizeH="0" noProof="0" dirty="0" smtClean="0">
                <a:ln>
                  <a:noFill/>
                </a:ln>
                <a:effectLst/>
                <a:uLnTx/>
                <a:uFillTx/>
                <a:latin typeface="KG Primary Penmanship" pitchFamily="2" charset="0"/>
              </a:rPr>
              <a:t> or your </a:t>
            </a:r>
            <a:r>
              <a:rPr kumimoji="0" lang="en-US" sz="3200" b="0" i="0" u="none" strike="noStrike" kern="1200" cap="none" spc="0" normalizeH="0" noProof="0" dirty="0" err="1" smtClean="0">
                <a:ln>
                  <a:noFill/>
                </a:ln>
                <a:effectLst/>
                <a:uLnTx/>
                <a:uFillTx/>
                <a:latin typeface="KG Primary Penmanship" pitchFamily="2" charset="0"/>
              </a:rPr>
              <a:t>childs</a:t>
            </a:r>
            <a:r>
              <a:rPr kumimoji="0" lang="en-US" sz="3200" b="0" i="0" u="none" strike="noStrike" kern="1200" cap="none" spc="0" normalizeH="0" noProof="0" dirty="0" smtClean="0">
                <a:ln>
                  <a:noFill/>
                </a:ln>
                <a:effectLst/>
                <a:uLnTx/>
                <a:uFillTx/>
                <a:latin typeface="KG Primary Penmanship" pitchFamily="2" charset="0"/>
              </a:rPr>
              <a:t> teacher. Daily reports will also be in your </a:t>
            </a:r>
            <a:r>
              <a:rPr kumimoji="0" lang="en-US" sz="3200" b="0" i="0" u="none" strike="noStrike" kern="1200" cap="none" spc="0" normalizeH="0" noProof="0" dirty="0" err="1" smtClean="0">
                <a:ln>
                  <a:noFill/>
                </a:ln>
                <a:effectLst/>
                <a:uLnTx/>
                <a:uFillTx/>
                <a:latin typeface="KG Primary Penmanship" pitchFamily="2" charset="0"/>
              </a:rPr>
              <a:t>childs</a:t>
            </a:r>
            <a:r>
              <a:rPr kumimoji="0" lang="en-US" sz="3200" b="0" i="0" u="none" strike="noStrike" kern="1200" cap="none" spc="0" normalizeH="0" noProof="0" dirty="0" smtClean="0">
                <a:ln>
                  <a:noFill/>
                </a:ln>
                <a:effectLst/>
                <a:uLnTx/>
                <a:uFillTx/>
                <a:latin typeface="KG Primary Penmanship" pitchFamily="2" charset="0"/>
              </a:rPr>
              <a:t> folder</a:t>
            </a:r>
            <a:endParaRPr kumimoji="0" lang="en-US" sz="3200" b="0" i="0" u="none" strike="noStrike" kern="1200" cap="none" spc="0" normalizeH="0" baseline="0" noProof="0" dirty="0" smtClean="0">
              <a:ln>
                <a:noFill/>
              </a:ln>
              <a:effectLst/>
              <a:uLnTx/>
              <a:uFillTx/>
              <a:latin typeface="KG Primary Penmanship" pitchFamily="2"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effectLst/>
              <a:uLnTx/>
              <a:uFillTx/>
              <a:latin typeface="KG Primary Penmanship" pitchFamily="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9.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fontScale="85000" lnSpcReduction="20000"/>
          </a:bodyPr>
          <a:lstStyle/>
          <a:p>
            <a:pPr lvl="0" algn="ctr">
              <a:spcBef>
                <a:spcPct val="0"/>
              </a:spcBef>
              <a:defRPr/>
            </a:pPr>
            <a:r>
              <a:rPr lang="en-US" sz="4800" dirty="0">
                <a:ln w="17780" cmpd="sng">
                  <a:solidFill>
                    <a:srgbClr val="FFFFFF"/>
                  </a:solidFill>
                  <a:prstDash val="solid"/>
                  <a:miter lim="800000"/>
                </a:ln>
                <a:effectLst>
                  <a:outerShdw blurRad="50800" algn="tl" rotWithShape="0">
                    <a:srgbClr val="000000"/>
                  </a:outerShdw>
                </a:effectLst>
                <a:latin typeface="Love Ya Like A Sister Solid" pitchFamily="2" charset="0"/>
                <a:ea typeface="+mj-ea"/>
                <a:cs typeface="+mj-cs"/>
              </a:rPr>
              <a:t> Things to Continue to Work on at Home</a:t>
            </a:r>
            <a:endPar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endParaRPr>
          </a:p>
        </p:txBody>
      </p:sp>
      <p:sp>
        <p:nvSpPr>
          <p:cNvPr id="4" name="Rectangle 3"/>
          <p:cNvSpPr txBox="1">
            <a:spLocks noChangeArrowheads="1"/>
          </p:cNvSpPr>
          <p:nvPr/>
        </p:nvSpPr>
        <p:spPr>
          <a:xfrm>
            <a:off x="914400" y="1981200"/>
            <a:ext cx="7315200" cy="3657600"/>
          </a:xfrm>
          <a:prstGeom prst="rect">
            <a:avLst/>
          </a:prstGeom>
        </p:spPr>
        <p:txBody>
          <a:bodyPr vert="horz" lIns="91440" tIns="45720" rIns="91440" bIns="45720" rtlCol="0">
            <a:normAutofit/>
          </a:bodyPr>
          <a:lstStyle/>
          <a:p>
            <a:pPr marL="457200" marR="0" lvl="0" indent="-457200" algn="ctr"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smtClean="0">
              <a:ln>
                <a:noFill/>
              </a:ln>
              <a:effectLst/>
              <a:uLnTx/>
              <a:uFillTx/>
              <a:latin typeface="KG Primary Penmanship" pitchFamily="2" charset="0"/>
            </a:endParaRPr>
          </a:p>
        </p:txBody>
      </p:sp>
      <p:sp>
        <p:nvSpPr>
          <p:cNvPr id="5" name="Rectangle 4"/>
          <p:cNvSpPr/>
          <p:nvPr/>
        </p:nvSpPr>
        <p:spPr>
          <a:xfrm>
            <a:off x="1066800" y="2136339"/>
            <a:ext cx="6858000" cy="3693319"/>
          </a:xfrm>
          <a:prstGeom prst="rect">
            <a:avLst/>
          </a:prstGeom>
        </p:spPr>
        <p:txBody>
          <a:bodyPr wrap="square">
            <a:spAutoFit/>
          </a:bodyPr>
          <a:lstStyle/>
          <a:p>
            <a:r>
              <a:rPr lang="en-US" b="1" dirty="0"/>
              <a:t>Self Help Skills</a:t>
            </a:r>
          </a:p>
          <a:p>
            <a:pPr marL="285750" indent="-285750">
              <a:buFont typeface="Wingdings" panose="05000000000000000000" pitchFamily="2" charset="2"/>
              <a:buChar char="ü"/>
            </a:pPr>
            <a:r>
              <a:rPr lang="en-US" dirty="0"/>
              <a:t>Bathroom Skills</a:t>
            </a:r>
          </a:p>
          <a:p>
            <a:pPr marL="285750" indent="-285750">
              <a:buFont typeface="Wingdings" panose="05000000000000000000" pitchFamily="2" charset="2"/>
              <a:buChar char="ü"/>
            </a:pPr>
            <a:r>
              <a:rPr lang="en-US" dirty="0"/>
              <a:t>Buttoning, Snapping, Zipping, Tying Shoes</a:t>
            </a:r>
          </a:p>
          <a:p>
            <a:pPr marL="285750" indent="-285750">
              <a:buFont typeface="Wingdings" panose="05000000000000000000" pitchFamily="2" charset="2"/>
              <a:buChar char="ü"/>
            </a:pPr>
            <a:r>
              <a:rPr lang="en-US" dirty="0"/>
              <a:t>Personal Needs – Blowing nose, cutting food, using utensils, opening food </a:t>
            </a:r>
            <a:r>
              <a:rPr lang="en-US" dirty="0" smtClean="0"/>
              <a:t>packages</a:t>
            </a:r>
          </a:p>
          <a:p>
            <a:r>
              <a:rPr lang="en-US" b="1" dirty="0"/>
              <a:t>Responsibility Skills</a:t>
            </a:r>
          </a:p>
          <a:p>
            <a:pPr marL="285750" indent="-285750">
              <a:buFont typeface="Wingdings" panose="05000000000000000000" pitchFamily="2" charset="2"/>
              <a:buChar char="ü"/>
            </a:pPr>
            <a:r>
              <a:rPr lang="en-US" dirty="0"/>
              <a:t>Cleaning up after activity</a:t>
            </a:r>
          </a:p>
          <a:p>
            <a:pPr marL="285750" indent="-285750">
              <a:buFont typeface="Wingdings" panose="05000000000000000000" pitchFamily="2" charset="2"/>
              <a:buChar char="ü"/>
            </a:pPr>
            <a:r>
              <a:rPr lang="en-US" dirty="0"/>
              <a:t>Responding to the name used at school</a:t>
            </a:r>
          </a:p>
          <a:p>
            <a:pPr marL="285750" indent="-285750">
              <a:buFont typeface="Wingdings" panose="05000000000000000000" pitchFamily="2" charset="2"/>
              <a:buChar char="ü"/>
            </a:pPr>
            <a:r>
              <a:rPr lang="en-US" dirty="0"/>
              <a:t>Attentive listening</a:t>
            </a:r>
          </a:p>
          <a:p>
            <a:pPr marL="285750" indent="-285750">
              <a:buFont typeface="Wingdings" panose="05000000000000000000" pitchFamily="2" charset="2"/>
              <a:buChar char="ü"/>
            </a:pPr>
            <a:r>
              <a:rPr lang="en-US" dirty="0"/>
              <a:t>Sitting for short periods of time focusing on a specific task</a:t>
            </a:r>
          </a:p>
          <a:p>
            <a:pPr marL="285750" indent="-285750">
              <a:buFont typeface="Wingdings" panose="05000000000000000000" pitchFamily="2" charset="2"/>
              <a:buChar char="ü"/>
            </a:pPr>
            <a:r>
              <a:rPr lang="en-US" dirty="0"/>
              <a:t>Following Directions</a:t>
            </a:r>
          </a:p>
          <a:p>
            <a:pPr marL="285750" indent="-285750">
              <a:buFont typeface="Wingdings" panose="05000000000000000000" pitchFamily="2" charset="2"/>
              <a:buChar char="ü"/>
            </a:pPr>
            <a:r>
              <a:rPr lang="en-US" dirty="0"/>
              <a:t>Knowing first and last </a:t>
            </a:r>
            <a:r>
              <a:rPr lang="en-US" dirty="0" smtClean="0"/>
              <a:t>name</a:t>
            </a:r>
          </a:p>
          <a:p>
            <a:pPr marL="285750" indent="-285750">
              <a:buFont typeface="Wingdings" panose="05000000000000000000" pitchFamily="2" charset="2"/>
              <a:buChar char="ü"/>
            </a:pPr>
            <a:r>
              <a:rPr lang="en-US" dirty="0" smtClean="0"/>
              <a:t>Knowing home address and phone number (Kindergarten)</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33225</TotalTime>
  <Words>1713</Words>
  <Application>Microsoft Office PowerPoint</Application>
  <PresentationFormat>On-screen Show (4:3)</PresentationFormat>
  <Paragraphs>187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rose .joseph</cp:lastModifiedBy>
  <cp:revision>23</cp:revision>
  <cp:lastPrinted>2019-09-06T15:13:06Z</cp:lastPrinted>
  <dcterms:created xsi:type="dcterms:W3CDTF">2013-09-21T12:11:13Z</dcterms:created>
  <dcterms:modified xsi:type="dcterms:W3CDTF">2019-09-06T21:37:53Z</dcterms:modified>
</cp:coreProperties>
</file>