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8"/>
  </p:notesMasterIdLst>
  <p:sldIdLst>
    <p:sldId id="256" r:id="rId2"/>
    <p:sldId id="279" r:id="rId3"/>
    <p:sldId id="824" r:id="rId4"/>
    <p:sldId id="807" r:id="rId5"/>
    <p:sldId id="9120" r:id="rId6"/>
    <p:sldId id="9117" r:id="rId7"/>
    <p:sldId id="9109" r:id="rId8"/>
    <p:sldId id="9116" r:id="rId9"/>
    <p:sldId id="9135" r:id="rId10"/>
    <p:sldId id="9130" r:id="rId11"/>
    <p:sldId id="9140" r:id="rId12"/>
    <p:sldId id="9136" r:id="rId13"/>
    <p:sldId id="9131" r:id="rId14"/>
    <p:sldId id="9141" r:id="rId15"/>
    <p:sldId id="9137" r:id="rId16"/>
    <p:sldId id="9132" r:id="rId17"/>
    <p:sldId id="9142" r:id="rId18"/>
    <p:sldId id="9138" r:id="rId19"/>
    <p:sldId id="9143" r:id="rId20"/>
    <p:sldId id="9144" r:id="rId21"/>
    <p:sldId id="9145" r:id="rId22"/>
    <p:sldId id="9124" r:id="rId23"/>
    <p:sldId id="9115" r:id="rId24"/>
    <p:sldId id="825" r:id="rId25"/>
    <p:sldId id="9125" r:id="rId26"/>
    <p:sldId id="9126"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2699" autoAdjust="0"/>
  </p:normalViewPr>
  <p:slideViewPr>
    <p:cSldViewPr snapToGrid="0">
      <p:cViewPr varScale="1">
        <p:scale>
          <a:sx n="75" d="100"/>
          <a:sy n="75" d="100"/>
        </p:scale>
        <p:origin x="919" y="26"/>
      </p:cViewPr>
      <p:guideLst/>
    </p:cSldViewPr>
  </p:slideViewPr>
  <p:notesTextViewPr>
    <p:cViewPr>
      <p:scale>
        <a:sx n="1" d="1"/>
        <a:sy n="1" d="1"/>
      </p:scale>
      <p:origin x="0" y="0"/>
    </p:cViewPr>
  </p:notesTextViewPr>
  <p:sorterViewPr>
    <p:cViewPr>
      <p:scale>
        <a:sx n="100" d="100"/>
        <a:sy n="100" d="100"/>
      </p:scale>
      <p:origin x="0" y="-118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C2DFC3-C0D0-48C8-9448-532F5F702491}"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n-US"/>
        </a:p>
      </dgm:t>
    </dgm:pt>
    <dgm:pt modelId="{973400DC-C770-4AEF-8856-F1D22BA28F25}">
      <dgm:prSet/>
      <dgm:spPr/>
      <dgm:t>
        <a:bodyPr/>
        <a:lstStyle/>
        <a:p>
          <a:pPr>
            <a:buNone/>
          </a:pPr>
          <a:r>
            <a:rPr lang="x-none" dirty="0">
              <a:solidFill>
                <a:schemeClr val="tx1"/>
              </a:solidFill>
            </a:rPr>
            <a:t>Use student responses to a short essay assignment as a formative assessment to identify students’ stages of cognitive development</a:t>
          </a:r>
          <a:endParaRPr lang="en-US" dirty="0">
            <a:solidFill>
              <a:schemeClr val="tx1"/>
            </a:solidFill>
          </a:endParaRPr>
        </a:p>
      </dgm:t>
    </dgm:pt>
    <dgm:pt modelId="{663D79AA-3E59-451E-975B-EBBEBA4CCAB8}" type="parTrans" cxnId="{5469204A-EB46-4CA7-AB65-91D6A0E0E449}">
      <dgm:prSet/>
      <dgm:spPr/>
      <dgm:t>
        <a:bodyPr/>
        <a:lstStyle/>
        <a:p>
          <a:endParaRPr lang="en-US"/>
        </a:p>
      </dgm:t>
    </dgm:pt>
    <dgm:pt modelId="{4ECCAE2A-3BEA-4161-A0EC-6E172D453375}" type="sibTrans" cxnId="{5469204A-EB46-4CA7-AB65-91D6A0E0E449}">
      <dgm:prSet/>
      <dgm:spPr/>
      <dgm:t>
        <a:bodyPr/>
        <a:lstStyle/>
        <a:p>
          <a:endParaRPr lang="en-US"/>
        </a:p>
      </dgm:t>
    </dgm:pt>
    <dgm:pt modelId="{AB60E8B9-59D0-43DD-AE99-8566D7197FAA}">
      <dgm:prSet/>
      <dgm:spPr/>
      <dgm:t>
        <a:bodyPr/>
        <a:lstStyle/>
        <a:p>
          <a:pPr>
            <a:buNone/>
          </a:pPr>
          <a:r>
            <a:rPr lang="x-none" dirty="0">
              <a:solidFill>
                <a:schemeClr val="tx1"/>
              </a:solidFill>
            </a:rPr>
            <a:t>Explore reasons for differences in cognitive development across students, assignments, courses, and programs</a:t>
          </a:r>
          <a:endParaRPr lang="en-US" b="0" i="0" baseline="0" dirty="0">
            <a:solidFill>
              <a:schemeClr val="tx1"/>
            </a:solidFill>
            <a:latin typeface="Calibri"/>
            <a:ea typeface="+mn-ea"/>
            <a:cs typeface="+mn-cs"/>
          </a:endParaRPr>
        </a:p>
      </dgm:t>
    </dgm:pt>
    <dgm:pt modelId="{AFA71290-376E-4C26-9030-72B3EE5FE6AE}" type="parTrans" cxnId="{9E14051E-867B-459A-AF83-3418BC86B974}">
      <dgm:prSet/>
      <dgm:spPr/>
      <dgm:t>
        <a:bodyPr/>
        <a:lstStyle/>
        <a:p>
          <a:endParaRPr lang="en-US"/>
        </a:p>
      </dgm:t>
    </dgm:pt>
    <dgm:pt modelId="{12868250-93FF-4D5A-ADF4-5BBA368ED41A}" type="sibTrans" cxnId="{9E14051E-867B-459A-AF83-3418BC86B974}">
      <dgm:prSet/>
      <dgm:spPr/>
      <dgm:t>
        <a:bodyPr/>
        <a:lstStyle/>
        <a:p>
          <a:endParaRPr lang="en-US"/>
        </a:p>
      </dgm:t>
    </dgm:pt>
    <dgm:pt modelId="{F5145609-11FD-41C6-B5A6-2C728756EDAF}">
      <dgm:prSet/>
      <dgm:spPr/>
      <dgm:t>
        <a:bodyPr/>
        <a:lstStyle/>
        <a:p>
          <a:pPr>
            <a:buNone/>
          </a:pPr>
          <a:r>
            <a:rPr lang="x-none" dirty="0">
              <a:solidFill>
                <a:schemeClr val="tx1"/>
              </a:solidFill>
            </a:rPr>
            <a:t>Use formative assessment results to plan the design of learning activities and provide effective feedback</a:t>
          </a:r>
          <a:endParaRPr lang="en-US" b="0" i="0" baseline="0" dirty="0">
            <a:solidFill>
              <a:schemeClr val="tx1"/>
            </a:solidFill>
            <a:latin typeface="Calibri"/>
            <a:ea typeface="+mn-ea"/>
            <a:cs typeface="+mn-cs"/>
          </a:endParaRPr>
        </a:p>
      </dgm:t>
    </dgm:pt>
    <dgm:pt modelId="{798D829F-3FAF-491F-8170-643B3DAF5C4A}" type="parTrans" cxnId="{00596DCC-F28D-41C8-AC9C-67F119D87314}">
      <dgm:prSet/>
      <dgm:spPr/>
      <dgm:t>
        <a:bodyPr/>
        <a:lstStyle/>
        <a:p>
          <a:endParaRPr lang="en-US"/>
        </a:p>
      </dgm:t>
    </dgm:pt>
    <dgm:pt modelId="{F2D220D7-697D-45BE-B074-FC44EF50BEF8}" type="sibTrans" cxnId="{00596DCC-F28D-41C8-AC9C-67F119D87314}">
      <dgm:prSet/>
      <dgm:spPr/>
      <dgm:t>
        <a:bodyPr/>
        <a:lstStyle/>
        <a:p>
          <a:endParaRPr lang="en-US"/>
        </a:p>
      </dgm:t>
    </dgm:pt>
    <dgm:pt modelId="{9153B2F9-AA9D-4D15-B9E8-783323C45A89}">
      <dgm:prSet/>
      <dgm:spPr/>
      <dgm:t>
        <a:bodyPr/>
        <a:lstStyle/>
        <a:p>
          <a:pPr>
            <a:buNone/>
          </a:pPr>
          <a:r>
            <a:rPr lang="en-US" dirty="0">
              <a:solidFill>
                <a:schemeClr val="tx1"/>
              </a:solidFill>
            </a:rPr>
            <a:t>L</a:t>
          </a:r>
          <a:r>
            <a:rPr lang="x-none" dirty="0">
              <a:solidFill>
                <a:schemeClr val="tx1"/>
              </a:solidFill>
            </a:rPr>
            <a:t>everage ideas from this session in </a:t>
          </a:r>
          <a:r>
            <a:rPr lang="en-US" dirty="0">
              <a:solidFill>
                <a:schemeClr val="tx1"/>
              </a:solidFill>
            </a:rPr>
            <a:t>your </a:t>
          </a:r>
          <a:r>
            <a:rPr lang="x-none" dirty="0">
              <a:solidFill>
                <a:schemeClr val="tx1"/>
              </a:solidFill>
            </a:rPr>
            <a:t>own courses</a:t>
          </a:r>
          <a:endParaRPr lang="en-US" b="0" i="0" baseline="0" dirty="0">
            <a:solidFill>
              <a:schemeClr val="tx1"/>
            </a:solidFill>
            <a:latin typeface="Calibri"/>
            <a:ea typeface="+mn-ea"/>
            <a:cs typeface="+mn-cs"/>
          </a:endParaRPr>
        </a:p>
      </dgm:t>
    </dgm:pt>
    <dgm:pt modelId="{E40BC38A-E211-41CB-A2FA-C8AE6E7800A6}" type="parTrans" cxnId="{A8C8E2FB-149D-47EE-A2C2-F90292DF5B80}">
      <dgm:prSet/>
      <dgm:spPr/>
      <dgm:t>
        <a:bodyPr/>
        <a:lstStyle/>
        <a:p>
          <a:endParaRPr lang="en-US"/>
        </a:p>
      </dgm:t>
    </dgm:pt>
    <dgm:pt modelId="{1CA9D43A-7E25-42FA-989C-2E1267E0E695}" type="sibTrans" cxnId="{A8C8E2FB-149D-47EE-A2C2-F90292DF5B80}">
      <dgm:prSet/>
      <dgm:spPr/>
      <dgm:t>
        <a:bodyPr/>
        <a:lstStyle/>
        <a:p>
          <a:endParaRPr lang="en-US"/>
        </a:p>
      </dgm:t>
    </dgm:pt>
    <dgm:pt modelId="{1A65C39A-F761-404F-838A-D6C4CC4D12A1}" type="pres">
      <dgm:prSet presAssocID="{59C2DFC3-C0D0-48C8-9448-532F5F702491}" presName="Name0" presStyleCnt="0">
        <dgm:presLayoutVars>
          <dgm:chMax val="7"/>
          <dgm:chPref val="7"/>
          <dgm:dir/>
        </dgm:presLayoutVars>
      </dgm:prSet>
      <dgm:spPr/>
    </dgm:pt>
    <dgm:pt modelId="{C5B6FB76-E031-48DA-B1B8-3284957FB274}" type="pres">
      <dgm:prSet presAssocID="{59C2DFC3-C0D0-48C8-9448-532F5F702491}" presName="Name1" presStyleCnt="0"/>
      <dgm:spPr/>
    </dgm:pt>
    <dgm:pt modelId="{D7FE4E66-483C-4652-BD99-196870E80E9A}" type="pres">
      <dgm:prSet presAssocID="{59C2DFC3-C0D0-48C8-9448-532F5F702491}" presName="cycle" presStyleCnt="0"/>
      <dgm:spPr/>
    </dgm:pt>
    <dgm:pt modelId="{4F877C0C-44FD-4E63-986E-8BB1A7D40D32}" type="pres">
      <dgm:prSet presAssocID="{59C2DFC3-C0D0-48C8-9448-532F5F702491}" presName="srcNode" presStyleLbl="node1" presStyleIdx="0" presStyleCnt="4"/>
      <dgm:spPr/>
    </dgm:pt>
    <dgm:pt modelId="{12C13487-46ED-41A7-A77B-49FFDB25A6E8}" type="pres">
      <dgm:prSet presAssocID="{59C2DFC3-C0D0-48C8-9448-532F5F702491}" presName="conn" presStyleLbl="parChTrans1D2" presStyleIdx="0" presStyleCnt="1"/>
      <dgm:spPr/>
    </dgm:pt>
    <dgm:pt modelId="{A09AE477-1A27-4E20-8504-541CFEAF09F5}" type="pres">
      <dgm:prSet presAssocID="{59C2DFC3-C0D0-48C8-9448-532F5F702491}" presName="extraNode" presStyleLbl="node1" presStyleIdx="0" presStyleCnt="4"/>
      <dgm:spPr/>
    </dgm:pt>
    <dgm:pt modelId="{6DD87ADB-61BC-4003-9836-2D2CE26E9079}" type="pres">
      <dgm:prSet presAssocID="{59C2DFC3-C0D0-48C8-9448-532F5F702491}" presName="dstNode" presStyleLbl="node1" presStyleIdx="0" presStyleCnt="4"/>
      <dgm:spPr/>
    </dgm:pt>
    <dgm:pt modelId="{86E0421C-2C4C-4D77-98F5-B5514F409309}" type="pres">
      <dgm:prSet presAssocID="{973400DC-C770-4AEF-8856-F1D22BA28F25}" presName="text_1" presStyleLbl="node1" presStyleIdx="0" presStyleCnt="4">
        <dgm:presLayoutVars>
          <dgm:bulletEnabled val="1"/>
        </dgm:presLayoutVars>
      </dgm:prSet>
      <dgm:spPr/>
    </dgm:pt>
    <dgm:pt modelId="{51069E8C-06C9-4B3B-980A-6962845DBA95}" type="pres">
      <dgm:prSet presAssocID="{973400DC-C770-4AEF-8856-F1D22BA28F25}" presName="accent_1" presStyleCnt="0"/>
      <dgm:spPr/>
    </dgm:pt>
    <dgm:pt modelId="{72BAA78E-A903-4AF2-B329-F801DF6F61D7}" type="pres">
      <dgm:prSet presAssocID="{973400DC-C770-4AEF-8856-F1D22BA28F25}" presName="accentRepeatNode" presStyleLbl="solidFgAcc1" presStyleIdx="0" presStyleCnt="4"/>
      <dgm:spPr/>
    </dgm:pt>
    <dgm:pt modelId="{1EB82E5D-03E5-4F35-9D42-18AF9082A4BC}" type="pres">
      <dgm:prSet presAssocID="{AB60E8B9-59D0-43DD-AE99-8566D7197FAA}" presName="text_2" presStyleLbl="node1" presStyleIdx="1" presStyleCnt="4">
        <dgm:presLayoutVars>
          <dgm:bulletEnabled val="1"/>
        </dgm:presLayoutVars>
      </dgm:prSet>
      <dgm:spPr/>
    </dgm:pt>
    <dgm:pt modelId="{07E16A8F-4E7D-4927-BD1E-AB6A08D26767}" type="pres">
      <dgm:prSet presAssocID="{AB60E8B9-59D0-43DD-AE99-8566D7197FAA}" presName="accent_2" presStyleCnt="0"/>
      <dgm:spPr/>
    </dgm:pt>
    <dgm:pt modelId="{A18F82E1-B530-48DD-8433-39BFF53AA06E}" type="pres">
      <dgm:prSet presAssocID="{AB60E8B9-59D0-43DD-AE99-8566D7197FAA}" presName="accentRepeatNode" presStyleLbl="solidFgAcc1" presStyleIdx="1" presStyleCnt="4"/>
      <dgm:spPr/>
    </dgm:pt>
    <dgm:pt modelId="{73CDDA0E-D1FC-4669-B2F5-1BA9B7AD8996}" type="pres">
      <dgm:prSet presAssocID="{F5145609-11FD-41C6-B5A6-2C728756EDAF}" presName="text_3" presStyleLbl="node1" presStyleIdx="2" presStyleCnt="4">
        <dgm:presLayoutVars>
          <dgm:bulletEnabled val="1"/>
        </dgm:presLayoutVars>
      </dgm:prSet>
      <dgm:spPr/>
    </dgm:pt>
    <dgm:pt modelId="{8C443798-BA69-49D3-A120-E611179B3D94}" type="pres">
      <dgm:prSet presAssocID="{F5145609-11FD-41C6-B5A6-2C728756EDAF}" presName="accent_3" presStyleCnt="0"/>
      <dgm:spPr/>
    </dgm:pt>
    <dgm:pt modelId="{FABFC168-8DF8-48FE-826C-B4F6B960E17F}" type="pres">
      <dgm:prSet presAssocID="{F5145609-11FD-41C6-B5A6-2C728756EDAF}" presName="accentRepeatNode" presStyleLbl="solidFgAcc1" presStyleIdx="2" presStyleCnt="4"/>
      <dgm:spPr/>
    </dgm:pt>
    <dgm:pt modelId="{415B455D-4DAA-4F0D-99C7-24F9DAD8FC89}" type="pres">
      <dgm:prSet presAssocID="{9153B2F9-AA9D-4D15-B9E8-783323C45A89}" presName="text_4" presStyleLbl="node1" presStyleIdx="3" presStyleCnt="4">
        <dgm:presLayoutVars>
          <dgm:bulletEnabled val="1"/>
        </dgm:presLayoutVars>
      </dgm:prSet>
      <dgm:spPr/>
    </dgm:pt>
    <dgm:pt modelId="{19A48710-6D47-4C9E-BD5F-40C2A800C6C1}" type="pres">
      <dgm:prSet presAssocID="{9153B2F9-AA9D-4D15-B9E8-783323C45A89}" presName="accent_4" presStyleCnt="0"/>
      <dgm:spPr/>
    </dgm:pt>
    <dgm:pt modelId="{709FDC6E-DC53-4DD7-A7D9-D6E242D477F3}" type="pres">
      <dgm:prSet presAssocID="{9153B2F9-AA9D-4D15-B9E8-783323C45A89}" presName="accentRepeatNode" presStyleLbl="solidFgAcc1" presStyleIdx="3" presStyleCnt="4"/>
      <dgm:spPr/>
    </dgm:pt>
  </dgm:ptLst>
  <dgm:cxnLst>
    <dgm:cxn modelId="{E717AC16-B329-4ECF-97A9-7C3A49EDE2EA}" type="presOf" srcId="{F5145609-11FD-41C6-B5A6-2C728756EDAF}" destId="{73CDDA0E-D1FC-4669-B2F5-1BA9B7AD8996}" srcOrd="0" destOrd="0" presId="urn:microsoft.com/office/officeart/2008/layout/VerticalCurvedList"/>
    <dgm:cxn modelId="{9E14051E-867B-459A-AF83-3418BC86B974}" srcId="{59C2DFC3-C0D0-48C8-9448-532F5F702491}" destId="{AB60E8B9-59D0-43DD-AE99-8566D7197FAA}" srcOrd="1" destOrd="0" parTransId="{AFA71290-376E-4C26-9030-72B3EE5FE6AE}" sibTransId="{12868250-93FF-4D5A-ADF4-5BBA368ED41A}"/>
    <dgm:cxn modelId="{5469204A-EB46-4CA7-AB65-91D6A0E0E449}" srcId="{59C2DFC3-C0D0-48C8-9448-532F5F702491}" destId="{973400DC-C770-4AEF-8856-F1D22BA28F25}" srcOrd="0" destOrd="0" parTransId="{663D79AA-3E59-451E-975B-EBBEBA4CCAB8}" sibTransId="{4ECCAE2A-3BEA-4161-A0EC-6E172D453375}"/>
    <dgm:cxn modelId="{00465B59-EE97-4637-A38F-90A908A30296}" type="presOf" srcId="{4ECCAE2A-3BEA-4161-A0EC-6E172D453375}" destId="{12C13487-46ED-41A7-A77B-49FFDB25A6E8}" srcOrd="0" destOrd="0" presId="urn:microsoft.com/office/officeart/2008/layout/VerticalCurvedList"/>
    <dgm:cxn modelId="{94E73C9D-81D5-4F4E-95F0-319DD0A22410}" type="presOf" srcId="{973400DC-C770-4AEF-8856-F1D22BA28F25}" destId="{86E0421C-2C4C-4D77-98F5-B5514F409309}" srcOrd="0" destOrd="0" presId="urn:microsoft.com/office/officeart/2008/layout/VerticalCurvedList"/>
    <dgm:cxn modelId="{00596DCC-F28D-41C8-AC9C-67F119D87314}" srcId="{59C2DFC3-C0D0-48C8-9448-532F5F702491}" destId="{F5145609-11FD-41C6-B5A6-2C728756EDAF}" srcOrd="2" destOrd="0" parTransId="{798D829F-3FAF-491F-8170-643B3DAF5C4A}" sibTransId="{F2D220D7-697D-45BE-B074-FC44EF50BEF8}"/>
    <dgm:cxn modelId="{9EE240E8-51F9-4556-9DDD-209421A8DB21}" type="presOf" srcId="{9153B2F9-AA9D-4D15-B9E8-783323C45A89}" destId="{415B455D-4DAA-4F0D-99C7-24F9DAD8FC89}" srcOrd="0" destOrd="0" presId="urn:microsoft.com/office/officeart/2008/layout/VerticalCurvedList"/>
    <dgm:cxn modelId="{9030C4F3-00C8-4A06-B652-0534B2AA7A6F}" type="presOf" srcId="{59C2DFC3-C0D0-48C8-9448-532F5F702491}" destId="{1A65C39A-F761-404F-838A-D6C4CC4D12A1}" srcOrd="0" destOrd="0" presId="urn:microsoft.com/office/officeart/2008/layout/VerticalCurvedList"/>
    <dgm:cxn modelId="{3451B1F4-329E-4BD9-B47C-8FF36118616A}" type="presOf" srcId="{AB60E8B9-59D0-43DD-AE99-8566D7197FAA}" destId="{1EB82E5D-03E5-4F35-9D42-18AF9082A4BC}" srcOrd="0" destOrd="0" presId="urn:microsoft.com/office/officeart/2008/layout/VerticalCurvedList"/>
    <dgm:cxn modelId="{A8C8E2FB-149D-47EE-A2C2-F90292DF5B80}" srcId="{59C2DFC3-C0D0-48C8-9448-532F5F702491}" destId="{9153B2F9-AA9D-4D15-B9E8-783323C45A89}" srcOrd="3" destOrd="0" parTransId="{E40BC38A-E211-41CB-A2FA-C8AE6E7800A6}" sibTransId="{1CA9D43A-7E25-42FA-989C-2E1267E0E695}"/>
    <dgm:cxn modelId="{8DDD7954-52BD-4F4E-B62A-ADADBDE99AD7}" type="presParOf" srcId="{1A65C39A-F761-404F-838A-D6C4CC4D12A1}" destId="{C5B6FB76-E031-48DA-B1B8-3284957FB274}" srcOrd="0" destOrd="0" presId="urn:microsoft.com/office/officeart/2008/layout/VerticalCurvedList"/>
    <dgm:cxn modelId="{78E06C6A-0EF8-421F-98C4-4DCF91F40A1A}" type="presParOf" srcId="{C5B6FB76-E031-48DA-B1B8-3284957FB274}" destId="{D7FE4E66-483C-4652-BD99-196870E80E9A}" srcOrd="0" destOrd="0" presId="urn:microsoft.com/office/officeart/2008/layout/VerticalCurvedList"/>
    <dgm:cxn modelId="{FB472A94-9998-44D8-BF84-EE0A5FE342A9}" type="presParOf" srcId="{D7FE4E66-483C-4652-BD99-196870E80E9A}" destId="{4F877C0C-44FD-4E63-986E-8BB1A7D40D32}" srcOrd="0" destOrd="0" presId="urn:microsoft.com/office/officeart/2008/layout/VerticalCurvedList"/>
    <dgm:cxn modelId="{B101C0C8-D6EF-4617-A066-2B092966E64E}" type="presParOf" srcId="{D7FE4E66-483C-4652-BD99-196870E80E9A}" destId="{12C13487-46ED-41A7-A77B-49FFDB25A6E8}" srcOrd="1" destOrd="0" presId="urn:microsoft.com/office/officeart/2008/layout/VerticalCurvedList"/>
    <dgm:cxn modelId="{4D69BDBA-13A6-42AA-9384-6F77E48B6FA5}" type="presParOf" srcId="{D7FE4E66-483C-4652-BD99-196870E80E9A}" destId="{A09AE477-1A27-4E20-8504-541CFEAF09F5}" srcOrd="2" destOrd="0" presId="urn:microsoft.com/office/officeart/2008/layout/VerticalCurvedList"/>
    <dgm:cxn modelId="{3D719533-39F6-4D27-9044-C0D2BDE0F07B}" type="presParOf" srcId="{D7FE4E66-483C-4652-BD99-196870E80E9A}" destId="{6DD87ADB-61BC-4003-9836-2D2CE26E9079}" srcOrd="3" destOrd="0" presId="urn:microsoft.com/office/officeart/2008/layout/VerticalCurvedList"/>
    <dgm:cxn modelId="{FD20AE29-49EB-4498-A88E-53117761357A}" type="presParOf" srcId="{C5B6FB76-E031-48DA-B1B8-3284957FB274}" destId="{86E0421C-2C4C-4D77-98F5-B5514F409309}" srcOrd="1" destOrd="0" presId="urn:microsoft.com/office/officeart/2008/layout/VerticalCurvedList"/>
    <dgm:cxn modelId="{4D9AEE03-AF31-4EF8-9A3E-CA9CC39481B5}" type="presParOf" srcId="{C5B6FB76-E031-48DA-B1B8-3284957FB274}" destId="{51069E8C-06C9-4B3B-980A-6962845DBA95}" srcOrd="2" destOrd="0" presId="urn:microsoft.com/office/officeart/2008/layout/VerticalCurvedList"/>
    <dgm:cxn modelId="{F4527E88-8F7D-4C65-BED5-9C7C8790B003}" type="presParOf" srcId="{51069E8C-06C9-4B3B-980A-6962845DBA95}" destId="{72BAA78E-A903-4AF2-B329-F801DF6F61D7}" srcOrd="0" destOrd="0" presId="urn:microsoft.com/office/officeart/2008/layout/VerticalCurvedList"/>
    <dgm:cxn modelId="{5EB684AF-06B2-4CBA-90CA-7BE67A73A5BA}" type="presParOf" srcId="{C5B6FB76-E031-48DA-B1B8-3284957FB274}" destId="{1EB82E5D-03E5-4F35-9D42-18AF9082A4BC}" srcOrd="3" destOrd="0" presId="urn:microsoft.com/office/officeart/2008/layout/VerticalCurvedList"/>
    <dgm:cxn modelId="{7AF2F148-29AC-48A0-946D-BB1D91E51EB7}" type="presParOf" srcId="{C5B6FB76-E031-48DA-B1B8-3284957FB274}" destId="{07E16A8F-4E7D-4927-BD1E-AB6A08D26767}" srcOrd="4" destOrd="0" presId="urn:microsoft.com/office/officeart/2008/layout/VerticalCurvedList"/>
    <dgm:cxn modelId="{FCEA1672-7CC4-4768-935F-CBD502EE72BD}" type="presParOf" srcId="{07E16A8F-4E7D-4927-BD1E-AB6A08D26767}" destId="{A18F82E1-B530-48DD-8433-39BFF53AA06E}" srcOrd="0" destOrd="0" presId="urn:microsoft.com/office/officeart/2008/layout/VerticalCurvedList"/>
    <dgm:cxn modelId="{B4C51991-F16B-4F02-B269-F7AF822BD4E9}" type="presParOf" srcId="{C5B6FB76-E031-48DA-B1B8-3284957FB274}" destId="{73CDDA0E-D1FC-4669-B2F5-1BA9B7AD8996}" srcOrd="5" destOrd="0" presId="urn:microsoft.com/office/officeart/2008/layout/VerticalCurvedList"/>
    <dgm:cxn modelId="{17BC55BC-A3E1-4A2D-8FC9-D31CE7D7C92D}" type="presParOf" srcId="{C5B6FB76-E031-48DA-B1B8-3284957FB274}" destId="{8C443798-BA69-49D3-A120-E611179B3D94}" srcOrd="6" destOrd="0" presId="urn:microsoft.com/office/officeart/2008/layout/VerticalCurvedList"/>
    <dgm:cxn modelId="{BFAA22D7-5059-4875-80AC-6C908166BA8A}" type="presParOf" srcId="{8C443798-BA69-49D3-A120-E611179B3D94}" destId="{FABFC168-8DF8-48FE-826C-B4F6B960E17F}" srcOrd="0" destOrd="0" presId="urn:microsoft.com/office/officeart/2008/layout/VerticalCurvedList"/>
    <dgm:cxn modelId="{630810E2-8199-4D3E-9222-252C9CD1656B}" type="presParOf" srcId="{C5B6FB76-E031-48DA-B1B8-3284957FB274}" destId="{415B455D-4DAA-4F0D-99C7-24F9DAD8FC89}" srcOrd="7" destOrd="0" presId="urn:microsoft.com/office/officeart/2008/layout/VerticalCurvedList"/>
    <dgm:cxn modelId="{37C45D71-B114-4978-BBBF-2E456A929762}" type="presParOf" srcId="{C5B6FB76-E031-48DA-B1B8-3284957FB274}" destId="{19A48710-6D47-4C9E-BD5F-40C2A800C6C1}" srcOrd="8" destOrd="0" presId="urn:microsoft.com/office/officeart/2008/layout/VerticalCurvedList"/>
    <dgm:cxn modelId="{B827BAFF-27CC-4742-836D-1F2014464237}" type="presParOf" srcId="{19A48710-6D47-4C9E-BD5F-40C2A800C6C1}" destId="{709FDC6E-DC53-4DD7-A7D9-D6E242D477F3}"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A88E7E-6AC9-4B67-8B13-57787B3E742D}" type="doc">
      <dgm:prSet loTypeId="urn:microsoft.com/office/officeart/2005/8/layout/cycle1" loCatId="cycle" qsTypeId="urn:microsoft.com/office/officeart/2005/8/quickstyle/simple5" qsCatId="simple" csTypeId="urn:microsoft.com/office/officeart/2005/8/colors/accent0_1" csCatId="mainScheme" phldr="1"/>
      <dgm:spPr/>
      <dgm:t>
        <a:bodyPr/>
        <a:lstStyle/>
        <a:p>
          <a:endParaRPr lang="en-US"/>
        </a:p>
      </dgm:t>
    </dgm:pt>
    <dgm:pt modelId="{6731EB06-00EF-4B38-8217-37F5A705979C}">
      <dgm:prSet phldrT="[Text]"/>
      <dgm:spPr/>
      <dgm:t>
        <a:bodyPr/>
        <a:lstStyle/>
        <a:p>
          <a:r>
            <a:rPr lang="en-US" dirty="0"/>
            <a:t>Open-Ended Problems</a:t>
          </a:r>
        </a:p>
      </dgm:t>
    </dgm:pt>
    <dgm:pt modelId="{9F508474-68D3-42C5-A0D6-BD3507872C70}" type="parTrans" cxnId="{1064E5AA-0043-441D-B8E8-3B666F62EA88}">
      <dgm:prSet/>
      <dgm:spPr/>
      <dgm:t>
        <a:bodyPr/>
        <a:lstStyle/>
        <a:p>
          <a:endParaRPr lang="en-US"/>
        </a:p>
      </dgm:t>
    </dgm:pt>
    <dgm:pt modelId="{F938A9BF-5823-4768-8557-F9F23BBA4E36}" type="sibTrans" cxnId="{1064E5AA-0043-441D-B8E8-3B666F62EA88}">
      <dgm:prSet/>
      <dgm:spPr/>
      <dgm:t>
        <a:bodyPr/>
        <a:lstStyle/>
        <a:p>
          <a:endParaRPr lang="en-US"/>
        </a:p>
      </dgm:t>
    </dgm:pt>
    <dgm:pt modelId="{8CB55177-2325-40E2-8D76-DC5DC7AB6BC5}">
      <dgm:prSet phldrT="[Text]"/>
      <dgm:spPr/>
      <dgm:t>
        <a:bodyPr/>
        <a:lstStyle/>
        <a:p>
          <a:r>
            <a:rPr lang="en-US" dirty="0"/>
            <a:t>Questions for Multiple Levels</a:t>
          </a:r>
        </a:p>
      </dgm:t>
    </dgm:pt>
    <dgm:pt modelId="{678F36CC-6EF9-4372-A844-C71B9AB4695E}" type="parTrans" cxnId="{E4A6E132-B7A5-4A4D-B3CB-1A228A669658}">
      <dgm:prSet/>
      <dgm:spPr/>
      <dgm:t>
        <a:bodyPr/>
        <a:lstStyle/>
        <a:p>
          <a:endParaRPr lang="en-US"/>
        </a:p>
      </dgm:t>
    </dgm:pt>
    <dgm:pt modelId="{D5603EE4-63CE-429F-AAC0-ABB070E38A37}" type="sibTrans" cxnId="{E4A6E132-B7A5-4A4D-B3CB-1A228A669658}">
      <dgm:prSet/>
      <dgm:spPr/>
      <dgm:t>
        <a:bodyPr/>
        <a:lstStyle/>
        <a:p>
          <a:endParaRPr lang="en-US"/>
        </a:p>
      </dgm:t>
    </dgm:pt>
    <dgm:pt modelId="{DFBDAF67-A35F-4D27-B3DB-72CB6DDF3FE0}">
      <dgm:prSet phldrT="[Text]"/>
      <dgm:spPr/>
      <dgm:t>
        <a:bodyPr/>
        <a:lstStyle/>
        <a:p>
          <a:r>
            <a:rPr lang="en-US" dirty="0"/>
            <a:t>Student Responses</a:t>
          </a:r>
          <a:br>
            <a:rPr lang="en-US" dirty="0"/>
          </a:br>
          <a:r>
            <a:rPr lang="en-US" dirty="0"/>
            <a:t>by Level</a:t>
          </a:r>
        </a:p>
      </dgm:t>
    </dgm:pt>
    <dgm:pt modelId="{A7EF1CBA-749E-4DF4-AF6D-F387893815A6}" type="parTrans" cxnId="{89180C18-D813-45BC-98DF-64EBB9286ED4}">
      <dgm:prSet/>
      <dgm:spPr/>
      <dgm:t>
        <a:bodyPr/>
        <a:lstStyle/>
        <a:p>
          <a:endParaRPr lang="en-US"/>
        </a:p>
      </dgm:t>
    </dgm:pt>
    <dgm:pt modelId="{D3AFABDE-6EE6-4265-82AE-E190C3D9C947}" type="sibTrans" cxnId="{89180C18-D813-45BC-98DF-64EBB9286ED4}">
      <dgm:prSet/>
      <dgm:spPr/>
      <dgm:t>
        <a:bodyPr/>
        <a:lstStyle/>
        <a:p>
          <a:endParaRPr lang="en-US"/>
        </a:p>
      </dgm:t>
    </dgm:pt>
    <dgm:pt modelId="{E608A486-EDF8-4A10-B349-D760368A099B}">
      <dgm:prSet phldrT="[Text]"/>
      <dgm:spPr/>
      <dgm:t>
        <a:bodyPr/>
        <a:lstStyle/>
        <a:p>
          <a:r>
            <a:rPr lang="en-US"/>
            <a:t>Support and Feedback</a:t>
          </a:r>
        </a:p>
      </dgm:t>
    </dgm:pt>
    <dgm:pt modelId="{6724A647-3B1C-431B-BDEE-9691FB330F17}" type="parTrans" cxnId="{F41FA2F0-D37C-45B5-854B-67A0A364BB6B}">
      <dgm:prSet/>
      <dgm:spPr/>
      <dgm:t>
        <a:bodyPr/>
        <a:lstStyle/>
        <a:p>
          <a:endParaRPr lang="en-US"/>
        </a:p>
      </dgm:t>
    </dgm:pt>
    <dgm:pt modelId="{319E97D0-CC27-4153-86FD-BB42891C6604}" type="sibTrans" cxnId="{F41FA2F0-D37C-45B5-854B-67A0A364BB6B}">
      <dgm:prSet/>
      <dgm:spPr/>
      <dgm:t>
        <a:bodyPr/>
        <a:lstStyle/>
        <a:p>
          <a:endParaRPr lang="en-US"/>
        </a:p>
      </dgm:t>
    </dgm:pt>
    <dgm:pt modelId="{F7DDEE16-9F29-46FA-A703-5F7899617F60}">
      <dgm:prSet phldrT="[Text]"/>
      <dgm:spPr/>
      <dgm:t>
        <a:bodyPr/>
        <a:lstStyle/>
        <a:p>
          <a:r>
            <a:rPr lang="en-US" dirty="0"/>
            <a:t>Many Opportunities to Practice</a:t>
          </a:r>
        </a:p>
      </dgm:t>
    </dgm:pt>
    <dgm:pt modelId="{1CD85A01-422D-406D-94AE-B0C8FE7FD764}" type="parTrans" cxnId="{4BB18977-92D0-4D87-904B-A6C6F71BC355}">
      <dgm:prSet/>
      <dgm:spPr/>
      <dgm:t>
        <a:bodyPr/>
        <a:lstStyle/>
        <a:p>
          <a:endParaRPr lang="en-US"/>
        </a:p>
      </dgm:t>
    </dgm:pt>
    <dgm:pt modelId="{4B6B8516-A05C-4C78-86AA-1D6A7768B7C1}" type="sibTrans" cxnId="{4BB18977-92D0-4D87-904B-A6C6F71BC355}">
      <dgm:prSet/>
      <dgm:spPr/>
      <dgm:t>
        <a:bodyPr/>
        <a:lstStyle/>
        <a:p>
          <a:endParaRPr lang="en-US"/>
        </a:p>
      </dgm:t>
    </dgm:pt>
    <dgm:pt modelId="{776AF52E-A32E-416D-B389-9C8E9943681D}" type="pres">
      <dgm:prSet presAssocID="{73A88E7E-6AC9-4B67-8B13-57787B3E742D}" presName="cycle" presStyleCnt="0">
        <dgm:presLayoutVars>
          <dgm:dir/>
          <dgm:resizeHandles val="exact"/>
        </dgm:presLayoutVars>
      </dgm:prSet>
      <dgm:spPr/>
    </dgm:pt>
    <dgm:pt modelId="{52D1ACE9-ED43-4D75-8C08-1212ACCC5AFF}" type="pres">
      <dgm:prSet presAssocID="{6731EB06-00EF-4B38-8217-37F5A705979C}" presName="dummy" presStyleCnt="0"/>
      <dgm:spPr/>
    </dgm:pt>
    <dgm:pt modelId="{5525D3F3-CBC9-4E0D-8E72-A39BEF7AF1C4}" type="pres">
      <dgm:prSet presAssocID="{6731EB06-00EF-4B38-8217-37F5A705979C}" presName="node" presStyleLbl="revTx" presStyleIdx="0" presStyleCnt="5">
        <dgm:presLayoutVars>
          <dgm:bulletEnabled val="1"/>
        </dgm:presLayoutVars>
      </dgm:prSet>
      <dgm:spPr/>
    </dgm:pt>
    <dgm:pt modelId="{4EF77CE0-D22B-445C-8BB7-2972FE655C7E}" type="pres">
      <dgm:prSet presAssocID="{F938A9BF-5823-4768-8557-F9F23BBA4E36}" presName="sibTrans" presStyleLbl="node1" presStyleIdx="0" presStyleCnt="5"/>
      <dgm:spPr/>
    </dgm:pt>
    <dgm:pt modelId="{3C34E9BB-4EA7-48F3-BF3E-0F36AA99CFF4}" type="pres">
      <dgm:prSet presAssocID="{8CB55177-2325-40E2-8D76-DC5DC7AB6BC5}" presName="dummy" presStyleCnt="0"/>
      <dgm:spPr/>
    </dgm:pt>
    <dgm:pt modelId="{5E3F2F23-0905-4AAB-80CA-FABB6FA285F1}" type="pres">
      <dgm:prSet presAssocID="{8CB55177-2325-40E2-8D76-DC5DC7AB6BC5}" presName="node" presStyleLbl="revTx" presStyleIdx="1" presStyleCnt="5">
        <dgm:presLayoutVars>
          <dgm:bulletEnabled val="1"/>
        </dgm:presLayoutVars>
      </dgm:prSet>
      <dgm:spPr/>
    </dgm:pt>
    <dgm:pt modelId="{986A4A88-33A2-4E15-9B6E-C94203F6BFAF}" type="pres">
      <dgm:prSet presAssocID="{D5603EE4-63CE-429F-AAC0-ABB070E38A37}" presName="sibTrans" presStyleLbl="node1" presStyleIdx="1" presStyleCnt="5"/>
      <dgm:spPr/>
    </dgm:pt>
    <dgm:pt modelId="{1BB5940F-102A-4A14-884C-FB1878AE961E}" type="pres">
      <dgm:prSet presAssocID="{DFBDAF67-A35F-4D27-B3DB-72CB6DDF3FE0}" presName="dummy" presStyleCnt="0"/>
      <dgm:spPr/>
    </dgm:pt>
    <dgm:pt modelId="{ED9B8D66-6B40-4AB7-80A7-390ADA45EBA1}" type="pres">
      <dgm:prSet presAssocID="{DFBDAF67-A35F-4D27-B3DB-72CB6DDF3FE0}" presName="node" presStyleLbl="revTx" presStyleIdx="2" presStyleCnt="5">
        <dgm:presLayoutVars>
          <dgm:bulletEnabled val="1"/>
        </dgm:presLayoutVars>
      </dgm:prSet>
      <dgm:spPr/>
    </dgm:pt>
    <dgm:pt modelId="{3412140D-327F-40AF-941B-4C34F3EA064B}" type="pres">
      <dgm:prSet presAssocID="{D3AFABDE-6EE6-4265-82AE-E190C3D9C947}" presName="sibTrans" presStyleLbl="node1" presStyleIdx="2" presStyleCnt="5"/>
      <dgm:spPr/>
    </dgm:pt>
    <dgm:pt modelId="{5AADF74D-353B-4ABF-A325-C092D0117160}" type="pres">
      <dgm:prSet presAssocID="{E608A486-EDF8-4A10-B349-D760368A099B}" presName="dummy" presStyleCnt="0"/>
      <dgm:spPr/>
    </dgm:pt>
    <dgm:pt modelId="{CCB6E96A-B114-4E7C-AE35-9A18A8BE2460}" type="pres">
      <dgm:prSet presAssocID="{E608A486-EDF8-4A10-B349-D760368A099B}" presName="node" presStyleLbl="revTx" presStyleIdx="3" presStyleCnt="5">
        <dgm:presLayoutVars>
          <dgm:bulletEnabled val="1"/>
        </dgm:presLayoutVars>
      </dgm:prSet>
      <dgm:spPr/>
    </dgm:pt>
    <dgm:pt modelId="{869C0F39-F907-4338-A2E6-1FEBF3F357AE}" type="pres">
      <dgm:prSet presAssocID="{319E97D0-CC27-4153-86FD-BB42891C6604}" presName="sibTrans" presStyleLbl="node1" presStyleIdx="3" presStyleCnt="5"/>
      <dgm:spPr/>
    </dgm:pt>
    <dgm:pt modelId="{350D018D-B05E-4FDA-9E66-80DCAF864FDE}" type="pres">
      <dgm:prSet presAssocID="{F7DDEE16-9F29-46FA-A703-5F7899617F60}" presName="dummy" presStyleCnt="0"/>
      <dgm:spPr/>
    </dgm:pt>
    <dgm:pt modelId="{35470C4A-3E07-493E-8885-0C0106921974}" type="pres">
      <dgm:prSet presAssocID="{F7DDEE16-9F29-46FA-A703-5F7899617F60}" presName="node" presStyleLbl="revTx" presStyleIdx="4" presStyleCnt="5" custScaleX="136635">
        <dgm:presLayoutVars>
          <dgm:bulletEnabled val="1"/>
        </dgm:presLayoutVars>
      </dgm:prSet>
      <dgm:spPr/>
    </dgm:pt>
    <dgm:pt modelId="{DC305886-6BDC-41EC-AF03-5F38EA45DE04}" type="pres">
      <dgm:prSet presAssocID="{4B6B8516-A05C-4C78-86AA-1D6A7768B7C1}" presName="sibTrans" presStyleLbl="node1" presStyleIdx="4" presStyleCnt="5" custLinFactNeighborY="327"/>
      <dgm:spPr/>
    </dgm:pt>
  </dgm:ptLst>
  <dgm:cxnLst>
    <dgm:cxn modelId="{A55B7A11-3375-4461-A9CA-84D25F4D7C70}" type="presOf" srcId="{8CB55177-2325-40E2-8D76-DC5DC7AB6BC5}" destId="{5E3F2F23-0905-4AAB-80CA-FABB6FA285F1}" srcOrd="0" destOrd="0" presId="urn:microsoft.com/office/officeart/2005/8/layout/cycle1"/>
    <dgm:cxn modelId="{89180C18-D813-45BC-98DF-64EBB9286ED4}" srcId="{73A88E7E-6AC9-4B67-8B13-57787B3E742D}" destId="{DFBDAF67-A35F-4D27-B3DB-72CB6DDF3FE0}" srcOrd="2" destOrd="0" parTransId="{A7EF1CBA-749E-4DF4-AF6D-F387893815A6}" sibTransId="{D3AFABDE-6EE6-4265-82AE-E190C3D9C947}"/>
    <dgm:cxn modelId="{23512C1E-04AB-4305-92CC-078DD9980FC6}" type="presOf" srcId="{F938A9BF-5823-4768-8557-F9F23BBA4E36}" destId="{4EF77CE0-D22B-445C-8BB7-2972FE655C7E}" srcOrd="0" destOrd="0" presId="urn:microsoft.com/office/officeart/2005/8/layout/cycle1"/>
    <dgm:cxn modelId="{8E052B2D-33CB-414C-90AC-CC3E4A95197D}" type="presOf" srcId="{D3AFABDE-6EE6-4265-82AE-E190C3D9C947}" destId="{3412140D-327F-40AF-941B-4C34F3EA064B}" srcOrd="0" destOrd="0" presId="urn:microsoft.com/office/officeart/2005/8/layout/cycle1"/>
    <dgm:cxn modelId="{2B064832-CBE0-47F9-9D20-035B32E1CD9E}" type="presOf" srcId="{D5603EE4-63CE-429F-AAC0-ABB070E38A37}" destId="{986A4A88-33A2-4E15-9B6E-C94203F6BFAF}" srcOrd="0" destOrd="0" presId="urn:microsoft.com/office/officeart/2005/8/layout/cycle1"/>
    <dgm:cxn modelId="{E4A6E132-B7A5-4A4D-B3CB-1A228A669658}" srcId="{73A88E7E-6AC9-4B67-8B13-57787B3E742D}" destId="{8CB55177-2325-40E2-8D76-DC5DC7AB6BC5}" srcOrd="1" destOrd="0" parTransId="{678F36CC-6EF9-4372-A844-C71B9AB4695E}" sibTransId="{D5603EE4-63CE-429F-AAC0-ABB070E38A37}"/>
    <dgm:cxn modelId="{B3A8DF48-9DCA-473A-B5A0-C20846253E52}" type="presOf" srcId="{6731EB06-00EF-4B38-8217-37F5A705979C}" destId="{5525D3F3-CBC9-4E0D-8E72-A39BEF7AF1C4}" srcOrd="0" destOrd="0" presId="urn:microsoft.com/office/officeart/2005/8/layout/cycle1"/>
    <dgm:cxn modelId="{2FCB4A52-3F9F-4EBC-B80F-02E14C60EF23}" type="presOf" srcId="{F7DDEE16-9F29-46FA-A703-5F7899617F60}" destId="{35470C4A-3E07-493E-8885-0C0106921974}" srcOrd="0" destOrd="0" presId="urn:microsoft.com/office/officeart/2005/8/layout/cycle1"/>
    <dgm:cxn modelId="{863D3674-A5E9-4836-9A0E-825B7B7E1F84}" type="presOf" srcId="{73A88E7E-6AC9-4B67-8B13-57787B3E742D}" destId="{776AF52E-A32E-416D-B389-9C8E9943681D}" srcOrd="0" destOrd="0" presId="urn:microsoft.com/office/officeart/2005/8/layout/cycle1"/>
    <dgm:cxn modelId="{4BB18977-92D0-4D87-904B-A6C6F71BC355}" srcId="{73A88E7E-6AC9-4B67-8B13-57787B3E742D}" destId="{F7DDEE16-9F29-46FA-A703-5F7899617F60}" srcOrd="4" destOrd="0" parTransId="{1CD85A01-422D-406D-94AE-B0C8FE7FD764}" sibTransId="{4B6B8516-A05C-4C78-86AA-1D6A7768B7C1}"/>
    <dgm:cxn modelId="{DE2B248A-3746-4DEE-9DAA-719A9A3E8AD3}" type="presOf" srcId="{4B6B8516-A05C-4C78-86AA-1D6A7768B7C1}" destId="{DC305886-6BDC-41EC-AF03-5F38EA45DE04}" srcOrd="0" destOrd="0" presId="urn:microsoft.com/office/officeart/2005/8/layout/cycle1"/>
    <dgm:cxn modelId="{5C2A9A8C-9500-4DB3-B3CD-EF18E907BE05}" type="presOf" srcId="{DFBDAF67-A35F-4D27-B3DB-72CB6DDF3FE0}" destId="{ED9B8D66-6B40-4AB7-80A7-390ADA45EBA1}" srcOrd="0" destOrd="0" presId="urn:microsoft.com/office/officeart/2005/8/layout/cycle1"/>
    <dgm:cxn modelId="{1064E5AA-0043-441D-B8E8-3B666F62EA88}" srcId="{73A88E7E-6AC9-4B67-8B13-57787B3E742D}" destId="{6731EB06-00EF-4B38-8217-37F5A705979C}" srcOrd="0" destOrd="0" parTransId="{9F508474-68D3-42C5-A0D6-BD3507872C70}" sibTransId="{F938A9BF-5823-4768-8557-F9F23BBA4E36}"/>
    <dgm:cxn modelId="{8A8F2CCF-2950-4071-AA44-7FBDDADCD71D}" type="presOf" srcId="{E608A486-EDF8-4A10-B349-D760368A099B}" destId="{CCB6E96A-B114-4E7C-AE35-9A18A8BE2460}" srcOrd="0" destOrd="0" presId="urn:microsoft.com/office/officeart/2005/8/layout/cycle1"/>
    <dgm:cxn modelId="{251CE7E3-582B-4995-B6D7-053784000D5B}" type="presOf" srcId="{319E97D0-CC27-4153-86FD-BB42891C6604}" destId="{869C0F39-F907-4338-A2E6-1FEBF3F357AE}" srcOrd="0" destOrd="0" presId="urn:microsoft.com/office/officeart/2005/8/layout/cycle1"/>
    <dgm:cxn modelId="{F41FA2F0-D37C-45B5-854B-67A0A364BB6B}" srcId="{73A88E7E-6AC9-4B67-8B13-57787B3E742D}" destId="{E608A486-EDF8-4A10-B349-D760368A099B}" srcOrd="3" destOrd="0" parTransId="{6724A647-3B1C-431B-BDEE-9691FB330F17}" sibTransId="{319E97D0-CC27-4153-86FD-BB42891C6604}"/>
    <dgm:cxn modelId="{FAF06160-BF0F-41A1-B76B-5D9B6AE199D4}" type="presParOf" srcId="{776AF52E-A32E-416D-B389-9C8E9943681D}" destId="{52D1ACE9-ED43-4D75-8C08-1212ACCC5AFF}" srcOrd="0" destOrd="0" presId="urn:microsoft.com/office/officeart/2005/8/layout/cycle1"/>
    <dgm:cxn modelId="{C2F94DAF-4BFE-49A9-9761-CBCCA0599615}" type="presParOf" srcId="{776AF52E-A32E-416D-B389-9C8E9943681D}" destId="{5525D3F3-CBC9-4E0D-8E72-A39BEF7AF1C4}" srcOrd="1" destOrd="0" presId="urn:microsoft.com/office/officeart/2005/8/layout/cycle1"/>
    <dgm:cxn modelId="{3A7C1C1B-37C4-4C19-AA92-660ED1737C70}" type="presParOf" srcId="{776AF52E-A32E-416D-B389-9C8E9943681D}" destId="{4EF77CE0-D22B-445C-8BB7-2972FE655C7E}" srcOrd="2" destOrd="0" presId="urn:microsoft.com/office/officeart/2005/8/layout/cycle1"/>
    <dgm:cxn modelId="{9BFDE3E7-D46D-4CA8-B07B-5BD66F604F1B}" type="presParOf" srcId="{776AF52E-A32E-416D-B389-9C8E9943681D}" destId="{3C34E9BB-4EA7-48F3-BF3E-0F36AA99CFF4}" srcOrd="3" destOrd="0" presId="urn:microsoft.com/office/officeart/2005/8/layout/cycle1"/>
    <dgm:cxn modelId="{69DA2667-0666-4E0C-9D06-39F033779A0F}" type="presParOf" srcId="{776AF52E-A32E-416D-B389-9C8E9943681D}" destId="{5E3F2F23-0905-4AAB-80CA-FABB6FA285F1}" srcOrd="4" destOrd="0" presId="urn:microsoft.com/office/officeart/2005/8/layout/cycle1"/>
    <dgm:cxn modelId="{DB9B8189-4131-4DAA-87E6-F1CEC676802A}" type="presParOf" srcId="{776AF52E-A32E-416D-B389-9C8E9943681D}" destId="{986A4A88-33A2-4E15-9B6E-C94203F6BFAF}" srcOrd="5" destOrd="0" presId="urn:microsoft.com/office/officeart/2005/8/layout/cycle1"/>
    <dgm:cxn modelId="{14208C02-BC24-491D-A5A2-988EB7B6F297}" type="presParOf" srcId="{776AF52E-A32E-416D-B389-9C8E9943681D}" destId="{1BB5940F-102A-4A14-884C-FB1878AE961E}" srcOrd="6" destOrd="0" presId="urn:microsoft.com/office/officeart/2005/8/layout/cycle1"/>
    <dgm:cxn modelId="{4D86BDEA-74AE-4784-B929-C9469A882DCD}" type="presParOf" srcId="{776AF52E-A32E-416D-B389-9C8E9943681D}" destId="{ED9B8D66-6B40-4AB7-80A7-390ADA45EBA1}" srcOrd="7" destOrd="0" presId="urn:microsoft.com/office/officeart/2005/8/layout/cycle1"/>
    <dgm:cxn modelId="{9F6425FE-FC14-4D76-81EB-38F71F894150}" type="presParOf" srcId="{776AF52E-A32E-416D-B389-9C8E9943681D}" destId="{3412140D-327F-40AF-941B-4C34F3EA064B}" srcOrd="8" destOrd="0" presId="urn:microsoft.com/office/officeart/2005/8/layout/cycle1"/>
    <dgm:cxn modelId="{D84F98C3-5927-4666-9AAB-C218D7EC14EE}" type="presParOf" srcId="{776AF52E-A32E-416D-B389-9C8E9943681D}" destId="{5AADF74D-353B-4ABF-A325-C092D0117160}" srcOrd="9" destOrd="0" presId="urn:microsoft.com/office/officeart/2005/8/layout/cycle1"/>
    <dgm:cxn modelId="{7BBEFEAE-C1EF-4F0A-BB6C-D2C0997A97A6}" type="presParOf" srcId="{776AF52E-A32E-416D-B389-9C8E9943681D}" destId="{CCB6E96A-B114-4E7C-AE35-9A18A8BE2460}" srcOrd="10" destOrd="0" presId="urn:microsoft.com/office/officeart/2005/8/layout/cycle1"/>
    <dgm:cxn modelId="{FF7B7E70-A5CB-4EFF-BAA7-90CDCDF4C4C6}" type="presParOf" srcId="{776AF52E-A32E-416D-B389-9C8E9943681D}" destId="{869C0F39-F907-4338-A2E6-1FEBF3F357AE}" srcOrd="11" destOrd="0" presId="urn:microsoft.com/office/officeart/2005/8/layout/cycle1"/>
    <dgm:cxn modelId="{17B7EBA8-8E70-452E-A5B1-700F969C9C5A}" type="presParOf" srcId="{776AF52E-A32E-416D-B389-9C8E9943681D}" destId="{350D018D-B05E-4FDA-9E66-80DCAF864FDE}" srcOrd="12" destOrd="0" presId="urn:microsoft.com/office/officeart/2005/8/layout/cycle1"/>
    <dgm:cxn modelId="{B9114A03-8E24-4A2D-AEBF-4AEA2D9D46AB}" type="presParOf" srcId="{776AF52E-A32E-416D-B389-9C8E9943681D}" destId="{35470C4A-3E07-493E-8885-0C0106921974}" srcOrd="13" destOrd="0" presId="urn:microsoft.com/office/officeart/2005/8/layout/cycle1"/>
    <dgm:cxn modelId="{ACC85159-30BD-4949-91A5-C468B81C615E}" type="presParOf" srcId="{776AF52E-A32E-416D-B389-9C8E9943681D}" destId="{DC305886-6BDC-41EC-AF03-5F38EA45DE04}" srcOrd="14" destOrd="0" presId="urn:microsoft.com/office/officeart/2005/8/layout/cycle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13487-46ED-41A7-A77B-49FFDB25A6E8}">
      <dsp:nvSpPr>
        <dsp:cNvPr id="0" name=""/>
        <dsp:cNvSpPr/>
      </dsp:nvSpPr>
      <dsp:spPr>
        <a:xfrm>
          <a:off x="-6720880" y="-1027699"/>
          <a:ext cx="7998998" cy="7998998"/>
        </a:xfrm>
        <a:prstGeom prst="blockArc">
          <a:avLst>
            <a:gd name="adj1" fmla="val 18900000"/>
            <a:gd name="adj2" fmla="val 2700000"/>
            <a:gd name="adj3" fmla="val 270"/>
          </a:avLst>
        </a:prstGeom>
        <a:noFill/>
        <a:ln w="15875"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E0421C-2C4C-4D77-98F5-B5514F409309}">
      <dsp:nvSpPr>
        <dsp:cNvPr id="0" name=""/>
        <dsp:cNvSpPr/>
      </dsp:nvSpPr>
      <dsp:spPr>
        <a:xfrm>
          <a:off x="668775" y="456943"/>
          <a:ext cx="8756111" cy="914363"/>
        </a:xfrm>
        <a:prstGeom prst="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776" tIns="58420" rIns="58420" bIns="58420" numCol="1" spcCol="1270" anchor="ctr" anchorCtr="0">
          <a:noAutofit/>
        </a:bodyPr>
        <a:lstStyle/>
        <a:p>
          <a:pPr marL="0" lvl="0" indent="0" algn="l" defTabSz="1022350">
            <a:lnSpc>
              <a:spcPct val="90000"/>
            </a:lnSpc>
            <a:spcBef>
              <a:spcPct val="0"/>
            </a:spcBef>
            <a:spcAft>
              <a:spcPct val="35000"/>
            </a:spcAft>
            <a:buNone/>
          </a:pPr>
          <a:r>
            <a:rPr lang="x-none" sz="2300" kern="1200" dirty="0">
              <a:solidFill>
                <a:schemeClr val="tx1"/>
              </a:solidFill>
            </a:rPr>
            <a:t>Use student responses to a short essay assignment as a formative assessment to identify students’ stages of cognitive development</a:t>
          </a:r>
          <a:endParaRPr lang="en-US" sz="2300" kern="1200" dirty="0">
            <a:solidFill>
              <a:schemeClr val="tx1"/>
            </a:solidFill>
          </a:endParaRPr>
        </a:p>
      </dsp:txBody>
      <dsp:txXfrm>
        <a:off x="668775" y="456943"/>
        <a:ext cx="8756111" cy="914363"/>
      </dsp:txXfrm>
    </dsp:sp>
    <dsp:sp modelId="{72BAA78E-A903-4AF2-B329-F801DF6F61D7}">
      <dsp:nvSpPr>
        <dsp:cNvPr id="0" name=""/>
        <dsp:cNvSpPr/>
      </dsp:nvSpPr>
      <dsp:spPr>
        <a:xfrm>
          <a:off x="97298" y="342648"/>
          <a:ext cx="1142954" cy="1142954"/>
        </a:xfrm>
        <a:prstGeom prst="ellipse">
          <a:avLst/>
        </a:prstGeom>
        <a:solidFill>
          <a:schemeClr val="lt1">
            <a:hueOff val="0"/>
            <a:satOff val="0"/>
            <a:lumOff val="0"/>
            <a:alphaOff val="0"/>
          </a:schemeClr>
        </a:solidFill>
        <a:ln w="15875"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B82E5D-03E5-4F35-9D42-18AF9082A4BC}">
      <dsp:nvSpPr>
        <dsp:cNvPr id="0" name=""/>
        <dsp:cNvSpPr/>
      </dsp:nvSpPr>
      <dsp:spPr>
        <a:xfrm>
          <a:off x="1193001" y="1828726"/>
          <a:ext cx="8231886" cy="914363"/>
        </a:xfrm>
        <a:prstGeom prst="rect">
          <a:avLst/>
        </a:prstGeom>
        <a:solidFill>
          <a:schemeClr val="accent3">
            <a:alpha val="90000"/>
            <a:hueOff val="0"/>
            <a:satOff val="0"/>
            <a:lumOff val="0"/>
            <a:alphaOff val="-1333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776" tIns="58420" rIns="58420" bIns="58420" numCol="1" spcCol="1270" anchor="ctr" anchorCtr="0">
          <a:noAutofit/>
        </a:bodyPr>
        <a:lstStyle/>
        <a:p>
          <a:pPr marL="0" lvl="0" indent="0" algn="l" defTabSz="1022350">
            <a:lnSpc>
              <a:spcPct val="90000"/>
            </a:lnSpc>
            <a:spcBef>
              <a:spcPct val="0"/>
            </a:spcBef>
            <a:spcAft>
              <a:spcPct val="35000"/>
            </a:spcAft>
            <a:buNone/>
          </a:pPr>
          <a:r>
            <a:rPr lang="x-none" sz="2300" kern="1200" dirty="0">
              <a:solidFill>
                <a:schemeClr val="tx1"/>
              </a:solidFill>
            </a:rPr>
            <a:t>Explore reasons for differences in cognitive development across students, assignments, courses, and programs</a:t>
          </a:r>
          <a:endParaRPr lang="en-US" sz="2300" b="0" i="0" kern="1200" baseline="0" dirty="0">
            <a:solidFill>
              <a:schemeClr val="tx1"/>
            </a:solidFill>
            <a:latin typeface="Calibri"/>
            <a:ea typeface="+mn-ea"/>
            <a:cs typeface="+mn-cs"/>
          </a:endParaRPr>
        </a:p>
      </dsp:txBody>
      <dsp:txXfrm>
        <a:off x="1193001" y="1828726"/>
        <a:ext cx="8231886" cy="914363"/>
      </dsp:txXfrm>
    </dsp:sp>
    <dsp:sp modelId="{A18F82E1-B530-48DD-8433-39BFF53AA06E}">
      <dsp:nvSpPr>
        <dsp:cNvPr id="0" name=""/>
        <dsp:cNvSpPr/>
      </dsp:nvSpPr>
      <dsp:spPr>
        <a:xfrm>
          <a:off x="621524" y="1714431"/>
          <a:ext cx="1142954" cy="1142954"/>
        </a:xfrm>
        <a:prstGeom prst="ellipse">
          <a:avLst/>
        </a:prstGeom>
        <a:solidFill>
          <a:schemeClr val="lt1">
            <a:hueOff val="0"/>
            <a:satOff val="0"/>
            <a:lumOff val="0"/>
            <a:alphaOff val="0"/>
          </a:schemeClr>
        </a:solidFill>
        <a:ln w="15875" cap="flat" cmpd="sng" algn="ctr">
          <a:solidFill>
            <a:schemeClr val="accent3">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sp>
    <dsp:sp modelId="{73CDDA0E-D1FC-4669-B2F5-1BA9B7AD8996}">
      <dsp:nvSpPr>
        <dsp:cNvPr id="0" name=""/>
        <dsp:cNvSpPr/>
      </dsp:nvSpPr>
      <dsp:spPr>
        <a:xfrm>
          <a:off x="1193001" y="3200509"/>
          <a:ext cx="8231886" cy="914363"/>
        </a:xfrm>
        <a:prstGeom prst="rect">
          <a:avLst/>
        </a:prstGeom>
        <a:solidFill>
          <a:schemeClr val="accent3">
            <a:alpha val="90000"/>
            <a:hueOff val="0"/>
            <a:satOff val="0"/>
            <a:lumOff val="0"/>
            <a:alphaOff val="-2666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776" tIns="58420" rIns="58420" bIns="58420" numCol="1" spcCol="1270" anchor="ctr" anchorCtr="0">
          <a:noAutofit/>
        </a:bodyPr>
        <a:lstStyle/>
        <a:p>
          <a:pPr marL="0" lvl="0" indent="0" algn="l" defTabSz="1022350">
            <a:lnSpc>
              <a:spcPct val="90000"/>
            </a:lnSpc>
            <a:spcBef>
              <a:spcPct val="0"/>
            </a:spcBef>
            <a:spcAft>
              <a:spcPct val="35000"/>
            </a:spcAft>
            <a:buNone/>
          </a:pPr>
          <a:r>
            <a:rPr lang="x-none" sz="2300" kern="1200" dirty="0">
              <a:solidFill>
                <a:schemeClr val="tx1"/>
              </a:solidFill>
            </a:rPr>
            <a:t>Use formative assessment results to plan the design of learning activities and provide effective feedback</a:t>
          </a:r>
          <a:endParaRPr lang="en-US" sz="2300" b="0" i="0" kern="1200" baseline="0" dirty="0">
            <a:solidFill>
              <a:schemeClr val="tx1"/>
            </a:solidFill>
            <a:latin typeface="Calibri"/>
            <a:ea typeface="+mn-ea"/>
            <a:cs typeface="+mn-cs"/>
          </a:endParaRPr>
        </a:p>
      </dsp:txBody>
      <dsp:txXfrm>
        <a:off x="1193001" y="3200509"/>
        <a:ext cx="8231886" cy="914363"/>
      </dsp:txXfrm>
    </dsp:sp>
    <dsp:sp modelId="{FABFC168-8DF8-48FE-826C-B4F6B960E17F}">
      <dsp:nvSpPr>
        <dsp:cNvPr id="0" name=""/>
        <dsp:cNvSpPr/>
      </dsp:nvSpPr>
      <dsp:spPr>
        <a:xfrm>
          <a:off x="621524" y="3086214"/>
          <a:ext cx="1142954" cy="1142954"/>
        </a:xfrm>
        <a:prstGeom prst="ellipse">
          <a:avLst/>
        </a:prstGeom>
        <a:solidFill>
          <a:schemeClr val="lt1">
            <a:hueOff val="0"/>
            <a:satOff val="0"/>
            <a:lumOff val="0"/>
            <a:alphaOff val="0"/>
          </a:schemeClr>
        </a:solidFill>
        <a:ln w="15875" cap="flat" cmpd="sng" algn="ctr">
          <a:solidFill>
            <a:schemeClr val="accent3">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sp>
    <dsp:sp modelId="{415B455D-4DAA-4F0D-99C7-24F9DAD8FC89}">
      <dsp:nvSpPr>
        <dsp:cNvPr id="0" name=""/>
        <dsp:cNvSpPr/>
      </dsp:nvSpPr>
      <dsp:spPr>
        <a:xfrm>
          <a:off x="668775" y="4572292"/>
          <a:ext cx="8756111" cy="914363"/>
        </a:xfrm>
        <a:prstGeom prst="rect">
          <a:avLst/>
        </a:prstGeom>
        <a:solidFill>
          <a:schemeClr val="accent3">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776"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L</a:t>
          </a:r>
          <a:r>
            <a:rPr lang="x-none" sz="2300" kern="1200" dirty="0">
              <a:solidFill>
                <a:schemeClr val="tx1"/>
              </a:solidFill>
            </a:rPr>
            <a:t>everage ideas from this session in </a:t>
          </a:r>
          <a:r>
            <a:rPr lang="en-US" sz="2300" kern="1200" dirty="0">
              <a:solidFill>
                <a:schemeClr val="tx1"/>
              </a:solidFill>
            </a:rPr>
            <a:t>your </a:t>
          </a:r>
          <a:r>
            <a:rPr lang="x-none" sz="2300" kern="1200" dirty="0">
              <a:solidFill>
                <a:schemeClr val="tx1"/>
              </a:solidFill>
            </a:rPr>
            <a:t>own courses</a:t>
          </a:r>
          <a:endParaRPr lang="en-US" sz="2300" b="0" i="0" kern="1200" baseline="0" dirty="0">
            <a:solidFill>
              <a:schemeClr val="tx1"/>
            </a:solidFill>
            <a:latin typeface="Calibri"/>
            <a:ea typeface="+mn-ea"/>
            <a:cs typeface="+mn-cs"/>
          </a:endParaRPr>
        </a:p>
      </dsp:txBody>
      <dsp:txXfrm>
        <a:off x="668775" y="4572292"/>
        <a:ext cx="8756111" cy="914363"/>
      </dsp:txXfrm>
    </dsp:sp>
    <dsp:sp modelId="{709FDC6E-DC53-4DD7-A7D9-D6E242D477F3}">
      <dsp:nvSpPr>
        <dsp:cNvPr id="0" name=""/>
        <dsp:cNvSpPr/>
      </dsp:nvSpPr>
      <dsp:spPr>
        <a:xfrm>
          <a:off x="97298" y="4457997"/>
          <a:ext cx="1142954" cy="1142954"/>
        </a:xfrm>
        <a:prstGeom prst="ellipse">
          <a:avLst/>
        </a:prstGeom>
        <a:solidFill>
          <a:schemeClr val="lt1">
            <a:hueOff val="0"/>
            <a:satOff val="0"/>
            <a:lumOff val="0"/>
            <a:alphaOff val="0"/>
          </a:schemeClr>
        </a:solidFill>
        <a:ln w="15875"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5D3F3-CBC9-4E0D-8E72-A39BEF7AF1C4}">
      <dsp:nvSpPr>
        <dsp:cNvPr id="0" name=""/>
        <dsp:cNvSpPr/>
      </dsp:nvSpPr>
      <dsp:spPr>
        <a:xfrm>
          <a:off x="6299483" y="45842"/>
          <a:ext cx="1527849" cy="152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Open-Ended Problems</a:t>
          </a:r>
        </a:p>
      </dsp:txBody>
      <dsp:txXfrm>
        <a:off x="6299483" y="45842"/>
        <a:ext cx="1527849" cy="1527849"/>
      </dsp:txXfrm>
    </dsp:sp>
    <dsp:sp modelId="{4EF77CE0-D22B-445C-8BB7-2972FE655C7E}">
      <dsp:nvSpPr>
        <dsp:cNvPr id="0" name=""/>
        <dsp:cNvSpPr/>
      </dsp:nvSpPr>
      <dsp:spPr>
        <a:xfrm>
          <a:off x="2700236" y="1017"/>
          <a:ext cx="5734886" cy="5734886"/>
        </a:xfrm>
        <a:prstGeom prst="circularArrow">
          <a:avLst>
            <a:gd name="adj1" fmla="val 5195"/>
            <a:gd name="adj2" fmla="val 335542"/>
            <a:gd name="adj3" fmla="val 21294755"/>
            <a:gd name="adj4" fmla="val 19764913"/>
            <a:gd name="adj5" fmla="val 6061"/>
          </a:avLst>
        </a:prstGeom>
        <a:gradFill rotWithShape="0">
          <a:gsLst>
            <a:gs pos="0">
              <a:schemeClr val="lt1">
                <a:hueOff val="0"/>
                <a:satOff val="0"/>
                <a:lumOff val="0"/>
                <a:alphaOff val="0"/>
                <a:tint val="75000"/>
                <a:shade val="95000"/>
                <a:satMod val="175000"/>
              </a:schemeClr>
            </a:gs>
            <a:gs pos="12000">
              <a:schemeClr val="lt1">
                <a:hueOff val="0"/>
                <a:satOff val="0"/>
                <a:lumOff val="0"/>
                <a:alphaOff val="0"/>
                <a:tint val="90000"/>
                <a:shade val="90000"/>
                <a:satMod val="150000"/>
              </a:schemeClr>
            </a:gs>
            <a:gs pos="100000">
              <a:schemeClr val="lt1">
                <a:hueOff val="0"/>
                <a:satOff val="0"/>
                <a:lumOff val="0"/>
                <a:alphaOff val="0"/>
                <a:tint val="100000"/>
                <a:shade val="75000"/>
                <a:satMod val="150000"/>
              </a:schemeClr>
            </a:gs>
          </a:gsLst>
          <a:lin ang="16200000" scaled="1"/>
        </a:gradFill>
        <a:ln>
          <a:noFill/>
        </a:ln>
        <a:effectLst/>
        <a:scene3d>
          <a:camera prst="orthographicFront">
            <a:rot lat="0" lon="0" rev="0"/>
          </a:camera>
          <a:lightRig rig="freezing" dir="t">
            <a:rot lat="0" lon="0" rev="6000000"/>
          </a:lightRig>
        </a:scene3d>
        <a:sp3d contourW="12700" prstMaterial="dkEdge">
          <a:bevelT w="44450" h="25400"/>
          <a:contourClr>
            <a:schemeClr val="l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5E3F2F23-0905-4AAB-80CA-FABB6FA285F1}">
      <dsp:nvSpPr>
        <dsp:cNvPr id="0" name=""/>
        <dsp:cNvSpPr/>
      </dsp:nvSpPr>
      <dsp:spPr>
        <a:xfrm>
          <a:off x="7223894" y="2890886"/>
          <a:ext cx="1527849" cy="152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Questions for Multiple Levels</a:t>
          </a:r>
        </a:p>
      </dsp:txBody>
      <dsp:txXfrm>
        <a:off x="7223894" y="2890886"/>
        <a:ext cx="1527849" cy="1527849"/>
      </dsp:txXfrm>
    </dsp:sp>
    <dsp:sp modelId="{986A4A88-33A2-4E15-9B6E-C94203F6BFAF}">
      <dsp:nvSpPr>
        <dsp:cNvPr id="0" name=""/>
        <dsp:cNvSpPr/>
      </dsp:nvSpPr>
      <dsp:spPr>
        <a:xfrm>
          <a:off x="2700236" y="1017"/>
          <a:ext cx="5734886" cy="5734886"/>
        </a:xfrm>
        <a:prstGeom prst="circularArrow">
          <a:avLst>
            <a:gd name="adj1" fmla="val 5195"/>
            <a:gd name="adj2" fmla="val 335542"/>
            <a:gd name="adj3" fmla="val 4016267"/>
            <a:gd name="adj4" fmla="val 2251992"/>
            <a:gd name="adj5" fmla="val 6061"/>
          </a:avLst>
        </a:prstGeom>
        <a:gradFill rotWithShape="0">
          <a:gsLst>
            <a:gs pos="0">
              <a:schemeClr val="lt1">
                <a:hueOff val="0"/>
                <a:satOff val="0"/>
                <a:lumOff val="0"/>
                <a:alphaOff val="0"/>
                <a:tint val="75000"/>
                <a:shade val="95000"/>
                <a:satMod val="175000"/>
              </a:schemeClr>
            </a:gs>
            <a:gs pos="12000">
              <a:schemeClr val="lt1">
                <a:hueOff val="0"/>
                <a:satOff val="0"/>
                <a:lumOff val="0"/>
                <a:alphaOff val="0"/>
                <a:tint val="90000"/>
                <a:shade val="90000"/>
                <a:satMod val="150000"/>
              </a:schemeClr>
            </a:gs>
            <a:gs pos="100000">
              <a:schemeClr val="lt1">
                <a:hueOff val="0"/>
                <a:satOff val="0"/>
                <a:lumOff val="0"/>
                <a:alphaOff val="0"/>
                <a:tint val="100000"/>
                <a:shade val="75000"/>
                <a:satMod val="150000"/>
              </a:schemeClr>
            </a:gs>
          </a:gsLst>
          <a:lin ang="16200000" scaled="1"/>
        </a:gradFill>
        <a:ln>
          <a:noFill/>
        </a:ln>
        <a:effectLst/>
        <a:scene3d>
          <a:camera prst="orthographicFront">
            <a:rot lat="0" lon="0" rev="0"/>
          </a:camera>
          <a:lightRig rig="freezing" dir="t">
            <a:rot lat="0" lon="0" rev="6000000"/>
          </a:lightRig>
        </a:scene3d>
        <a:sp3d contourW="12700" prstMaterial="dkEdge">
          <a:bevelT w="44450" h="25400"/>
          <a:contourClr>
            <a:schemeClr val="l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ED9B8D66-6B40-4AB7-80A7-390ADA45EBA1}">
      <dsp:nvSpPr>
        <dsp:cNvPr id="0" name=""/>
        <dsp:cNvSpPr/>
      </dsp:nvSpPr>
      <dsp:spPr>
        <a:xfrm>
          <a:off x="4803755" y="4649220"/>
          <a:ext cx="1527849" cy="152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Student Responses</a:t>
          </a:r>
          <a:br>
            <a:rPr lang="en-US" sz="2600" kern="1200" dirty="0"/>
          </a:br>
          <a:r>
            <a:rPr lang="en-US" sz="2600" kern="1200" dirty="0"/>
            <a:t>by Level</a:t>
          </a:r>
        </a:p>
      </dsp:txBody>
      <dsp:txXfrm>
        <a:off x="4803755" y="4649220"/>
        <a:ext cx="1527849" cy="1527849"/>
      </dsp:txXfrm>
    </dsp:sp>
    <dsp:sp modelId="{3412140D-327F-40AF-941B-4C34F3EA064B}">
      <dsp:nvSpPr>
        <dsp:cNvPr id="0" name=""/>
        <dsp:cNvSpPr/>
      </dsp:nvSpPr>
      <dsp:spPr>
        <a:xfrm>
          <a:off x="2700236" y="1017"/>
          <a:ext cx="5734886" cy="5734886"/>
        </a:xfrm>
        <a:prstGeom prst="circularArrow">
          <a:avLst>
            <a:gd name="adj1" fmla="val 5195"/>
            <a:gd name="adj2" fmla="val 335542"/>
            <a:gd name="adj3" fmla="val 8212466"/>
            <a:gd name="adj4" fmla="val 6448192"/>
            <a:gd name="adj5" fmla="val 6061"/>
          </a:avLst>
        </a:prstGeom>
        <a:gradFill rotWithShape="0">
          <a:gsLst>
            <a:gs pos="0">
              <a:schemeClr val="lt1">
                <a:hueOff val="0"/>
                <a:satOff val="0"/>
                <a:lumOff val="0"/>
                <a:alphaOff val="0"/>
                <a:tint val="75000"/>
                <a:shade val="95000"/>
                <a:satMod val="175000"/>
              </a:schemeClr>
            </a:gs>
            <a:gs pos="12000">
              <a:schemeClr val="lt1">
                <a:hueOff val="0"/>
                <a:satOff val="0"/>
                <a:lumOff val="0"/>
                <a:alphaOff val="0"/>
                <a:tint val="90000"/>
                <a:shade val="90000"/>
                <a:satMod val="150000"/>
              </a:schemeClr>
            </a:gs>
            <a:gs pos="100000">
              <a:schemeClr val="lt1">
                <a:hueOff val="0"/>
                <a:satOff val="0"/>
                <a:lumOff val="0"/>
                <a:alphaOff val="0"/>
                <a:tint val="100000"/>
                <a:shade val="75000"/>
                <a:satMod val="150000"/>
              </a:schemeClr>
            </a:gs>
          </a:gsLst>
          <a:lin ang="16200000" scaled="1"/>
        </a:gradFill>
        <a:ln>
          <a:noFill/>
        </a:ln>
        <a:effectLst/>
        <a:scene3d>
          <a:camera prst="orthographicFront">
            <a:rot lat="0" lon="0" rev="0"/>
          </a:camera>
          <a:lightRig rig="freezing" dir="t">
            <a:rot lat="0" lon="0" rev="6000000"/>
          </a:lightRig>
        </a:scene3d>
        <a:sp3d contourW="12700" prstMaterial="dkEdge">
          <a:bevelT w="44450" h="25400"/>
          <a:contourClr>
            <a:schemeClr val="l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CCB6E96A-B114-4E7C-AE35-9A18A8BE2460}">
      <dsp:nvSpPr>
        <dsp:cNvPr id="0" name=""/>
        <dsp:cNvSpPr/>
      </dsp:nvSpPr>
      <dsp:spPr>
        <a:xfrm>
          <a:off x="2383616" y="2890886"/>
          <a:ext cx="1527849" cy="152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Support and Feedback</a:t>
          </a:r>
        </a:p>
      </dsp:txBody>
      <dsp:txXfrm>
        <a:off x="2383616" y="2890886"/>
        <a:ext cx="1527849" cy="1527849"/>
      </dsp:txXfrm>
    </dsp:sp>
    <dsp:sp modelId="{869C0F39-F907-4338-A2E6-1FEBF3F357AE}">
      <dsp:nvSpPr>
        <dsp:cNvPr id="0" name=""/>
        <dsp:cNvSpPr/>
      </dsp:nvSpPr>
      <dsp:spPr>
        <a:xfrm>
          <a:off x="2700236" y="1017"/>
          <a:ext cx="5734886" cy="5734886"/>
        </a:xfrm>
        <a:prstGeom prst="circularArrow">
          <a:avLst>
            <a:gd name="adj1" fmla="val 5195"/>
            <a:gd name="adj2" fmla="val 335542"/>
            <a:gd name="adj3" fmla="val 12299546"/>
            <a:gd name="adj4" fmla="val 10769703"/>
            <a:gd name="adj5" fmla="val 6061"/>
          </a:avLst>
        </a:prstGeom>
        <a:gradFill rotWithShape="0">
          <a:gsLst>
            <a:gs pos="0">
              <a:schemeClr val="lt1">
                <a:hueOff val="0"/>
                <a:satOff val="0"/>
                <a:lumOff val="0"/>
                <a:alphaOff val="0"/>
                <a:tint val="75000"/>
                <a:shade val="95000"/>
                <a:satMod val="175000"/>
              </a:schemeClr>
            </a:gs>
            <a:gs pos="12000">
              <a:schemeClr val="lt1">
                <a:hueOff val="0"/>
                <a:satOff val="0"/>
                <a:lumOff val="0"/>
                <a:alphaOff val="0"/>
                <a:tint val="90000"/>
                <a:shade val="90000"/>
                <a:satMod val="150000"/>
              </a:schemeClr>
            </a:gs>
            <a:gs pos="100000">
              <a:schemeClr val="lt1">
                <a:hueOff val="0"/>
                <a:satOff val="0"/>
                <a:lumOff val="0"/>
                <a:alphaOff val="0"/>
                <a:tint val="100000"/>
                <a:shade val="75000"/>
                <a:satMod val="150000"/>
              </a:schemeClr>
            </a:gs>
          </a:gsLst>
          <a:lin ang="16200000" scaled="1"/>
        </a:gradFill>
        <a:ln>
          <a:noFill/>
        </a:ln>
        <a:effectLst/>
        <a:scene3d>
          <a:camera prst="orthographicFront">
            <a:rot lat="0" lon="0" rev="0"/>
          </a:camera>
          <a:lightRig rig="freezing" dir="t">
            <a:rot lat="0" lon="0" rev="6000000"/>
          </a:lightRig>
        </a:scene3d>
        <a:sp3d contourW="12700" prstMaterial="dkEdge">
          <a:bevelT w="44450" h="25400"/>
          <a:contourClr>
            <a:schemeClr val="l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35470C4A-3E07-493E-8885-0C0106921974}">
      <dsp:nvSpPr>
        <dsp:cNvPr id="0" name=""/>
        <dsp:cNvSpPr/>
      </dsp:nvSpPr>
      <dsp:spPr>
        <a:xfrm>
          <a:off x="3028163" y="45842"/>
          <a:ext cx="2087577" cy="152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Many Opportunities to Practice</a:t>
          </a:r>
        </a:p>
      </dsp:txBody>
      <dsp:txXfrm>
        <a:off x="3028163" y="45842"/>
        <a:ext cx="2087577" cy="1527849"/>
      </dsp:txXfrm>
    </dsp:sp>
    <dsp:sp modelId="{DC305886-6BDC-41EC-AF03-5F38EA45DE04}">
      <dsp:nvSpPr>
        <dsp:cNvPr id="0" name=""/>
        <dsp:cNvSpPr/>
      </dsp:nvSpPr>
      <dsp:spPr>
        <a:xfrm>
          <a:off x="2700236" y="19770"/>
          <a:ext cx="5734886" cy="5734886"/>
        </a:xfrm>
        <a:prstGeom prst="circularArrow">
          <a:avLst>
            <a:gd name="adj1" fmla="val 5195"/>
            <a:gd name="adj2" fmla="val 335542"/>
            <a:gd name="adj3" fmla="val 16867250"/>
            <a:gd name="adj4" fmla="val 15586195"/>
            <a:gd name="adj5" fmla="val 6061"/>
          </a:avLst>
        </a:prstGeom>
        <a:gradFill rotWithShape="0">
          <a:gsLst>
            <a:gs pos="0">
              <a:schemeClr val="lt1">
                <a:hueOff val="0"/>
                <a:satOff val="0"/>
                <a:lumOff val="0"/>
                <a:alphaOff val="0"/>
                <a:tint val="75000"/>
                <a:shade val="95000"/>
                <a:satMod val="175000"/>
              </a:schemeClr>
            </a:gs>
            <a:gs pos="12000">
              <a:schemeClr val="lt1">
                <a:hueOff val="0"/>
                <a:satOff val="0"/>
                <a:lumOff val="0"/>
                <a:alphaOff val="0"/>
                <a:tint val="90000"/>
                <a:shade val="90000"/>
                <a:satMod val="150000"/>
              </a:schemeClr>
            </a:gs>
            <a:gs pos="100000">
              <a:schemeClr val="lt1">
                <a:hueOff val="0"/>
                <a:satOff val="0"/>
                <a:lumOff val="0"/>
                <a:alphaOff val="0"/>
                <a:tint val="100000"/>
                <a:shade val="75000"/>
                <a:satMod val="150000"/>
              </a:schemeClr>
            </a:gs>
          </a:gsLst>
          <a:lin ang="16200000" scaled="1"/>
        </a:gradFill>
        <a:ln>
          <a:noFill/>
        </a:ln>
        <a:effectLst/>
        <a:scene3d>
          <a:camera prst="orthographicFront">
            <a:rot lat="0" lon="0" rev="0"/>
          </a:camera>
          <a:lightRig rig="freezing" dir="t">
            <a:rot lat="0" lon="0" rev="6000000"/>
          </a:lightRig>
        </a:scene3d>
        <a:sp3d contourW="12700" prstMaterial="dkEdge">
          <a:bevelT w="44450" h="25400"/>
          <a:contourClr>
            <a:schemeClr val="l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69" tIns="46585" rIns="93169" bIns="46585"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3169" tIns="46585" rIns="93169" bIns="46585" rtlCol="0"/>
          <a:lstStyle>
            <a:lvl1pPr algn="r">
              <a:defRPr sz="1200"/>
            </a:lvl1pPr>
          </a:lstStyle>
          <a:p>
            <a:fld id="{8DA92424-CD1C-4208-821E-8C84F52224AA}" type="datetimeFigureOut">
              <a:rPr lang="en-US" smtClean="0"/>
              <a:t>7/31/2022</a:t>
            </a:fld>
            <a:endParaRPr lang="en-US"/>
          </a:p>
        </p:txBody>
      </p:sp>
      <p:sp>
        <p:nvSpPr>
          <p:cNvPr id="4" name="Slide Image Placeholder 3"/>
          <p:cNvSpPr>
            <a:spLocks noGrp="1" noRot="1" noChangeAspect="1"/>
          </p:cNvSpPr>
          <p:nvPr>
            <p:ph type="sldImg" idx="2"/>
          </p:nvPr>
        </p:nvSpPr>
        <p:spPr>
          <a:xfrm>
            <a:off x="714375" y="1160463"/>
            <a:ext cx="5581650" cy="3140075"/>
          </a:xfrm>
          <a:prstGeom prst="rect">
            <a:avLst/>
          </a:prstGeom>
          <a:noFill/>
          <a:ln w="12700">
            <a:solidFill>
              <a:prstClr val="black"/>
            </a:solidFill>
          </a:ln>
        </p:spPr>
        <p:txBody>
          <a:bodyPr vert="horz" lIns="93169" tIns="46585" rIns="93169" bIns="46585" rtlCol="0" anchor="ctr"/>
          <a:lstStyle/>
          <a:p>
            <a:endParaRPr lang="en-US"/>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3169" tIns="46585" rIns="93169"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69" tIns="46585" rIns="93169"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3169" tIns="46585" rIns="93169" bIns="46585" rtlCol="0" anchor="b"/>
          <a:lstStyle>
            <a:lvl1pPr algn="r">
              <a:defRPr sz="1200"/>
            </a:lvl1pPr>
          </a:lstStyle>
          <a:p>
            <a:fld id="{4429AD28-360E-4D03-A8F8-444988547784}" type="slidenum">
              <a:rPr lang="en-US" smtClean="0"/>
              <a:t>‹#›</a:t>
            </a:fld>
            <a:endParaRPr lang="en-US"/>
          </a:p>
        </p:txBody>
      </p:sp>
    </p:spTree>
    <p:extLst>
      <p:ext uri="{BB962C8B-B14F-4D97-AF65-F5344CB8AC3E}">
        <p14:creationId xmlns:p14="http://schemas.microsoft.com/office/powerpoint/2010/main" val="412767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9AD28-360E-4D03-A8F8-444988547784}" type="slidenum">
              <a:rPr lang="en-US" smtClean="0"/>
              <a:t>1</a:t>
            </a:fld>
            <a:endParaRPr lang="en-US"/>
          </a:p>
        </p:txBody>
      </p:sp>
    </p:spTree>
    <p:extLst>
      <p:ext uri="{BB962C8B-B14F-4D97-AF65-F5344CB8AC3E}">
        <p14:creationId xmlns:p14="http://schemas.microsoft.com/office/powerpoint/2010/main" val="649647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12</a:t>
            </a:fld>
            <a:endParaRPr lang="en-US"/>
          </a:p>
        </p:txBody>
      </p:sp>
    </p:spTree>
    <p:extLst>
      <p:ext uri="{BB962C8B-B14F-4D97-AF65-F5344CB8AC3E}">
        <p14:creationId xmlns:p14="http://schemas.microsoft.com/office/powerpoint/2010/main" val="3902151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14</a:t>
            </a:fld>
            <a:endParaRPr lang="en-US"/>
          </a:p>
        </p:txBody>
      </p:sp>
    </p:spTree>
    <p:extLst>
      <p:ext uri="{BB962C8B-B14F-4D97-AF65-F5344CB8AC3E}">
        <p14:creationId xmlns:p14="http://schemas.microsoft.com/office/powerpoint/2010/main" val="355167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15</a:t>
            </a:fld>
            <a:endParaRPr lang="en-US"/>
          </a:p>
        </p:txBody>
      </p:sp>
    </p:spTree>
    <p:extLst>
      <p:ext uri="{BB962C8B-B14F-4D97-AF65-F5344CB8AC3E}">
        <p14:creationId xmlns:p14="http://schemas.microsoft.com/office/powerpoint/2010/main" val="2912726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17</a:t>
            </a:fld>
            <a:endParaRPr lang="en-US"/>
          </a:p>
        </p:txBody>
      </p:sp>
    </p:spTree>
    <p:extLst>
      <p:ext uri="{BB962C8B-B14F-4D97-AF65-F5344CB8AC3E}">
        <p14:creationId xmlns:p14="http://schemas.microsoft.com/office/powerpoint/2010/main" val="2072629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18</a:t>
            </a:fld>
            <a:endParaRPr lang="en-US"/>
          </a:p>
        </p:txBody>
      </p:sp>
    </p:spTree>
    <p:extLst>
      <p:ext uri="{BB962C8B-B14F-4D97-AF65-F5344CB8AC3E}">
        <p14:creationId xmlns:p14="http://schemas.microsoft.com/office/powerpoint/2010/main" val="3611461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20</a:t>
            </a:fld>
            <a:endParaRPr lang="en-US"/>
          </a:p>
        </p:txBody>
      </p:sp>
    </p:spTree>
    <p:extLst>
      <p:ext uri="{BB962C8B-B14F-4D97-AF65-F5344CB8AC3E}">
        <p14:creationId xmlns:p14="http://schemas.microsoft.com/office/powerpoint/2010/main" val="2221408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21</a:t>
            </a:fld>
            <a:endParaRPr lang="en-US"/>
          </a:p>
        </p:txBody>
      </p:sp>
    </p:spTree>
    <p:extLst>
      <p:ext uri="{BB962C8B-B14F-4D97-AF65-F5344CB8AC3E}">
        <p14:creationId xmlns:p14="http://schemas.microsoft.com/office/powerpoint/2010/main" val="1430165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F9647A-3E31-3A41-A4E9-ABE8D6F99CD0}" type="slidenum">
              <a:rPr lang="en-US" smtClean="0"/>
              <a:t>24</a:t>
            </a:fld>
            <a:endParaRPr lang="en-US"/>
          </a:p>
        </p:txBody>
      </p:sp>
    </p:spTree>
    <p:extLst>
      <p:ext uri="{BB962C8B-B14F-4D97-AF65-F5344CB8AC3E}">
        <p14:creationId xmlns:p14="http://schemas.microsoft.com/office/powerpoint/2010/main" val="576886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9AD28-360E-4D03-A8F8-444988547784}" type="slidenum">
              <a:rPr lang="en-US" smtClean="0"/>
              <a:t>26</a:t>
            </a:fld>
            <a:endParaRPr lang="en-US"/>
          </a:p>
        </p:txBody>
      </p:sp>
    </p:spTree>
    <p:extLst>
      <p:ext uri="{BB962C8B-B14F-4D97-AF65-F5344CB8AC3E}">
        <p14:creationId xmlns:p14="http://schemas.microsoft.com/office/powerpoint/2010/main" val="52259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9AD28-360E-4D03-A8F8-444988547784}" type="slidenum">
              <a:rPr lang="en-US" smtClean="0"/>
              <a:t>2</a:t>
            </a:fld>
            <a:endParaRPr lang="en-US"/>
          </a:p>
        </p:txBody>
      </p:sp>
    </p:spTree>
    <p:extLst>
      <p:ext uri="{BB962C8B-B14F-4D97-AF65-F5344CB8AC3E}">
        <p14:creationId xmlns:p14="http://schemas.microsoft.com/office/powerpoint/2010/main" val="180870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3</a:t>
            </a:fld>
            <a:endParaRPr lang="en-US"/>
          </a:p>
        </p:txBody>
      </p:sp>
    </p:spTree>
    <p:extLst>
      <p:ext uri="{BB962C8B-B14F-4D97-AF65-F5344CB8AC3E}">
        <p14:creationId xmlns:p14="http://schemas.microsoft.com/office/powerpoint/2010/main" val="999680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4</a:t>
            </a:fld>
            <a:endParaRPr lang="en-US"/>
          </a:p>
        </p:txBody>
      </p:sp>
    </p:spTree>
    <p:extLst>
      <p:ext uri="{BB962C8B-B14F-4D97-AF65-F5344CB8AC3E}">
        <p14:creationId xmlns:p14="http://schemas.microsoft.com/office/powerpoint/2010/main" val="186117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9AD28-360E-4D03-A8F8-444988547784}" type="slidenum">
              <a:rPr lang="en-US" smtClean="0"/>
              <a:t>5</a:t>
            </a:fld>
            <a:endParaRPr lang="en-US"/>
          </a:p>
        </p:txBody>
      </p:sp>
    </p:spTree>
    <p:extLst>
      <p:ext uri="{BB962C8B-B14F-4D97-AF65-F5344CB8AC3E}">
        <p14:creationId xmlns:p14="http://schemas.microsoft.com/office/powerpoint/2010/main" val="807065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6</a:t>
            </a:fld>
            <a:endParaRPr lang="en-US"/>
          </a:p>
        </p:txBody>
      </p:sp>
    </p:spTree>
    <p:extLst>
      <p:ext uri="{BB962C8B-B14F-4D97-AF65-F5344CB8AC3E}">
        <p14:creationId xmlns:p14="http://schemas.microsoft.com/office/powerpoint/2010/main" val="1156151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8</a:t>
            </a:fld>
            <a:endParaRPr lang="en-US"/>
          </a:p>
        </p:txBody>
      </p:sp>
    </p:spTree>
    <p:extLst>
      <p:ext uri="{BB962C8B-B14F-4D97-AF65-F5344CB8AC3E}">
        <p14:creationId xmlns:p14="http://schemas.microsoft.com/office/powerpoint/2010/main" val="3042996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9</a:t>
            </a:fld>
            <a:endParaRPr lang="en-US"/>
          </a:p>
        </p:txBody>
      </p:sp>
    </p:spTree>
    <p:extLst>
      <p:ext uri="{BB962C8B-B14F-4D97-AF65-F5344CB8AC3E}">
        <p14:creationId xmlns:p14="http://schemas.microsoft.com/office/powerpoint/2010/main" val="2500969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11</a:t>
            </a:fld>
            <a:endParaRPr lang="en-US"/>
          </a:p>
        </p:txBody>
      </p:sp>
    </p:spTree>
    <p:extLst>
      <p:ext uri="{BB962C8B-B14F-4D97-AF65-F5344CB8AC3E}">
        <p14:creationId xmlns:p14="http://schemas.microsoft.com/office/powerpoint/2010/main" val="92412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9133832" y="0"/>
            <a:ext cx="3058168" cy="6858000"/>
          </a:xfrm>
          <a:prstGeom prst="rect">
            <a:avLst/>
          </a:prstGeom>
        </p:spPr>
      </p:pic>
      <p:sp>
        <p:nvSpPr>
          <p:cNvPr id="3" name="Subtitle 2"/>
          <p:cNvSpPr>
            <a:spLocks noGrp="1"/>
          </p:cNvSpPr>
          <p:nvPr>
            <p:ph type="subTitle" idx="1"/>
          </p:nvPr>
        </p:nvSpPr>
        <p:spPr>
          <a:xfrm>
            <a:off x="3251200" y="3581400"/>
            <a:ext cx="52832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Title 15"/>
          <p:cNvSpPr>
            <a:spLocks noGrp="1"/>
          </p:cNvSpPr>
          <p:nvPr>
            <p:ph type="title"/>
          </p:nvPr>
        </p:nvSpPr>
        <p:spPr>
          <a:xfrm>
            <a:off x="3251200" y="1447800"/>
            <a:ext cx="5283200" cy="2133600"/>
          </a:xfrm>
        </p:spPr>
        <p:txBody>
          <a:bodyPr anchor="b"/>
          <a:lstStyle/>
          <a:p>
            <a:r>
              <a:rPr lang="en-US"/>
              <a:t>Click to edit Master title style</a:t>
            </a:r>
            <a:endParaRPr lang="en-US" dirty="0"/>
          </a:p>
        </p:txBody>
      </p:sp>
      <p:sp>
        <p:nvSpPr>
          <p:cNvPr id="13" name="Date Placeholder 12"/>
          <p:cNvSpPr>
            <a:spLocks noGrp="1"/>
          </p:cNvSpPr>
          <p:nvPr>
            <p:ph type="dt" sz="half" idx="10"/>
          </p:nvPr>
        </p:nvSpPr>
        <p:spPr>
          <a:xfrm>
            <a:off x="4777318" y="6426202"/>
            <a:ext cx="3759199" cy="126999"/>
          </a:xfrm>
        </p:spPr>
        <p:txBody>
          <a:bodyPr/>
          <a:lstStyle/>
          <a:p>
            <a:endParaRPr lang="en-US"/>
          </a:p>
        </p:txBody>
      </p:sp>
      <p:sp>
        <p:nvSpPr>
          <p:cNvPr id="14" name="Slide Number Placeholder 13"/>
          <p:cNvSpPr>
            <a:spLocks noGrp="1"/>
          </p:cNvSpPr>
          <p:nvPr>
            <p:ph type="sldNum" sz="quarter" idx="11"/>
          </p:nvPr>
        </p:nvSpPr>
        <p:spPr>
          <a:xfrm>
            <a:off x="8553301" y="6400800"/>
            <a:ext cx="609600" cy="152400"/>
          </a:xfrm>
        </p:spPr>
        <p:txBody>
          <a:bodyPr/>
          <a:lstStyle>
            <a:lvl1pPr algn="r">
              <a:defRPr/>
            </a:lvl1pPr>
          </a:lstStyle>
          <a:p>
            <a:fld id="{A48C6908-02E7-422B-BB78-B7F4F9207E25}" type="slidenum">
              <a:rPr lang="en-US" smtClean="0"/>
              <a:t>‹#›</a:t>
            </a:fld>
            <a:endParaRPr lang="en-US"/>
          </a:p>
        </p:txBody>
      </p:sp>
      <p:sp>
        <p:nvSpPr>
          <p:cNvPr id="15" name="Footer Placeholder 14"/>
          <p:cNvSpPr>
            <a:spLocks noGrp="1"/>
          </p:cNvSpPr>
          <p:nvPr>
            <p:ph type="ftr" sz="quarter" idx="12"/>
          </p:nvPr>
        </p:nvSpPr>
        <p:spPr>
          <a:xfrm>
            <a:off x="4775201" y="6296248"/>
            <a:ext cx="3761316" cy="152400"/>
          </a:xfrm>
        </p:spPr>
        <p:txBody>
          <a:bodyPr/>
          <a:lstStyle/>
          <a:p>
            <a:r>
              <a:rPr lang="en-US"/>
              <a:t>Susan Wolcott, Introduction to Cognitive Development, March 2022</a:t>
            </a:r>
          </a:p>
        </p:txBody>
      </p:sp>
    </p:spTree>
    <p:extLst>
      <p:ext uri="{BB962C8B-B14F-4D97-AF65-F5344CB8AC3E}">
        <p14:creationId xmlns:p14="http://schemas.microsoft.com/office/powerpoint/2010/main" val="894788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0"/>
          </p:nvPr>
        </p:nvSpPr>
        <p:spPr/>
        <p:txBody>
          <a:bodyPr/>
          <a:lstStyle/>
          <a:p>
            <a:endParaRPr lang="en-US"/>
          </a:p>
        </p:txBody>
      </p:sp>
      <p:sp>
        <p:nvSpPr>
          <p:cNvPr id="14" name="Slide Number Placeholder 13"/>
          <p:cNvSpPr>
            <a:spLocks noGrp="1"/>
          </p:cNvSpPr>
          <p:nvPr>
            <p:ph type="sldNum" sz="quarter" idx="11"/>
          </p:nvPr>
        </p:nvSpPr>
        <p:spPr/>
        <p:txBody>
          <a:bodyPr/>
          <a:lstStyle/>
          <a:p>
            <a:fld id="{A48C6908-02E7-422B-BB78-B7F4F9207E25}" type="slidenum">
              <a:rPr lang="en-US" smtClean="0"/>
              <a:t>‹#›</a:t>
            </a:fld>
            <a:endParaRPr lang="en-US"/>
          </a:p>
        </p:txBody>
      </p:sp>
      <p:sp>
        <p:nvSpPr>
          <p:cNvPr id="15" name="Footer Placeholder 14"/>
          <p:cNvSpPr>
            <a:spLocks noGrp="1"/>
          </p:cNvSpPr>
          <p:nvPr>
            <p:ph type="ftr" sz="quarter" idx="12"/>
          </p:nvPr>
        </p:nvSpPr>
        <p:spPr/>
        <p:txBody>
          <a:bodyPr/>
          <a:lstStyle/>
          <a:p>
            <a:r>
              <a:rPr lang="en-US"/>
              <a:t>Susan Wolcott, Introduction to Cognitive Development, March 2022</a:t>
            </a:r>
          </a:p>
        </p:txBody>
      </p:sp>
    </p:spTree>
    <p:extLst>
      <p:ext uri="{BB962C8B-B14F-4D97-AF65-F5344CB8AC3E}">
        <p14:creationId xmlns:p14="http://schemas.microsoft.com/office/powerpoint/2010/main" val="103556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0"/>
          </p:nvPr>
        </p:nvSpPr>
        <p:spPr/>
        <p:txBody>
          <a:bodyPr/>
          <a:lstStyle/>
          <a:p>
            <a:endParaRPr lang="en-US"/>
          </a:p>
        </p:txBody>
      </p:sp>
      <p:sp>
        <p:nvSpPr>
          <p:cNvPr id="14" name="Slide Number Placeholder 13"/>
          <p:cNvSpPr>
            <a:spLocks noGrp="1"/>
          </p:cNvSpPr>
          <p:nvPr>
            <p:ph type="sldNum" sz="quarter" idx="11"/>
          </p:nvPr>
        </p:nvSpPr>
        <p:spPr/>
        <p:txBody>
          <a:bodyPr/>
          <a:lstStyle/>
          <a:p>
            <a:fld id="{A48C6908-02E7-422B-BB78-B7F4F9207E25}" type="slidenum">
              <a:rPr lang="en-US" smtClean="0"/>
              <a:t>‹#›</a:t>
            </a:fld>
            <a:endParaRPr lang="en-US"/>
          </a:p>
        </p:txBody>
      </p:sp>
      <p:sp>
        <p:nvSpPr>
          <p:cNvPr id="15" name="Footer Placeholder 14"/>
          <p:cNvSpPr>
            <a:spLocks noGrp="1"/>
          </p:cNvSpPr>
          <p:nvPr>
            <p:ph type="ftr" sz="quarter" idx="12"/>
          </p:nvPr>
        </p:nvSpPr>
        <p:spPr/>
        <p:txBody>
          <a:bodyPr/>
          <a:lstStyle/>
          <a:p>
            <a:r>
              <a:rPr lang="en-US"/>
              <a:t>Susan Wolcott, Introduction to Cognitive Development, March 2022</a:t>
            </a:r>
          </a:p>
        </p:txBody>
      </p:sp>
    </p:spTree>
    <p:extLst>
      <p:ext uri="{BB962C8B-B14F-4D97-AF65-F5344CB8AC3E}">
        <p14:creationId xmlns:p14="http://schemas.microsoft.com/office/powerpoint/2010/main" val="3625924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10363200" cy="788471"/>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4" name="Content Placeholder 3"/>
          <p:cNvSpPr>
            <a:spLocks noGrp="1"/>
          </p:cNvSpPr>
          <p:nvPr>
            <p:ph sz="quarter" idx="14"/>
          </p:nvPr>
        </p:nvSpPr>
        <p:spPr>
          <a:xfrm>
            <a:off x="665558" y="1602317"/>
            <a:ext cx="10363199" cy="4466167"/>
          </a:xfrm>
        </p:spPr>
        <p:txBody>
          <a:bodyPr>
            <a:noAutofit/>
          </a:bodyPr>
          <a:lstStyle>
            <a:lvl1pPr>
              <a:spcAft>
                <a:spcPts val="1600"/>
              </a:spcAft>
              <a:defRPr/>
            </a:lvl1pPr>
            <a:lvl2pPr>
              <a:spcAft>
                <a:spcPts val="1600"/>
              </a:spcAft>
              <a:defRPr/>
            </a:lvl2pPr>
            <a:lvl3pPr indent="-304792">
              <a:spcAft>
                <a:spcPts val="1600"/>
              </a:spcAft>
              <a:defRPr/>
            </a:lvl3pPr>
            <a:lvl4pPr>
              <a:spcAft>
                <a:spcPts val="1600"/>
              </a:spcAft>
              <a:defRPr/>
            </a:lvl4pPr>
            <a:lvl5pPr>
              <a:spcAft>
                <a:spcPts val="1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3426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xt 1/2 graphic v2">
    <p:spTree>
      <p:nvGrpSpPr>
        <p:cNvPr id="1" name=""/>
        <p:cNvGrpSpPr/>
        <p:nvPr/>
      </p:nvGrpSpPr>
      <p:grpSpPr>
        <a:xfrm>
          <a:off x="0" y="0"/>
          <a:ext cx="0" cy="0"/>
          <a:chOff x="0" y="0"/>
          <a:chExt cx="0" cy="0"/>
        </a:xfrm>
      </p:grpSpPr>
      <p:sp>
        <p:nvSpPr>
          <p:cNvPr id="2" name="Title 1"/>
          <p:cNvSpPr>
            <a:spLocks noGrp="1"/>
          </p:cNvSpPr>
          <p:nvPr>
            <p:ph type="title"/>
          </p:nvPr>
        </p:nvSpPr>
        <p:spPr>
          <a:xfrm>
            <a:off x="665560" y="487680"/>
            <a:ext cx="4866561" cy="792480"/>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65559" y="1600201"/>
            <a:ext cx="4868333" cy="4525963"/>
          </a:xfrm>
          <a:prstGeom prst="rect">
            <a:avLst/>
          </a:prstGeom>
        </p:spPr>
        <p:txBody>
          <a:bodyPr lIns="0" tIns="0" rIns="0">
            <a:normAutofit/>
          </a:bodyPr>
          <a:lstStyle>
            <a:lvl1pPr marL="0" indent="0">
              <a:lnSpc>
                <a:spcPct val="100000"/>
              </a:lnSpc>
              <a:spcBef>
                <a:spcPts val="0"/>
              </a:spcBef>
              <a:spcAft>
                <a:spcPts val="1600"/>
              </a:spcAft>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8" name="Picture Placeholder 5"/>
          <p:cNvSpPr>
            <a:spLocks noGrp="1"/>
          </p:cNvSpPr>
          <p:nvPr>
            <p:ph type="pic" sz="quarter" idx="10"/>
          </p:nvPr>
        </p:nvSpPr>
        <p:spPr>
          <a:xfrm>
            <a:off x="6101415" y="0"/>
            <a:ext cx="6090587" cy="6858000"/>
          </a:xfrm>
          <a:solidFill>
            <a:schemeClr val="tx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70140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1"/>
            <a:ext cx="4876800" cy="5714999"/>
          </a:xfrm>
        </p:spPr>
        <p:txBody>
          <a:bodyPr anchor="t"/>
          <a:lstStyle>
            <a:lvl1pPr>
              <a:defRPr sz="3200"/>
            </a:lvl1pPr>
            <a:lvl2pPr>
              <a:defRPr sz="2400"/>
            </a:lvl2pPr>
            <a:lvl3pPr>
              <a:defRPr sz="2000"/>
            </a:lvl3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p:cNvSpPr>
            <a:spLocks noGrp="1"/>
          </p:cNvSpPr>
          <p:nvPr>
            <p:ph type="title"/>
          </p:nvPr>
        </p:nvSpPr>
        <p:spPr>
          <a:xfrm>
            <a:off x="6502400" y="457200"/>
            <a:ext cx="3759200" cy="4953000"/>
          </a:xfrm>
        </p:spPr>
        <p:txBody>
          <a:bodyPr>
            <a:normAutofit/>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706562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9144000" y="0"/>
            <a:ext cx="3058168" cy="6858000"/>
          </a:xfrm>
          <a:prstGeom prst="rect">
            <a:avLst/>
          </a:prstGeom>
        </p:spPr>
      </p:pic>
      <p:sp>
        <p:nvSpPr>
          <p:cNvPr id="15" name="Title 14"/>
          <p:cNvSpPr>
            <a:spLocks noGrp="1"/>
          </p:cNvSpPr>
          <p:nvPr>
            <p:ph type="title"/>
          </p:nvPr>
        </p:nvSpPr>
        <p:spPr>
          <a:xfrm>
            <a:off x="609600" y="1828800"/>
            <a:ext cx="4267200" cy="1752600"/>
          </a:xfrm>
        </p:spPr>
        <p:txBody>
          <a:bodyPr anchor="b">
            <a:noAutofit/>
          </a:bodyPr>
          <a:lstStyle>
            <a:lvl1pPr>
              <a:defRPr sz="4400"/>
            </a:lvl1pPr>
          </a:lstStyle>
          <a:p>
            <a:r>
              <a:rPr lang="en-US"/>
              <a:t>Click to edit Master title style</a:t>
            </a:r>
            <a:endParaRPr lang="en-US" dirty="0"/>
          </a:p>
        </p:txBody>
      </p:sp>
      <p:sp>
        <p:nvSpPr>
          <p:cNvPr id="3" name="Text Placeholder 2"/>
          <p:cNvSpPr>
            <a:spLocks noGrp="1"/>
          </p:cNvSpPr>
          <p:nvPr>
            <p:ph type="body" sz="quarter" idx="13"/>
          </p:nvPr>
        </p:nvSpPr>
        <p:spPr>
          <a:xfrm>
            <a:off x="609601" y="3578225"/>
            <a:ext cx="4267527"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39966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3429000"/>
            <a:ext cx="41656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 y="457200"/>
            <a:ext cx="41656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502400" y="457201"/>
            <a:ext cx="3759200" cy="5714999"/>
          </a:xfrm>
        </p:spPr>
        <p:txBody>
          <a:bodyPr/>
          <a:lstStyle/>
          <a:p>
            <a:r>
              <a:rPr lang="en-US"/>
              <a:t>Click to edit Master title style</a:t>
            </a:r>
          </a:p>
        </p:txBody>
      </p:sp>
    </p:spTree>
    <p:extLst>
      <p:ext uri="{BB962C8B-B14F-4D97-AF65-F5344CB8AC3E}">
        <p14:creationId xmlns:p14="http://schemas.microsoft.com/office/powerpoint/2010/main" val="3496335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75238"/>
            <a:ext cx="47752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675288"/>
            <a:ext cx="47752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599" y="3429000"/>
            <a:ext cx="47752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599" y="3840162"/>
            <a:ext cx="47752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502400" y="457201"/>
            <a:ext cx="3759200" cy="5714999"/>
          </a:xfrm>
        </p:spPr>
        <p:txBody>
          <a:bodyPr/>
          <a:lstStyle/>
          <a:p>
            <a:r>
              <a:rPr lang="en-US"/>
              <a:t>Click to edit Master title style</a:t>
            </a:r>
          </a:p>
        </p:txBody>
      </p:sp>
    </p:spTree>
    <p:extLst>
      <p:ext uri="{BB962C8B-B14F-4D97-AF65-F5344CB8AC3E}">
        <p14:creationId xmlns:p14="http://schemas.microsoft.com/office/powerpoint/2010/main" val="3459863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78400" y="457200"/>
            <a:ext cx="5283200" cy="4953000"/>
          </a:xfrm>
        </p:spPr>
        <p:txBody>
          <a:bodyPr>
            <a:normAutofit/>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1457612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fld id="{A48C6908-02E7-422B-BB78-B7F4F9207E25}" type="slidenum">
              <a:rPr lang="en-US" smtClean="0"/>
              <a:t>‹#›</a:t>
            </a:fld>
            <a:endParaRPr lang="en-US"/>
          </a:p>
        </p:txBody>
      </p:sp>
      <p:sp>
        <p:nvSpPr>
          <p:cNvPr id="10" name="Footer Placeholder 9"/>
          <p:cNvSpPr>
            <a:spLocks noGrp="1"/>
          </p:cNvSpPr>
          <p:nvPr>
            <p:ph type="ftr" sz="quarter" idx="12"/>
          </p:nvPr>
        </p:nvSpPr>
        <p:spPr/>
        <p:txBody>
          <a:bodyPr/>
          <a:lstStyle/>
          <a:p>
            <a:r>
              <a:rPr lang="en-US"/>
              <a:t>Susan Wolcott, Introduction to Cognitive Development, March 2022</a:t>
            </a:r>
          </a:p>
        </p:txBody>
      </p:sp>
    </p:spTree>
    <p:extLst>
      <p:ext uri="{BB962C8B-B14F-4D97-AF65-F5344CB8AC3E}">
        <p14:creationId xmlns:p14="http://schemas.microsoft.com/office/powerpoint/2010/main" val="18903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08800" y="1676401"/>
            <a:ext cx="3352800" cy="1874837"/>
          </a:xfrm>
        </p:spPr>
        <p:txBody>
          <a:bodyPr anchor="b">
            <a:normAutofit/>
          </a:bodyPr>
          <a:lstStyle>
            <a:lvl1pPr algn="r">
              <a:defRPr sz="2000" b="0">
                <a:effectLst/>
              </a:defRPr>
            </a:lvl1pPr>
          </a:lstStyle>
          <a:p>
            <a:r>
              <a:rPr lang="en-US"/>
              <a:t>Click to edit Master title style</a:t>
            </a:r>
            <a:endParaRPr lang="en-US" dirty="0"/>
          </a:p>
        </p:txBody>
      </p:sp>
      <p:sp>
        <p:nvSpPr>
          <p:cNvPr id="3" name="Content Placeholder 2"/>
          <p:cNvSpPr>
            <a:spLocks noGrp="1"/>
          </p:cNvSpPr>
          <p:nvPr>
            <p:ph idx="1"/>
          </p:nvPr>
        </p:nvSpPr>
        <p:spPr>
          <a:xfrm>
            <a:off x="406400" y="1676400"/>
            <a:ext cx="6266688"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half" idx="2"/>
          </p:nvPr>
        </p:nvSpPr>
        <p:spPr>
          <a:xfrm>
            <a:off x="7315200" y="3552372"/>
            <a:ext cx="29464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057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06401" y="1676400"/>
            <a:ext cx="6262623"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itle 1"/>
          <p:cNvSpPr>
            <a:spLocks noGrp="1"/>
          </p:cNvSpPr>
          <p:nvPr>
            <p:ph type="title"/>
          </p:nvPr>
        </p:nvSpPr>
        <p:spPr>
          <a:xfrm>
            <a:off x="6908800" y="1676400"/>
            <a:ext cx="3352800" cy="1875972"/>
          </a:xfrm>
        </p:spPr>
        <p:txBody>
          <a:bodyPr anchor="b">
            <a:normAutofit/>
          </a:bodyPr>
          <a:lstStyle>
            <a:lvl1pPr algn="r">
              <a:defRPr sz="2000" b="0">
                <a:effectLst/>
              </a:defRPr>
            </a:lvl1pPr>
          </a:lstStyle>
          <a:p>
            <a:r>
              <a:rPr lang="en-US"/>
              <a:t>Click to edit Master title style</a:t>
            </a:r>
            <a:endParaRPr lang="en-US" dirty="0"/>
          </a:p>
        </p:txBody>
      </p:sp>
      <p:sp>
        <p:nvSpPr>
          <p:cNvPr id="12" name="Text Placeholder 3"/>
          <p:cNvSpPr>
            <a:spLocks noGrp="1"/>
          </p:cNvSpPr>
          <p:nvPr>
            <p:ph type="body" sz="half" idx="2"/>
          </p:nvPr>
        </p:nvSpPr>
        <p:spPr>
          <a:xfrm>
            <a:off x="7315200" y="3552372"/>
            <a:ext cx="29464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8826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5" cstate="print"/>
          <a:stretch>
            <a:fillRect/>
          </a:stretch>
        </p:blipFill>
        <p:spPr>
          <a:xfrm>
            <a:off x="11764925" y="0"/>
            <a:ext cx="427076" cy="6858000"/>
          </a:xfrm>
          <a:prstGeom prst="rect">
            <a:avLst/>
          </a:prstGeom>
        </p:spPr>
      </p:pic>
      <p:sp>
        <p:nvSpPr>
          <p:cNvPr id="2" name="Title Placeholder 1"/>
          <p:cNvSpPr>
            <a:spLocks noGrp="1"/>
          </p:cNvSpPr>
          <p:nvPr>
            <p:ph type="title"/>
          </p:nvPr>
        </p:nvSpPr>
        <p:spPr>
          <a:xfrm>
            <a:off x="6502400" y="457200"/>
            <a:ext cx="3759200" cy="571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457201"/>
            <a:ext cx="4876800" cy="57149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10363200" y="6400800"/>
            <a:ext cx="7112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A48C6908-02E7-422B-BB78-B7F4F9207E25}" type="slidenum">
              <a:rPr lang="en-US" smtClean="0"/>
              <a:t>‹#›</a:t>
            </a:fld>
            <a:endParaRPr lang="en-US"/>
          </a:p>
        </p:txBody>
      </p:sp>
      <p:sp>
        <p:nvSpPr>
          <p:cNvPr id="9" name="Date Placeholder 8"/>
          <p:cNvSpPr>
            <a:spLocks noGrp="1"/>
          </p:cNvSpPr>
          <p:nvPr>
            <p:ph type="dt" sz="half" idx="2"/>
          </p:nvPr>
        </p:nvSpPr>
        <p:spPr>
          <a:xfrm>
            <a:off x="6502402" y="6426202"/>
            <a:ext cx="37591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endParaRPr lang="en-US"/>
          </a:p>
        </p:txBody>
      </p:sp>
      <p:sp>
        <p:nvSpPr>
          <p:cNvPr id="10" name="Footer Placeholder 9"/>
          <p:cNvSpPr>
            <a:spLocks noGrp="1"/>
          </p:cNvSpPr>
          <p:nvPr>
            <p:ph type="ftr" sz="quarter" idx="3"/>
          </p:nvPr>
        </p:nvSpPr>
        <p:spPr>
          <a:xfrm>
            <a:off x="6500285" y="6296248"/>
            <a:ext cx="3761316" cy="152400"/>
          </a:xfrm>
          <a:prstGeom prst="rect">
            <a:avLst/>
          </a:prstGeom>
        </p:spPr>
        <p:txBody>
          <a:bodyPr vert="horz" lIns="91440" tIns="45720" rIns="91440" bIns="45720" rtlCol="0" anchor="b"/>
          <a:lstStyle>
            <a:lvl1pPr algn="r">
              <a:defRPr sz="1050">
                <a:solidFill>
                  <a:schemeClr val="tx1"/>
                </a:solidFill>
              </a:defRPr>
            </a:lvl1pPr>
          </a:lstStyle>
          <a:p>
            <a:r>
              <a:rPr lang="en-US"/>
              <a:t>Susan Wolcott, Introduction to Cognitive Development, March 2022</a:t>
            </a:r>
          </a:p>
        </p:txBody>
      </p:sp>
    </p:spTree>
    <p:extLst>
      <p:ext uri="{BB962C8B-B14F-4D97-AF65-F5344CB8AC3E}">
        <p14:creationId xmlns:p14="http://schemas.microsoft.com/office/powerpoint/2010/main" val="3544475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Lst>
  <p:hf sldNum="0" hdr="0" dt="0"/>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wolcott@WolcottLynch.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www.linkedin.com/in/susankwolcott" TargetMode="External"/><Relationship Id="rId4" Type="http://schemas.openxmlformats.org/officeDocument/2006/relationships/hyperlink" Target="http://www.wolcottlynch.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1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1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wmf"/><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wmf"/></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wmf"/></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wmf"/><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4.wmf"/></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wmf"/><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w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thiswaytocpa.com/program/CriticalThinking" TargetMode="External"/><Relationship Id="rId7" Type="http://schemas.openxmlformats.org/officeDocument/2006/relationships/image" Target="../media/image4.w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cpacanada.ca/en/become-a-cpa/why-become-a-cpa/the-cpa-certification-program/the-cpa-way" TargetMode="External"/><Relationship Id="rId5" Type="http://schemas.openxmlformats.org/officeDocument/2006/relationships/hyperlink" Target="https://wolcottlynch.com/aaa-2022" TargetMode="External"/><Relationship Id="rId4" Type="http://schemas.openxmlformats.org/officeDocument/2006/relationships/hyperlink" Target="https://wolcottlynch.com/aicpa-resour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wmf"/><Relationship Id="rId5" Type="http://schemas.openxmlformats.org/officeDocument/2006/relationships/image" Target="../media/image9.jpg"/><Relationship Id="rId4" Type="http://schemas.openxmlformats.org/officeDocument/2006/relationships/hyperlink" Target="https://www.pexels.com/photo/gray-and-black-hive-printed-textile-69171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F448F3-83C9-41BC-9EF4-E78FEA7889A8}"/>
              </a:ext>
            </a:extLst>
          </p:cNvPr>
          <p:cNvSpPr>
            <a:spLocks noGrp="1"/>
          </p:cNvSpPr>
          <p:nvPr>
            <p:ph type="subTitle" idx="1"/>
          </p:nvPr>
        </p:nvSpPr>
        <p:spPr>
          <a:xfrm>
            <a:off x="611155" y="3284560"/>
            <a:ext cx="7923245" cy="2888777"/>
          </a:xfrm>
        </p:spPr>
        <p:txBody>
          <a:bodyPr>
            <a:normAutofit/>
          </a:bodyPr>
          <a:lstStyle/>
          <a:p>
            <a:pPr marL="463488" indent="-463488"/>
            <a:endParaRPr lang="en-US" sz="2800" dirty="0"/>
          </a:p>
          <a:p>
            <a:pPr marL="463488" indent="-463488"/>
            <a:r>
              <a:rPr lang="en-US" sz="2800" dirty="0"/>
              <a:t>Susan K. Wolcott, PhD, CPA, CMA</a:t>
            </a:r>
          </a:p>
          <a:p>
            <a:pPr marL="463488" indent="-463488"/>
            <a:r>
              <a:rPr lang="en-US" sz="2000" dirty="0"/>
              <a:t>Independent Scholar</a:t>
            </a:r>
          </a:p>
          <a:p>
            <a:pPr marL="463488" indent="-463488"/>
            <a:endParaRPr lang="en-US" sz="2000" dirty="0"/>
          </a:p>
          <a:p>
            <a:pPr marL="463488" indent="-463488"/>
            <a:r>
              <a:rPr lang="en-US" sz="2000" dirty="0"/>
              <a:t>Email: </a:t>
            </a:r>
            <a:r>
              <a:rPr lang="en-US" sz="2000" dirty="0">
                <a:hlinkClick r:id="rId3"/>
              </a:rPr>
              <a:t>swolcott@WolcottLynch.com</a:t>
            </a:r>
            <a:endParaRPr lang="en-US" sz="2000" dirty="0"/>
          </a:p>
          <a:p>
            <a:pPr marL="463488" indent="-463488"/>
            <a:r>
              <a:rPr lang="en-US" sz="2000" dirty="0"/>
              <a:t>Website: </a:t>
            </a:r>
            <a:r>
              <a:rPr lang="en-US" sz="2000" dirty="0">
                <a:hlinkClick r:id="rId4"/>
              </a:rPr>
              <a:t>www.WolcottLynch.com</a:t>
            </a:r>
            <a:endParaRPr lang="en-US" sz="2000" dirty="0"/>
          </a:p>
          <a:p>
            <a:pPr marL="463488" indent="-463488"/>
            <a:r>
              <a:rPr lang="fr-CA" sz="2000" u="sng" dirty="0">
                <a:solidFill>
                  <a:srgbClr val="800080"/>
                </a:solidFill>
                <a:effectLst/>
                <a:latin typeface="Calibri" panose="020F0502020204030204" pitchFamily="34" charset="0"/>
                <a:ea typeface="Calibri" panose="020F0502020204030204" pitchFamily="34" charset="0"/>
                <a:hlinkClick r:id="rId5"/>
              </a:rPr>
              <a:t>www.linkedin.com/in/susankwolcott</a:t>
            </a:r>
            <a:endParaRPr lang="fr-CA" sz="2000" u="sng" dirty="0">
              <a:solidFill>
                <a:srgbClr val="800080"/>
              </a:solidFill>
              <a:effectLst/>
              <a:latin typeface="Calibri" panose="020F0502020204030204" pitchFamily="34" charset="0"/>
              <a:ea typeface="Calibri" panose="020F0502020204030204" pitchFamily="34" charset="0"/>
            </a:endParaRPr>
          </a:p>
        </p:txBody>
      </p:sp>
      <p:sp>
        <p:nvSpPr>
          <p:cNvPr id="2" name="Title 1">
            <a:extLst>
              <a:ext uri="{FF2B5EF4-FFF2-40B4-BE49-F238E27FC236}">
                <a16:creationId xmlns:a16="http://schemas.microsoft.com/office/drawing/2014/main" id="{731FFF14-3A1B-4443-AE00-CB660FC21176}"/>
              </a:ext>
            </a:extLst>
          </p:cNvPr>
          <p:cNvSpPr>
            <a:spLocks noGrp="1"/>
          </p:cNvSpPr>
          <p:nvPr>
            <p:ph type="title"/>
          </p:nvPr>
        </p:nvSpPr>
        <p:spPr>
          <a:xfrm>
            <a:off x="193040" y="1814286"/>
            <a:ext cx="8793480" cy="1614714"/>
          </a:xfrm>
        </p:spPr>
        <p:txBody>
          <a:bodyPr>
            <a:noAutofit/>
          </a:bodyPr>
          <a:lstStyle/>
          <a:p>
            <a:pPr algn="l"/>
            <a:r>
              <a:rPr lang="en-US" sz="4800" dirty="0"/>
              <a:t>The First Step for Improved Critical Thinking Educational Design</a:t>
            </a:r>
          </a:p>
        </p:txBody>
      </p:sp>
      <p:pic>
        <p:nvPicPr>
          <p:cNvPr id="5" name="Picture 4">
            <a:extLst>
              <a:ext uri="{FF2B5EF4-FFF2-40B4-BE49-F238E27FC236}">
                <a16:creationId xmlns:a16="http://schemas.microsoft.com/office/drawing/2014/main" id="{3FCC682A-6B49-433C-A88C-D0F16812B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712" y="179778"/>
            <a:ext cx="5219700" cy="89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974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415319E-5F82-47CD-BDE5-D2BA93F268FC}"/>
              </a:ext>
            </a:extLst>
          </p:cNvPr>
          <p:cNvGraphicFramePr>
            <a:graphicFrameLocks noGrp="1"/>
          </p:cNvGraphicFramePr>
          <p:nvPr>
            <p:extLst>
              <p:ext uri="{D42A27DB-BD31-4B8C-83A1-F6EECF244321}">
                <p14:modId xmlns:p14="http://schemas.microsoft.com/office/powerpoint/2010/main" val="763377684"/>
              </p:ext>
            </p:extLst>
          </p:nvPr>
        </p:nvGraphicFramePr>
        <p:xfrm>
          <a:off x="0" y="628461"/>
          <a:ext cx="11795762" cy="6316387"/>
        </p:xfrm>
        <a:graphic>
          <a:graphicData uri="http://schemas.openxmlformats.org/drawingml/2006/table">
            <a:tbl>
              <a:tblPr firstRow="1" firstCol="1" bandRow="1">
                <a:tableStyleId>{EB9631B5-78F2-41C9-869B-9F39066F8104}</a:tableStyleId>
              </a:tblPr>
              <a:tblGrid>
                <a:gridCol w="1277874">
                  <a:extLst>
                    <a:ext uri="{9D8B030D-6E8A-4147-A177-3AD203B41FA5}">
                      <a16:colId xmlns:a16="http://schemas.microsoft.com/office/drawing/2014/main" val="3995829073"/>
                    </a:ext>
                  </a:extLst>
                </a:gridCol>
                <a:gridCol w="2629472">
                  <a:extLst>
                    <a:ext uri="{9D8B030D-6E8A-4147-A177-3AD203B41FA5}">
                      <a16:colId xmlns:a16="http://schemas.microsoft.com/office/drawing/2014/main" val="103553422"/>
                    </a:ext>
                  </a:extLst>
                </a:gridCol>
                <a:gridCol w="2629472">
                  <a:extLst>
                    <a:ext uri="{9D8B030D-6E8A-4147-A177-3AD203B41FA5}">
                      <a16:colId xmlns:a16="http://schemas.microsoft.com/office/drawing/2014/main" val="3221625385"/>
                    </a:ext>
                  </a:extLst>
                </a:gridCol>
                <a:gridCol w="2629472">
                  <a:extLst>
                    <a:ext uri="{9D8B030D-6E8A-4147-A177-3AD203B41FA5}">
                      <a16:colId xmlns:a16="http://schemas.microsoft.com/office/drawing/2014/main" val="305049309"/>
                    </a:ext>
                  </a:extLst>
                </a:gridCol>
                <a:gridCol w="2629472">
                  <a:extLst>
                    <a:ext uri="{9D8B030D-6E8A-4147-A177-3AD203B41FA5}">
                      <a16:colId xmlns:a16="http://schemas.microsoft.com/office/drawing/2014/main" val="4136793620"/>
                    </a:ext>
                  </a:extLst>
                </a:gridCol>
              </a:tblGrid>
              <a:tr h="803811">
                <a:tc>
                  <a:txBody>
                    <a:bodyPr/>
                    <a:lstStyle/>
                    <a:p>
                      <a:pPr marL="0" marR="0" algn="ctr">
                        <a:spcBef>
                          <a:spcPts val="0"/>
                        </a:spcBef>
                        <a:spcAft>
                          <a:spcPts val="0"/>
                        </a:spcAft>
                      </a:pPr>
                      <a:r>
                        <a:rPr lang="en-US" sz="1300" dirty="0">
                          <a:effectLst/>
                        </a:rPr>
                        <a:t>Component of Critical Thinking Model :</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1</a:t>
                      </a:r>
                      <a:br>
                        <a:rPr lang="en-US" sz="1300" dirty="0">
                          <a:effectLst/>
                        </a:rPr>
                      </a:br>
                      <a:r>
                        <a:rPr lang="en-US" sz="1300" dirty="0">
                          <a:effectLst/>
                        </a:rPr>
                        <a:t>Little/No Critical Thinking</a:t>
                      </a:r>
                      <a:br>
                        <a:rPr lang="en-US" sz="1300" dirty="0">
                          <a:effectLst/>
                        </a:rPr>
                      </a:br>
                      <a:r>
                        <a:rPr lang="en-US" sz="1300" dirty="0">
                          <a:effectLst/>
                        </a:rPr>
                        <a:t>(Confused Fact-Finder)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2</a:t>
                      </a:r>
                      <a:br>
                        <a:rPr lang="en-US" sz="1300" dirty="0">
                          <a:effectLst/>
                        </a:rPr>
                      </a:br>
                      <a:r>
                        <a:rPr lang="en-US" sz="1300" dirty="0">
                          <a:effectLst/>
                        </a:rPr>
                        <a:t>Partial Critical Thinking</a:t>
                      </a:r>
                      <a:br>
                        <a:rPr lang="en-US" sz="1300" dirty="0">
                          <a:effectLst/>
                        </a:rPr>
                      </a:br>
                      <a:r>
                        <a:rPr lang="en-US" sz="1300" dirty="0">
                          <a:effectLst/>
                        </a:rPr>
                        <a:t>(Biased Jumper)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3</a:t>
                      </a:r>
                      <a:br>
                        <a:rPr lang="en-US" sz="1300" dirty="0">
                          <a:effectLst/>
                        </a:rPr>
                      </a:br>
                      <a:r>
                        <a:rPr lang="en-US" sz="1300" dirty="0">
                          <a:effectLst/>
                        </a:rPr>
                        <a:t>Emergent Critical Thinking</a:t>
                      </a:r>
                      <a:br>
                        <a:rPr lang="en-US" sz="1300" dirty="0">
                          <a:effectLst/>
                        </a:rPr>
                      </a:br>
                      <a:r>
                        <a:rPr lang="en-US" sz="1300" dirty="0">
                          <a:effectLst/>
                        </a:rPr>
                        <a:t>(Perpetual Analyzer)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4</a:t>
                      </a:r>
                      <a:br>
                        <a:rPr lang="en-US" sz="1300" dirty="0">
                          <a:effectLst/>
                        </a:rPr>
                      </a:br>
                      <a:r>
                        <a:rPr lang="en-US" sz="1300" dirty="0">
                          <a:effectLst/>
                        </a:rPr>
                        <a:t>Competent Critical Thinking</a:t>
                      </a:r>
                      <a:br>
                        <a:rPr lang="en-US" sz="1300" dirty="0">
                          <a:effectLst/>
                        </a:rPr>
                      </a:br>
                      <a:r>
                        <a:rPr lang="en-US" sz="1300" dirty="0">
                          <a:effectLst/>
                        </a:rPr>
                        <a:t>(Pragmatic Performer)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1165017"/>
                  </a:ext>
                </a:extLst>
              </a:tr>
              <a:tr h="1422400">
                <a:tc>
                  <a:txBody>
                    <a:bodyPr/>
                    <a:lstStyle/>
                    <a:p>
                      <a:pPr marL="0" marR="0" algn="ctr">
                        <a:spcBef>
                          <a:spcPts val="0"/>
                        </a:spcBef>
                        <a:spcAft>
                          <a:spcPts val="0"/>
                        </a:spcAft>
                      </a:pPr>
                      <a:r>
                        <a:rPr lang="en-US" sz="2000" dirty="0">
                          <a:effectLst/>
                        </a:rPr>
                        <a:t>Identify</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400" dirty="0">
                          <a:effectLst/>
                        </a:rPr>
                        <a:t>Recites purpose as given, or</a:t>
                      </a:r>
                    </a:p>
                    <a:p>
                      <a:pPr marL="173038" marR="0" lvl="0" indent="-173038">
                        <a:spcBef>
                          <a:spcPts val="0"/>
                        </a:spcBef>
                        <a:spcAft>
                          <a:spcPts val="0"/>
                        </a:spcAft>
                        <a:buFont typeface="Symbol" panose="05050102010706020507" pitchFamily="18" charset="2"/>
                        <a:buChar char=""/>
                      </a:pPr>
                      <a:r>
                        <a:rPr lang="en-US" sz="1400" dirty="0">
                          <a:effectLst/>
                        </a:rPr>
                        <a:t>Identifies an inappropriate problem</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400" dirty="0">
                          <a:effectLst/>
                        </a:rPr>
                        <a:t>Identifies the clearly-evident problem</a:t>
                      </a:r>
                    </a:p>
                    <a:p>
                      <a:pPr marL="173038" marR="0" lvl="0" indent="-173038">
                        <a:spcBef>
                          <a:spcPts val="0"/>
                        </a:spcBef>
                        <a:spcAft>
                          <a:spcPts val="0"/>
                        </a:spcAft>
                        <a:buFont typeface="Symbol" panose="05050102010706020507" pitchFamily="18" charset="2"/>
                        <a:buChar char=""/>
                      </a:pPr>
                      <a:r>
                        <a:rPr lang="en-US" sz="1400" dirty="0">
                          <a:effectLst/>
                        </a:rPr>
                        <a:t>Recognizes that the problem is open-ended/ambiguous</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400" dirty="0">
                          <a:effectLst/>
                        </a:rPr>
                        <a:t>Identifies the main purpose</a:t>
                      </a:r>
                    </a:p>
                    <a:p>
                      <a:pPr marL="173038" marR="0" lvl="0" indent="-173038">
                        <a:spcBef>
                          <a:spcPts val="0"/>
                        </a:spcBef>
                        <a:spcAft>
                          <a:spcPts val="0"/>
                        </a:spcAft>
                        <a:buFont typeface="Symbol" panose="05050102010706020507" pitchFamily="18" charset="2"/>
                        <a:buChar char=""/>
                      </a:pPr>
                      <a:r>
                        <a:rPr lang="en-US" sz="1400" dirty="0">
                          <a:effectLst/>
                        </a:rPr>
                        <a:t>Identifies relevant stakeholders and their possible goals/ preferences</a:t>
                      </a:r>
                    </a:p>
                    <a:p>
                      <a:pPr marL="173038" marR="0" lvl="0" indent="-173038">
                        <a:spcBef>
                          <a:spcPts val="0"/>
                        </a:spcBef>
                        <a:spcAft>
                          <a:spcPts val="0"/>
                        </a:spcAft>
                        <a:buFont typeface="Symbol" panose="05050102010706020507" pitchFamily="18" charset="2"/>
                        <a:buChar char=""/>
                      </a:pPr>
                      <a:r>
                        <a:rPr lang="en-US" sz="1400" dirty="0">
                          <a:effectLst/>
                        </a:rPr>
                        <a:t>Identifies relevant accounting knowledge, concepts and techniques</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spcBef>
                          <a:spcPts val="0"/>
                        </a:spcBef>
                        <a:spcAft>
                          <a:spcPts val="0"/>
                        </a:spcAft>
                        <a:buFont typeface="Symbol" panose="05050102010706020507" pitchFamily="18" charset="2"/>
                        <a:buNone/>
                      </a:pPr>
                      <a:r>
                        <a:rPr lang="en-US" sz="1400" dirty="0">
                          <a:effectLst/>
                        </a:rPr>
                        <a:t>In addition to Stage 3:</a:t>
                      </a:r>
                    </a:p>
                    <a:p>
                      <a:pPr marL="173038" marR="0" lvl="0" indent="-173038">
                        <a:spcBef>
                          <a:spcPts val="0"/>
                        </a:spcBef>
                        <a:spcAft>
                          <a:spcPts val="0"/>
                        </a:spcAft>
                        <a:buFont typeface="Symbol" panose="05050102010706020507" pitchFamily="18" charset="2"/>
                        <a:buChar char=""/>
                      </a:pPr>
                      <a:r>
                        <a:rPr lang="en-US" sz="1400" dirty="0">
                          <a:effectLst/>
                        </a:rPr>
                        <a:t>Identifies important embedded, subsidiary problem(s)</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048355"/>
                  </a:ext>
                </a:extLst>
              </a:tr>
              <a:tr h="2411435">
                <a:tc>
                  <a:txBody>
                    <a:bodyPr/>
                    <a:lstStyle/>
                    <a:p>
                      <a:pPr marL="0" marR="0" algn="ctr">
                        <a:spcBef>
                          <a:spcPts val="0"/>
                        </a:spcBef>
                        <a:spcAft>
                          <a:spcPts val="0"/>
                        </a:spcAft>
                      </a:pPr>
                      <a:r>
                        <a:rPr lang="en-US" sz="2000" dirty="0">
                          <a:effectLst/>
                        </a:rPr>
                        <a:t>Analyze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400" dirty="0">
                          <a:effectLst/>
                          <a:highlight>
                            <a:srgbClr val="FFFF00"/>
                          </a:highlight>
                        </a:rPr>
                        <a:t>Applies calculations, definitions, or other “textbook” concepts</a:t>
                      </a:r>
                    </a:p>
                    <a:p>
                      <a:pPr marL="173038" marR="0" lvl="0" indent="-173038">
                        <a:spcBef>
                          <a:spcPts val="0"/>
                        </a:spcBef>
                        <a:spcAft>
                          <a:spcPts val="0"/>
                        </a:spcAft>
                        <a:buFont typeface="Symbol" panose="05050102010706020507" pitchFamily="18" charset="2"/>
                        <a:buChar char=""/>
                      </a:pPr>
                      <a:r>
                        <a:rPr lang="en-US" sz="1400" dirty="0">
                          <a:effectLst/>
                        </a:rPr>
                        <a:t>Presents irrelevant information</a:t>
                      </a:r>
                    </a:p>
                    <a:p>
                      <a:pPr marL="173038" marR="0" lvl="0" indent="-173038">
                        <a:spcBef>
                          <a:spcPts val="0"/>
                        </a:spcBef>
                        <a:spcAft>
                          <a:spcPts val="0"/>
                        </a:spcAft>
                        <a:buFont typeface="Symbol" panose="05050102010706020507" pitchFamily="18" charset="2"/>
                        <a:buChar char=""/>
                      </a:pPr>
                      <a:r>
                        <a:rPr lang="en-US" sz="1400" dirty="0">
                          <a:effectLst/>
                        </a:rPr>
                        <a:t>Misinterprets calculation(s) and/or concept(s)</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Applies and describes the effects of relevant calculations and/or concepts</a:t>
                      </a:r>
                    </a:p>
                    <a:p>
                      <a:pPr marL="173038" marR="0" lvl="0" indent="-173038">
                        <a:spcBef>
                          <a:spcPts val="0"/>
                        </a:spcBef>
                        <a:spcAft>
                          <a:spcPts val="0"/>
                        </a:spcAft>
                        <a:buFont typeface="Symbol" panose="05050102010706020507" pitchFamily="18" charset="2"/>
                        <a:buChar char=""/>
                      </a:pPr>
                      <a:r>
                        <a:rPr lang="en-US" sz="1300" dirty="0">
                          <a:effectLst/>
                        </a:rPr>
                        <a:t>Partially analyzes alternatives, focusing on information supporting own viewpoint</a:t>
                      </a:r>
                    </a:p>
                    <a:p>
                      <a:pPr marL="173038" marR="0" lvl="0" indent="-173038">
                        <a:spcBef>
                          <a:spcPts val="0"/>
                        </a:spcBef>
                        <a:spcAft>
                          <a:spcPts val="0"/>
                        </a:spcAft>
                        <a:buFont typeface="Symbol" panose="05050102010706020507" pitchFamily="18" charset="2"/>
                        <a:buChar char=""/>
                      </a:pPr>
                      <a:r>
                        <a:rPr lang="en-US" sz="1300" dirty="0">
                          <a:effectLst/>
                          <a:highlight>
                            <a:srgbClr val="FFFF00"/>
                          </a:highlight>
                        </a:rPr>
                        <a:t>Discounts other viewpoint(s)</a:t>
                      </a:r>
                      <a:endParaRPr lang="en-US" sz="13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Thoroughly and objectively applies and interprets relevant calculation(s) and concept(s)</a:t>
                      </a:r>
                    </a:p>
                    <a:p>
                      <a:pPr marL="173038" marR="0" lvl="0" indent="-173038">
                        <a:spcBef>
                          <a:spcPts val="0"/>
                        </a:spcBef>
                        <a:spcAft>
                          <a:spcPts val="0"/>
                        </a:spcAft>
                        <a:buFont typeface="Symbol" panose="05050102010706020507" pitchFamily="18" charset="2"/>
                        <a:buChar char=""/>
                      </a:pPr>
                      <a:r>
                        <a:rPr lang="en-US" sz="1300" dirty="0">
                          <a:effectLst/>
                        </a:rPr>
                        <a:t>Explores causes, stakeholder effects and interrelationships</a:t>
                      </a:r>
                    </a:p>
                    <a:p>
                      <a:pPr marL="173038" marR="0" lvl="0" indent="-173038">
                        <a:spcBef>
                          <a:spcPts val="0"/>
                        </a:spcBef>
                        <a:spcAft>
                          <a:spcPts val="0"/>
                        </a:spcAft>
                        <a:buFont typeface="Symbol" panose="05050102010706020507" pitchFamily="18" charset="2"/>
                        <a:buChar char=""/>
                      </a:pPr>
                      <a:r>
                        <a:rPr lang="en-US" sz="1300" dirty="0">
                          <a:effectLst/>
                        </a:rPr>
                        <a:t>Questions the quality of information and assumptions</a:t>
                      </a:r>
                    </a:p>
                    <a:p>
                      <a:pPr marL="173038" marR="0" lvl="0" indent="-173038">
                        <a:spcBef>
                          <a:spcPts val="0"/>
                        </a:spcBef>
                        <a:spcAft>
                          <a:spcPts val="0"/>
                        </a:spcAft>
                        <a:buFont typeface="Symbol" panose="05050102010706020507" pitchFamily="18" charset="2"/>
                        <a:buChar char=""/>
                      </a:pPr>
                      <a:r>
                        <a:rPr lang="en-US" sz="1300" dirty="0">
                          <a:effectLst/>
                        </a:rPr>
                        <a:t>Thoroughly discusses the pros and cons of viable alternatives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Objectively analyzes the most important relevant information, implications, consequences and viewpoints</a:t>
                      </a:r>
                    </a:p>
                    <a:p>
                      <a:pPr marL="173038" marR="0" lvl="0" indent="-173038">
                        <a:spcBef>
                          <a:spcPts val="0"/>
                        </a:spcBef>
                        <a:spcAft>
                          <a:spcPts val="0"/>
                        </a:spcAft>
                        <a:buFont typeface="Symbol" panose="05050102010706020507" pitchFamily="18" charset="2"/>
                        <a:buChar char=""/>
                      </a:pPr>
                      <a:r>
                        <a:rPr lang="en-US" sz="1300" dirty="0">
                          <a:effectLst/>
                        </a:rPr>
                        <a:t>Evaluates the quality of information and assumptions, and adapts interpretations (as needed)</a:t>
                      </a:r>
                    </a:p>
                    <a:p>
                      <a:pPr marL="173038" marR="0" lvl="0" indent="-173038">
                        <a:spcBef>
                          <a:spcPts val="0"/>
                        </a:spcBef>
                        <a:spcAft>
                          <a:spcPts val="0"/>
                        </a:spcAft>
                        <a:buFont typeface="Symbol" panose="05050102010706020507" pitchFamily="18" charset="2"/>
                        <a:buChar char=""/>
                      </a:pPr>
                      <a:r>
                        <a:rPr lang="en-US" sz="1300" dirty="0">
                          <a:effectLst/>
                        </a:rPr>
                        <a:t>Summarizes the most important pros and cons of viable alternatives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894520"/>
                  </a:ext>
                </a:extLst>
              </a:tr>
              <a:tr h="1607621">
                <a:tc>
                  <a:txBody>
                    <a:bodyPr/>
                    <a:lstStyle/>
                    <a:p>
                      <a:pPr marL="0" marR="0" algn="ctr">
                        <a:spcBef>
                          <a:spcPts val="0"/>
                        </a:spcBef>
                        <a:spcAft>
                          <a:spcPts val="0"/>
                        </a:spcAft>
                      </a:pPr>
                      <a:r>
                        <a:rPr lang="en-US" sz="2000" dirty="0">
                          <a:effectLst/>
                        </a:rPr>
                        <a:t>Conclude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400" dirty="0">
                          <a:effectLst/>
                          <a:highlight>
                            <a:srgbClr val="FFFF00"/>
                          </a:highlight>
                        </a:rPr>
                        <a:t>Instead of a conclusion, provides facts, definitions, or other “authoritative” statements</a:t>
                      </a:r>
                      <a:endParaRPr lang="en-US" sz="14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Reaches a biased conclusion that is consistent with analyses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Reaches no conclusion, or</a:t>
                      </a:r>
                    </a:p>
                    <a:p>
                      <a:pPr marL="173038" marR="0" lvl="0" indent="-173038">
                        <a:spcBef>
                          <a:spcPts val="0"/>
                        </a:spcBef>
                        <a:spcAft>
                          <a:spcPts val="0"/>
                        </a:spcAft>
                        <a:buFont typeface="Symbol" panose="05050102010706020507" pitchFamily="18" charset="2"/>
                        <a:buChar char=""/>
                      </a:pPr>
                      <a:r>
                        <a:rPr lang="en-US" sz="1300" dirty="0">
                          <a:effectLst/>
                        </a:rPr>
                        <a:t>Provides a conclusion with little or no justification</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Identifies/develops appropriate criteria, and uses the criteria to reach convincing conclusion(s)</a:t>
                      </a:r>
                    </a:p>
                    <a:p>
                      <a:pPr marL="173038" marR="0" lvl="0" indent="-173038">
                        <a:spcBef>
                          <a:spcPts val="0"/>
                        </a:spcBef>
                        <a:spcAft>
                          <a:spcPts val="0"/>
                        </a:spcAft>
                        <a:buFont typeface="Symbol" panose="05050102010706020507" pitchFamily="18" charset="2"/>
                        <a:buChar char=""/>
                      </a:pPr>
                      <a:r>
                        <a:rPr lang="en-US" sz="1300" dirty="0">
                          <a:effectLst/>
                        </a:rPr>
                        <a:t>If appropriate, provides value-added advice (e.g., identifies implementation issues)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3764"/>
                  </a:ext>
                </a:extLst>
              </a:tr>
            </a:tbl>
          </a:graphicData>
        </a:graphic>
      </p:graphicFrame>
      <p:sp>
        <p:nvSpPr>
          <p:cNvPr id="7" name="Title 6">
            <a:extLst>
              <a:ext uri="{FF2B5EF4-FFF2-40B4-BE49-F238E27FC236}">
                <a16:creationId xmlns:a16="http://schemas.microsoft.com/office/drawing/2014/main" id="{E72ABBF0-C1F2-4542-B889-F18CD57B6B23}"/>
              </a:ext>
            </a:extLst>
          </p:cNvPr>
          <p:cNvSpPr>
            <a:spLocks noGrp="1"/>
          </p:cNvSpPr>
          <p:nvPr>
            <p:ph type="title"/>
          </p:nvPr>
        </p:nvSpPr>
        <p:spPr>
          <a:xfrm>
            <a:off x="40277" y="79209"/>
            <a:ext cx="11562443" cy="428791"/>
          </a:xfrm>
        </p:spPr>
        <p:txBody>
          <a:bodyPr>
            <a:noAutofit/>
          </a:bodyPr>
          <a:lstStyle/>
          <a:p>
            <a:pPr algn="l"/>
            <a:r>
              <a:rPr lang="en-US" sz="4000" dirty="0">
                <a:solidFill>
                  <a:schemeClr val="tx1"/>
                </a:solidFill>
                <a:cs typeface="Arial" panose="020B0604020202020204" pitchFamily="34" charset="0"/>
              </a:rPr>
              <a:t>AICPA Critical Thinking Skills Rubric: Student #1</a:t>
            </a:r>
          </a:p>
        </p:txBody>
      </p:sp>
    </p:spTree>
    <p:extLst>
      <p:ext uri="{BB962C8B-B14F-4D97-AF65-F5344CB8AC3E}">
        <p14:creationId xmlns:p14="http://schemas.microsoft.com/office/powerpoint/2010/main" val="163482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A5BA25-FD08-4B76-AAB3-3794B17BA6FB}"/>
              </a:ext>
            </a:extLst>
          </p:cNvPr>
          <p:cNvSpPr>
            <a:spLocks noGrp="1"/>
          </p:cNvSpPr>
          <p:nvPr>
            <p:ph type="sldNum" sz="quarter" idx="11"/>
          </p:nvPr>
        </p:nvSpPr>
        <p:spPr/>
        <p:txBody>
          <a:bodyPr/>
          <a:lstStyle/>
          <a:p>
            <a:fld id="{80FBB8BA-9C6A-4A48-A369-70FBD2FA98DA}" type="slidenum">
              <a:rPr lang="en-US" smtClean="0"/>
              <a:pPr/>
              <a:t>11</a:t>
            </a:fld>
            <a:endParaRPr lang="en-US" dirty="0"/>
          </a:p>
        </p:txBody>
      </p:sp>
      <p:pic>
        <p:nvPicPr>
          <p:cNvPr id="7" name="Picture 6" descr="A picture containing tea, food, table, sitting&#10;&#10;Description automatically generated">
            <a:extLst>
              <a:ext uri="{FF2B5EF4-FFF2-40B4-BE49-F238E27FC236}">
                <a16:creationId xmlns:a16="http://schemas.microsoft.com/office/drawing/2014/main" id="{2FB86CFB-E7C3-48D6-8F0A-79EBDC60D34F}"/>
              </a:ext>
            </a:extLst>
          </p:cNvPr>
          <p:cNvPicPr>
            <a:picLocks noChangeAspect="1"/>
          </p:cNvPicPr>
          <p:nvPr/>
        </p:nvPicPr>
        <p:blipFill rotWithShape="1">
          <a:blip r:embed="rId3"/>
          <a:srcRect l="15707" t="-7199" r="17831" b="7199"/>
          <a:stretch/>
        </p:blipFill>
        <p:spPr>
          <a:xfrm>
            <a:off x="10084012" y="-84141"/>
            <a:ext cx="1559495" cy="1695684"/>
          </a:xfrm>
          <a:prstGeom prst="rect">
            <a:avLst/>
          </a:prstGeom>
        </p:spPr>
      </p:pic>
      <p:sp>
        <p:nvSpPr>
          <p:cNvPr id="9" name="TextBox 8">
            <a:extLst>
              <a:ext uri="{FF2B5EF4-FFF2-40B4-BE49-F238E27FC236}">
                <a16:creationId xmlns:a16="http://schemas.microsoft.com/office/drawing/2014/main" id="{208F1DBC-D5BE-5503-16A9-E76B1989D1A9}"/>
              </a:ext>
            </a:extLst>
          </p:cNvPr>
          <p:cNvSpPr txBox="1"/>
          <p:nvPr/>
        </p:nvSpPr>
        <p:spPr>
          <a:xfrm>
            <a:off x="1" y="1628920"/>
            <a:ext cx="11727180" cy="4401205"/>
          </a:xfrm>
          <a:prstGeom prst="rect">
            <a:avLst/>
          </a:prstGeom>
          <a:noFill/>
        </p:spPr>
        <p:txBody>
          <a:bodyPr wrap="square" rtlCol="0">
            <a:spAutoFit/>
          </a:bodyPr>
          <a:lstStyle/>
          <a:p>
            <a:r>
              <a:rPr lang="en-US" sz="2800" dirty="0">
                <a:latin typeface="Times New Roman" panose="02020603050405020304" pitchFamily="18" charset="0"/>
                <a:ea typeface="Times New Roman" panose="02020603050405020304" pitchFamily="18" charset="0"/>
              </a:rPr>
              <a:t>My recommendation for next year’s budget is that hourly labor costs should be fixed, rather than the past variable.  If there needs to be a certain number of workers to run the store at all times, then schedule as many workers as needed and do send them home early if sales start to slow down for the day.  This might make some good employees that are needed angry and quit.  To avoid this, schedule less workers in the already known slow periods of the day, rather than just sending someone home.  Also, if next year’s budget is changed to fixed costs, the boss won’t have to keep figuring out different totals—but instead have the same numbers to work with every time.  This would allow more time for improving the store and insuring good customer service.</a:t>
            </a:r>
          </a:p>
        </p:txBody>
      </p:sp>
      <p:sp>
        <p:nvSpPr>
          <p:cNvPr id="10" name="Title 1">
            <a:extLst>
              <a:ext uri="{FF2B5EF4-FFF2-40B4-BE49-F238E27FC236}">
                <a16:creationId xmlns:a16="http://schemas.microsoft.com/office/drawing/2014/main" id="{08E4A4B8-130B-D3CA-E0BA-842E88ED5BC4}"/>
              </a:ext>
            </a:extLst>
          </p:cNvPr>
          <p:cNvSpPr txBox="1">
            <a:spLocks/>
          </p:cNvSpPr>
          <p:nvPr/>
        </p:nvSpPr>
        <p:spPr>
          <a:xfrm>
            <a:off x="688419" y="-5484"/>
            <a:ext cx="8107179" cy="1386839"/>
          </a:xfrm>
          <a:prstGeom prst="rect">
            <a:avLst/>
          </a:prstGeom>
        </p:spPr>
        <p:txBody>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4400" dirty="0"/>
              <a:t>Response of Student #2</a:t>
            </a:r>
          </a:p>
          <a:p>
            <a:pPr algn="ctr"/>
            <a:r>
              <a:rPr lang="en-US" sz="3200" dirty="0"/>
              <a:t>Take-Home Assignment</a:t>
            </a:r>
          </a:p>
        </p:txBody>
      </p:sp>
      <p:grpSp>
        <p:nvGrpSpPr>
          <p:cNvPr id="12" name="Group 11">
            <a:extLst>
              <a:ext uri="{FF2B5EF4-FFF2-40B4-BE49-F238E27FC236}">
                <a16:creationId xmlns:a16="http://schemas.microsoft.com/office/drawing/2014/main" id="{9BB0C63E-E3AE-034E-E3B7-FEDE1FA4EB7C}"/>
              </a:ext>
            </a:extLst>
          </p:cNvPr>
          <p:cNvGrpSpPr/>
          <p:nvPr/>
        </p:nvGrpSpPr>
        <p:grpSpPr>
          <a:xfrm>
            <a:off x="3880514" y="6049983"/>
            <a:ext cx="7781571" cy="751381"/>
            <a:chOff x="3880514" y="6049983"/>
            <a:chExt cx="7781571" cy="751381"/>
          </a:xfrm>
        </p:grpSpPr>
        <p:pic>
          <p:nvPicPr>
            <p:cNvPr id="13" name="Content Placeholder 4">
              <a:extLst>
                <a:ext uri="{FF2B5EF4-FFF2-40B4-BE49-F238E27FC236}">
                  <a16:creationId xmlns:a16="http://schemas.microsoft.com/office/drawing/2014/main" id="{7D82CB4D-B2DD-62BA-3512-A7EACEB1B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4" name="Footer Placeholder 7">
              <a:extLst>
                <a:ext uri="{FF2B5EF4-FFF2-40B4-BE49-F238E27FC236}">
                  <a16:creationId xmlns:a16="http://schemas.microsoft.com/office/drawing/2014/main" id="{D239275C-7024-08EF-427D-AE7C9415B119}"/>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3301117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A5BA25-FD08-4B76-AAB3-3794B17BA6FB}"/>
              </a:ext>
            </a:extLst>
          </p:cNvPr>
          <p:cNvSpPr>
            <a:spLocks noGrp="1"/>
          </p:cNvSpPr>
          <p:nvPr>
            <p:ph type="sldNum" sz="quarter" idx="11"/>
          </p:nvPr>
        </p:nvSpPr>
        <p:spPr/>
        <p:txBody>
          <a:bodyPr/>
          <a:lstStyle/>
          <a:p>
            <a:fld id="{80FBB8BA-9C6A-4A48-A369-70FBD2FA98DA}" type="slidenum">
              <a:rPr lang="en-US" smtClean="0"/>
              <a:pPr/>
              <a:t>12</a:t>
            </a:fld>
            <a:endParaRPr lang="en-US" dirty="0"/>
          </a:p>
        </p:txBody>
      </p:sp>
      <p:sp>
        <p:nvSpPr>
          <p:cNvPr id="10" name="Title 1">
            <a:extLst>
              <a:ext uri="{FF2B5EF4-FFF2-40B4-BE49-F238E27FC236}">
                <a16:creationId xmlns:a16="http://schemas.microsoft.com/office/drawing/2014/main" id="{08E4A4B8-130B-D3CA-E0BA-842E88ED5BC4}"/>
              </a:ext>
            </a:extLst>
          </p:cNvPr>
          <p:cNvSpPr txBox="1">
            <a:spLocks/>
          </p:cNvSpPr>
          <p:nvPr/>
        </p:nvSpPr>
        <p:spPr>
          <a:xfrm>
            <a:off x="665559" y="182881"/>
            <a:ext cx="8107179" cy="773724"/>
          </a:xfrm>
          <a:prstGeom prst="rect">
            <a:avLst/>
          </a:prstGeom>
        </p:spPr>
        <p:txBody>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4400" dirty="0"/>
              <a:t>Annotated Response: Student #2</a:t>
            </a:r>
          </a:p>
        </p:txBody>
      </p:sp>
      <p:graphicFrame>
        <p:nvGraphicFramePr>
          <p:cNvPr id="2" name="Table 3">
            <a:extLst>
              <a:ext uri="{FF2B5EF4-FFF2-40B4-BE49-F238E27FC236}">
                <a16:creationId xmlns:a16="http://schemas.microsoft.com/office/drawing/2014/main" id="{A378F342-9278-B323-60ED-7DDA8EB80A3F}"/>
              </a:ext>
            </a:extLst>
          </p:cNvPr>
          <p:cNvGraphicFramePr>
            <a:graphicFrameLocks noGrp="1"/>
          </p:cNvGraphicFramePr>
          <p:nvPr>
            <p:extLst>
              <p:ext uri="{D42A27DB-BD31-4B8C-83A1-F6EECF244321}">
                <p14:modId xmlns:p14="http://schemas.microsoft.com/office/powerpoint/2010/main" val="409303367"/>
              </p:ext>
            </p:extLst>
          </p:nvPr>
        </p:nvGraphicFramePr>
        <p:xfrm>
          <a:off x="0" y="921767"/>
          <a:ext cx="11709400" cy="5104016"/>
        </p:xfrm>
        <a:graphic>
          <a:graphicData uri="http://schemas.openxmlformats.org/drawingml/2006/table">
            <a:tbl>
              <a:tblPr firstRow="1" bandRow="1">
                <a:tableStyleId>{5C22544A-7EE6-4342-B048-85BDC9FD1C3A}</a:tableStyleId>
              </a:tblPr>
              <a:tblGrid>
                <a:gridCol w="5854700">
                  <a:extLst>
                    <a:ext uri="{9D8B030D-6E8A-4147-A177-3AD203B41FA5}">
                      <a16:colId xmlns:a16="http://schemas.microsoft.com/office/drawing/2014/main" val="3824252777"/>
                    </a:ext>
                  </a:extLst>
                </a:gridCol>
                <a:gridCol w="5854700">
                  <a:extLst>
                    <a:ext uri="{9D8B030D-6E8A-4147-A177-3AD203B41FA5}">
                      <a16:colId xmlns:a16="http://schemas.microsoft.com/office/drawing/2014/main" val="2880059399"/>
                    </a:ext>
                  </a:extLst>
                </a:gridCol>
              </a:tblGrid>
              <a:tr h="337127">
                <a:tc>
                  <a:txBody>
                    <a:bodyPr/>
                    <a:lstStyle/>
                    <a:p>
                      <a:pPr algn="ctr"/>
                      <a:r>
                        <a:rPr lang="en-US" sz="2000" dirty="0"/>
                        <a:t>Student Response</a:t>
                      </a:r>
                    </a:p>
                  </a:txBody>
                  <a:tcPr marT="41564" marB="41564" anchor="ctr"/>
                </a:tc>
                <a:tc>
                  <a:txBody>
                    <a:bodyPr/>
                    <a:lstStyle/>
                    <a:p>
                      <a:pPr algn="ctr"/>
                      <a:r>
                        <a:rPr lang="en-US" sz="2000" dirty="0"/>
                        <a:t>Assessment Comments</a:t>
                      </a:r>
                    </a:p>
                  </a:txBody>
                  <a:tcPr marT="41564" marB="41564" anchor="ctr"/>
                </a:tc>
                <a:extLst>
                  <a:ext uri="{0D108BD9-81ED-4DB2-BD59-A6C34878D82A}">
                    <a16:rowId xmlns:a16="http://schemas.microsoft.com/office/drawing/2014/main" val="283875124"/>
                  </a:ext>
                </a:extLst>
              </a:tr>
              <a:tr h="337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ea typeface="Times New Roman" panose="02020603050405020304" pitchFamily="18" charset="0"/>
                        </a:rPr>
                        <a:t>My recommendation for next year’s budget is that hourly labor costs should be fixed, rather than the past variable.  If there needs to be a certain number of workers to run the store at all times, then schedule as many workers as needed and do send them home early if sales start to slow down for the day.  This might make some good employees that are needed angry and quit.  To avoid this, schedule less workers in the already known slow periods of the day, rather than just sending someone home.  Also, if next year’s budget is changed to fixed costs, the boss won’t have to keep figuring out different totals—but instead have the same numbers to work with every time.  This would allow more time for improving the store and insuring good customer service.</a:t>
                      </a:r>
                    </a:p>
                  </a:txBody>
                  <a:tcPr marT="41564" marB="41564"/>
                </a:tc>
                <a:tc>
                  <a:txBody>
                    <a:bodyPr/>
                    <a:lstStyle/>
                    <a:p>
                      <a:r>
                        <a:rPr lang="en-US" sz="1600" kern="1200" dirty="0">
                          <a:solidFill>
                            <a:schemeClr val="dk1"/>
                          </a:solidFill>
                          <a:effectLst/>
                          <a:latin typeface="+mn-lt"/>
                          <a:ea typeface="+mn-ea"/>
                          <a:cs typeface="+mn-cs"/>
                        </a:rPr>
                        <a:t>Clear recommendation.</a:t>
                      </a:r>
                    </a:p>
                    <a:p>
                      <a:r>
                        <a:rPr lang="en-US" sz="1600" kern="1200" dirty="0">
                          <a:solidFill>
                            <a:schemeClr val="dk1"/>
                          </a:solidFill>
                          <a:effectLst/>
                          <a:latin typeface="+mn-lt"/>
                          <a:ea typeface="+mn-ea"/>
                          <a:cs typeface="+mn-cs"/>
                        </a:rPr>
                        <a:t>  </a:t>
                      </a:r>
                    </a:p>
                    <a:p>
                      <a:r>
                        <a:rPr lang="en-US" sz="1600" kern="1200" dirty="0">
                          <a:solidFill>
                            <a:schemeClr val="dk1"/>
                          </a:solidFill>
                          <a:effectLst/>
                          <a:latin typeface="+mn-lt"/>
                          <a:ea typeface="+mn-ea"/>
                          <a:cs typeface="+mn-cs"/>
                        </a:rPr>
                        <a:t>Seems to believe it is easy to know how many workers are needed.  Recognizes at least some uncertainty about sales volumes.  Recognizes potential impact of work schedules on employee satisfaction.  Implicitly recognizes the distinction between fixed and variable costs.</a:t>
                      </a:r>
                    </a:p>
                    <a:p>
                      <a:r>
                        <a:rPr lang="en-US" sz="1600" kern="1200" dirty="0">
                          <a:solidFill>
                            <a:schemeClr val="dk1"/>
                          </a:solidFill>
                          <a:effectLst/>
                          <a:latin typeface="+mn-lt"/>
                          <a:ea typeface="+mn-ea"/>
                          <a:cs typeface="+mn-cs"/>
                        </a:rPr>
                        <a:t> </a:t>
                      </a:r>
                    </a:p>
                    <a:p>
                      <a:r>
                        <a:rPr lang="en-US" sz="1600" kern="1200" dirty="0">
                          <a:solidFill>
                            <a:schemeClr val="dk1"/>
                          </a:solidFill>
                          <a:effectLst/>
                          <a:latin typeface="+mn-lt"/>
                          <a:ea typeface="+mn-ea"/>
                          <a:cs typeface="+mn-cs"/>
                        </a:rPr>
                        <a:t>Seems to believe managers can perfectly foresee when slow periods will occur (lack of uncertainty).</a:t>
                      </a:r>
                    </a:p>
                    <a:p>
                      <a:r>
                        <a:rPr lang="en-US" sz="1600" kern="1200" dirty="0">
                          <a:solidFill>
                            <a:schemeClr val="dk1"/>
                          </a:solidFill>
                          <a:effectLst/>
                          <a:latin typeface="+mn-lt"/>
                          <a:ea typeface="+mn-ea"/>
                          <a:cs typeface="+mn-cs"/>
                        </a:rPr>
                        <a:t> </a:t>
                      </a:r>
                    </a:p>
                    <a:p>
                      <a:r>
                        <a:rPr lang="en-US" sz="1600" kern="1200" dirty="0">
                          <a:solidFill>
                            <a:schemeClr val="dk1"/>
                          </a:solidFill>
                          <a:effectLst/>
                          <a:latin typeface="+mn-lt"/>
                          <a:ea typeface="+mn-ea"/>
                          <a:cs typeface="+mn-cs"/>
                        </a:rPr>
                        <a:t>Re-casts the problem from classifying labor costs to “correcting” management so that costs are always fixed.</a:t>
                      </a:r>
                    </a:p>
                    <a:p>
                      <a:r>
                        <a:rPr lang="en-US" sz="1600" kern="1200" dirty="0">
                          <a:solidFill>
                            <a:schemeClr val="dk1"/>
                          </a:solidFill>
                          <a:effectLst/>
                          <a:latin typeface="+mn-lt"/>
                          <a:ea typeface="+mn-ea"/>
                          <a:cs typeface="+mn-cs"/>
                        </a:rPr>
                        <a:t> </a:t>
                      </a:r>
                    </a:p>
                    <a:p>
                      <a:r>
                        <a:rPr lang="en-US" sz="1600" kern="1200" dirty="0">
                          <a:solidFill>
                            <a:schemeClr val="dk1"/>
                          </a:solidFill>
                          <a:effectLst/>
                          <a:latin typeface="+mn-lt"/>
                          <a:ea typeface="+mn-ea"/>
                          <a:cs typeface="+mn-cs"/>
                        </a:rPr>
                        <a:t>Seems confused about what it means for costs to be classified in the budget versus the actual calculations of labor costs.</a:t>
                      </a:r>
                    </a:p>
                    <a:p>
                      <a:r>
                        <a:rPr lang="en-US" sz="1600" kern="1200" dirty="0">
                          <a:solidFill>
                            <a:schemeClr val="dk1"/>
                          </a:solidFill>
                          <a:effectLst/>
                          <a:latin typeface="+mn-lt"/>
                          <a:ea typeface="+mn-ea"/>
                          <a:cs typeface="+mn-cs"/>
                        </a:rPr>
                        <a:t> </a:t>
                      </a:r>
                    </a:p>
                    <a:p>
                      <a:r>
                        <a:rPr lang="en-US" sz="1600" kern="1200" dirty="0">
                          <a:solidFill>
                            <a:schemeClr val="dk1"/>
                          </a:solidFill>
                          <a:effectLst/>
                          <a:latin typeface="+mn-lt"/>
                          <a:ea typeface="+mn-ea"/>
                          <a:cs typeface="+mn-cs"/>
                        </a:rPr>
                        <a:t>Not clear who the student is talking about—the manager or the other employees.</a:t>
                      </a:r>
                      <a:endParaRPr lang="en-US" sz="1800" dirty="0"/>
                    </a:p>
                  </a:txBody>
                  <a:tcPr marT="41564" marB="41564"/>
                </a:tc>
                <a:extLst>
                  <a:ext uri="{0D108BD9-81ED-4DB2-BD59-A6C34878D82A}">
                    <a16:rowId xmlns:a16="http://schemas.microsoft.com/office/drawing/2014/main" val="1050396022"/>
                  </a:ext>
                </a:extLst>
              </a:tr>
            </a:tbl>
          </a:graphicData>
        </a:graphic>
      </p:graphicFrame>
      <p:grpSp>
        <p:nvGrpSpPr>
          <p:cNvPr id="5" name="Group 4">
            <a:extLst>
              <a:ext uri="{FF2B5EF4-FFF2-40B4-BE49-F238E27FC236}">
                <a16:creationId xmlns:a16="http://schemas.microsoft.com/office/drawing/2014/main" id="{00507730-7DC6-8A45-DA6F-32ECD859AAAC}"/>
              </a:ext>
            </a:extLst>
          </p:cNvPr>
          <p:cNvGrpSpPr/>
          <p:nvPr/>
        </p:nvGrpSpPr>
        <p:grpSpPr>
          <a:xfrm>
            <a:off x="3880514" y="6049983"/>
            <a:ext cx="7781571" cy="751381"/>
            <a:chOff x="3880514" y="6049983"/>
            <a:chExt cx="7781571" cy="751381"/>
          </a:xfrm>
        </p:grpSpPr>
        <p:pic>
          <p:nvPicPr>
            <p:cNvPr id="6" name="Content Placeholder 4">
              <a:extLst>
                <a:ext uri="{FF2B5EF4-FFF2-40B4-BE49-F238E27FC236}">
                  <a16:creationId xmlns:a16="http://schemas.microsoft.com/office/drawing/2014/main" id="{1E3A1752-F9FB-BE99-A8F6-A947A228F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7" name="Footer Placeholder 7">
              <a:extLst>
                <a:ext uri="{FF2B5EF4-FFF2-40B4-BE49-F238E27FC236}">
                  <a16:creationId xmlns:a16="http://schemas.microsoft.com/office/drawing/2014/main" id="{ACF3094B-39F5-5028-F833-8D38B6A351AA}"/>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2776306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415319E-5F82-47CD-BDE5-D2BA93F268FC}"/>
              </a:ext>
            </a:extLst>
          </p:cNvPr>
          <p:cNvGraphicFramePr>
            <a:graphicFrameLocks noGrp="1"/>
          </p:cNvGraphicFramePr>
          <p:nvPr>
            <p:extLst>
              <p:ext uri="{D42A27DB-BD31-4B8C-83A1-F6EECF244321}">
                <p14:modId xmlns:p14="http://schemas.microsoft.com/office/powerpoint/2010/main" val="4256168070"/>
              </p:ext>
            </p:extLst>
          </p:nvPr>
        </p:nvGraphicFramePr>
        <p:xfrm>
          <a:off x="-5080" y="628461"/>
          <a:ext cx="11795762" cy="6245267"/>
        </p:xfrm>
        <a:graphic>
          <a:graphicData uri="http://schemas.openxmlformats.org/drawingml/2006/table">
            <a:tbl>
              <a:tblPr firstRow="1" firstCol="1" bandRow="1">
                <a:tableStyleId>{EB9631B5-78F2-41C9-869B-9F39066F8104}</a:tableStyleId>
              </a:tblPr>
              <a:tblGrid>
                <a:gridCol w="1277874">
                  <a:extLst>
                    <a:ext uri="{9D8B030D-6E8A-4147-A177-3AD203B41FA5}">
                      <a16:colId xmlns:a16="http://schemas.microsoft.com/office/drawing/2014/main" val="3995829073"/>
                    </a:ext>
                  </a:extLst>
                </a:gridCol>
                <a:gridCol w="2629472">
                  <a:extLst>
                    <a:ext uri="{9D8B030D-6E8A-4147-A177-3AD203B41FA5}">
                      <a16:colId xmlns:a16="http://schemas.microsoft.com/office/drawing/2014/main" val="103553422"/>
                    </a:ext>
                  </a:extLst>
                </a:gridCol>
                <a:gridCol w="2629472">
                  <a:extLst>
                    <a:ext uri="{9D8B030D-6E8A-4147-A177-3AD203B41FA5}">
                      <a16:colId xmlns:a16="http://schemas.microsoft.com/office/drawing/2014/main" val="3221625385"/>
                    </a:ext>
                  </a:extLst>
                </a:gridCol>
                <a:gridCol w="2629472">
                  <a:extLst>
                    <a:ext uri="{9D8B030D-6E8A-4147-A177-3AD203B41FA5}">
                      <a16:colId xmlns:a16="http://schemas.microsoft.com/office/drawing/2014/main" val="305049309"/>
                    </a:ext>
                  </a:extLst>
                </a:gridCol>
                <a:gridCol w="2629472">
                  <a:extLst>
                    <a:ext uri="{9D8B030D-6E8A-4147-A177-3AD203B41FA5}">
                      <a16:colId xmlns:a16="http://schemas.microsoft.com/office/drawing/2014/main" val="4136793620"/>
                    </a:ext>
                  </a:extLst>
                </a:gridCol>
              </a:tblGrid>
              <a:tr h="803811">
                <a:tc>
                  <a:txBody>
                    <a:bodyPr/>
                    <a:lstStyle/>
                    <a:p>
                      <a:pPr marL="0" marR="0" algn="ctr">
                        <a:spcBef>
                          <a:spcPts val="0"/>
                        </a:spcBef>
                        <a:spcAft>
                          <a:spcPts val="0"/>
                        </a:spcAft>
                      </a:pPr>
                      <a:r>
                        <a:rPr lang="en-US" sz="1300" dirty="0">
                          <a:effectLst/>
                        </a:rPr>
                        <a:t>Component of Critical Thinking Model :</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1</a:t>
                      </a:r>
                      <a:br>
                        <a:rPr lang="en-US" sz="1300" dirty="0">
                          <a:effectLst/>
                        </a:rPr>
                      </a:br>
                      <a:r>
                        <a:rPr lang="en-US" sz="1300" dirty="0">
                          <a:effectLst/>
                        </a:rPr>
                        <a:t>Little/No Critical Thinking</a:t>
                      </a:r>
                      <a:br>
                        <a:rPr lang="en-US" sz="1300" dirty="0">
                          <a:effectLst/>
                        </a:rPr>
                      </a:br>
                      <a:r>
                        <a:rPr lang="en-US" sz="1300" dirty="0">
                          <a:effectLst/>
                        </a:rPr>
                        <a:t>(Confused Fact-Finder)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2</a:t>
                      </a:r>
                      <a:br>
                        <a:rPr lang="en-US" sz="1300" dirty="0">
                          <a:effectLst/>
                        </a:rPr>
                      </a:br>
                      <a:r>
                        <a:rPr lang="en-US" sz="1300" dirty="0">
                          <a:effectLst/>
                        </a:rPr>
                        <a:t>Partial Critical Thinking</a:t>
                      </a:r>
                      <a:br>
                        <a:rPr lang="en-US" sz="1300" dirty="0">
                          <a:effectLst/>
                        </a:rPr>
                      </a:br>
                      <a:r>
                        <a:rPr lang="en-US" sz="1300" dirty="0">
                          <a:effectLst/>
                        </a:rPr>
                        <a:t>(Biased Jumper)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3</a:t>
                      </a:r>
                      <a:br>
                        <a:rPr lang="en-US" sz="1300" dirty="0">
                          <a:effectLst/>
                        </a:rPr>
                      </a:br>
                      <a:r>
                        <a:rPr lang="en-US" sz="1300" dirty="0">
                          <a:effectLst/>
                        </a:rPr>
                        <a:t>Emergent Critical Thinking</a:t>
                      </a:r>
                      <a:br>
                        <a:rPr lang="en-US" sz="1300" dirty="0">
                          <a:effectLst/>
                        </a:rPr>
                      </a:br>
                      <a:r>
                        <a:rPr lang="en-US" sz="1300" dirty="0">
                          <a:effectLst/>
                        </a:rPr>
                        <a:t>(Perpetual Analyzer)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4</a:t>
                      </a:r>
                      <a:br>
                        <a:rPr lang="en-US" sz="1300" dirty="0">
                          <a:effectLst/>
                        </a:rPr>
                      </a:br>
                      <a:r>
                        <a:rPr lang="en-US" sz="1300" dirty="0">
                          <a:effectLst/>
                        </a:rPr>
                        <a:t>Competent Critical Thinking</a:t>
                      </a:r>
                      <a:br>
                        <a:rPr lang="en-US" sz="1300" dirty="0">
                          <a:effectLst/>
                        </a:rPr>
                      </a:br>
                      <a:r>
                        <a:rPr lang="en-US" sz="1300" dirty="0">
                          <a:effectLst/>
                        </a:rPr>
                        <a:t>(Pragmatic Performer)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1165017"/>
                  </a:ext>
                </a:extLst>
              </a:tr>
              <a:tr h="1422400">
                <a:tc>
                  <a:txBody>
                    <a:bodyPr/>
                    <a:lstStyle/>
                    <a:p>
                      <a:pPr marL="0" marR="0" algn="ctr">
                        <a:spcBef>
                          <a:spcPts val="0"/>
                        </a:spcBef>
                        <a:spcAft>
                          <a:spcPts val="0"/>
                        </a:spcAft>
                      </a:pPr>
                      <a:r>
                        <a:rPr lang="en-US" sz="2000" dirty="0">
                          <a:effectLst/>
                        </a:rPr>
                        <a:t>Identify</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Recites purpose as given, or</a:t>
                      </a:r>
                    </a:p>
                    <a:p>
                      <a:pPr marL="173038" marR="0" lvl="0" indent="-173038">
                        <a:spcBef>
                          <a:spcPts val="0"/>
                        </a:spcBef>
                        <a:spcAft>
                          <a:spcPts val="0"/>
                        </a:spcAft>
                        <a:buFont typeface="Symbol" panose="05050102010706020507" pitchFamily="18" charset="2"/>
                        <a:buChar char=""/>
                      </a:pPr>
                      <a:r>
                        <a:rPr lang="en-US" sz="1300" dirty="0">
                          <a:effectLst/>
                          <a:highlight>
                            <a:srgbClr val="FFFF00"/>
                          </a:highlight>
                        </a:rPr>
                        <a:t>Identifies an inappropriate problem</a:t>
                      </a:r>
                      <a:endParaRPr lang="en-US" sz="13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Identifies the clearly-evident problem</a:t>
                      </a:r>
                    </a:p>
                    <a:p>
                      <a:pPr marL="173038" marR="0" lvl="0" indent="-173038">
                        <a:spcBef>
                          <a:spcPts val="0"/>
                        </a:spcBef>
                        <a:spcAft>
                          <a:spcPts val="0"/>
                        </a:spcAft>
                        <a:buFont typeface="Symbol" panose="05050102010706020507" pitchFamily="18" charset="2"/>
                        <a:buChar char=""/>
                      </a:pPr>
                      <a:r>
                        <a:rPr lang="en-US" sz="1300" dirty="0">
                          <a:effectLst/>
                        </a:rPr>
                        <a:t>Recognizes that the problem is open-ended/ambiguous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Identifies the main purpose</a:t>
                      </a:r>
                    </a:p>
                    <a:p>
                      <a:pPr marL="173038" marR="0" lvl="0" indent="-173038">
                        <a:spcBef>
                          <a:spcPts val="0"/>
                        </a:spcBef>
                        <a:spcAft>
                          <a:spcPts val="0"/>
                        </a:spcAft>
                        <a:buFont typeface="Symbol" panose="05050102010706020507" pitchFamily="18" charset="2"/>
                        <a:buChar char=""/>
                      </a:pPr>
                      <a:r>
                        <a:rPr lang="en-US" sz="1300" dirty="0">
                          <a:effectLst/>
                        </a:rPr>
                        <a:t>Identifies relevant stakeholders and their possible goals/ preferences</a:t>
                      </a:r>
                    </a:p>
                    <a:p>
                      <a:pPr marL="173038" marR="0" lvl="0" indent="-173038">
                        <a:spcBef>
                          <a:spcPts val="0"/>
                        </a:spcBef>
                        <a:spcAft>
                          <a:spcPts val="0"/>
                        </a:spcAft>
                        <a:buFont typeface="Symbol" panose="05050102010706020507" pitchFamily="18" charset="2"/>
                        <a:buChar char=""/>
                      </a:pPr>
                      <a:r>
                        <a:rPr lang="en-US" sz="1300" dirty="0">
                          <a:effectLst/>
                        </a:rPr>
                        <a:t>Identifies relevant accounting knowledge, concepts and techniques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spcBef>
                          <a:spcPts val="0"/>
                        </a:spcBef>
                        <a:spcAft>
                          <a:spcPts val="0"/>
                        </a:spcAft>
                        <a:buFont typeface="Symbol" panose="05050102010706020507" pitchFamily="18" charset="2"/>
                        <a:buNone/>
                      </a:pPr>
                      <a:r>
                        <a:rPr lang="en-US" sz="1300" dirty="0">
                          <a:effectLst/>
                        </a:rPr>
                        <a:t>In addition to Stage 3:</a:t>
                      </a:r>
                    </a:p>
                    <a:p>
                      <a:pPr marL="173038" marR="0" lvl="0" indent="-173038">
                        <a:spcBef>
                          <a:spcPts val="0"/>
                        </a:spcBef>
                        <a:spcAft>
                          <a:spcPts val="0"/>
                        </a:spcAft>
                        <a:buFont typeface="Symbol" panose="05050102010706020507" pitchFamily="18" charset="2"/>
                        <a:buChar char=""/>
                      </a:pPr>
                      <a:r>
                        <a:rPr lang="en-US" sz="1300" dirty="0">
                          <a:effectLst/>
                        </a:rPr>
                        <a:t>Identifies important embedded, subsidiary problem(s)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048355"/>
                  </a:ext>
                </a:extLst>
              </a:tr>
              <a:tr h="2411435">
                <a:tc>
                  <a:txBody>
                    <a:bodyPr/>
                    <a:lstStyle/>
                    <a:p>
                      <a:pPr marL="0" marR="0" algn="ctr">
                        <a:spcBef>
                          <a:spcPts val="0"/>
                        </a:spcBef>
                        <a:spcAft>
                          <a:spcPts val="0"/>
                        </a:spcAft>
                      </a:pPr>
                      <a:r>
                        <a:rPr lang="en-US" sz="2000" dirty="0">
                          <a:effectLst/>
                        </a:rPr>
                        <a:t>Analyze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Applies calculations, definitions, or other “textbook” concepts</a:t>
                      </a:r>
                    </a:p>
                    <a:p>
                      <a:pPr marL="173038" marR="0" lvl="0" indent="-173038">
                        <a:spcBef>
                          <a:spcPts val="0"/>
                        </a:spcBef>
                        <a:spcAft>
                          <a:spcPts val="0"/>
                        </a:spcAft>
                        <a:buFont typeface="Symbol" panose="05050102010706020507" pitchFamily="18" charset="2"/>
                        <a:buChar char=""/>
                      </a:pPr>
                      <a:r>
                        <a:rPr lang="en-US" sz="1300" dirty="0">
                          <a:effectLst/>
                          <a:highlight>
                            <a:srgbClr val="FFFF00"/>
                          </a:highlight>
                        </a:rPr>
                        <a:t>Presents irrelevant information</a:t>
                      </a:r>
                    </a:p>
                    <a:p>
                      <a:pPr marL="173038" marR="0" lvl="0" indent="-173038">
                        <a:spcBef>
                          <a:spcPts val="0"/>
                        </a:spcBef>
                        <a:spcAft>
                          <a:spcPts val="0"/>
                        </a:spcAft>
                        <a:buFont typeface="Symbol" panose="05050102010706020507" pitchFamily="18" charset="2"/>
                        <a:buChar char=""/>
                      </a:pPr>
                      <a:r>
                        <a:rPr lang="en-US" sz="1300" dirty="0">
                          <a:effectLst/>
                        </a:rPr>
                        <a:t>Misinterprets calculation(s) and/or concept(s)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Applies and describes the effects of relevant calculations and/or concepts</a:t>
                      </a:r>
                    </a:p>
                    <a:p>
                      <a:pPr marL="173038" marR="0" lvl="0" indent="-173038">
                        <a:spcBef>
                          <a:spcPts val="0"/>
                        </a:spcBef>
                        <a:spcAft>
                          <a:spcPts val="0"/>
                        </a:spcAft>
                        <a:buFont typeface="Symbol" panose="05050102010706020507" pitchFamily="18" charset="2"/>
                        <a:buChar char=""/>
                      </a:pPr>
                      <a:r>
                        <a:rPr lang="en-US" sz="1300" dirty="0">
                          <a:effectLst/>
                          <a:highlight>
                            <a:srgbClr val="FFFF00"/>
                          </a:highlight>
                        </a:rPr>
                        <a:t>Partially analyzes alternatives, focusing on information supporting own viewpoint</a:t>
                      </a:r>
                    </a:p>
                    <a:p>
                      <a:pPr marL="173038" marR="0" lvl="0" indent="-173038">
                        <a:spcBef>
                          <a:spcPts val="0"/>
                        </a:spcBef>
                        <a:spcAft>
                          <a:spcPts val="0"/>
                        </a:spcAft>
                        <a:buFont typeface="Symbol" panose="05050102010706020507" pitchFamily="18" charset="2"/>
                        <a:buChar char=""/>
                      </a:pPr>
                      <a:r>
                        <a:rPr lang="en-US" sz="1300" dirty="0">
                          <a:effectLst/>
                        </a:rPr>
                        <a:t>Discounts other viewpoint(s)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Thoroughly and objectively applies and interprets relevant calculation(s) and concept(s)</a:t>
                      </a:r>
                    </a:p>
                    <a:p>
                      <a:pPr marL="173038" marR="0" lvl="0" indent="-173038">
                        <a:spcBef>
                          <a:spcPts val="0"/>
                        </a:spcBef>
                        <a:spcAft>
                          <a:spcPts val="0"/>
                        </a:spcAft>
                        <a:buFont typeface="Symbol" panose="05050102010706020507" pitchFamily="18" charset="2"/>
                        <a:buChar char=""/>
                      </a:pPr>
                      <a:r>
                        <a:rPr lang="en-US" sz="1300" dirty="0">
                          <a:effectLst/>
                        </a:rPr>
                        <a:t>Explores causes, stakeholder effects and interrelationships</a:t>
                      </a:r>
                    </a:p>
                    <a:p>
                      <a:pPr marL="173038" marR="0" lvl="0" indent="-173038">
                        <a:spcBef>
                          <a:spcPts val="0"/>
                        </a:spcBef>
                        <a:spcAft>
                          <a:spcPts val="0"/>
                        </a:spcAft>
                        <a:buFont typeface="Symbol" panose="05050102010706020507" pitchFamily="18" charset="2"/>
                        <a:buChar char=""/>
                      </a:pPr>
                      <a:r>
                        <a:rPr lang="en-US" sz="1300" dirty="0">
                          <a:effectLst/>
                        </a:rPr>
                        <a:t>Questions the quality of information and assumptions</a:t>
                      </a:r>
                    </a:p>
                    <a:p>
                      <a:pPr marL="173038" marR="0" lvl="0" indent="-173038">
                        <a:spcBef>
                          <a:spcPts val="0"/>
                        </a:spcBef>
                        <a:spcAft>
                          <a:spcPts val="0"/>
                        </a:spcAft>
                        <a:buFont typeface="Symbol" panose="05050102010706020507" pitchFamily="18" charset="2"/>
                        <a:buChar char=""/>
                      </a:pPr>
                      <a:r>
                        <a:rPr lang="en-US" sz="1300" dirty="0">
                          <a:effectLst/>
                        </a:rPr>
                        <a:t>Thoroughly discusses the pros and cons of viable alternatives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Objectively analyzes the most important relevant information, implications, consequences and viewpoints</a:t>
                      </a:r>
                    </a:p>
                    <a:p>
                      <a:pPr marL="173038" marR="0" lvl="0" indent="-173038">
                        <a:spcBef>
                          <a:spcPts val="0"/>
                        </a:spcBef>
                        <a:spcAft>
                          <a:spcPts val="0"/>
                        </a:spcAft>
                        <a:buFont typeface="Symbol" panose="05050102010706020507" pitchFamily="18" charset="2"/>
                        <a:buChar char=""/>
                      </a:pPr>
                      <a:r>
                        <a:rPr lang="en-US" sz="1300" dirty="0">
                          <a:effectLst/>
                        </a:rPr>
                        <a:t>Evaluates the quality of information and assumptions, and adapts interpretations (as needed)</a:t>
                      </a:r>
                    </a:p>
                    <a:p>
                      <a:pPr marL="173038" marR="0" lvl="0" indent="-173038">
                        <a:spcBef>
                          <a:spcPts val="0"/>
                        </a:spcBef>
                        <a:spcAft>
                          <a:spcPts val="0"/>
                        </a:spcAft>
                        <a:buFont typeface="Symbol" panose="05050102010706020507" pitchFamily="18" charset="2"/>
                        <a:buChar char=""/>
                      </a:pPr>
                      <a:r>
                        <a:rPr lang="en-US" sz="1300" dirty="0">
                          <a:effectLst/>
                        </a:rPr>
                        <a:t>Summarizes the most important pros and cons of viable alternatives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894520"/>
                  </a:ext>
                </a:extLst>
              </a:tr>
              <a:tr h="1607621">
                <a:tc>
                  <a:txBody>
                    <a:bodyPr/>
                    <a:lstStyle/>
                    <a:p>
                      <a:pPr marL="0" marR="0" algn="ctr">
                        <a:spcBef>
                          <a:spcPts val="0"/>
                        </a:spcBef>
                        <a:spcAft>
                          <a:spcPts val="0"/>
                        </a:spcAft>
                      </a:pPr>
                      <a:r>
                        <a:rPr lang="en-US" sz="2000" dirty="0">
                          <a:effectLst/>
                        </a:rPr>
                        <a:t>Conclude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Instead of a conclusion, provides facts, definitions, or other “authoritative” statements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highlight>
                            <a:srgbClr val="FFFF00"/>
                          </a:highlight>
                        </a:rPr>
                        <a:t>Reaches a biased conclusion </a:t>
                      </a:r>
                      <a:r>
                        <a:rPr lang="en-US" sz="1300" dirty="0">
                          <a:effectLst/>
                        </a:rPr>
                        <a:t>that is consistent with analyses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Reaches no conclusion, or</a:t>
                      </a:r>
                    </a:p>
                    <a:p>
                      <a:pPr marL="173038" marR="0" lvl="0" indent="-173038">
                        <a:spcBef>
                          <a:spcPts val="0"/>
                        </a:spcBef>
                        <a:spcAft>
                          <a:spcPts val="0"/>
                        </a:spcAft>
                        <a:buFont typeface="Symbol" panose="05050102010706020507" pitchFamily="18" charset="2"/>
                        <a:buChar char=""/>
                      </a:pPr>
                      <a:r>
                        <a:rPr lang="en-US" sz="1300" dirty="0">
                          <a:effectLst/>
                        </a:rPr>
                        <a:t>Provides a conclusion with little or no justification</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Identifies/develops appropriate criteria, and uses the criteria to reach convincing conclusion(s)</a:t>
                      </a:r>
                    </a:p>
                    <a:p>
                      <a:pPr marL="173038" marR="0" lvl="0" indent="-173038">
                        <a:spcBef>
                          <a:spcPts val="0"/>
                        </a:spcBef>
                        <a:spcAft>
                          <a:spcPts val="0"/>
                        </a:spcAft>
                        <a:buFont typeface="Symbol" panose="05050102010706020507" pitchFamily="18" charset="2"/>
                        <a:buChar char=""/>
                      </a:pPr>
                      <a:r>
                        <a:rPr lang="en-US" sz="1300" dirty="0">
                          <a:effectLst/>
                        </a:rPr>
                        <a:t>If appropriate, provides value-added advice (e.g., identifies implementation issues)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3764"/>
                  </a:ext>
                </a:extLst>
              </a:tr>
            </a:tbl>
          </a:graphicData>
        </a:graphic>
      </p:graphicFrame>
      <p:sp>
        <p:nvSpPr>
          <p:cNvPr id="7" name="Title 6">
            <a:extLst>
              <a:ext uri="{FF2B5EF4-FFF2-40B4-BE49-F238E27FC236}">
                <a16:creationId xmlns:a16="http://schemas.microsoft.com/office/drawing/2014/main" id="{E72ABBF0-C1F2-4542-B889-F18CD57B6B23}"/>
              </a:ext>
            </a:extLst>
          </p:cNvPr>
          <p:cNvSpPr>
            <a:spLocks noGrp="1"/>
          </p:cNvSpPr>
          <p:nvPr>
            <p:ph type="title"/>
          </p:nvPr>
        </p:nvSpPr>
        <p:spPr>
          <a:xfrm>
            <a:off x="40277" y="79209"/>
            <a:ext cx="11562443" cy="428791"/>
          </a:xfrm>
        </p:spPr>
        <p:txBody>
          <a:bodyPr>
            <a:noAutofit/>
          </a:bodyPr>
          <a:lstStyle/>
          <a:p>
            <a:pPr algn="l"/>
            <a:r>
              <a:rPr lang="en-US" sz="4000" dirty="0">
                <a:solidFill>
                  <a:schemeClr val="tx1"/>
                </a:solidFill>
                <a:cs typeface="Arial" panose="020B0604020202020204" pitchFamily="34" charset="0"/>
              </a:rPr>
              <a:t>AICPA Critical Thinking Skills Rubric: Student #2</a:t>
            </a:r>
          </a:p>
        </p:txBody>
      </p:sp>
    </p:spTree>
    <p:extLst>
      <p:ext uri="{BB962C8B-B14F-4D97-AF65-F5344CB8AC3E}">
        <p14:creationId xmlns:p14="http://schemas.microsoft.com/office/powerpoint/2010/main" val="1315168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A5BA25-FD08-4B76-AAB3-3794B17BA6FB}"/>
              </a:ext>
            </a:extLst>
          </p:cNvPr>
          <p:cNvSpPr>
            <a:spLocks noGrp="1"/>
          </p:cNvSpPr>
          <p:nvPr>
            <p:ph type="sldNum" sz="quarter" idx="11"/>
          </p:nvPr>
        </p:nvSpPr>
        <p:spPr/>
        <p:txBody>
          <a:bodyPr/>
          <a:lstStyle/>
          <a:p>
            <a:fld id="{80FBB8BA-9C6A-4A48-A369-70FBD2FA98DA}" type="slidenum">
              <a:rPr lang="en-US" smtClean="0"/>
              <a:pPr/>
              <a:t>14</a:t>
            </a:fld>
            <a:endParaRPr lang="en-US" dirty="0"/>
          </a:p>
        </p:txBody>
      </p:sp>
      <p:pic>
        <p:nvPicPr>
          <p:cNvPr id="7" name="Picture 6" descr="A picture containing tea, food, table, sitting&#10;&#10;Description automatically generated">
            <a:extLst>
              <a:ext uri="{FF2B5EF4-FFF2-40B4-BE49-F238E27FC236}">
                <a16:creationId xmlns:a16="http://schemas.microsoft.com/office/drawing/2014/main" id="{2FB86CFB-E7C3-48D6-8F0A-79EBDC60D34F}"/>
              </a:ext>
            </a:extLst>
          </p:cNvPr>
          <p:cNvPicPr>
            <a:picLocks noChangeAspect="1"/>
          </p:cNvPicPr>
          <p:nvPr/>
        </p:nvPicPr>
        <p:blipFill rotWithShape="1">
          <a:blip r:embed="rId3"/>
          <a:srcRect l="15707" t="-7199" r="17831" b="7199"/>
          <a:stretch/>
        </p:blipFill>
        <p:spPr>
          <a:xfrm>
            <a:off x="10084012" y="-84141"/>
            <a:ext cx="1559495" cy="1695684"/>
          </a:xfrm>
          <a:prstGeom prst="rect">
            <a:avLst/>
          </a:prstGeom>
        </p:spPr>
      </p:pic>
      <p:sp>
        <p:nvSpPr>
          <p:cNvPr id="9" name="TextBox 8">
            <a:extLst>
              <a:ext uri="{FF2B5EF4-FFF2-40B4-BE49-F238E27FC236}">
                <a16:creationId xmlns:a16="http://schemas.microsoft.com/office/drawing/2014/main" id="{208F1DBC-D5BE-5503-16A9-E76B1989D1A9}"/>
              </a:ext>
            </a:extLst>
          </p:cNvPr>
          <p:cNvSpPr txBox="1"/>
          <p:nvPr/>
        </p:nvSpPr>
        <p:spPr>
          <a:xfrm>
            <a:off x="0" y="1385078"/>
            <a:ext cx="11727180" cy="5078313"/>
          </a:xfrm>
          <a:prstGeom prst="rect">
            <a:avLst/>
          </a:prstGeom>
          <a:noFill/>
        </p:spPr>
        <p:txBody>
          <a:bodyPr wrap="square" rtlCol="0">
            <a:spAutoFit/>
          </a:bodyPr>
          <a:lstStyle/>
          <a:p>
            <a:r>
              <a:rPr lang="en-US" sz="3600" dirty="0">
                <a:latin typeface="Times New Roman" panose="02020603050405020304" pitchFamily="18" charset="0"/>
                <a:ea typeface="Times New Roman" panose="02020603050405020304" pitchFamily="18" charset="0"/>
              </a:rPr>
              <a:t>There are many uncertainties such as:  How to treat overtime, which employees are benefited, are employees salaried or hourly, and how are benefit costs incurred and handled?  Fixed costs are the simplest and least expensive to calculate.  However, the fixed cost method may not be as accurate as variable cost method for budgeting.  I would like to compare actual variable cost to budgeted variable cost for last year to estimate whether there is a potential for cost reduction by keeping more involved records.</a:t>
            </a:r>
          </a:p>
        </p:txBody>
      </p:sp>
      <p:sp>
        <p:nvSpPr>
          <p:cNvPr id="10" name="Title 1">
            <a:extLst>
              <a:ext uri="{FF2B5EF4-FFF2-40B4-BE49-F238E27FC236}">
                <a16:creationId xmlns:a16="http://schemas.microsoft.com/office/drawing/2014/main" id="{08E4A4B8-130B-D3CA-E0BA-842E88ED5BC4}"/>
              </a:ext>
            </a:extLst>
          </p:cNvPr>
          <p:cNvSpPr txBox="1">
            <a:spLocks/>
          </p:cNvSpPr>
          <p:nvPr/>
        </p:nvSpPr>
        <p:spPr>
          <a:xfrm>
            <a:off x="688419" y="-5484"/>
            <a:ext cx="8107179" cy="1386839"/>
          </a:xfrm>
          <a:prstGeom prst="rect">
            <a:avLst/>
          </a:prstGeom>
        </p:spPr>
        <p:txBody>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4400" dirty="0"/>
              <a:t>Response of Student #3</a:t>
            </a:r>
          </a:p>
          <a:p>
            <a:pPr algn="ctr"/>
            <a:r>
              <a:rPr lang="en-US" sz="3200" dirty="0"/>
              <a:t>In-Class Assignment</a:t>
            </a:r>
          </a:p>
        </p:txBody>
      </p:sp>
      <p:grpSp>
        <p:nvGrpSpPr>
          <p:cNvPr id="12" name="Group 11">
            <a:extLst>
              <a:ext uri="{FF2B5EF4-FFF2-40B4-BE49-F238E27FC236}">
                <a16:creationId xmlns:a16="http://schemas.microsoft.com/office/drawing/2014/main" id="{9BB0C63E-E3AE-034E-E3B7-FEDE1FA4EB7C}"/>
              </a:ext>
            </a:extLst>
          </p:cNvPr>
          <p:cNvGrpSpPr/>
          <p:nvPr/>
        </p:nvGrpSpPr>
        <p:grpSpPr>
          <a:xfrm>
            <a:off x="3880514" y="6049983"/>
            <a:ext cx="7781571" cy="751381"/>
            <a:chOff x="3880514" y="6049983"/>
            <a:chExt cx="7781571" cy="751381"/>
          </a:xfrm>
        </p:grpSpPr>
        <p:pic>
          <p:nvPicPr>
            <p:cNvPr id="13" name="Content Placeholder 4">
              <a:extLst>
                <a:ext uri="{FF2B5EF4-FFF2-40B4-BE49-F238E27FC236}">
                  <a16:creationId xmlns:a16="http://schemas.microsoft.com/office/drawing/2014/main" id="{7D82CB4D-B2DD-62BA-3512-A7EACEB1B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4" name="Footer Placeholder 7">
              <a:extLst>
                <a:ext uri="{FF2B5EF4-FFF2-40B4-BE49-F238E27FC236}">
                  <a16:creationId xmlns:a16="http://schemas.microsoft.com/office/drawing/2014/main" id="{D239275C-7024-08EF-427D-AE7C9415B119}"/>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986172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A5BA25-FD08-4B76-AAB3-3794B17BA6FB}"/>
              </a:ext>
            </a:extLst>
          </p:cNvPr>
          <p:cNvSpPr>
            <a:spLocks noGrp="1"/>
          </p:cNvSpPr>
          <p:nvPr>
            <p:ph type="sldNum" sz="quarter" idx="11"/>
          </p:nvPr>
        </p:nvSpPr>
        <p:spPr/>
        <p:txBody>
          <a:bodyPr/>
          <a:lstStyle/>
          <a:p>
            <a:fld id="{80FBB8BA-9C6A-4A48-A369-70FBD2FA98DA}" type="slidenum">
              <a:rPr lang="en-US" smtClean="0"/>
              <a:pPr/>
              <a:t>15</a:t>
            </a:fld>
            <a:endParaRPr lang="en-US" dirty="0"/>
          </a:p>
        </p:txBody>
      </p:sp>
      <p:sp>
        <p:nvSpPr>
          <p:cNvPr id="10" name="Title 1">
            <a:extLst>
              <a:ext uri="{FF2B5EF4-FFF2-40B4-BE49-F238E27FC236}">
                <a16:creationId xmlns:a16="http://schemas.microsoft.com/office/drawing/2014/main" id="{08E4A4B8-130B-D3CA-E0BA-842E88ED5BC4}"/>
              </a:ext>
            </a:extLst>
          </p:cNvPr>
          <p:cNvSpPr txBox="1">
            <a:spLocks/>
          </p:cNvSpPr>
          <p:nvPr/>
        </p:nvSpPr>
        <p:spPr>
          <a:xfrm>
            <a:off x="665559" y="182881"/>
            <a:ext cx="8107179" cy="773724"/>
          </a:xfrm>
          <a:prstGeom prst="rect">
            <a:avLst/>
          </a:prstGeom>
        </p:spPr>
        <p:txBody>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4400" dirty="0"/>
              <a:t>Annotated Response: Student #3</a:t>
            </a:r>
          </a:p>
        </p:txBody>
      </p:sp>
      <p:graphicFrame>
        <p:nvGraphicFramePr>
          <p:cNvPr id="2" name="Table 3">
            <a:extLst>
              <a:ext uri="{FF2B5EF4-FFF2-40B4-BE49-F238E27FC236}">
                <a16:creationId xmlns:a16="http://schemas.microsoft.com/office/drawing/2014/main" id="{A378F342-9278-B323-60ED-7DDA8EB80A3F}"/>
              </a:ext>
            </a:extLst>
          </p:cNvPr>
          <p:cNvGraphicFramePr>
            <a:graphicFrameLocks noGrp="1"/>
          </p:cNvGraphicFramePr>
          <p:nvPr>
            <p:extLst>
              <p:ext uri="{D42A27DB-BD31-4B8C-83A1-F6EECF244321}">
                <p14:modId xmlns:p14="http://schemas.microsoft.com/office/powerpoint/2010/main" val="2599915801"/>
              </p:ext>
            </p:extLst>
          </p:nvPr>
        </p:nvGraphicFramePr>
        <p:xfrm>
          <a:off x="0" y="921767"/>
          <a:ext cx="11709400" cy="5043056"/>
        </p:xfrm>
        <a:graphic>
          <a:graphicData uri="http://schemas.openxmlformats.org/drawingml/2006/table">
            <a:tbl>
              <a:tblPr firstRow="1" bandRow="1">
                <a:tableStyleId>{5C22544A-7EE6-4342-B048-85BDC9FD1C3A}</a:tableStyleId>
              </a:tblPr>
              <a:tblGrid>
                <a:gridCol w="5854700">
                  <a:extLst>
                    <a:ext uri="{9D8B030D-6E8A-4147-A177-3AD203B41FA5}">
                      <a16:colId xmlns:a16="http://schemas.microsoft.com/office/drawing/2014/main" val="3824252777"/>
                    </a:ext>
                  </a:extLst>
                </a:gridCol>
                <a:gridCol w="5854700">
                  <a:extLst>
                    <a:ext uri="{9D8B030D-6E8A-4147-A177-3AD203B41FA5}">
                      <a16:colId xmlns:a16="http://schemas.microsoft.com/office/drawing/2014/main" val="2880059399"/>
                    </a:ext>
                  </a:extLst>
                </a:gridCol>
              </a:tblGrid>
              <a:tr h="337127">
                <a:tc>
                  <a:txBody>
                    <a:bodyPr/>
                    <a:lstStyle/>
                    <a:p>
                      <a:pPr algn="ctr"/>
                      <a:r>
                        <a:rPr lang="en-US" sz="2000" dirty="0"/>
                        <a:t>Student Response</a:t>
                      </a:r>
                    </a:p>
                  </a:txBody>
                  <a:tcPr marT="41564" marB="41564" anchor="ctr"/>
                </a:tc>
                <a:tc>
                  <a:txBody>
                    <a:bodyPr/>
                    <a:lstStyle/>
                    <a:p>
                      <a:pPr algn="ctr"/>
                      <a:r>
                        <a:rPr lang="en-US" sz="2000" dirty="0"/>
                        <a:t>Assessment Comments</a:t>
                      </a:r>
                    </a:p>
                  </a:txBody>
                  <a:tcPr marT="41564" marB="41564" anchor="ctr"/>
                </a:tc>
                <a:extLst>
                  <a:ext uri="{0D108BD9-81ED-4DB2-BD59-A6C34878D82A}">
                    <a16:rowId xmlns:a16="http://schemas.microsoft.com/office/drawing/2014/main" val="283875124"/>
                  </a:ext>
                </a:extLst>
              </a:tr>
              <a:tr h="337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ea typeface="Times New Roman" panose="02020603050405020304" pitchFamily="18" charset="0"/>
                        </a:rPr>
                        <a:t>There are many uncertainties such as:  How to treat overtime, which employees are benefited, are employees salaried or hourly, and how are benefit costs incurred and handled?  Fixed costs are the simplest and least expensive to calculate.  However, the fixed cost method may not be as accurate as variable cost method for budgeting.  I would like to compare actual variable cost to budgeted variable cost for last year to estimate whether there is a potential for cost reduction by keeping more involved records.</a:t>
                      </a:r>
                    </a:p>
                  </a:txBody>
                  <a:tcPr marT="41564" marB="41564"/>
                </a:tc>
                <a:tc>
                  <a:txBody>
                    <a:bodyPr/>
                    <a:lstStyle/>
                    <a:p>
                      <a:pPr marL="0" indent="0">
                        <a:buFont typeface="Arial" panose="020B0604020202020204" pitchFamily="34" charset="0"/>
                        <a:buNone/>
                      </a:pPr>
                      <a:r>
                        <a:rPr lang="en-US" sz="2000" dirty="0"/>
                        <a:t>Lists a number of uncertainties that affect the classification.</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Uses evidence from the case to provide a pro and con for each approach.  Does not provide a recommendation.  Implicitly demonstrates an understanding of the distinction between fixed and variable costs.</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Relates classification to the task at hand—budgeting.</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Begins to provide a strategy for obtaining additional relevant information, but then seems confused about how to use that information for classifying costs in the budget.</a:t>
                      </a:r>
                    </a:p>
                  </a:txBody>
                  <a:tcPr marT="41564" marB="41564"/>
                </a:tc>
                <a:extLst>
                  <a:ext uri="{0D108BD9-81ED-4DB2-BD59-A6C34878D82A}">
                    <a16:rowId xmlns:a16="http://schemas.microsoft.com/office/drawing/2014/main" val="1050396022"/>
                  </a:ext>
                </a:extLst>
              </a:tr>
            </a:tbl>
          </a:graphicData>
        </a:graphic>
      </p:graphicFrame>
      <p:grpSp>
        <p:nvGrpSpPr>
          <p:cNvPr id="5" name="Group 4">
            <a:extLst>
              <a:ext uri="{FF2B5EF4-FFF2-40B4-BE49-F238E27FC236}">
                <a16:creationId xmlns:a16="http://schemas.microsoft.com/office/drawing/2014/main" id="{983FFBD1-7160-C99A-B00E-AF82C31C8386}"/>
              </a:ext>
            </a:extLst>
          </p:cNvPr>
          <p:cNvGrpSpPr/>
          <p:nvPr/>
        </p:nvGrpSpPr>
        <p:grpSpPr>
          <a:xfrm>
            <a:off x="3880514" y="6049983"/>
            <a:ext cx="7781571" cy="751381"/>
            <a:chOff x="3880514" y="6049983"/>
            <a:chExt cx="7781571" cy="751381"/>
          </a:xfrm>
        </p:grpSpPr>
        <p:pic>
          <p:nvPicPr>
            <p:cNvPr id="6" name="Content Placeholder 4">
              <a:extLst>
                <a:ext uri="{FF2B5EF4-FFF2-40B4-BE49-F238E27FC236}">
                  <a16:creationId xmlns:a16="http://schemas.microsoft.com/office/drawing/2014/main" id="{52371D56-0BAB-0A7F-B892-9CFF88F8B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7" name="Footer Placeholder 7">
              <a:extLst>
                <a:ext uri="{FF2B5EF4-FFF2-40B4-BE49-F238E27FC236}">
                  <a16:creationId xmlns:a16="http://schemas.microsoft.com/office/drawing/2014/main" id="{884B18D6-DCDA-9CA8-5998-E4F5B298CAF4}"/>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3084924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415319E-5F82-47CD-BDE5-D2BA93F268FC}"/>
              </a:ext>
            </a:extLst>
          </p:cNvPr>
          <p:cNvGraphicFramePr>
            <a:graphicFrameLocks noGrp="1"/>
          </p:cNvGraphicFramePr>
          <p:nvPr>
            <p:extLst>
              <p:ext uri="{D42A27DB-BD31-4B8C-83A1-F6EECF244321}">
                <p14:modId xmlns:p14="http://schemas.microsoft.com/office/powerpoint/2010/main" val="3876440555"/>
              </p:ext>
            </p:extLst>
          </p:nvPr>
        </p:nvGraphicFramePr>
        <p:xfrm>
          <a:off x="0" y="628461"/>
          <a:ext cx="11795762" cy="6245267"/>
        </p:xfrm>
        <a:graphic>
          <a:graphicData uri="http://schemas.openxmlformats.org/drawingml/2006/table">
            <a:tbl>
              <a:tblPr firstRow="1" firstCol="1" bandRow="1">
                <a:tableStyleId>{EB9631B5-78F2-41C9-869B-9F39066F8104}</a:tableStyleId>
              </a:tblPr>
              <a:tblGrid>
                <a:gridCol w="1277874">
                  <a:extLst>
                    <a:ext uri="{9D8B030D-6E8A-4147-A177-3AD203B41FA5}">
                      <a16:colId xmlns:a16="http://schemas.microsoft.com/office/drawing/2014/main" val="3995829073"/>
                    </a:ext>
                  </a:extLst>
                </a:gridCol>
                <a:gridCol w="2629472">
                  <a:extLst>
                    <a:ext uri="{9D8B030D-6E8A-4147-A177-3AD203B41FA5}">
                      <a16:colId xmlns:a16="http://schemas.microsoft.com/office/drawing/2014/main" val="103553422"/>
                    </a:ext>
                  </a:extLst>
                </a:gridCol>
                <a:gridCol w="2629472">
                  <a:extLst>
                    <a:ext uri="{9D8B030D-6E8A-4147-A177-3AD203B41FA5}">
                      <a16:colId xmlns:a16="http://schemas.microsoft.com/office/drawing/2014/main" val="3221625385"/>
                    </a:ext>
                  </a:extLst>
                </a:gridCol>
                <a:gridCol w="2629472">
                  <a:extLst>
                    <a:ext uri="{9D8B030D-6E8A-4147-A177-3AD203B41FA5}">
                      <a16:colId xmlns:a16="http://schemas.microsoft.com/office/drawing/2014/main" val="305049309"/>
                    </a:ext>
                  </a:extLst>
                </a:gridCol>
                <a:gridCol w="2629472">
                  <a:extLst>
                    <a:ext uri="{9D8B030D-6E8A-4147-A177-3AD203B41FA5}">
                      <a16:colId xmlns:a16="http://schemas.microsoft.com/office/drawing/2014/main" val="4136793620"/>
                    </a:ext>
                  </a:extLst>
                </a:gridCol>
              </a:tblGrid>
              <a:tr h="803811">
                <a:tc>
                  <a:txBody>
                    <a:bodyPr/>
                    <a:lstStyle/>
                    <a:p>
                      <a:pPr marL="0" marR="0" algn="ctr">
                        <a:spcBef>
                          <a:spcPts val="0"/>
                        </a:spcBef>
                        <a:spcAft>
                          <a:spcPts val="0"/>
                        </a:spcAft>
                      </a:pPr>
                      <a:r>
                        <a:rPr lang="en-US" sz="1300" dirty="0">
                          <a:effectLst/>
                        </a:rPr>
                        <a:t>Component of Critical Thinking Model :</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1</a:t>
                      </a:r>
                      <a:br>
                        <a:rPr lang="en-US" sz="1300" dirty="0">
                          <a:effectLst/>
                        </a:rPr>
                      </a:br>
                      <a:r>
                        <a:rPr lang="en-US" sz="1300" dirty="0">
                          <a:effectLst/>
                        </a:rPr>
                        <a:t>Little/No Critical Thinking</a:t>
                      </a:r>
                      <a:br>
                        <a:rPr lang="en-US" sz="1300" dirty="0">
                          <a:effectLst/>
                        </a:rPr>
                      </a:br>
                      <a:r>
                        <a:rPr lang="en-US" sz="1300" dirty="0">
                          <a:effectLst/>
                        </a:rPr>
                        <a:t>(Confused Fact-Finder)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2</a:t>
                      </a:r>
                      <a:br>
                        <a:rPr lang="en-US" sz="1300" dirty="0">
                          <a:effectLst/>
                        </a:rPr>
                      </a:br>
                      <a:r>
                        <a:rPr lang="en-US" sz="1300" dirty="0">
                          <a:effectLst/>
                        </a:rPr>
                        <a:t>Partial Critical Thinking</a:t>
                      </a:r>
                      <a:br>
                        <a:rPr lang="en-US" sz="1300" dirty="0">
                          <a:effectLst/>
                        </a:rPr>
                      </a:br>
                      <a:r>
                        <a:rPr lang="en-US" sz="1300" dirty="0">
                          <a:effectLst/>
                        </a:rPr>
                        <a:t>(Biased Jumper)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3</a:t>
                      </a:r>
                      <a:br>
                        <a:rPr lang="en-US" sz="1300" dirty="0">
                          <a:effectLst/>
                        </a:rPr>
                      </a:br>
                      <a:r>
                        <a:rPr lang="en-US" sz="1300" dirty="0">
                          <a:effectLst/>
                        </a:rPr>
                        <a:t>Emergent Critical Thinking</a:t>
                      </a:r>
                      <a:br>
                        <a:rPr lang="en-US" sz="1300" dirty="0">
                          <a:effectLst/>
                        </a:rPr>
                      </a:br>
                      <a:r>
                        <a:rPr lang="en-US" sz="1300" dirty="0">
                          <a:effectLst/>
                        </a:rPr>
                        <a:t>(Perpetual Analyzer)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Level 4</a:t>
                      </a:r>
                      <a:br>
                        <a:rPr lang="en-US" sz="1300" dirty="0">
                          <a:effectLst/>
                        </a:rPr>
                      </a:br>
                      <a:r>
                        <a:rPr lang="en-US" sz="1300" dirty="0">
                          <a:effectLst/>
                        </a:rPr>
                        <a:t>Competent Critical Thinking</a:t>
                      </a:r>
                      <a:br>
                        <a:rPr lang="en-US" sz="1300" dirty="0">
                          <a:effectLst/>
                        </a:rPr>
                      </a:br>
                      <a:r>
                        <a:rPr lang="en-US" sz="1300" dirty="0">
                          <a:effectLst/>
                        </a:rPr>
                        <a:t>(Pragmatic Performer)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1165017"/>
                  </a:ext>
                </a:extLst>
              </a:tr>
              <a:tr h="1422400">
                <a:tc>
                  <a:txBody>
                    <a:bodyPr/>
                    <a:lstStyle/>
                    <a:p>
                      <a:pPr marL="0" marR="0" algn="ctr">
                        <a:spcBef>
                          <a:spcPts val="0"/>
                        </a:spcBef>
                        <a:spcAft>
                          <a:spcPts val="0"/>
                        </a:spcAft>
                      </a:pPr>
                      <a:r>
                        <a:rPr lang="en-US" sz="2000" dirty="0">
                          <a:effectLst/>
                        </a:rPr>
                        <a:t>Identify</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Recites purpose as given, or</a:t>
                      </a:r>
                    </a:p>
                    <a:p>
                      <a:pPr marL="173038" marR="0" lvl="0" indent="-173038">
                        <a:spcBef>
                          <a:spcPts val="0"/>
                        </a:spcBef>
                        <a:spcAft>
                          <a:spcPts val="0"/>
                        </a:spcAft>
                        <a:buFont typeface="Symbol" panose="05050102010706020507" pitchFamily="18" charset="2"/>
                        <a:buChar char=""/>
                      </a:pPr>
                      <a:r>
                        <a:rPr lang="en-US" sz="1300" dirty="0">
                          <a:effectLst/>
                        </a:rPr>
                        <a:t>Identifies an inappropriate problem</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Identifies the clearly-evident problem</a:t>
                      </a:r>
                    </a:p>
                    <a:p>
                      <a:pPr marL="173038" marR="0" lvl="0" indent="-173038">
                        <a:spcBef>
                          <a:spcPts val="0"/>
                        </a:spcBef>
                        <a:spcAft>
                          <a:spcPts val="0"/>
                        </a:spcAft>
                        <a:buFont typeface="Symbol" panose="05050102010706020507" pitchFamily="18" charset="2"/>
                        <a:buChar char=""/>
                      </a:pPr>
                      <a:r>
                        <a:rPr lang="en-US" sz="1300" dirty="0">
                          <a:effectLst/>
                          <a:highlight>
                            <a:srgbClr val="FFFF00"/>
                          </a:highlight>
                        </a:rPr>
                        <a:t>Recognizes that the problem is open-ended/ambiguous</a:t>
                      </a:r>
                      <a:endParaRPr lang="en-US" sz="13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Identifies the main purpose</a:t>
                      </a:r>
                    </a:p>
                    <a:p>
                      <a:pPr marL="173038" marR="0" lvl="0" indent="-173038">
                        <a:spcBef>
                          <a:spcPts val="0"/>
                        </a:spcBef>
                        <a:spcAft>
                          <a:spcPts val="0"/>
                        </a:spcAft>
                        <a:buFont typeface="Symbol" panose="05050102010706020507" pitchFamily="18" charset="2"/>
                        <a:buChar char=""/>
                      </a:pPr>
                      <a:r>
                        <a:rPr lang="en-US" sz="1300" dirty="0">
                          <a:effectLst/>
                        </a:rPr>
                        <a:t>Identifies relevant stakeholders and their possible goals/ preferences</a:t>
                      </a:r>
                    </a:p>
                    <a:p>
                      <a:pPr marL="173038" marR="0" lvl="0" indent="-173038">
                        <a:spcBef>
                          <a:spcPts val="0"/>
                        </a:spcBef>
                        <a:spcAft>
                          <a:spcPts val="0"/>
                        </a:spcAft>
                        <a:buFont typeface="Symbol" panose="05050102010706020507" pitchFamily="18" charset="2"/>
                        <a:buChar char=""/>
                      </a:pPr>
                      <a:r>
                        <a:rPr lang="en-US" sz="1300" dirty="0">
                          <a:effectLst/>
                        </a:rPr>
                        <a:t>Identifies relevant accounting knowledge, concepts and techniques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spcBef>
                          <a:spcPts val="0"/>
                        </a:spcBef>
                        <a:spcAft>
                          <a:spcPts val="0"/>
                        </a:spcAft>
                        <a:buFont typeface="Symbol" panose="05050102010706020507" pitchFamily="18" charset="2"/>
                        <a:buNone/>
                      </a:pPr>
                      <a:r>
                        <a:rPr lang="en-US" sz="1300" dirty="0">
                          <a:effectLst/>
                        </a:rPr>
                        <a:t>In addition to Stage 3:</a:t>
                      </a:r>
                    </a:p>
                    <a:p>
                      <a:pPr marL="173038" marR="0" lvl="0" indent="-173038">
                        <a:spcBef>
                          <a:spcPts val="0"/>
                        </a:spcBef>
                        <a:spcAft>
                          <a:spcPts val="0"/>
                        </a:spcAft>
                        <a:buFont typeface="Symbol" panose="05050102010706020507" pitchFamily="18" charset="2"/>
                        <a:buChar char=""/>
                      </a:pPr>
                      <a:r>
                        <a:rPr lang="en-US" sz="1300" dirty="0">
                          <a:effectLst/>
                        </a:rPr>
                        <a:t>Identifies important embedded, subsidiary problem(s)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048355"/>
                  </a:ext>
                </a:extLst>
              </a:tr>
              <a:tr h="2411435">
                <a:tc>
                  <a:txBody>
                    <a:bodyPr/>
                    <a:lstStyle/>
                    <a:p>
                      <a:pPr marL="0" marR="0" algn="ctr">
                        <a:spcBef>
                          <a:spcPts val="0"/>
                        </a:spcBef>
                        <a:spcAft>
                          <a:spcPts val="0"/>
                        </a:spcAft>
                      </a:pPr>
                      <a:r>
                        <a:rPr lang="en-US" sz="2000" dirty="0">
                          <a:effectLst/>
                        </a:rPr>
                        <a:t>Analyze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Applies calculations, definitions, or other “textbook” concepts</a:t>
                      </a:r>
                    </a:p>
                    <a:p>
                      <a:pPr marL="173038" marR="0" lvl="0" indent="-173038">
                        <a:spcBef>
                          <a:spcPts val="0"/>
                        </a:spcBef>
                        <a:spcAft>
                          <a:spcPts val="0"/>
                        </a:spcAft>
                        <a:buFont typeface="Symbol" panose="05050102010706020507" pitchFamily="18" charset="2"/>
                        <a:buChar char=""/>
                      </a:pPr>
                      <a:r>
                        <a:rPr lang="en-US" sz="1300" dirty="0">
                          <a:effectLst/>
                        </a:rPr>
                        <a:t>Presents irrelevant information</a:t>
                      </a:r>
                    </a:p>
                    <a:p>
                      <a:pPr marL="173038" marR="0" lvl="0" indent="-173038">
                        <a:spcBef>
                          <a:spcPts val="0"/>
                        </a:spcBef>
                        <a:spcAft>
                          <a:spcPts val="0"/>
                        </a:spcAft>
                        <a:buFont typeface="Symbol" panose="05050102010706020507" pitchFamily="18" charset="2"/>
                        <a:buChar char=""/>
                      </a:pPr>
                      <a:r>
                        <a:rPr lang="en-US" sz="1300" dirty="0">
                          <a:effectLst/>
                        </a:rPr>
                        <a:t>Misinterprets calculation(s) and/or concept(s)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Applies and describes the effects of relevant calculations and/or concepts</a:t>
                      </a:r>
                    </a:p>
                    <a:p>
                      <a:pPr marL="173038" marR="0" lvl="0" indent="-173038">
                        <a:spcBef>
                          <a:spcPts val="0"/>
                        </a:spcBef>
                        <a:spcAft>
                          <a:spcPts val="0"/>
                        </a:spcAft>
                        <a:buFont typeface="Symbol" panose="05050102010706020507" pitchFamily="18" charset="2"/>
                        <a:buChar char=""/>
                      </a:pPr>
                      <a:r>
                        <a:rPr lang="en-US" sz="1300" dirty="0">
                          <a:effectLst/>
                        </a:rPr>
                        <a:t>Partially analyzes alternatives, focusing on information supporting own viewpoint</a:t>
                      </a:r>
                    </a:p>
                    <a:p>
                      <a:pPr marL="173038" marR="0" lvl="0" indent="-173038">
                        <a:spcBef>
                          <a:spcPts val="0"/>
                        </a:spcBef>
                        <a:spcAft>
                          <a:spcPts val="0"/>
                        </a:spcAft>
                        <a:buFont typeface="Symbol" panose="05050102010706020507" pitchFamily="18" charset="2"/>
                        <a:buChar char=""/>
                      </a:pPr>
                      <a:r>
                        <a:rPr lang="en-US" sz="1300" dirty="0">
                          <a:effectLst/>
                        </a:rPr>
                        <a:t>Discounts other viewpoint(s)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Thoroughly and </a:t>
                      </a:r>
                      <a:r>
                        <a:rPr lang="en-US" sz="1300" dirty="0">
                          <a:effectLst/>
                          <a:highlight>
                            <a:srgbClr val="FFFF00"/>
                          </a:highlight>
                        </a:rPr>
                        <a:t>objectively applies and interprets relevant </a:t>
                      </a:r>
                      <a:r>
                        <a:rPr lang="en-US" sz="1300" dirty="0">
                          <a:effectLst/>
                        </a:rPr>
                        <a:t>calculation(s) and </a:t>
                      </a:r>
                      <a:r>
                        <a:rPr lang="en-US" sz="1300" dirty="0">
                          <a:effectLst/>
                          <a:highlight>
                            <a:srgbClr val="FFFF00"/>
                          </a:highlight>
                        </a:rPr>
                        <a:t>concept(s)</a:t>
                      </a:r>
                    </a:p>
                    <a:p>
                      <a:pPr marL="173038" marR="0" lvl="0" indent="-173038">
                        <a:spcBef>
                          <a:spcPts val="0"/>
                        </a:spcBef>
                        <a:spcAft>
                          <a:spcPts val="0"/>
                        </a:spcAft>
                        <a:buFont typeface="Symbol" panose="05050102010706020507" pitchFamily="18" charset="2"/>
                        <a:buChar char=""/>
                      </a:pPr>
                      <a:r>
                        <a:rPr lang="en-US" sz="1300" dirty="0">
                          <a:effectLst/>
                        </a:rPr>
                        <a:t>Explores causes, stakeholder effects and interrelationships</a:t>
                      </a:r>
                    </a:p>
                    <a:p>
                      <a:pPr marL="173038" marR="0" lvl="0" indent="-173038">
                        <a:spcBef>
                          <a:spcPts val="0"/>
                        </a:spcBef>
                        <a:spcAft>
                          <a:spcPts val="0"/>
                        </a:spcAft>
                        <a:buFont typeface="Symbol" panose="05050102010706020507" pitchFamily="18" charset="2"/>
                        <a:buChar char=""/>
                      </a:pPr>
                      <a:r>
                        <a:rPr lang="en-US" sz="1300" dirty="0">
                          <a:effectLst/>
                          <a:highlight>
                            <a:srgbClr val="FFFF00"/>
                          </a:highlight>
                        </a:rPr>
                        <a:t>Questions the quality of information </a:t>
                      </a:r>
                      <a:r>
                        <a:rPr lang="en-US" sz="1300" dirty="0">
                          <a:effectLst/>
                        </a:rPr>
                        <a:t>and assumptions</a:t>
                      </a:r>
                    </a:p>
                    <a:p>
                      <a:pPr marL="173038" marR="0" lvl="0" indent="-173038">
                        <a:spcBef>
                          <a:spcPts val="0"/>
                        </a:spcBef>
                        <a:spcAft>
                          <a:spcPts val="0"/>
                        </a:spcAft>
                        <a:buFont typeface="Symbol" panose="05050102010706020507" pitchFamily="18" charset="2"/>
                        <a:buChar char=""/>
                      </a:pPr>
                      <a:r>
                        <a:rPr lang="en-US" sz="1300" dirty="0">
                          <a:effectLst/>
                        </a:rPr>
                        <a:t>Thoroughly </a:t>
                      </a:r>
                      <a:r>
                        <a:rPr lang="en-US" sz="1300" dirty="0">
                          <a:effectLst/>
                          <a:highlight>
                            <a:srgbClr val="FFFF00"/>
                          </a:highlight>
                        </a:rPr>
                        <a:t>discusses the pros and cons of viable alternatives</a:t>
                      </a:r>
                      <a:endParaRPr lang="en-US" sz="13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Objectively analyzes the most important relevant information, implications, consequences and viewpoints</a:t>
                      </a:r>
                    </a:p>
                    <a:p>
                      <a:pPr marL="173038" marR="0" lvl="0" indent="-173038">
                        <a:spcBef>
                          <a:spcPts val="0"/>
                        </a:spcBef>
                        <a:spcAft>
                          <a:spcPts val="0"/>
                        </a:spcAft>
                        <a:buFont typeface="Symbol" panose="05050102010706020507" pitchFamily="18" charset="2"/>
                        <a:buChar char=""/>
                      </a:pPr>
                      <a:r>
                        <a:rPr lang="en-US" sz="1300" dirty="0">
                          <a:effectLst/>
                        </a:rPr>
                        <a:t>Evaluates the quality of information and assumptions, and adapts interpretations (as needed)</a:t>
                      </a:r>
                    </a:p>
                    <a:p>
                      <a:pPr marL="173038" marR="0" lvl="0" indent="-173038">
                        <a:spcBef>
                          <a:spcPts val="0"/>
                        </a:spcBef>
                        <a:spcAft>
                          <a:spcPts val="0"/>
                        </a:spcAft>
                        <a:buFont typeface="Symbol" panose="05050102010706020507" pitchFamily="18" charset="2"/>
                        <a:buChar char=""/>
                      </a:pPr>
                      <a:r>
                        <a:rPr lang="en-US" sz="1300" dirty="0">
                          <a:effectLst/>
                        </a:rPr>
                        <a:t>Summarizes the most important pros and cons of viable alternatives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894520"/>
                  </a:ext>
                </a:extLst>
              </a:tr>
              <a:tr h="1607621">
                <a:tc>
                  <a:txBody>
                    <a:bodyPr/>
                    <a:lstStyle/>
                    <a:p>
                      <a:pPr marL="0" marR="0" algn="ctr">
                        <a:spcBef>
                          <a:spcPts val="0"/>
                        </a:spcBef>
                        <a:spcAft>
                          <a:spcPts val="0"/>
                        </a:spcAft>
                      </a:pPr>
                      <a:r>
                        <a:rPr lang="en-US" sz="2000" dirty="0">
                          <a:effectLst/>
                        </a:rPr>
                        <a:t>Conclude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Instead of a conclusion, provides facts, definitions, or other “authoritative” statements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Reaches a biased conclusion that is consistent with analyses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highlight>
                            <a:srgbClr val="FFFF00"/>
                          </a:highlight>
                        </a:rPr>
                        <a:t>Reaches no conclusion</a:t>
                      </a:r>
                      <a:r>
                        <a:rPr lang="en-US" sz="1300" dirty="0">
                          <a:effectLst/>
                        </a:rPr>
                        <a:t>, or</a:t>
                      </a:r>
                    </a:p>
                    <a:p>
                      <a:pPr marL="173038" marR="0" lvl="0" indent="-173038">
                        <a:spcBef>
                          <a:spcPts val="0"/>
                        </a:spcBef>
                        <a:spcAft>
                          <a:spcPts val="0"/>
                        </a:spcAft>
                        <a:buFont typeface="Symbol" panose="05050102010706020507" pitchFamily="18" charset="2"/>
                        <a:buChar char=""/>
                      </a:pPr>
                      <a:r>
                        <a:rPr lang="en-US" sz="1300" dirty="0">
                          <a:effectLst/>
                        </a:rPr>
                        <a:t>Provides a conclusion with little or no justification</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spcBef>
                          <a:spcPts val="0"/>
                        </a:spcBef>
                        <a:spcAft>
                          <a:spcPts val="0"/>
                        </a:spcAft>
                        <a:buFont typeface="Symbol" panose="05050102010706020507" pitchFamily="18" charset="2"/>
                        <a:buChar char=""/>
                      </a:pPr>
                      <a:r>
                        <a:rPr lang="en-US" sz="1300" dirty="0">
                          <a:effectLst/>
                        </a:rPr>
                        <a:t>Identifies/develops appropriate criteria, and uses the criteria to reach convincing conclusion(s)</a:t>
                      </a:r>
                    </a:p>
                    <a:p>
                      <a:pPr marL="173038" marR="0" lvl="0" indent="-173038">
                        <a:spcBef>
                          <a:spcPts val="0"/>
                        </a:spcBef>
                        <a:spcAft>
                          <a:spcPts val="0"/>
                        </a:spcAft>
                        <a:buFont typeface="Symbol" panose="05050102010706020507" pitchFamily="18" charset="2"/>
                        <a:buChar char=""/>
                      </a:pPr>
                      <a:r>
                        <a:rPr lang="en-US" sz="1300" dirty="0">
                          <a:effectLst/>
                        </a:rPr>
                        <a:t>If appropriate, provides value-added advice (e.g., identifies implementation issues)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40671" marR="406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3764"/>
                  </a:ext>
                </a:extLst>
              </a:tr>
            </a:tbl>
          </a:graphicData>
        </a:graphic>
      </p:graphicFrame>
      <p:sp>
        <p:nvSpPr>
          <p:cNvPr id="7" name="Title 6">
            <a:extLst>
              <a:ext uri="{FF2B5EF4-FFF2-40B4-BE49-F238E27FC236}">
                <a16:creationId xmlns:a16="http://schemas.microsoft.com/office/drawing/2014/main" id="{E72ABBF0-C1F2-4542-B889-F18CD57B6B23}"/>
              </a:ext>
            </a:extLst>
          </p:cNvPr>
          <p:cNvSpPr>
            <a:spLocks noGrp="1"/>
          </p:cNvSpPr>
          <p:nvPr>
            <p:ph type="title"/>
          </p:nvPr>
        </p:nvSpPr>
        <p:spPr>
          <a:xfrm>
            <a:off x="40277" y="79209"/>
            <a:ext cx="11562443" cy="428791"/>
          </a:xfrm>
        </p:spPr>
        <p:txBody>
          <a:bodyPr>
            <a:noAutofit/>
          </a:bodyPr>
          <a:lstStyle/>
          <a:p>
            <a:pPr algn="l"/>
            <a:r>
              <a:rPr lang="en-US" sz="4000" dirty="0">
                <a:solidFill>
                  <a:schemeClr val="tx1"/>
                </a:solidFill>
                <a:cs typeface="Arial" panose="020B0604020202020204" pitchFamily="34" charset="0"/>
              </a:rPr>
              <a:t>AICPA Critical Thinking Skills Rubric: Student #3</a:t>
            </a:r>
          </a:p>
        </p:txBody>
      </p:sp>
    </p:spTree>
    <p:extLst>
      <p:ext uri="{BB962C8B-B14F-4D97-AF65-F5344CB8AC3E}">
        <p14:creationId xmlns:p14="http://schemas.microsoft.com/office/powerpoint/2010/main" val="1777532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A5BA25-FD08-4B76-AAB3-3794B17BA6FB}"/>
              </a:ext>
            </a:extLst>
          </p:cNvPr>
          <p:cNvSpPr>
            <a:spLocks noGrp="1"/>
          </p:cNvSpPr>
          <p:nvPr>
            <p:ph type="sldNum" sz="quarter" idx="11"/>
          </p:nvPr>
        </p:nvSpPr>
        <p:spPr/>
        <p:txBody>
          <a:bodyPr/>
          <a:lstStyle/>
          <a:p>
            <a:fld id="{80FBB8BA-9C6A-4A48-A369-70FBD2FA98DA}" type="slidenum">
              <a:rPr lang="en-US" smtClean="0"/>
              <a:pPr/>
              <a:t>17</a:t>
            </a:fld>
            <a:endParaRPr lang="en-US" dirty="0"/>
          </a:p>
        </p:txBody>
      </p:sp>
      <p:pic>
        <p:nvPicPr>
          <p:cNvPr id="7" name="Picture 6" descr="A picture containing tea, food, table, sitting&#10;&#10;Description automatically generated">
            <a:extLst>
              <a:ext uri="{FF2B5EF4-FFF2-40B4-BE49-F238E27FC236}">
                <a16:creationId xmlns:a16="http://schemas.microsoft.com/office/drawing/2014/main" id="{2FB86CFB-E7C3-48D6-8F0A-79EBDC60D34F}"/>
              </a:ext>
            </a:extLst>
          </p:cNvPr>
          <p:cNvPicPr>
            <a:picLocks noChangeAspect="1"/>
          </p:cNvPicPr>
          <p:nvPr/>
        </p:nvPicPr>
        <p:blipFill rotWithShape="1">
          <a:blip r:embed="rId3"/>
          <a:srcRect l="15707" t="-7199" r="17831" b="7199"/>
          <a:stretch/>
        </p:blipFill>
        <p:spPr>
          <a:xfrm>
            <a:off x="10084012" y="-84141"/>
            <a:ext cx="1559495" cy="1695684"/>
          </a:xfrm>
          <a:prstGeom prst="rect">
            <a:avLst/>
          </a:prstGeom>
        </p:spPr>
      </p:pic>
      <p:sp>
        <p:nvSpPr>
          <p:cNvPr id="9" name="TextBox 8">
            <a:extLst>
              <a:ext uri="{FF2B5EF4-FFF2-40B4-BE49-F238E27FC236}">
                <a16:creationId xmlns:a16="http://schemas.microsoft.com/office/drawing/2014/main" id="{208F1DBC-D5BE-5503-16A9-E76B1989D1A9}"/>
              </a:ext>
            </a:extLst>
          </p:cNvPr>
          <p:cNvSpPr txBox="1"/>
          <p:nvPr/>
        </p:nvSpPr>
        <p:spPr>
          <a:xfrm>
            <a:off x="0" y="1385078"/>
            <a:ext cx="11727180" cy="4524315"/>
          </a:xfrm>
          <a:prstGeom prst="rect">
            <a:avLst/>
          </a:prstGeom>
          <a:noFill/>
        </p:spPr>
        <p:txBody>
          <a:bodyPr wrap="square" rtlCol="0">
            <a:spAutoFit/>
          </a:bodyPr>
          <a:lstStyle/>
          <a:p>
            <a:r>
              <a:rPr lang="en-US" sz="3600" dirty="0">
                <a:latin typeface="Times New Roman" panose="02020603050405020304" pitchFamily="18" charset="0"/>
                <a:ea typeface="Times New Roman" panose="02020603050405020304" pitchFamily="18" charset="0"/>
              </a:rPr>
              <a:t>The costs of the labor should be both fixed and variable.  The trick is determining minimal staffing levels.  The managers, through experience and data, should decide on a minimum hours all employees should work or the manager could set a minimum number of employees needed regardless of sales volume.  These costs for labor are fixed the rest are variable.  The information that would be nice to have is staffing levels over time (#people/hours worked) to establish fixed staff level.</a:t>
            </a:r>
          </a:p>
        </p:txBody>
      </p:sp>
      <p:sp>
        <p:nvSpPr>
          <p:cNvPr id="10" name="Title 1">
            <a:extLst>
              <a:ext uri="{FF2B5EF4-FFF2-40B4-BE49-F238E27FC236}">
                <a16:creationId xmlns:a16="http://schemas.microsoft.com/office/drawing/2014/main" id="{08E4A4B8-130B-D3CA-E0BA-842E88ED5BC4}"/>
              </a:ext>
            </a:extLst>
          </p:cNvPr>
          <p:cNvSpPr txBox="1">
            <a:spLocks/>
          </p:cNvSpPr>
          <p:nvPr/>
        </p:nvSpPr>
        <p:spPr>
          <a:xfrm>
            <a:off x="688419" y="-5484"/>
            <a:ext cx="8107179" cy="1386839"/>
          </a:xfrm>
          <a:prstGeom prst="rect">
            <a:avLst/>
          </a:prstGeom>
        </p:spPr>
        <p:txBody>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4400" dirty="0"/>
              <a:t>Response of Student #4</a:t>
            </a:r>
          </a:p>
          <a:p>
            <a:pPr algn="ctr"/>
            <a:r>
              <a:rPr lang="en-US" sz="3200" dirty="0"/>
              <a:t>In-Class Assignment</a:t>
            </a:r>
          </a:p>
        </p:txBody>
      </p:sp>
      <p:grpSp>
        <p:nvGrpSpPr>
          <p:cNvPr id="12" name="Group 11">
            <a:extLst>
              <a:ext uri="{FF2B5EF4-FFF2-40B4-BE49-F238E27FC236}">
                <a16:creationId xmlns:a16="http://schemas.microsoft.com/office/drawing/2014/main" id="{9BB0C63E-E3AE-034E-E3B7-FEDE1FA4EB7C}"/>
              </a:ext>
            </a:extLst>
          </p:cNvPr>
          <p:cNvGrpSpPr/>
          <p:nvPr/>
        </p:nvGrpSpPr>
        <p:grpSpPr>
          <a:xfrm>
            <a:off x="3880514" y="6049983"/>
            <a:ext cx="7781571" cy="751381"/>
            <a:chOff x="3880514" y="6049983"/>
            <a:chExt cx="7781571" cy="751381"/>
          </a:xfrm>
        </p:grpSpPr>
        <p:pic>
          <p:nvPicPr>
            <p:cNvPr id="13" name="Content Placeholder 4">
              <a:extLst>
                <a:ext uri="{FF2B5EF4-FFF2-40B4-BE49-F238E27FC236}">
                  <a16:creationId xmlns:a16="http://schemas.microsoft.com/office/drawing/2014/main" id="{7D82CB4D-B2DD-62BA-3512-A7EACEB1B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4" name="Footer Placeholder 7">
              <a:extLst>
                <a:ext uri="{FF2B5EF4-FFF2-40B4-BE49-F238E27FC236}">
                  <a16:creationId xmlns:a16="http://schemas.microsoft.com/office/drawing/2014/main" id="{D239275C-7024-08EF-427D-AE7C9415B119}"/>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2915430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A5BA25-FD08-4B76-AAB3-3794B17BA6FB}"/>
              </a:ext>
            </a:extLst>
          </p:cNvPr>
          <p:cNvSpPr>
            <a:spLocks noGrp="1"/>
          </p:cNvSpPr>
          <p:nvPr>
            <p:ph type="sldNum" sz="quarter" idx="11"/>
          </p:nvPr>
        </p:nvSpPr>
        <p:spPr/>
        <p:txBody>
          <a:bodyPr/>
          <a:lstStyle/>
          <a:p>
            <a:fld id="{80FBB8BA-9C6A-4A48-A369-70FBD2FA98DA}" type="slidenum">
              <a:rPr lang="en-US" smtClean="0"/>
              <a:pPr/>
              <a:t>18</a:t>
            </a:fld>
            <a:endParaRPr lang="en-US" dirty="0"/>
          </a:p>
        </p:txBody>
      </p:sp>
      <p:sp>
        <p:nvSpPr>
          <p:cNvPr id="10" name="Title 1">
            <a:extLst>
              <a:ext uri="{FF2B5EF4-FFF2-40B4-BE49-F238E27FC236}">
                <a16:creationId xmlns:a16="http://schemas.microsoft.com/office/drawing/2014/main" id="{08E4A4B8-130B-D3CA-E0BA-842E88ED5BC4}"/>
              </a:ext>
            </a:extLst>
          </p:cNvPr>
          <p:cNvSpPr txBox="1">
            <a:spLocks/>
          </p:cNvSpPr>
          <p:nvPr/>
        </p:nvSpPr>
        <p:spPr>
          <a:xfrm>
            <a:off x="665559" y="182881"/>
            <a:ext cx="8107179" cy="773724"/>
          </a:xfrm>
          <a:prstGeom prst="rect">
            <a:avLst/>
          </a:prstGeom>
        </p:spPr>
        <p:txBody>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4400" dirty="0"/>
              <a:t>Annotated Response: Student #4</a:t>
            </a:r>
          </a:p>
        </p:txBody>
      </p:sp>
      <p:graphicFrame>
        <p:nvGraphicFramePr>
          <p:cNvPr id="2" name="Table 3">
            <a:extLst>
              <a:ext uri="{FF2B5EF4-FFF2-40B4-BE49-F238E27FC236}">
                <a16:creationId xmlns:a16="http://schemas.microsoft.com/office/drawing/2014/main" id="{A378F342-9278-B323-60ED-7DDA8EB80A3F}"/>
              </a:ext>
            </a:extLst>
          </p:cNvPr>
          <p:cNvGraphicFramePr>
            <a:graphicFrameLocks noGrp="1"/>
          </p:cNvGraphicFramePr>
          <p:nvPr>
            <p:extLst>
              <p:ext uri="{D42A27DB-BD31-4B8C-83A1-F6EECF244321}">
                <p14:modId xmlns:p14="http://schemas.microsoft.com/office/powerpoint/2010/main" val="1838886827"/>
              </p:ext>
            </p:extLst>
          </p:nvPr>
        </p:nvGraphicFramePr>
        <p:xfrm>
          <a:off x="0" y="921767"/>
          <a:ext cx="11709400" cy="4860176"/>
        </p:xfrm>
        <a:graphic>
          <a:graphicData uri="http://schemas.openxmlformats.org/drawingml/2006/table">
            <a:tbl>
              <a:tblPr firstRow="1" bandRow="1">
                <a:tableStyleId>{5C22544A-7EE6-4342-B048-85BDC9FD1C3A}</a:tableStyleId>
              </a:tblPr>
              <a:tblGrid>
                <a:gridCol w="5854700">
                  <a:extLst>
                    <a:ext uri="{9D8B030D-6E8A-4147-A177-3AD203B41FA5}">
                      <a16:colId xmlns:a16="http://schemas.microsoft.com/office/drawing/2014/main" val="3824252777"/>
                    </a:ext>
                  </a:extLst>
                </a:gridCol>
                <a:gridCol w="5854700">
                  <a:extLst>
                    <a:ext uri="{9D8B030D-6E8A-4147-A177-3AD203B41FA5}">
                      <a16:colId xmlns:a16="http://schemas.microsoft.com/office/drawing/2014/main" val="2880059399"/>
                    </a:ext>
                  </a:extLst>
                </a:gridCol>
              </a:tblGrid>
              <a:tr h="337127">
                <a:tc>
                  <a:txBody>
                    <a:bodyPr/>
                    <a:lstStyle/>
                    <a:p>
                      <a:pPr algn="ctr"/>
                      <a:r>
                        <a:rPr lang="en-US" sz="2000" dirty="0"/>
                        <a:t>Student Response</a:t>
                      </a:r>
                    </a:p>
                  </a:txBody>
                  <a:tcPr marT="41564" marB="41564" anchor="ctr"/>
                </a:tc>
                <a:tc>
                  <a:txBody>
                    <a:bodyPr/>
                    <a:lstStyle/>
                    <a:p>
                      <a:pPr algn="ctr"/>
                      <a:r>
                        <a:rPr lang="en-US" sz="2000" dirty="0"/>
                        <a:t>Assessment Comments</a:t>
                      </a:r>
                    </a:p>
                  </a:txBody>
                  <a:tcPr marT="41564" marB="41564" anchor="ctr"/>
                </a:tc>
                <a:extLst>
                  <a:ext uri="{0D108BD9-81ED-4DB2-BD59-A6C34878D82A}">
                    <a16:rowId xmlns:a16="http://schemas.microsoft.com/office/drawing/2014/main" val="283875124"/>
                  </a:ext>
                </a:extLst>
              </a:tr>
              <a:tr h="337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ea typeface="Times New Roman" panose="02020603050405020304" pitchFamily="18" charset="0"/>
                        </a:rPr>
                        <a:t>The costs of the labor should be both fixed and variable.  The trick is determining minimal staffing levels.  The managers, through experience and data, should decide on a minimum hours all employees should work or the manager could set a minimum number of employees needed regardless of sales volume.  These costs for labor are fixed the rest are variable.  The information that would be nice to have is staffing levels over time (#people/hours worked) to establish fixed staff level.</a:t>
                      </a:r>
                    </a:p>
                  </a:txBody>
                  <a:tcPr marT="41564" marB="41564"/>
                </a:tc>
                <a:tc>
                  <a:txBody>
                    <a:bodyPr/>
                    <a:lstStyle/>
                    <a:p>
                      <a:pPr marL="0" indent="0">
                        <a:buFont typeface="Arial" panose="020B0604020202020204" pitchFamily="34" charset="0"/>
                        <a:buNone/>
                      </a:pPr>
                      <a:r>
                        <a:rPr lang="en-US" sz="1600" dirty="0"/>
                        <a:t>Recommends treating the costs as mixed.</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Identifies a key classification difficulty (implicitly recognizes uncertainty about classification).</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Recommends practical approach for managers to divide the cost between fixed and variable.  Approach demonstrates an understanding of the distinction between fixed and variable.</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Would like historical information to improve estimation of fixed versus variable portions.  Implicitly recognizes uncertainty about what amounts should be classified as fixed versus variable.</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Does not address pros and cons.  Instead, goes for a “solution” and focuses only on it.  This student might be operating at Performance Pattern 3, but has not articulated his/her underlying thinking sufficiently to be classified at that level.</a:t>
                      </a:r>
                    </a:p>
                  </a:txBody>
                  <a:tcPr marT="41564" marB="41564"/>
                </a:tc>
                <a:extLst>
                  <a:ext uri="{0D108BD9-81ED-4DB2-BD59-A6C34878D82A}">
                    <a16:rowId xmlns:a16="http://schemas.microsoft.com/office/drawing/2014/main" val="1050396022"/>
                  </a:ext>
                </a:extLst>
              </a:tr>
            </a:tbl>
          </a:graphicData>
        </a:graphic>
      </p:graphicFrame>
      <p:grpSp>
        <p:nvGrpSpPr>
          <p:cNvPr id="5" name="Group 4">
            <a:extLst>
              <a:ext uri="{FF2B5EF4-FFF2-40B4-BE49-F238E27FC236}">
                <a16:creationId xmlns:a16="http://schemas.microsoft.com/office/drawing/2014/main" id="{FD771B58-25CA-52B9-D167-CF19DEF23CAB}"/>
              </a:ext>
            </a:extLst>
          </p:cNvPr>
          <p:cNvGrpSpPr/>
          <p:nvPr/>
        </p:nvGrpSpPr>
        <p:grpSpPr>
          <a:xfrm>
            <a:off x="3880514" y="6049983"/>
            <a:ext cx="7781571" cy="751381"/>
            <a:chOff x="3880514" y="6049983"/>
            <a:chExt cx="7781571" cy="751381"/>
          </a:xfrm>
        </p:grpSpPr>
        <p:pic>
          <p:nvPicPr>
            <p:cNvPr id="6" name="Content Placeholder 4">
              <a:extLst>
                <a:ext uri="{FF2B5EF4-FFF2-40B4-BE49-F238E27FC236}">
                  <a16:creationId xmlns:a16="http://schemas.microsoft.com/office/drawing/2014/main" id="{F2D1E73E-AB19-00A6-D365-56C1DFB15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7" name="Footer Placeholder 7">
              <a:extLst>
                <a:ext uri="{FF2B5EF4-FFF2-40B4-BE49-F238E27FC236}">
                  <a16:creationId xmlns:a16="http://schemas.microsoft.com/office/drawing/2014/main" id="{ED5AC440-0FCE-1B7B-1C15-F5C0C2B38848}"/>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2418433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A6A70D-06E0-E5F7-83D3-44F5ABFF58C2}"/>
              </a:ext>
            </a:extLst>
          </p:cNvPr>
          <p:cNvSpPr>
            <a:spLocks noGrp="1"/>
          </p:cNvSpPr>
          <p:nvPr>
            <p:ph type="title"/>
          </p:nvPr>
        </p:nvSpPr>
        <p:spPr>
          <a:xfrm>
            <a:off x="6502400" y="457200"/>
            <a:ext cx="4749800" cy="4953000"/>
          </a:xfrm>
        </p:spPr>
        <p:txBody>
          <a:bodyPr>
            <a:normAutofit/>
          </a:bodyPr>
          <a:lstStyle/>
          <a:p>
            <a:r>
              <a:rPr lang="en-US" dirty="0"/>
              <a:t>Difficulties in Using the Rubric Because of the Assignment Design</a:t>
            </a:r>
          </a:p>
        </p:txBody>
      </p:sp>
      <p:grpSp>
        <p:nvGrpSpPr>
          <p:cNvPr id="8" name="Group 7">
            <a:extLst>
              <a:ext uri="{FF2B5EF4-FFF2-40B4-BE49-F238E27FC236}">
                <a16:creationId xmlns:a16="http://schemas.microsoft.com/office/drawing/2014/main" id="{08577869-3BE4-051B-13DB-BE949321DF6D}"/>
              </a:ext>
            </a:extLst>
          </p:cNvPr>
          <p:cNvGrpSpPr/>
          <p:nvPr/>
        </p:nvGrpSpPr>
        <p:grpSpPr>
          <a:xfrm>
            <a:off x="3880514" y="6049983"/>
            <a:ext cx="7781571" cy="751381"/>
            <a:chOff x="3880514" y="6049983"/>
            <a:chExt cx="7781571" cy="751381"/>
          </a:xfrm>
        </p:grpSpPr>
        <p:pic>
          <p:nvPicPr>
            <p:cNvPr id="9" name="Content Placeholder 4">
              <a:extLst>
                <a:ext uri="{FF2B5EF4-FFF2-40B4-BE49-F238E27FC236}">
                  <a16:creationId xmlns:a16="http://schemas.microsoft.com/office/drawing/2014/main" id="{9BB4D1A7-A26B-1EFD-B22D-D8C75E7AA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0" name="Footer Placeholder 7">
              <a:extLst>
                <a:ext uri="{FF2B5EF4-FFF2-40B4-BE49-F238E27FC236}">
                  <a16:creationId xmlns:a16="http://schemas.microsoft.com/office/drawing/2014/main" id="{A40E0E6F-1B4B-0C84-8451-F50A9DD89ED2}"/>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pic>
        <p:nvPicPr>
          <p:cNvPr id="4" name="Picture 3" descr="A picture containing necklet&#10;&#10;Description automatically generated">
            <a:extLst>
              <a:ext uri="{FF2B5EF4-FFF2-40B4-BE49-F238E27FC236}">
                <a16:creationId xmlns:a16="http://schemas.microsoft.com/office/drawing/2014/main" id="{5EC002D5-C194-8329-F759-840B5C405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07" y="457200"/>
            <a:ext cx="6750904" cy="5940795"/>
          </a:xfrm>
          <a:prstGeom prst="rect">
            <a:avLst/>
          </a:prstGeom>
        </p:spPr>
      </p:pic>
    </p:spTree>
    <p:extLst>
      <p:ext uri="{BB962C8B-B14F-4D97-AF65-F5344CB8AC3E}">
        <p14:creationId xmlns:p14="http://schemas.microsoft.com/office/powerpoint/2010/main" val="3125333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755C8C2-862B-47AE-8BD1-EFD7966CF91A}"/>
              </a:ext>
            </a:extLst>
          </p:cNvPr>
          <p:cNvGrpSpPr/>
          <p:nvPr/>
        </p:nvGrpSpPr>
        <p:grpSpPr>
          <a:xfrm>
            <a:off x="3880514" y="6049983"/>
            <a:ext cx="7781571" cy="751381"/>
            <a:chOff x="3880514" y="6049983"/>
            <a:chExt cx="7781571" cy="751381"/>
          </a:xfrm>
        </p:grpSpPr>
        <p:pic>
          <p:nvPicPr>
            <p:cNvPr id="4" name="Content Placeholder 4">
              <a:extLst>
                <a:ext uri="{FF2B5EF4-FFF2-40B4-BE49-F238E27FC236}">
                  <a16:creationId xmlns:a16="http://schemas.microsoft.com/office/drawing/2014/main" id="{BEF91D7E-010A-4B45-933A-4AC71D9F3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7" name="Footer Placeholder 7">
              <a:extLst>
                <a:ext uri="{FF2B5EF4-FFF2-40B4-BE49-F238E27FC236}">
                  <a16:creationId xmlns:a16="http://schemas.microsoft.com/office/drawing/2014/main" id="{A8B5C50C-01A9-4E22-A385-2A1D62FEC5DE}"/>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graphicFrame>
        <p:nvGraphicFramePr>
          <p:cNvPr id="5" name="Content Placeholder 4">
            <a:extLst>
              <a:ext uri="{FF2B5EF4-FFF2-40B4-BE49-F238E27FC236}">
                <a16:creationId xmlns:a16="http://schemas.microsoft.com/office/drawing/2014/main" id="{C6A2E4AF-7BDA-BC8C-28AC-93879CE9F64F}"/>
              </a:ext>
            </a:extLst>
          </p:cNvPr>
          <p:cNvGraphicFramePr>
            <a:graphicFrameLocks noGrp="1"/>
          </p:cNvGraphicFramePr>
          <p:nvPr>
            <p:ph idx="1"/>
            <p:extLst>
              <p:ext uri="{D42A27DB-BD31-4B8C-83A1-F6EECF244321}">
                <p14:modId xmlns:p14="http://schemas.microsoft.com/office/powerpoint/2010/main" val="565502098"/>
              </p:ext>
            </p:extLst>
          </p:nvPr>
        </p:nvGraphicFramePr>
        <p:xfrm>
          <a:off x="1772920" y="141944"/>
          <a:ext cx="9509760" cy="594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descr="A close up of a logo&#10;&#10;Description automatically generated">
            <a:extLst>
              <a:ext uri="{FF2B5EF4-FFF2-40B4-BE49-F238E27FC236}">
                <a16:creationId xmlns:a16="http://schemas.microsoft.com/office/drawing/2014/main" id="{EC531A00-DF1E-F34D-DE47-7C4367D0D803}"/>
              </a:ext>
            </a:extLst>
          </p:cNvPr>
          <p:cNvPicPr>
            <a:picLocks noChangeAspect="1"/>
          </p:cNvPicPr>
          <p:nvPr/>
        </p:nvPicPr>
        <p:blipFill>
          <a:blip r:embed="rId9"/>
          <a:stretch>
            <a:fillRect/>
          </a:stretch>
        </p:blipFill>
        <p:spPr>
          <a:xfrm>
            <a:off x="144159" y="2187995"/>
            <a:ext cx="2136454" cy="1780378"/>
          </a:xfrm>
          <a:prstGeom prst="rect">
            <a:avLst/>
          </a:prstGeom>
        </p:spPr>
      </p:pic>
    </p:spTree>
    <p:extLst>
      <p:ext uri="{BB962C8B-B14F-4D97-AF65-F5344CB8AC3E}">
        <p14:creationId xmlns:p14="http://schemas.microsoft.com/office/powerpoint/2010/main" val="2371769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A5BA25-FD08-4B76-AAB3-3794B17BA6FB}"/>
              </a:ext>
            </a:extLst>
          </p:cNvPr>
          <p:cNvSpPr>
            <a:spLocks noGrp="1"/>
          </p:cNvSpPr>
          <p:nvPr>
            <p:ph type="sldNum" sz="quarter" idx="4294967295"/>
          </p:nvPr>
        </p:nvSpPr>
        <p:spPr>
          <a:xfrm>
            <a:off x="11480800" y="6400800"/>
            <a:ext cx="711200" cy="152400"/>
          </a:xfrm>
        </p:spPr>
        <p:txBody>
          <a:bodyPr/>
          <a:lstStyle/>
          <a:p>
            <a:fld id="{80FBB8BA-9C6A-4A48-A369-70FBD2FA98DA}" type="slidenum">
              <a:rPr lang="en-US" smtClean="0"/>
              <a:pPr/>
              <a:t>20</a:t>
            </a:fld>
            <a:endParaRPr lang="en-US" dirty="0"/>
          </a:p>
        </p:txBody>
      </p:sp>
      <p:pic>
        <p:nvPicPr>
          <p:cNvPr id="7" name="Picture 6" descr="A picture containing tea, food, table, sitting&#10;&#10;Description automatically generated">
            <a:extLst>
              <a:ext uri="{FF2B5EF4-FFF2-40B4-BE49-F238E27FC236}">
                <a16:creationId xmlns:a16="http://schemas.microsoft.com/office/drawing/2014/main" id="{2FB86CFB-E7C3-48D6-8F0A-79EBDC60D34F}"/>
              </a:ext>
            </a:extLst>
          </p:cNvPr>
          <p:cNvPicPr>
            <a:picLocks noChangeAspect="1"/>
          </p:cNvPicPr>
          <p:nvPr/>
        </p:nvPicPr>
        <p:blipFill rotWithShape="1">
          <a:blip r:embed="rId3"/>
          <a:srcRect l="15707" t="-7199" r="17831" b="7199"/>
          <a:stretch/>
        </p:blipFill>
        <p:spPr>
          <a:xfrm>
            <a:off x="9408225" y="1416891"/>
            <a:ext cx="2649665" cy="2881057"/>
          </a:xfrm>
          <a:prstGeom prst="rect">
            <a:avLst/>
          </a:prstGeom>
        </p:spPr>
      </p:pic>
      <p:sp>
        <p:nvSpPr>
          <p:cNvPr id="8" name="Title 1">
            <a:extLst>
              <a:ext uri="{FF2B5EF4-FFF2-40B4-BE49-F238E27FC236}">
                <a16:creationId xmlns:a16="http://schemas.microsoft.com/office/drawing/2014/main" id="{4F61C681-AB7E-3DA6-7533-A559EA6A4151}"/>
              </a:ext>
            </a:extLst>
          </p:cNvPr>
          <p:cNvSpPr txBox="1">
            <a:spLocks/>
          </p:cNvSpPr>
          <p:nvPr/>
        </p:nvSpPr>
        <p:spPr>
          <a:xfrm>
            <a:off x="0" y="23813"/>
            <a:ext cx="8107363" cy="110376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dirty="0"/>
              <a:t>Wake-Up Coffee:</a:t>
            </a:r>
            <a:br>
              <a:rPr lang="en-US" dirty="0"/>
            </a:br>
            <a:r>
              <a:rPr lang="en-US" dirty="0"/>
              <a:t>How the Assignment Was Originally Designed</a:t>
            </a:r>
          </a:p>
        </p:txBody>
      </p:sp>
      <p:sp>
        <p:nvSpPr>
          <p:cNvPr id="9" name="TextBox 8">
            <a:extLst>
              <a:ext uri="{FF2B5EF4-FFF2-40B4-BE49-F238E27FC236}">
                <a16:creationId xmlns:a16="http://schemas.microsoft.com/office/drawing/2014/main" id="{B9E53A02-B559-938B-DB82-0E4B3646BEDA}"/>
              </a:ext>
            </a:extLst>
          </p:cNvPr>
          <p:cNvSpPr txBox="1"/>
          <p:nvPr/>
        </p:nvSpPr>
        <p:spPr>
          <a:xfrm>
            <a:off x="228695" y="1154648"/>
            <a:ext cx="8675388" cy="3785652"/>
          </a:xfrm>
          <a:prstGeom prst="rect">
            <a:avLst/>
          </a:prstGeom>
          <a:noFill/>
        </p:spPr>
        <p:txBody>
          <a:bodyPr wrap="square">
            <a:spAutoFit/>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Analyze Information</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following questions will help you analyze the information for this problem.  Do not turn in your answers to these questions unless your professor asks you to do so.</a:t>
            </a:r>
          </a:p>
          <a:p>
            <a:pPr marL="342900" marR="0" indent="-168275">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Explain the difference between fixed and variable costs.</a:t>
            </a:r>
          </a:p>
          <a:p>
            <a:pPr marL="342900" marR="0" indent="-168275">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Identify uncertainties about how labor costs should be treated in the budget.</a:t>
            </a:r>
          </a:p>
          <a:p>
            <a:pPr marL="342900" marR="0" indent="-168275">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Discuss pros and cons of alternative treatments.</a:t>
            </a:r>
          </a:p>
          <a:p>
            <a:pPr marL="342900" marR="0" indent="-168275">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Identify additional information you might like to have.</a:t>
            </a:r>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Required:  Written Assignment</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Your boss wants your recommendation about how hourly labor costs should be treated in next year’s budget. Turn in a one-paragraph answer.</a:t>
            </a:r>
          </a:p>
        </p:txBody>
      </p:sp>
      <p:grpSp>
        <p:nvGrpSpPr>
          <p:cNvPr id="10" name="Group 9">
            <a:extLst>
              <a:ext uri="{FF2B5EF4-FFF2-40B4-BE49-F238E27FC236}">
                <a16:creationId xmlns:a16="http://schemas.microsoft.com/office/drawing/2014/main" id="{48C4A0B3-19C1-BDFB-86D3-0B92C8E43365}"/>
              </a:ext>
            </a:extLst>
          </p:cNvPr>
          <p:cNvGrpSpPr/>
          <p:nvPr/>
        </p:nvGrpSpPr>
        <p:grpSpPr>
          <a:xfrm>
            <a:off x="1279554" y="6106619"/>
            <a:ext cx="7781571" cy="751381"/>
            <a:chOff x="3880514" y="6049983"/>
            <a:chExt cx="7781571" cy="751381"/>
          </a:xfrm>
        </p:grpSpPr>
        <p:pic>
          <p:nvPicPr>
            <p:cNvPr id="12" name="Content Placeholder 4">
              <a:extLst>
                <a:ext uri="{FF2B5EF4-FFF2-40B4-BE49-F238E27FC236}">
                  <a16:creationId xmlns:a16="http://schemas.microsoft.com/office/drawing/2014/main" id="{C4A37064-B357-2EEB-1413-0C9D2B713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3" name="Footer Placeholder 7">
              <a:extLst>
                <a:ext uri="{FF2B5EF4-FFF2-40B4-BE49-F238E27FC236}">
                  <a16:creationId xmlns:a16="http://schemas.microsoft.com/office/drawing/2014/main" id="{E76A801D-E26A-7E82-82B1-203FE81044D8}"/>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80753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A5BA25-FD08-4B76-AAB3-3794B17BA6FB}"/>
              </a:ext>
            </a:extLst>
          </p:cNvPr>
          <p:cNvSpPr>
            <a:spLocks noGrp="1"/>
          </p:cNvSpPr>
          <p:nvPr>
            <p:ph type="sldNum" sz="quarter" idx="4294967295"/>
          </p:nvPr>
        </p:nvSpPr>
        <p:spPr>
          <a:xfrm>
            <a:off x="11480800" y="6400800"/>
            <a:ext cx="711200" cy="152400"/>
          </a:xfrm>
        </p:spPr>
        <p:txBody>
          <a:bodyPr/>
          <a:lstStyle/>
          <a:p>
            <a:fld id="{80FBB8BA-9C6A-4A48-A369-70FBD2FA98DA}" type="slidenum">
              <a:rPr lang="en-US" smtClean="0"/>
              <a:pPr/>
              <a:t>21</a:t>
            </a:fld>
            <a:endParaRPr lang="en-US" dirty="0"/>
          </a:p>
        </p:txBody>
      </p:sp>
      <p:pic>
        <p:nvPicPr>
          <p:cNvPr id="7" name="Picture 6" descr="A picture containing tea, food, table, sitting&#10;&#10;Description automatically generated">
            <a:extLst>
              <a:ext uri="{FF2B5EF4-FFF2-40B4-BE49-F238E27FC236}">
                <a16:creationId xmlns:a16="http://schemas.microsoft.com/office/drawing/2014/main" id="{2FB86CFB-E7C3-48D6-8F0A-79EBDC60D34F}"/>
              </a:ext>
            </a:extLst>
          </p:cNvPr>
          <p:cNvPicPr>
            <a:picLocks noChangeAspect="1"/>
          </p:cNvPicPr>
          <p:nvPr/>
        </p:nvPicPr>
        <p:blipFill rotWithShape="1">
          <a:blip r:embed="rId3"/>
          <a:srcRect l="15707" t="-7199" r="17831" b="7199"/>
          <a:stretch/>
        </p:blipFill>
        <p:spPr>
          <a:xfrm>
            <a:off x="9408225" y="1416891"/>
            <a:ext cx="2649665" cy="2881057"/>
          </a:xfrm>
          <a:prstGeom prst="rect">
            <a:avLst/>
          </a:prstGeom>
        </p:spPr>
      </p:pic>
      <p:sp>
        <p:nvSpPr>
          <p:cNvPr id="8" name="Title 1">
            <a:extLst>
              <a:ext uri="{FF2B5EF4-FFF2-40B4-BE49-F238E27FC236}">
                <a16:creationId xmlns:a16="http://schemas.microsoft.com/office/drawing/2014/main" id="{4F61C681-AB7E-3DA6-7533-A559EA6A4151}"/>
              </a:ext>
            </a:extLst>
          </p:cNvPr>
          <p:cNvSpPr txBox="1">
            <a:spLocks/>
          </p:cNvSpPr>
          <p:nvPr/>
        </p:nvSpPr>
        <p:spPr>
          <a:xfrm>
            <a:off x="0" y="23813"/>
            <a:ext cx="8107363" cy="110376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dirty="0"/>
              <a:t>Wake-Up Coffee:</a:t>
            </a:r>
            <a:br>
              <a:rPr lang="en-US" dirty="0"/>
            </a:br>
            <a:r>
              <a:rPr lang="en-US" dirty="0"/>
              <a:t>Better Design</a:t>
            </a:r>
          </a:p>
        </p:txBody>
      </p:sp>
      <p:sp>
        <p:nvSpPr>
          <p:cNvPr id="9" name="TextBox 8">
            <a:extLst>
              <a:ext uri="{FF2B5EF4-FFF2-40B4-BE49-F238E27FC236}">
                <a16:creationId xmlns:a16="http://schemas.microsoft.com/office/drawing/2014/main" id="{B9E53A02-B559-938B-DB82-0E4B3646BEDA}"/>
              </a:ext>
            </a:extLst>
          </p:cNvPr>
          <p:cNvSpPr txBox="1"/>
          <p:nvPr/>
        </p:nvSpPr>
        <p:spPr>
          <a:xfrm>
            <a:off x="228695" y="1154648"/>
            <a:ext cx="8675388" cy="4708981"/>
          </a:xfrm>
          <a:prstGeom prst="rect">
            <a:avLst/>
          </a:prstGeom>
          <a:noFill/>
        </p:spPr>
        <p:txBody>
          <a:bodyPr wrap="square">
            <a:spAutoFit/>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Analyze Information</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following questions will help you analyze the information for this problem.  Do not turn in your answers to these questions unless your professor asks you to do so.</a:t>
            </a:r>
          </a:p>
          <a:p>
            <a:pPr marL="342900" marR="0" indent="-168275">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Explain the differences among fixed, variable, and mixed costs.</a:t>
            </a:r>
          </a:p>
          <a:p>
            <a:pPr marL="342900" marR="0" indent="-168275">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Identify uncertainties about how labor costs should be treated in the budget.</a:t>
            </a:r>
          </a:p>
          <a:p>
            <a:pPr marL="342900" marR="0" indent="-168275">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Discuss pros and cons of alternative treatments.</a:t>
            </a:r>
          </a:p>
          <a:p>
            <a:pPr marL="342900" marR="0" indent="-168275">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Identify additional information you might like to have.</a:t>
            </a:r>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Required:  Written Assignment</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Your boss wants your recommendation about how hourly labor costs should be treated in next year’s budget. Use the information you learned from the preceding analyses to write a memo with your recommendation.  As you write the memo, consider what information your boss will need from you to help make the final decision.</a:t>
            </a:r>
          </a:p>
        </p:txBody>
      </p:sp>
      <p:grpSp>
        <p:nvGrpSpPr>
          <p:cNvPr id="10" name="Group 9">
            <a:extLst>
              <a:ext uri="{FF2B5EF4-FFF2-40B4-BE49-F238E27FC236}">
                <a16:creationId xmlns:a16="http://schemas.microsoft.com/office/drawing/2014/main" id="{48C4A0B3-19C1-BDFB-86D3-0B92C8E43365}"/>
              </a:ext>
            </a:extLst>
          </p:cNvPr>
          <p:cNvGrpSpPr/>
          <p:nvPr/>
        </p:nvGrpSpPr>
        <p:grpSpPr>
          <a:xfrm>
            <a:off x="1279554" y="6106619"/>
            <a:ext cx="7781571" cy="751381"/>
            <a:chOff x="3880514" y="6049983"/>
            <a:chExt cx="7781571" cy="751381"/>
          </a:xfrm>
        </p:grpSpPr>
        <p:pic>
          <p:nvPicPr>
            <p:cNvPr id="12" name="Content Placeholder 4">
              <a:extLst>
                <a:ext uri="{FF2B5EF4-FFF2-40B4-BE49-F238E27FC236}">
                  <a16:creationId xmlns:a16="http://schemas.microsoft.com/office/drawing/2014/main" id="{C4A37064-B357-2EEB-1413-0C9D2B713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3" name="Footer Placeholder 7">
              <a:extLst>
                <a:ext uri="{FF2B5EF4-FFF2-40B4-BE49-F238E27FC236}">
                  <a16:creationId xmlns:a16="http://schemas.microsoft.com/office/drawing/2014/main" id="{E76A801D-E26A-7E82-82B1-203FE81044D8}"/>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3471121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7F38DE-662A-4094-AE26-E65B6B7091CB}"/>
              </a:ext>
            </a:extLst>
          </p:cNvPr>
          <p:cNvSpPr>
            <a:spLocks noGrp="1"/>
          </p:cNvSpPr>
          <p:nvPr>
            <p:ph type="title"/>
          </p:nvPr>
        </p:nvSpPr>
        <p:spPr>
          <a:xfrm>
            <a:off x="660939" y="76200"/>
            <a:ext cx="10363200" cy="426720"/>
          </a:xfrm>
        </p:spPr>
        <p:txBody>
          <a:bodyPr/>
          <a:lstStyle/>
          <a:p>
            <a:pPr algn="ctr"/>
            <a:r>
              <a:rPr lang="en-US" sz="2800" b="1" dirty="0"/>
              <a:t>Design Assignments for Critical Thinking</a:t>
            </a:r>
            <a:endParaRPr lang="en-US" b="1" dirty="0"/>
          </a:p>
        </p:txBody>
      </p:sp>
      <p:graphicFrame>
        <p:nvGraphicFramePr>
          <p:cNvPr id="7" name="Diagram 6">
            <a:extLst>
              <a:ext uri="{FF2B5EF4-FFF2-40B4-BE49-F238E27FC236}">
                <a16:creationId xmlns:a16="http://schemas.microsoft.com/office/drawing/2014/main" id="{498011AF-4631-4B89-97CC-4B6FF1651783}"/>
              </a:ext>
            </a:extLst>
          </p:cNvPr>
          <p:cNvGraphicFramePr/>
          <p:nvPr/>
        </p:nvGraphicFramePr>
        <p:xfrm>
          <a:off x="11438" y="457200"/>
          <a:ext cx="11135360" cy="6179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B46EB2A2-3FCF-423C-9A03-2F63ADF177AB}"/>
              </a:ext>
            </a:extLst>
          </p:cNvPr>
          <p:cNvSpPr txBox="1"/>
          <p:nvPr/>
        </p:nvSpPr>
        <p:spPr>
          <a:xfrm flipH="1">
            <a:off x="152400" y="846975"/>
            <a:ext cx="2371741" cy="1200329"/>
          </a:xfrm>
          <a:prstGeom prst="borderCallout2">
            <a:avLst>
              <a:gd name="adj1" fmla="val 18750"/>
              <a:gd name="adj2" fmla="val -8333"/>
              <a:gd name="adj3" fmla="val 4899"/>
              <a:gd name="adj4" fmla="val -15109"/>
              <a:gd name="adj5" fmla="val 1874"/>
              <a:gd name="adj6" fmla="val -46159"/>
            </a:avLst>
          </a:prstGeom>
          <a:solidFill>
            <a:schemeClr val="accent5">
              <a:lumMod val="50000"/>
            </a:schemeClr>
          </a:solidFill>
          <a:ln>
            <a:solidFill>
              <a:schemeClr val="accent6">
                <a:lumMod val="50000"/>
              </a:schemeClr>
            </a:solidFill>
          </a:ln>
          <a:scene3d>
            <a:camera prst="orthographicFront"/>
            <a:lightRig rig="threePt" dir="t"/>
          </a:scene3d>
          <a:sp3d>
            <a:bevelT w="114300" prst="artDeco"/>
          </a:sp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dirty="0"/>
              <a:t>Allow for Slow </a:t>
            </a:r>
            <a:br>
              <a:rPr lang="en-US" dirty="0"/>
            </a:br>
            <a:r>
              <a:rPr lang="en-US" dirty="0"/>
              <a:t>and Unstable Development Within and Across Courses</a:t>
            </a:r>
          </a:p>
        </p:txBody>
      </p:sp>
      <p:sp>
        <p:nvSpPr>
          <p:cNvPr id="9" name="TextBox 8">
            <a:extLst>
              <a:ext uri="{FF2B5EF4-FFF2-40B4-BE49-F238E27FC236}">
                <a16:creationId xmlns:a16="http://schemas.microsoft.com/office/drawing/2014/main" id="{9DACB01D-0469-4CB9-9914-08976BD3AB3A}"/>
              </a:ext>
            </a:extLst>
          </p:cNvPr>
          <p:cNvSpPr txBox="1"/>
          <p:nvPr/>
        </p:nvSpPr>
        <p:spPr>
          <a:xfrm flipH="1">
            <a:off x="48776" y="3141921"/>
            <a:ext cx="1992852" cy="1200329"/>
          </a:xfrm>
          <a:prstGeom prst="borderCallout2">
            <a:avLst>
              <a:gd name="adj1" fmla="val 18750"/>
              <a:gd name="adj2" fmla="val -8333"/>
              <a:gd name="adj3" fmla="val 18750"/>
              <a:gd name="adj4" fmla="val -16667"/>
              <a:gd name="adj5" fmla="val 32353"/>
              <a:gd name="adj6" fmla="val -28576"/>
            </a:avLst>
          </a:prstGeom>
          <a:solidFill>
            <a:schemeClr val="accent5">
              <a:lumMod val="50000"/>
            </a:schemeClr>
          </a:solidFill>
          <a:ln>
            <a:solidFill>
              <a:schemeClr val="accent6">
                <a:lumMod val="50000"/>
              </a:schemeClr>
            </a:solidFill>
          </a:ln>
          <a:scene3d>
            <a:camera prst="orthographicFront"/>
            <a:lightRig rig="threePt" dir="t"/>
          </a:scene3d>
          <a:sp3d>
            <a:bevelT w="114300" prst="artDeco"/>
          </a:sp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a:t>Including: </a:t>
            </a:r>
            <a:endParaRPr lang="en-US" dirty="0"/>
          </a:p>
          <a:p>
            <a:pPr marL="156629" indent="-156629">
              <a:buFont typeface="Arial" panose="020B0604020202020204" pitchFamily="34" charset="0"/>
              <a:buChar char="•"/>
            </a:pPr>
            <a:r>
              <a:rPr lang="en-US" dirty="0"/>
              <a:t>Critical Thinking Model</a:t>
            </a:r>
          </a:p>
          <a:p>
            <a:pPr marL="156629" indent="-156629">
              <a:buFont typeface="Arial" panose="020B0604020202020204" pitchFamily="34" charset="0"/>
              <a:buChar char="•"/>
            </a:pPr>
            <a:r>
              <a:rPr lang="en-US" dirty="0"/>
              <a:t>Rubric</a:t>
            </a:r>
          </a:p>
        </p:txBody>
      </p:sp>
      <p:sp>
        <p:nvSpPr>
          <p:cNvPr id="12" name="TextBox 11">
            <a:extLst>
              <a:ext uri="{FF2B5EF4-FFF2-40B4-BE49-F238E27FC236}">
                <a16:creationId xmlns:a16="http://schemas.microsoft.com/office/drawing/2014/main" id="{559C7AD9-CC0B-4416-A7A3-AF9A2BDFDC69}"/>
              </a:ext>
            </a:extLst>
          </p:cNvPr>
          <p:cNvSpPr txBox="1"/>
          <p:nvPr/>
        </p:nvSpPr>
        <p:spPr>
          <a:xfrm>
            <a:off x="9054465" y="927466"/>
            <a:ext cx="2514281" cy="1200329"/>
          </a:xfrm>
          <a:prstGeom prst="borderCallout2">
            <a:avLst>
              <a:gd name="adj1" fmla="val 18750"/>
              <a:gd name="adj2" fmla="val -8333"/>
              <a:gd name="adj3" fmla="val 18750"/>
              <a:gd name="adj4" fmla="val -16667"/>
              <a:gd name="adj5" fmla="val -5454"/>
              <a:gd name="adj6" fmla="val -60091"/>
            </a:avLst>
          </a:prstGeom>
          <a:solidFill>
            <a:schemeClr val="accent5">
              <a:lumMod val="50000"/>
            </a:schemeClr>
          </a:solidFill>
          <a:ln>
            <a:solidFill>
              <a:schemeClr val="accent6">
                <a:lumMod val="50000"/>
              </a:schemeClr>
            </a:solidFill>
          </a:ln>
          <a:scene3d>
            <a:camera prst="orthographicFront"/>
            <a:lightRig rig="threePt" dir="t"/>
          </a:scene3d>
          <a:sp3d>
            <a:bevelT w="114300" prst="artDeco"/>
          </a:sp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dirty="0"/>
              <a:t>Add Information Including Uncertainties that Prevent Single Correct Answer(s)</a:t>
            </a:r>
          </a:p>
        </p:txBody>
      </p:sp>
      <p:sp>
        <p:nvSpPr>
          <p:cNvPr id="13" name="TextBox 12">
            <a:extLst>
              <a:ext uri="{FF2B5EF4-FFF2-40B4-BE49-F238E27FC236}">
                <a16:creationId xmlns:a16="http://schemas.microsoft.com/office/drawing/2014/main" id="{8438284D-AA59-4D79-824E-0F24C7E2EE22}"/>
              </a:ext>
            </a:extLst>
          </p:cNvPr>
          <p:cNvSpPr txBox="1"/>
          <p:nvPr/>
        </p:nvSpPr>
        <p:spPr>
          <a:xfrm>
            <a:off x="9365303" y="3181176"/>
            <a:ext cx="2282092" cy="1754326"/>
          </a:xfrm>
          <a:prstGeom prst="borderCallout2">
            <a:avLst>
              <a:gd name="adj1" fmla="val 18750"/>
              <a:gd name="adj2" fmla="val -8333"/>
              <a:gd name="adj3" fmla="val 18750"/>
              <a:gd name="adj4" fmla="val -16667"/>
              <a:gd name="adj5" fmla="val 22633"/>
              <a:gd name="adj6" fmla="val -27933"/>
            </a:avLst>
          </a:prstGeom>
          <a:solidFill>
            <a:schemeClr val="accent5">
              <a:lumMod val="50000"/>
            </a:schemeClr>
          </a:solidFill>
          <a:ln>
            <a:solidFill>
              <a:schemeClr val="accent6">
                <a:lumMod val="50000"/>
              </a:schemeClr>
            </a:solidFill>
          </a:ln>
          <a:scene3d>
            <a:camera prst="orthographicFront"/>
            <a:lightRig rig="threePt" dir="t"/>
          </a:scene3d>
          <a:sp3d>
            <a:bevelT w="114300" prst="artDeco"/>
          </a:sp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dirty="0"/>
              <a:t>Provide Support  for Development:</a:t>
            </a:r>
          </a:p>
          <a:p>
            <a:pPr marL="156629" indent="-156629">
              <a:buFont typeface="Arial" panose="020B0604020202020204" pitchFamily="34" charset="0"/>
              <a:buChar char="•"/>
            </a:pPr>
            <a:r>
              <a:rPr lang="en-US" dirty="0"/>
              <a:t>Level 2</a:t>
            </a:r>
          </a:p>
          <a:p>
            <a:pPr marL="156629" indent="-156629">
              <a:buFont typeface="Arial" panose="020B0604020202020204" pitchFamily="34" charset="0"/>
              <a:buChar char="•"/>
            </a:pPr>
            <a:r>
              <a:rPr lang="en-US" dirty="0"/>
              <a:t>Level 3</a:t>
            </a:r>
          </a:p>
          <a:p>
            <a:pPr marL="156629" indent="-156629">
              <a:buFont typeface="Arial" panose="020B0604020202020204" pitchFamily="34" charset="0"/>
              <a:buChar char="•"/>
            </a:pPr>
            <a:r>
              <a:rPr lang="en-US" dirty="0"/>
              <a:t>Level 4 (Maybe)</a:t>
            </a:r>
          </a:p>
          <a:p>
            <a:pPr marL="156629" indent="-156629">
              <a:buFont typeface="Arial" panose="020B0604020202020204" pitchFamily="34" charset="0"/>
              <a:buChar char="•"/>
            </a:pPr>
            <a:r>
              <a:rPr lang="en-US" dirty="0"/>
              <a:t>Level 5 (Maybe)</a:t>
            </a:r>
          </a:p>
        </p:txBody>
      </p:sp>
      <p:sp>
        <p:nvSpPr>
          <p:cNvPr id="14" name="Text Box 2">
            <a:extLst>
              <a:ext uri="{FF2B5EF4-FFF2-40B4-BE49-F238E27FC236}">
                <a16:creationId xmlns:a16="http://schemas.microsoft.com/office/drawing/2014/main" id="{FEA9D35F-BDA8-403D-9FDD-7ED67645194D}"/>
              </a:ext>
            </a:extLst>
          </p:cNvPr>
          <p:cNvSpPr txBox="1">
            <a:spLocks noChangeArrowheads="1"/>
          </p:cNvSpPr>
          <p:nvPr/>
        </p:nvSpPr>
        <p:spPr bwMode="auto">
          <a:xfrm>
            <a:off x="4198400" y="2069208"/>
            <a:ext cx="2761436" cy="2615548"/>
          </a:xfrm>
          <a:prstGeom prst="ellipse">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lope"/>
          </a:sp3d>
        </p:spPr>
        <p:style>
          <a:lnRef idx="0">
            <a:scrgbClr r="0" g="0" b="0"/>
          </a:lnRef>
          <a:fillRef idx="0">
            <a:scrgbClr r="0" g="0" b="0"/>
          </a:fillRef>
          <a:effectRef idx="0">
            <a:scrgbClr r="0" g="0" b="0"/>
          </a:effectRef>
          <a:fontRef idx="minor">
            <a:schemeClr val="lt1"/>
          </a:fontRef>
        </p:style>
        <p:txBody>
          <a:bodyPr rot="0" vert="horz" wrap="square" lIns="91440" tIns="45720" rIns="91440" bIns="45720" anchor="t" anchorCtr="0">
            <a:noAutofit/>
          </a:bodyPr>
          <a:lstStyle/>
          <a:p>
            <a:pPr algn="ctr"/>
            <a:r>
              <a:rPr lang="en-US" sz="2667" dirty="0">
                <a:ea typeface="Calibri" panose="020F0502020204030204" pitchFamily="34" charset="0"/>
                <a:cs typeface="Times New Roman" panose="02020603050405020304" pitchFamily="18" charset="0"/>
              </a:rPr>
              <a:t>Target Student Cognitive Level(s)</a:t>
            </a:r>
            <a:endParaRPr lang="en-US" sz="1400" dirty="0">
              <a:ea typeface="Calibri" panose="020F0502020204030204" pitchFamily="34" charset="0"/>
              <a:cs typeface="Times New Roman" panose="02020603050405020304" pitchFamily="18" charset="0"/>
            </a:endParaRPr>
          </a:p>
        </p:txBody>
      </p:sp>
      <p:sp>
        <p:nvSpPr>
          <p:cNvPr id="15" name="Slide Number Placeholder 14">
            <a:extLst>
              <a:ext uri="{FF2B5EF4-FFF2-40B4-BE49-F238E27FC236}">
                <a16:creationId xmlns:a16="http://schemas.microsoft.com/office/drawing/2014/main" id="{0FE26DB0-7473-45DB-9A31-7FD34A7F2A73}"/>
              </a:ext>
            </a:extLst>
          </p:cNvPr>
          <p:cNvSpPr>
            <a:spLocks noGrp="1"/>
          </p:cNvSpPr>
          <p:nvPr>
            <p:ph type="sldNum" sz="quarter" idx="4"/>
          </p:nvPr>
        </p:nvSpPr>
        <p:spPr/>
        <p:txBody>
          <a:bodyPr/>
          <a:lstStyle/>
          <a:p>
            <a:fld id="{80FBB8BA-9C6A-4A48-A369-70FBD2FA98DA}" type="slidenum">
              <a:rPr lang="en-US" smtClean="0"/>
              <a:pPr/>
              <a:t>22</a:t>
            </a:fld>
            <a:endParaRPr lang="en-US" dirty="0"/>
          </a:p>
        </p:txBody>
      </p:sp>
      <p:grpSp>
        <p:nvGrpSpPr>
          <p:cNvPr id="19" name="Group 18">
            <a:extLst>
              <a:ext uri="{FF2B5EF4-FFF2-40B4-BE49-F238E27FC236}">
                <a16:creationId xmlns:a16="http://schemas.microsoft.com/office/drawing/2014/main" id="{28131CD6-B9B9-E223-3D40-366954092477}"/>
              </a:ext>
            </a:extLst>
          </p:cNvPr>
          <p:cNvGrpSpPr/>
          <p:nvPr/>
        </p:nvGrpSpPr>
        <p:grpSpPr>
          <a:xfrm>
            <a:off x="3880514" y="6049983"/>
            <a:ext cx="7781571" cy="751381"/>
            <a:chOff x="3880514" y="6049983"/>
            <a:chExt cx="7781571" cy="751381"/>
          </a:xfrm>
        </p:grpSpPr>
        <p:pic>
          <p:nvPicPr>
            <p:cNvPr id="20" name="Content Placeholder 4">
              <a:extLst>
                <a:ext uri="{FF2B5EF4-FFF2-40B4-BE49-F238E27FC236}">
                  <a16:creationId xmlns:a16="http://schemas.microsoft.com/office/drawing/2014/main" id="{0EDD55C6-3424-99CF-3FD8-FF1B2D75BF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21" name="Footer Placeholder 7">
              <a:extLst>
                <a:ext uri="{FF2B5EF4-FFF2-40B4-BE49-F238E27FC236}">
                  <a16:creationId xmlns:a16="http://schemas.microsoft.com/office/drawing/2014/main" id="{4729A399-FCCF-3EE3-101A-CFD56954E6D9}"/>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1982572301"/>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C8B82E-6C40-448B-A978-E9BF3F43121F}"/>
              </a:ext>
            </a:extLst>
          </p:cNvPr>
          <p:cNvSpPr>
            <a:spLocks noGrp="1"/>
          </p:cNvSpPr>
          <p:nvPr>
            <p:ph type="sldNum" sz="quarter" idx="4"/>
          </p:nvPr>
        </p:nvSpPr>
        <p:spPr>
          <a:xfrm>
            <a:off x="511080" y="4804307"/>
            <a:ext cx="213868" cy="272400"/>
          </a:xfrm>
          <a:prstGeom prst="rect">
            <a:avLst/>
          </a:prstGeom>
        </p:spPr>
        <p:txBody>
          <a:bodyPr vert="horz" lIns="0" tIns="0" rIns="0" bIns="0" rtlCol="0" anchor="t"/>
          <a:lstStyle>
            <a:defPPr>
              <a:defRPr lang="en-US"/>
            </a:defPPr>
            <a:lvl1pPr marL="0" algn="l" defTabSz="457200" rtl="0" eaLnBrk="1" latinLnBrk="0" hangingPunct="1">
              <a:defRPr lang="en-US" sz="800" kern="1200" smtClean="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FBB8BA-9C6A-4A48-A369-70FBD2FA98DA}" type="slidenum">
              <a:rPr lang="en-US" smtClean="0"/>
              <a:pPr/>
              <a:t>23</a:t>
            </a:fld>
            <a:endParaRPr lang="en-US" dirty="0"/>
          </a:p>
        </p:txBody>
      </p:sp>
      <p:pic>
        <p:nvPicPr>
          <p:cNvPr id="8" name="Picture 7">
            <a:extLst>
              <a:ext uri="{FF2B5EF4-FFF2-40B4-BE49-F238E27FC236}">
                <a16:creationId xmlns:a16="http://schemas.microsoft.com/office/drawing/2014/main" id="{1549A4BE-580E-46DC-873A-9DE3FEEC7244}"/>
              </a:ext>
            </a:extLst>
          </p:cNvPr>
          <p:cNvPicPr>
            <a:picLocks noChangeAspect="1"/>
          </p:cNvPicPr>
          <p:nvPr/>
        </p:nvPicPr>
        <p:blipFill rotWithShape="1">
          <a:blip r:embed="rId2"/>
          <a:srcRect t="5627"/>
          <a:stretch/>
        </p:blipFill>
        <p:spPr>
          <a:xfrm>
            <a:off x="0" y="370248"/>
            <a:ext cx="9742001" cy="6210265"/>
          </a:xfrm>
          <a:prstGeom prst="rect">
            <a:avLst/>
          </a:prstGeom>
        </p:spPr>
      </p:pic>
      <p:pic>
        <p:nvPicPr>
          <p:cNvPr id="12" name="Picture 11" descr="A picture containing tea, food, table, sitting&#10;&#10;Description automatically generated">
            <a:extLst>
              <a:ext uri="{FF2B5EF4-FFF2-40B4-BE49-F238E27FC236}">
                <a16:creationId xmlns:a16="http://schemas.microsoft.com/office/drawing/2014/main" id="{57595873-518F-430D-9E55-982AB1B23DC2}"/>
              </a:ext>
            </a:extLst>
          </p:cNvPr>
          <p:cNvPicPr>
            <a:picLocks noChangeAspect="1"/>
          </p:cNvPicPr>
          <p:nvPr/>
        </p:nvPicPr>
        <p:blipFill rotWithShape="1">
          <a:blip r:embed="rId3"/>
          <a:srcRect l="14408" r="16822" b="27739"/>
          <a:stretch/>
        </p:blipFill>
        <p:spPr>
          <a:xfrm>
            <a:off x="9800244" y="306022"/>
            <a:ext cx="1872001" cy="1421177"/>
          </a:xfrm>
          <a:prstGeom prst="rect">
            <a:avLst/>
          </a:prstGeom>
          <a:noFill/>
        </p:spPr>
      </p:pic>
      <p:grpSp>
        <p:nvGrpSpPr>
          <p:cNvPr id="10" name="Group 9">
            <a:extLst>
              <a:ext uri="{FF2B5EF4-FFF2-40B4-BE49-F238E27FC236}">
                <a16:creationId xmlns:a16="http://schemas.microsoft.com/office/drawing/2014/main" id="{890B8C51-6BD8-9182-A648-752CEBF30452}"/>
              </a:ext>
            </a:extLst>
          </p:cNvPr>
          <p:cNvGrpSpPr/>
          <p:nvPr/>
        </p:nvGrpSpPr>
        <p:grpSpPr>
          <a:xfrm>
            <a:off x="3890674" y="6042660"/>
            <a:ext cx="7781571" cy="880625"/>
            <a:chOff x="3880514" y="6049983"/>
            <a:chExt cx="7781571" cy="751381"/>
          </a:xfrm>
        </p:grpSpPr>
        <p:pic>
          <p:nvPicPr>
            <p:cNvPr id="11" name="Content Placeholder 4">
              <a:extLst>
                <a:ext uri="{FF2B5EF4-FFF2-40B4-BE49-F238E27FC236}">
                  <a16:creationId xmlns:a16="http://schemas.microsoft.com/office/drawing/2014/main" id="{1776CE25-A7AE-C853-0517-1DC75DD2A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3" name="Footer Placeholder 7">
              <a:extLst>
                <a:ext uri="{FF2B5EF4-FFF2-40B4-BE49-F238E27FC236}">
                  <a16:creationId xmlns:a16="http://schemas.microsoft.com/office/drawing/2014/main" id="{2DF60E58-05CB-5241-A32E-C852173C7854}"/>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
        <p:nvSpPr>
          <p:cNvPr id="3" name="TextBox 2">
            <a:extLst>
              <a:ext uri="{FF2B5EF4-FFF2-40B4-BE49-F238E27FC236}">
                <a16:creationId xmlns:a16="http://schemas.microsoft.com/office/drawing/2014/main" id="{0534EAE3-D0E5-AC41-BE66-142AA3F9167F}"/>
              </a:ext>
            </a:extLst>
          </p:cNvPr>
          <p:cNvSpPr txBox="1"/>
          <p:nvPr/>
        </p:nvSpPr>
        <p:spPr>
          <a:xfrm>
            <a:off x="1105134" y="-46281"/>
            <a:ext cx="8515700" cy="461665"/>
          </a:xfrm>
          <a:prstGeom prst="rect">
            <a:avLst/>
          </a:prstGeom>
          <a:noFill/>
        </p:spPr>
        <p:txBody>
          <a:bodyPr wrap="square" rtlCol="0">
            <a:spAutoFit/>
          </a:bodyPr>
          <a:lstStyle/>
          <a:p>
            <a:r>
              <a:rPr lang="en-US" sz="2400" dirty="0">
                <a:highlight>
                  <a:srgbClr val="FFFF00"/>
                </a:highlight>
              </a:rPr>
              <a:t>Targeted Skills for Students at Level 1</a:t>
            </a:r>
            <a:r>
              <a:rPr lang="en-US" sz="2400" dirty="0"/>
              <a:t>:  Wake-Up Coffee</a:t>
            </a:r>
          </a:p>
        </p:txBody>
      </p:sp>
    </p:spTree>
    <p:extLst>
      <p:ext uri="{BB962C8B-B14F-4D97-AF65-F5344CB8AC3E}">
        <p14:creationId xmlns:p14="http://schemas.microsoft.com/office/powerpoint/2010/main" val="352138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06209-B9D5-4BAB-92E6-5843A6116A7E}"/>
              </a:ext>
            </a:extLst>
          </p:cNvPr>
          <p:cNvSpPr>
            <a:spLocks noGrp="1"/>
          </p:cNvSpPr>
          <p:nvPr>
            <p:ph type="sldNum" sz="quarter" idx="4"/>
          </p:nvPr>
        </p:nvSpPr>
        <p:spPr>
          <a:xfrm>
            <a:off x="511080" y="4804307"/>
            <a:ext cx="213868" cy="272400"/>
          </a:xfrm>
          <a:prstGeom prst="rect">
            <a:avLst/>
          </a:prstGeom>
        </p:spPr>
        <p:txBody>
          <a:bodyPr vert="horz" lIns="0" tIns="0" rIns="0" bIns="0" rtlCol="0" anchor="t"/>
          <a:lstStyle>
            <a:defPPr>
              <a:defRPr lang="en-US"/>
            </a:defPPr>
            <a:lvl1pPr marL="0" algn="l" defTabSz="457200" rtl="0" eaLnBrk="1" latinLnBrk="0" hangingPunct="1">
              <a:defRPr lang="en-US" sz="800" kern="1200" smtClean="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FBB8BA-9C6A-4A48-A369-70FBD2FA98DA}" type="slidenum">
              <a:rPr lang="en-US" smtClean="0"/>
              <a:pPr/>
              <a:t>24</a:t>
            </a:fld>
            <a:endParaRPr lang="en-US" dirty="0"/>
          </a:p>
        </p:txBody>
      </p:sp>
      <p:pic>
        <p:nvPicPr>
          <p:cNvPr id="9" name="Picture 8" descr="A picture containing tea, food, table, sitting&#10;&#10;Description automatically generated">
            <a:extLst>
              <a:ext uri="{FF2B5EF4-FFF2-40B4-BE49-F238E27FC236}">
                <a16:creationId xmlns:a16="http://schemas.microsoft.com/office/drawing/2014/main" id="{F547289E-C1AB-4F0D-A356-E57E15FBEE80}"/>
              </a:ext>
            </a:extLst>
          </p:cNvPr>
          <p:cNvPicPr>
            <a:picLocks noChangeAspect="1"/>
          </p:cNvPicPr>
          <p:nvPr/>
        </p:nvPicPr>
        <p:blipFill rotWithShape="1">
          <a:blip r:embed="rId3"/>
          <a:srcRect l="14408" r="16822" b="27739"/>
          <a:stretch/>
        </p:blipFill>
        <p:spPr>
          <a:xfrm>
            <a:off x="9697500" y="239982"/>
            <a:ext cx="1872001" cy="1421177"/>
          </a:xfrm>
          <a:prstGeom prst="rect">
            <a:avLst/>
          </a:prstGeom>
          <a:noFill/>
        </p:spPr>
      </p:pic>
      <p:pic>
        <p:nvPicPr>
          <p:cNvPr id="4" name="Picture 3">
            <a:extLst>
              <a:ext uri="{FF2B5EF4-FFF2-40B4-BE49-F238E27FC236}">
                <a16:creationId xmlns:a16="http://schemas.microsoft.com/office/drawing/2014/main" id="{3CD05CB3-81A5-4D23-8D82-A52383F59B44}"/>
              </a:ext>
            </a:extLst>
          </p:cNvPr>
          <p:cNvPicPr>
            <a:picLocks noChangeAspect="1"/>
          </p:cNvPicPr>
          <p:nvPr/>
        </p:nvPicPr>
        <p:blipFill rotWithShape="1">
          <a:blip r:embed="rId4"/>
          <a:srcRect t="5339"/>
          <a:stretch/>
        </p:blipFill>
        <p:spPr>
          <a:xfrm>
            <a:off x="0" y="347809"/>
            <a:ext cx="9631816" cy="6167056"/>
          </a:xfrm>
          <a:prstGeom prst="rect">
            <a:avLst/>
          </a:prstGeom>
        </p:spPr>
      </p:pic>
      <p:grpSp>
        <p:nvGrpSpPr>
          <p:cNvPr id="5" name="Group 4">
            <a:extLst>
              <a:ext uri="{FF2B5EF4-FFF2-40B4-BE49-F238E27FC236}">
                <a16:creationId xmlns:a16="http://schemas.microsoft.com/office/drawing/2014/main" id="{B49CB908-5ACE-E2CB-2BFF-F890AD70E0D9}"/>
              </a:ext>
            </a:extLst>
          </p:cNvPr>
          <p:cNvGrpSpPr/>
          <p:nvPr/>
        </p:nvGrpSpPr>
        <p:grpSpPr>
          <a:xfrm>
            <a:off x="3880514" y="6049983"/>
            <a:ext cx="7781571" cy="751381"/>
            <a:chOff x="3880514" y="6049983"/>
            <a:chExt cx="7781571" cy="751381"/>
          </a:xfrm>
        </p:grpSpPr>
        <p:pic>
          <p:nvPicPr>
            <p:cNvPr id="6" name="Content Placeholder 4">
              <a:extLst>
                <a:ext uri="{FF2B5EF4-FFF2-40B4-BE49-F238E27FC236}">
                  <a16:creationId xmlns:a16="http://schemas.microsoft.com/office/drawing/2014/main" id="{1EA66CCE-52BE-53C5-15EA-72CA99D8CC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7" name="Footer Placeholder 7">
              <a:extLst>
                <a:ext uri="{FF2B5EF4-FFF2-40B4-BE49-F238E27FC236}">
                  <a16:creationId xmlns:a16="http://schemas.microsoft.com/office/drawing/2014/main" id="{01BB53C6-9AC0-AD60-A3B2-9C7DA43AF79F}"/>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
        <p:nvSpPr>
          <p:cNvPr id="8" name="TextBox 7">
            <a:extLst>
              <a:ext uri="{FF2B5EF4-FFF2-40B4-BE49-F238E27FC236}">
                <a16:creationId xmlns:a16="http://schemas.microsoft.com/office/drawing/2014/main" id="{A848146B-A077-2722-6DB9-B3DB0E2EBAAE}"/>
              </a:ext>
            </a:extLst>
          </p:cNvPr>
          <p:cNvSpPr txBox="1"/>
          <p:nvPr/>
        </p:nvSpPr>
        <p:spPr>
          <a:xfrm>
            <a:off x="511080" y="-46281"/>
            <a:ext cx="9109754" cy="461665"/>
          </a:xfrm>
          <a:prstGeom prst="rect">
            <a:avLst/>
          </a:prstGeom>
          <a:noFill/>
        </p:spPr>
        <p:txBody>
          <a:bodyPr wrap="square" rtlCol="0">
            <a:spAutoFit/>
          </a:bodyPr>
          <a:lstStyle/>
          <a:p>
            <a:r>
              <a:rPr lang="en-US" sz="2400" dirty="0">
                <a:highlight>
                  <a:srgbClr val="FFFF00"/>
                </a:highlight>
              </a:rPr>
              <a:t>Targeted Skills for Students at Level 1 </a:t>
            </a:r>
            <a:r>
              <a:rPr lang="en-US" sz="2400" dirty="0">
                <a:highlight>
                  <a:srgbClr val="00FFFF"/>
                </a:highlight>
              </a:rPr>
              <a:t>and Level 2</a:t>
            </a:r>
            <a:r>
              <a:rPr lang="en-US" sz="2400" dirty="0"/>
              <a:t>:  Wake-Up Coffee</a:t>
            </a:r>
          </a:p>
        </p:txBody>
      </p:sp>
    </p:spTree>
    <p:extLst>
      <p:ext uri="{BB962C8B-B14F-4D97-AF65-F5344CB8AC3E}">
        <p14:creationId xmlns:p14="http://schemas.microsoft.com/office/powerpoint/2010/main" val="2915980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35330-C51A-A93E-1953-45746333F7C8}"/>
              </a:ext>
            </a:extLst>
          </p:cNvPr>
          <p:cNvSpPr>
            <a:spLocks noGrp="1"/>
          </p:cNvSpPr>
          <p:nvPr>
            <p:ph type="title"/>
          </p:nvPr>
        </p:nvSpPr>
        <p:spPr>
          <a:xfrm>
            <a:off x="6819152" y="325719"/>
            <a:ext cx="4648791" cy="1251605"/>
          </a:xfrm>
        </p:spPr>
        <p:txBody>
          <a:bodyPr>
            <a:normAutofit fontScale="90000"/>
          </a:bodyPr>
          <a:lstStyle/>
          <a:p>
            <a:pPr algn="ctr"/>
            <a:r>
              <a:rPr lang="en-US" sz="4400" dirty="0"/>
              <a:t>Learn More at Upcoming Sessions!</a:t>
            </a:r>
          </a:p>
        </p:txBody>
      </p:sp>
      <p:sp>
        <p:nvSpPr>
          <p:cNvPr id="5" name="Content Placeholder 4">
            <a:extLst>
              <a:ext uri="{FF2B5EF4-FFF2-40B4-BE49-F238E27FC236}">
                <a16:creationId xmlns:a16="http://schemas.microsoft.com/office/drawing/2014/main" id="{4D6C46CF-5612-E668-B0BF-26C4FE4E355A}"/>
              </a:ext>
            </a:extLst>
          </p:cNvPr>
          <p:cNvSpPr>
            <a:spLocks noGrp="1"/>
          </p:cNvSpPr>
          <p:nvPr>
            <p:ph idx="1"/>
          </p:nvPr>
        </p:nvSpPr>
        <p:spPr>
          <a:xfrm>
            <a:off x="406400" y="186070"/>
            <a:ext cx="6266688" cy="5730636"/>
          </a:xfrm>
        </p:spPr>
        <p:txBody>
          <a:bodyPr>
            <a:normAutofit/>
          </a:bodyPr>
          <a:lstStyle/>
          <a:p>
            <a:pPr marL="45720" indent="0">
              <a:buNone/>
            </a:pPr>
            <a:r>
              <a:rPr lang="en-US" sz="2800" b="1" dirty="0"/>
              <a:t>AAA:</a:t>
            </a:r>
          </a:p>
          <a:p>
            <a:r>
              <a:rPr lang="en-US" sz="2800" dirty="0"/>
              <a:t>ELS – Monday 3:00 pm-4:30 pm</a:t>
            </a:r>
          </a:p>
          <a:p>
            <a:r>
              <a:rPr lang="en-US" sz="2800" dirty="0"/>
              <a:t>4.06 Hints for Changing the Accounting Curriculum</a:t>
            </a:r>
          </a:p>
          <a:p>
            <a:pPr marL="45720" indent="0">
              <a:buNone/>
            </a:pPr>
            <a:endParaRPr lang="en-US" sz="2800" dirty="0"/>
          </a:p>
          <a:p>
            <a:pPr marL="45720" indent="0">
              <a:buNone/>
            </a:pPr>
            <a:r>
              <a:rPr lang="en-US" sz="2800" b="1" dirty="0"/>
              <a:t>Virtual AAA:</a:t>
            </a:r>
          </a:p>
          <a:p>
            <a:r>
              <a:rPr lang="en-US" sz="2800" dirty="0"/>
              <a:t>5.03  Faculty Experiences Using the AICPA Critical Thinking Resources</a:t>
            </a:r>
          </a:p>
        </p:txBody>
      </p:sp>
      <p:grpSp>
        <p:nvGrpSpPr>
          <p:cNvPr id="7" name="Group 6">
            <a:extLst>
              <a:ext uri="{FF2B5EF4-FFF2-40B4-BE49-F238E27FC236}">
                <a16:creationId xmlns:a16="http://schemas.microsoft.com/office/drawing/2014/main" id="{B9F81C8F-D349-C856-7852-CA7C84ACAC4B}"/>
              </a:ext>
            </a:extLst>
          </p:cNvPr>
          <p:cNvGrpSpPr/>
          <p:nvPr/>
        </p:nvGrpSpPr>
        <p:grpSpPr>
          <a:xfrm>
            <a:off x="3880514" y="6049983"/>
            <a:ext cx="7781571" cy="751381"/>
            <a:chOff x="3880514" y="6049983"/>
            <a:chExt cx="7781571" cy="751381"/>
          </a:xfrm>
        </p:grpSpPr>
        <p:pic>
          <p:nvPicPr>
            <p:cNvPr id="8" name="Content Placeholder 4">
              <a:extLst>
                <a:ext uri="{FF2B5EF4-FFF2-40B4-BE49-F238E27FC236}">
                  <a16:creationId xmlns:a16="http://schemas.microsoft.com/office/drawing/2014/main" id="{B4D3B3EF-D8FF-6547-B775-4AB22A1AA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9" name="Footer Placeholder 7">
              <a:extLst>
                <a:ext uri="{FF2B5EF4-FFF2-40B4-BE49-F238E27FC236}">
                  <a16:creationId xmlns:a16="http://schemas.microsoft.com/office/drawing/2014/main" id="{4AED665B-C64B-A89E-7297-0A3C99393A3C}"/>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 San Diego, July 30, 2022</a:t>
              </a:r>
            </a:p>
          </p:txBody>
        </p:sp>
      </p:grpSp>
      <p:pic>
        <p:nvPicPr>
          <p:cNvPr id="13" name="Picture 12">
            <a:extLst>
              <a:ext uri="{FF2B5EF4-FFF2-40B4-BE49-F238E27FC236}">
                <a16:creationId xmlns:a16="http://schemas.microsoft.com/office/drawing/2014/main" id="{2E2F5370-AAA5-C769-C422-2947AA485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173" y="1836749"/>
            <a:ext cx="4518639" cy="3953809"/>
          </a:xfrm>
          <a:prstGeom prst="rect">
            <a:avLst/>
          </a:prstGeom>
        </p:spPr>
      </p:pic>
    </p:spTree>
    <p:extLst>
      <p:ext uri="{BB962C8B-B14F-4D97-AF65-F5344CB8AC3E}">
        <p14:creationId xmlns:p14="http://schemas.microsoft.com/office/powerpoint/2010/main" val="3932069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C7E236DD-F465-47CA-8A0C-3A7011B6CDDD}"/>
              </a:ext>
            </a:extLst>
          </p:cNvPr>
          <p:cNvSpPr txBox="1">
            <a:spLocks/>
          </p:cNvSpPr>
          <p:nvPr/>
        </p:nvSpPr>
        <p:spPr>
          <a:xfrm>
            <a:off x="1" y="2045"/>
            <a:ext cx="11618794" cy="558595"/>
          </a:xfrm>
          <a:prstGeom prst="rect">
            <a:avLst/>
          </a:prstGeom>
        </p:spPr>
        <p:txBody>
          <a:bodyPr>
            <a:normAutofit fontScale="75000" lnSpcReduction="20000"/>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4900" b="1" dirty="0">
                <a:solidFill>
                  <a:schemeClr val="tx1"/>
                </a:solidFill>
              </a:rPr>
              <a:t>Additional Resources</a:t>
            </a:r>
            <a:endParaRPr lang="en-US" sz="3600" dirty="0"/>
          </a:p>
        </p:txBody>
      </p:sp>
      <p:sp>
        <p:nvSpPr>
          <p:cNvPr id="15" name="Content Placeholder 1">
            <a:extLst>
              <a:ext uri="{FF2B5EF4-FFF2-40B4-BE49-F238E27FC236}">
                <a16:creationId xmlns:a16="http://schemas.microsoft.com/office/drawing/2014/main" id="{11478B28-C0F7-4420-9D01-3EEE6BE8F132}"/>
              </a:ext>
            </a:extLst>
          </p:cNvPr>
          <p:cNvSpPr txBox="1">
            <a:spLocks/>
          </p:cNvSpPr>
          <p:nvPr/>
        </p:nvSpPr>
        <p:spPr>
          <a:xfrm>
            <a:off x="218364" y="658505"/>
            <a:ext cx="11464120" cy="5282820"/>
          </a:xfrm>
          <a:prstGeom prst="rect">
            <a:avLst/>
          </a:prstGeom>
        </p:spPr>
        <p:txBody>
          <a:bodyPr>
            <a:normAutofit/>
          </a:bodyPr>
          <a:lst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45720" indent="0">
              <a:buFont typeface="Wingdings" pitchFamily="2" charset="2"/>
              <a:buNone/>
            </a:pPr>
            <a:endParaRPr lang="en-US" sz="2800" dirty="0"/>
          </a:p>
        </p:txBody>
      </p:sp>
      <p:sp>
        <p:nvSpPr>
          <p:cNvPr id="18" name="Content Placeholder 1">
            <a:extLst>
              <a:ext uri="{FF2B5EF4-FFF2-40B4-BE49-F238E27FC236}">
                <a16:creationId xmlns:a16="http://schemas.microsoft.com/office/drawing/2014/main" id="{803FA815-C95A-424C-8F9B-428A9DAA5747}"/>
              </a:ext>
            </a:extLst>
          </p:cNvPr>
          <p:cNvSpPr txBox="1">
            <a:spLocks/>
          </p:cNvSpPr>
          <p:nvPr/>
        </p:nvSpPr>
        <p:spPr>
          <a:xfrm>
            <a:off x="150125" y="787399"/>
            <a:ext cx="11511960" cy="5613401"/>
          </a:xfrm>
          <a:prstGeom prst="rect">
            <a:avLst/>
          </a:prstGeom>
        </p:spPr>
        <p:txBody>
          <a:bodyPr>
            <a:normAutofit/>
          </a:bodyPr>
          <a:lst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45720" indent="0">
              <a:buNone/>
            </a:pPr>
            <a:r>
              <a:rPr lang="en-US" b="1"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Status of Critical Thinking Research in Accounting:</a:t>
            </a:r>
            <a:endParaRPr lang="en-US" sz="1800" b="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31470" indent="-28575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Wolcott, S., and M. Sargent. (2021). Critical Thinking in Accounting Education: Status and Call to Action.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Journal of Accounting Education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56.</a:t>
            </a:r>
            <a:endPar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 indent="0">
              <a:buNone/>
            </a:pPr>
            <a:endParaRPr lang="en-US" b="1"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 indent="0">
              <a:buNone/>
            </a:pPr>
            <a:r>
              <a:rPr lang="en-US" b="1"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AICPA Faculty Guide and Webinars:</a:t>
            </a:r>
            <a:endParaRPr lang="en-US" sz="1800" b="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31470" indent="-28575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Wolcott, S. (2020).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How to Help Your Students Become Better Critical Thinkers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Durham, NC: AICPA. Available at </a:t>
            </a:r>
            <a:r>
              <a:rPr lang="en-US" dirty="0">
                <a:hlinkClick r:id="rId3"/>
              </a:rPr>
              <a:t>Critical Thinking Resources : </a:t>
            </a:r>
            <a:r>
              <a:rPr lang="en-US" dirty="0" err="1">
                <a:hlinkClick r:id="rId3"/>
              </a:rPr>
              <a:t>ThisWayToCPA</a:t>
            </a:r>
            <a:r>
              <a:rPr lang="en-US" dirty="0">
                <a:hlinkClick r:id="rId3"/>
              </a:rPr>
              <a:t> : AICPA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31470" indent="-28575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Slides from AICPA webinars available at </a:t>
            </a:r>
            <a:r>
              <a:rPr lang="en-US" dirty="0">
                <a:hlinkClick r:id="rId4"/>
              </a:rPr>
              <a:t>AICPA Resources (wolcottlynch.com)</a:t>
            </a:r>
            <a:endParaRPr lang="en-US" dirty="0"/>
          </a:p>
          <a:p>
            <a:pPr marL="331470" indent="-285750"/>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Materials from CTLA, AAA, and Virtual AAA Sessions will be available at </a:t>
            </a:r>
            <a:r>
              <a:rPr lang="en-US" sz="2400" dirty="0">
                <a:effectLst/>
                <a:latin typeface="Calibri" panose="020F0502020204030204" pitchFamily="34" charset="0"/>
                <a:ea typeface="Calibri" panose="020F0502020204030204" pitchFamily="34" charset="0"/>
                <a:cs typeface="Times New Roman" panose="02020603050405020304" pitchFamily="18" charset="0"/>
                <a:hlinkClick r:id="rId5"/>
              </a:rPr>
              <a:t>https://wolcottlynch.com/aaa-2022</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AFTER each conference</a:t>
            </a:r>
            <a:endParaRPr lang="en-US" sz="24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45720" indent="0">
              <a:buNone/>
            </a:pPr>
            <a:endParaRPr lang="en-US" b="1"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 indent="0">
              <a:buNone/>
            </a:pPr>
            <a:r>
              <a:rPr lang="en-US" b="1"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CPA Canada Student Resources:</a:t>
            </a:r>
            <a:endParaRPr lang="en-US" sz="1800" b="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31470" indent="-28575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CPA Canada</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(2015).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The CPA Way: An approach for addressing professional problems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available at </a:t>
            </a:r>
            <a:r>
              <a:rPr lang="en-US" dirty="0">
                <a:latin typeface="Times New Roman" panose="02020603050405020304" pitchFamily="18" charset="0"/>
                <a:cs typeface="Times New Roman" panose="02020603050405020304" pitchFamily="18" charset="0"/>
                <a:hlinkClick r:id="rId6"/>
              </a:rPr>
              <a:t>The CPA Way: An approach for addressing professional problems (cpacanada.ca)</a:t>
            </a:r>
            <a:r>
              <a:rPr lang="en-US" dirty="0">
                <a:latin typeface="Times New Roman" panose="02020603050405020304" pitchFamily="18" charset="0"/>
                <a:cs typeface="Times New Roman" panose="02020603050405020304" pitchFamily="18" charset="0"/>
              </a:rPr>
              <a:t> [Materials include decision-making checklists created for pre-certification students at CPA Canada by Susan Wolcott]</a:t>
            </a:r>
          </a:p>
        </p:txBody>
      </p:sp>
      <p:sp>
        <p:nvSpPr>
          <p:cNvPr id="30" name="Rectangle 12">
            <a:extLst>
              <a:ext uri="{FF2B5EF4-FFF2-40B4-BE49-F238E27FC236}">
                <a16:creationId xmlns:a16="http://schemas.microsoft.com/office/drawing/2014/main" id="{6726DD5E-F145-4F4B-8671-B0E3E448A44A}"/>
              </a:ext>
            </a:extLst>
          </p:cNvPr>
          <p:cNvSpPr>
            <a:spLocks noChangeArrowheads="1"/>
          </p:cNvSpPr>
          <p:nvPr/>
        </p:nvSpPr>
        <p:spPr bwMode="auto">
          <a:xfrm>
            <a:off x="304800" y="166301"/>
            <a:ext cx="2423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en-US" altLang="en-US" sz="4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63B9ED40-8A53-4D51-A77E-80567711493E}"/>
              </a:ext>
            </a:extLst>
          </p:cNvPr>
          <p:cNvSpPr>
            <a:spLocks noGrp="1"/>
          </p:cNvSpPr>
          <p:nvPr>
            <p:ph type="sldNum" sz="quarter" idx="11"/>
          </p:nvPr>
        </p:nvSpPr>
        <p:spPr/>
        <p:txBody>
          <a:bodyPr/>
          <a:lstStyle/>
          <a:p>
            <a:fld id="{A48C6908-02E7-422B-BB78-B7F4F9207E25}" type="slidenum">
              <a:rPr lang="en-US" smtClean="0"/>
              <a:t>26</a:t>
            </a:fld>
            <a:endParaRPr lang="en-US"/>
          </a:p>
        </p:txBody>
      </p:sp>
      <p:grpSp>
        <p:nvGrpSpPr>
          <p:cNvPr id="10" name="Group 9">
            <a:extLst>
              <a:ext uri="{FF2B5EF4-FFF2-40B4-BE49-F238E27FC236}">
                <a16:creationId xmlns:a16="http://schemas.microsoft.com/office/drawing/2014/main" id="{870F13A0-282D-2983-FF60-89DF28152655}"/>
              </a:ext>
            </a:extLst>
          </p:cNvPr>
          <p:cNvGrpSpPr/>
          <p:nvPr/>
        </p:nvGrpSpPr>
        <p:grpSpPr>
          <a:xfrm>
            <a:off x="3880514" y="6049983"/>
            <a:ext cx="7781571" cy="751381"/>
            <a:chOff x="3880514" y="6049983"/>
            <a:chExt cx="7781571" cy="751381"/>
          </a:xfrm>
        </p:grpSpPr>
        <p:pic>
          <p:nvPicPr>
            <p:cNvPr id="16" name="Content Placeholder 4">
              <a:extLst>
                <a:ext uri="{FF2B5EF4-FFF2-40B4-BE49-F238E27FC236}">
                  <a16:creationId xmlns:a16="http://schemas.microsoft.com/office/drawing/2014/main" id="{3A3E2A5F-BD90-F161-D27F-FFF7691D3C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7" name="Footer Placeholder 7">
              <a:extLst>
                <a:ext uri="{FF2B5EF4-FFF2-40B4-BE49-F238E27FC236}">
                  <a16:creationId xmlns:a16="http://schemas.microsoft.com/office/drawing/2014/main" id="{349409AC-AE76-283F-A35D-7B122B3C9BD5}"/>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 San Diego, July 30, 2022</a:t>
              </a:r>
            </a:p>
          </p:txBody>
        </p:sp>
      </p:grpSp>
    </p:spTree>
    <p:extLst>
      <p:ext uri="{BB962C8B-B14F-4D97-AF65-F5344CB8AC3E}">
        <p14:creationId xmlns:p14="http://schemas.microsoft.com/office/powerpoint/2010/main" val="3184253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DA0C-DBFD-487C-A8F1-4B909A40533E}"/>
              </a:ext>
            </a:extLst>
          </p:cNvPr>
          <p:cNvSpPr>
            <a:spLocks noGrp="1"/>
          </p:cNvSpPr>
          <p:nvPr>
            <p:ph type="title"/>
          </p:nvPr>
        </p:nvSpPr>
        <p:spPr>
          <a:xfrm>
            <a:off x="266263" y="487680"/>
            <a:ext cx="6446344" cy="3576320"/>
          </a:xfrm>
        </p:spPr>
        <p:txBody>
          <a:bodyPr anchor="b">
            <a:normAutofit/>
          </a:bodyPr>
          <a:lstStyle/>
          <a:p>
            <a:pPr>
              <a:lnSpc>
                <a:spcPct val="90000"/>
              </a:lnSpc>
            </a:pPr>
            <a:r>
              <a:rPr lang="en-US" sz="4000" dirty="0"/>
              <a:t>AICPA Faculty Guide</a:t>
            </a:r>
            <a:br>
              <a:rPr lang="en-US" sz="4000" dirty="0"/>
            </a:br>
            <a:br>
              <a:rPr lang="en-US" sz="4000" dirty="0"/>
            </a:br>
            <a:r>
              <a:rPr lang="en-US" sz="4000" dirty="0"/>
              <a:t>Authored by Susan Wolcott</a:t>
            </a:r>
            <a:br>
              <a:rPr lang="en-US" sz="3200" dirty="0"/>
            </a:br>
            <a:br>
              <a:rPr lang="en-US" sz="3200" dirty="0"/>
            </a:b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Available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https://thiswaytocpa.com/program/CriticalThinking</a:t>
            </a:r>
            <a:endParaRPr lang="en-US" sz="2400" dirty="0"/>
          </a:p>
        </p:txBody>
      </p:sp>
      <p:sp>
        <p:nvSpPr>
          <p:cNvPr id="3" name="Slide Number Placeholder 2">
            <a:extLst>
              <a:ext uri="{FF2B5EF4-FFF2-40B4-BE49-F238E27FC236}">
                <a16:creationId xmlns:a16="http://schemas.microsoft.com/office/drawing/2014/main" id="{02DC88EA-30B3-4558-B625-210A804DD30F}"/>
              </a:ext>
            </a:extLst>
          </p:cNvPr>
          <p:cNvSpPr>
            <a:spLocks noGrp="1"/>
          </p:cNvSpPr>
          <p:nvPr>
            <p:ph type="sldNum" sz="quarter" idx="4"/>
          </p:nvPr>
        </p:nvSpPr>
        <p:spPr>
          <a:xfrm>
            <a:off x="681440" y="6405743"/>
            <a:ext cx="285157" cy="363200"/>
          </a:xfrm>
        </p:spPr>
        <p:txBody>
          <a:bodyPr anchor="t">
            <a:normAutofit/>
          </a:bodyPr>
          <a:lstStyle/>
          <a:p>
            <a:pPr>
              <a:spcAft>
                <a:spcPts val="800"/>
              </a:spcAft>
            </a:pPr>
            <a:fld id="{80FBB8BA-9C6A-4A48-A369-70FBD2FA98DA}" type="slidenum">
              <a:rPr lang="en-US" smtClean="0"/>
              <a:pPr>
                <a:spcAft>
                  <a:spcPts val="800"/>
                </a:spcAft>
              </a:pPr>
              <a:t>3</a:t>
            </a:fld>
            <a:endParaRPr lang="en-US"/>
          </a:p>
        </p:txBody>
      </p:sp>
      <p:pic>
        <p:nvPicPr>
          <p:cNvPr id="5" name="Picture 4">
            <a:extLst>
              <a:ext uri="{FF2B5EF4-FFF2-40B4-BE49-F238E27FC236}">
                <a16:creationId xmlns:a16="http://schemas.microsoft.com/office/drawing/2014/main" id="{3490AD88-12CE-4318-A26C-B2ED3925CA51}"/>
              </a:ext>
            </a:extLst>
          </p:cNvPr>
          <p:cNvPicPr>
            <a:picLocks noChangeAspect="1"/>
          </p:cNvPicPr>
          <p:nvPr/>
        </p:nvPicPr>
        <p:blipFill>
          <a:blip r:embed="rId3"/>
          <a:stretch>
            <a:fillRect/>
          </a:stretch>
        </p:blipFill>
        <p:spPr>
          <a:xfrm>
            <a:off x="6928485" y="0"/>
            <a:ext cx="5263515" cy="6858000"/>
          </a:xfrm>
          <a:prstGeom prst="rect">
            <a:avLst/>
          </a:prstGeom>
          <a:noFill/>
        </p:spPr>
      </p:pic>
    </p:spTree>
    <p:extLst>
      <p:ext uri="{BB962C8B-B14F-4D97-AF65-F5344CB8AC3E}">
        <p14:creationId xmlns:p14="http://schemas.microsoft.com/office/powerpoint/2010/main" val="1275950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A51E1A-49D5-49DB-B6E1-6E1C6145F339}"/>
              </a:ext>
            </a:extLst>
          </p:cNvPr>
          <p:cNvPicPr>
            <a:picLocks noChangeAspect="1"/>
          </p:cNvPicPr>
          <p:nvPr/>
        </p:nvPicPr>
        <p:blipFill rotWithShape="1">
          <a:blip r:embed="rId3"/>
          <a:srcRect t="13087"/>
          <a:stretch/>
        </p:blipFill>
        <p:spPr>
          <a:xfrm>
            <a:off x="54610" y="723905"/>
            <a:ext cx="11523663" cy="5633710"/>
          </a:xfrm>
          <a:prstGeom prst="rect">
            <a:avLst/>
          </a:prstGeom>
          <a:noFill/>
        </p:spPr>
      </p:pic>
      <p:sp>
        <p:nvSpPr>
          <p:cNvPr id="7" name="Title 3">
            <a:extLst>
              <a:ext uri="{FF2B5EF4-FFF2-40B4-BE49-F238E27FC236}">
                <a16:creationId xmlns:a16="http://schemas.microsoft.com/office/drawing/2014/main" id="{5487A03C-F8C4-C3CD-03A6-96E9C8607C37}"/>
              </a:ext>
            </a:extLst>
          </p:cNvPr>
          <p:cNvSpPr>
            <a:spLocks noGrp="1"/>
          </p:cNvSpPr>
          <p:nvPr>
            <p:ph type="title"/>
          </p:nvPr>
        </p:nvSpPr>
        <p:spPr>
          <a:xfrm>
            <a:off x="226088" y="52316"/>
            <a:ext cx="11505570" cy="831939"/>
          </a:xfrm>
        </p:spPr>
        <p:txBody>
          <a:bodyPr>
            <a:noAutofit/>
          </a:bodyPr>
          <a:lstStyle/>
          <a:p>
            <a:pPr algn="l"/>
            <a:r>
              <a:rPr lang="en-US" sz="4000" dirty="0"/>
              <a:t>AICPA Faculty Guide: Critical Thinking Model</a:t>
            </a:r>
          </a:p>
        </p:txBody>
      </p:sp>
    </p:spTree>
    <p:extLst>
      <p:ext uri="{BB962C8B-B14F-4D97-AF65-F5344CB8AC3E}">
        <p14:creationId xmlns:p14="http://schemas.microsoft.com/office/powerpoint/2010/main" val="2189688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329147-2C0B-4D86-A663-88C820AE926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7927" t="1" b="24417"/>
          <a:stretch/>
        </p:blipFill>
        <p:spPr>
          <a:xfrm>
            <a:off x="447869" y="320246"/>
            <a:ext cx="4595279" cy="6080553"/>
          </a:xfrm>
          <a:prstGeom prst="rect">
            <a:avLst/>
          </a:prstGeom>
        </p:spPr>
      </p:pic>
      <p:sp>
        <p:nvSpPr>
          <p:cNvPr id="8" name="Title 7">
            <a:extLst>
              <a:ext uri="{FF2B5EF4-FFF2-40B4-BE49-F238E27FC236}">
                <a16:creationId xmlns:a16="http://schemas.microsoft.com/office/drawing/2014/main" id="{A68CD74A-C059-4CF0-BD06-BC3457321CAF}"/>
              </a:ext>
            </a:extLst>
          </p:cNvPr>
          <p:cNvSpPr>
            <a:spLocks noGrp="1"/>
          </p:cNvSpPr>
          <p:nvPr>
            <p:ph type="title"/>
          </p:nvPr>
        </p:nvSpPr>
        <p:spPr>
          <a:xfrm>
            <a:off x="609600" y="1828800"/>
            <a:ext cx="4267200" cy="2850502"/>
          </a:xfrm>
          <a:solidFill>
            <a:schemeClr val="bg1"/>
          </a:solidFill>
        </p:spPr>
        <p:txBody>
          <a:bodyPr anchor="ctr"/>
          <a:lstStyle/>
          <a:p>
            <a:pPr algn="ctr"/>
            <a:r>
              <a:rPr lang="en-US" dirty="0"/>
              <a:t>Let’s Look at Samples of Student Writing</a:t>
            </a:r>
          </a:p>
        </p:txBody>
      </p:sp>
      <p:pic>
        <p:nvPicPr>
          <p:cNvPr id="10" name="Picture 9" descr="A picture containing person, sitting, holding, wearing&#10;&#10;Description automatically generated">
            <a:extLst>
              <a:ext uri="{FF2B5EF4-FFF2-40B4-BE49-F238E27FC236}">
                <a16:creationId xmlns:a16="http://schemas.microsoft.com/office/drawing/2014/main" id="{0F9EB82B-636A-4A5B-B7C4-D5A57D0098AA}"/>
              </a:ext>
            </a:extLst>
          </p:cNvPr>
          <p:cNvPicPr>
            <a:picLocks noChangeAspect="1"/>
          </p:cNvPicPr>
          <p:nvPr/>
        </p:nvPicPr>
        <p:blipFill rotWithShape="1">
          <a:blip r:embed="rId5">
            <a:extLst>
              <a:ext uri="{28A0092B-C50C-407E-A947-70E740481C1C}">
                <a14:useLocalDpi xmlns:a14="http://schemas.microsoft.com/office/drawing/2010/main" val="0"/>
              </a:ext>
            </a:extLst>
          </a:blip>
          <a:srcRect l="11193" r="14046" b="4950"/>
          <a:stretch/>
        </p:blipFill>
        <p:spPr>
          <a:xfrm>
            <a:off x="5416731" y="120017"/>
            <a:ext cx="3651444" cy="5305511"/>
          </a:xfrm>
          <a:prstGeom prst="rect">
            <a:avLst/>
          </a:prstGeom>
        </p:spPr>
      </p:pic>
      <p:grpSp>
        <p:nvGrpSpPr>
          <p:cNvPr id="9" name="Group 8">
            <a:extLst>
              <a:ext uri="{FF2B5EF4-FFF2-40B4-BE49-F238E27FC236}">
                <a16:creationId xmlns:a16="http://schemas.microsoft.com/office/drawing/2014/main" id="{1FC58801-621C-4F67-7AAA-B21E9B427E20}"/>
              </a:ext>
            </a:extLst>
          </p:cNvPr>
          <p:cNvGrpSpPr/>
          <p:nvPr/>
        </p:nvGrpSpPr>
        <p:grpSpPr>
          <a:xfrm>
            <a:off x="1286604" y="6106619"/>
            <a:ext cx="7781571" cy="751381"/>
            <a:chOff x="3880514" y="6049983"/>
            <a:chExt cx="7781571" cy="751381"/>
          </a:xfrm>
        </p:grpSpPr>
        <p:pic>
          <p:nvPicPr>
            <p:cNvPr id="11" name="Content Placeholder 4">
              <a:extLst>
                <a:ext uri="{FF2B5EF4-FFF2-40B4-BE49-F238E27FC236}">
                  <a16:creationId xmlns:a16="http://schemas.microsoft.com/office/drawing/2014/main" id="{C8157B37-BFFC-57C6-813E-59775AA8F4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2" name="Footer Placeholder 7">
              <a:extLst>
                <a:ext uri="{FF2B5EF4-FFF2-40B4-BE49-F238E27FC236}">
                  <a16:creationId xmlns:a16="http://schemas.microsoft.com/office/drawing/2014/main" id="{60F0E16C-977E-A9EA-9CD0-A2DD2B5C6252}"/>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2921006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A5BA25-FD08-4B76-AAB3-3794B17BA6FB}"/>
              </a:ext>
            </a:extLst>
          </p:cNvPr>
          <p:cNvSpPr>
            <a:spLocks noGrp="1"/>
          </p:cNvSpPr>
          <p:nvPr>
            <p:ph type="sldNum" sz="quarter" idx="4294967295"/>
          </p:nvPr>
        </p:nvSpPr>
        <p:spPr>
          <a:xfrm>
            <a:off x="11480800" y="6400800"/>
            <a:ext cx="711200" cy="152400"/>
          </a:xfrm>
        </p:spPr>
        <p:txBody>
          <a:bodyPr/>
          <a:lstStyle/>
          <a:p>
            <a:fld id="{80FBB8BA-9C6A-4A48-A369-70FBD2FA98DA}" type="slidenum">
              <a:rPr lang="en-US" smtClean="0"/>
              <a:pPr/>
              <a:t>6</a:t>
            </a:fld>
            <a:endParaRPr lang="en-US" dirty="0"/>
          </a:p>
        </p:txBody>
      </p:sp>
      <p:pic>
        <p:nvPicPr>
          <p:cNvPr id="7" name="Picture 6" descr="A picture containing tea, food, table, sitting&#10;&#10;Description automatically generated">
            <a:extLst>
              <a:ext uri="{FF2B5EF4-FFF2-40B4-BE49-F238E27FC236}">
                <a16:creationId xmlns:a16="http://schemas.microsoft.com/office/drawing/2014/main" id="{2FB86CFB-E7C3-48D6-8F0A-79EBDC60D34F}"/>
              </a:ext>
            </a:extLst>
          </p:cNvPr>
          <p:cNvPicPr>
            <a:picLocks noChangeAspect="1"/>
          </p:cNvPicPr>
          <p:nvPr/>
        </p:nvPicPr>
        <p:blipFill rotWithShape="1">
          <a:blip r:embed="rId3"/>
          <a:srcRect l="15707" t="-7199" r="17831" b="7199"/>
          <a:stretch/>
        </p:blipFill>
        <p:spPr>
          <a:xfrm>
            <a:off x="9408225" y="1416891"/>
            <a:ext cx="2649665" cy="2881057"/>
          </a:xfrm>
          <a:prstGeom prst="rect">
            <a:avLst/>
          </a:prstGeom>
        </p:spPr>
      </p:pic>
      <p:sp>
        <p:nvSpPr>
          <p:cNvPr id="8" name="Title 1">
            <a:extLst>
              <a:ext uri="{FF2B5EF4-FFF2-40B4-BE49-F238E27FC236}">
                <a16:creationId xmlns:a16="http://schemas.microsoft.com/office/drawing/2014/main" id="{4F61C681-AB7E-3DA6-7533-A559EA6A4151}"/>
              </a:ext>
            </a:extLst>
          </p:cNvPr>
          <p:cNvSpPr txBox="1">
            <a:spLocks/>
          </p:cNvSpPr>
          <p:nvPr/>
        </p:nvSpPr>
        <p:spPr>
          <a:xfrm>
            <a:off x="0" y="23813"/>
            <a:ext cx="8107363" cy="504507"/>
          </a:xfrm>
          <a:prstGeom prst="rect">
            <a:avLst/>
          </a:prstGeom>
        </p:spPr>
        <p:txBody>
          <a:bodyPr vert="horz" lIns="91440" tIns="45720" rIns="91440" bIns="45720" rtlCol="0" anchor="ctr">
            <a:normAutofit lnSpcReduction="10000"/>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dirty="0"/>
              <a:t>Wake-Up Coffee:  Budgeting Hourly Labor Costs</a:t>
            </a:r>
          </a:p>
        </p:txBody>
      </p:sp>
      <p:sp>
        <p:nvSpPr>
          <p:cNvPr id="9" name="TextBox 8">
            <a:extLst>
              <a:ext uri="{FF2B5EF4-FFF2-40B4-BE49-F238E27FC236}">
                <a16:creationId xmlns:a16="http://schemas.microsoft.com/office/drawing/2014/main" id="{B9E53A02-B559-938B-DB82-0E4B3646BEDA}"/>
              </a:ext>
            </a:extLst>
          </p:cNvPr>
          <p:cNvSpPr txBox="1"/>
          <p:nvPr/>
        </p:nvSpPr>
        <p:spPr>
          <a:xfrm>
            <a:off x="215391" y="613981"/>
            <a:ext cx="8675388" cy="5016758"/>
          </a:xfrm>
          <a:prstGeom prst="rect">
            <a:avLst/>
          </a:prstGeom>
          <a:noFill/>
        </p:spPr>
        <p:txBody>
          <a:bodyPr wrap="square">
            <a:sp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You have recently been hired by Wake-Up Coffee, which owns and operates a chain of retail coffee shops. You work in the finance department, and your first assignment is to develop a budget for fixed and variable costs for the retail stores. You are having difficulty deciding how to handle labor costs for hourly workers. Each store manager sets a weekly schedule for hourly workers, adjusting the schedule over time for sales volumes. In addition, the store manager can send workers home early if sales on a particular day are lower than expected. Hourly labor was treated as a variable cost in previous budgets. However, a certain number of workers is needed to run the store, and managers are reluctant to send workers home early too often for fear of losing good employees. Accordingly, you are wondering whether hourly labor costs should be treated as a fixed cost in next year’s budget.</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Required:</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Your boss wants your recommendation about how hourly labor costs should be treated in next year’s budget.  Turn in a one-paragraph answer.</a:t>
            </a:r>
          </a:p>
        </p:txBody>
      </p:sp>
      <p:grpSp>
        <p:nvGrpSpPr>
          <p:cNvPr id="10" name="Group 9">
            <a:extLst>
              <a:ext uri="{FF2B5EF4-FFF2-40B4-BE49-F238E27FC236}">
                <a16:creationId xmlns:a16="http://schemas.microsoft.com/office/drawing/2014/main" id="{48C4A0B3-19C1-BDFB-86D3-0B92C8E43365}"/>
              </a:ext>
            </a:extLst>
          </p:cNvPr>
          <p:cNvGrpSpPr/>
          <p:nvPr/>
        </p:nvGrpSpPr>
        <p:grpSpPr>
          <a:xfrm>
            <a:off x="1279554" y="6106619"/>
            <a:ext cx="7781571" cy="751381"/>
            <a:chOff x="3880514" y="6049983"/>
            <a:chExt cx="7781571" cy="751381"/>
          </a:xfrm>
        </p:grpSpPr>
        <p:pic>
          <p:nvPicPr>
            <p:cNvPr id="12" name="Content Placeholder 4">
              <a:extLst>
                <a:ext uri="{FF2B5EF4-FFF2-40B4-BE49-F238E27FC236}">
                  <a16:creationId xmlns:a16="http://schemas.microsoft.com/office/drawing/2014/main" id="{C4A37064-B357-2EEB-1413-0C9D2B713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3" name="Footer Placeholder 7">
              <a:extLst>
                <a:ext uri="{FF2B5EF4-FFF2-40B4-BE49-F238E27FC236}">
                  <a16:creationId xmlns:a16="http://schemas.microsoft.com/office/drawing/2014/main" id="{E76A801D-E26A-7E82-82B1-203FE81044D8}"/>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3835976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A6A70D-06E0-E5F7-83D3-44F5ABFF58C2}"/>
              </a:ext>
            </a:extLst>
          </p:cNvPr>
          <p:cNvSpPr>
            <a:spLocks noGrp="1"/>
          </p:cNvSpPr>
          <p:nvPr>
            <p:ph type="title"/>
          </p:nvPr>
        </p:nvSpPr>
        <p:spPr>
          <a:xfrm>
            <a:off x="6502400" y="457200"/>
            <a:ext cx="4749800" cy="4953000"/>
          </a:xfrm>
        </p:spPr>
        <p:txBody>
          <a:bodyPr>
            <a:normAutofit fontScale="90000"/>
          </a:bodyPr>
          <a:lstStyle/>
          <a:p>
            <a:r>
              <a:rPr lang="en-US" dirty="0"/>
              <a:t>Given the Design of This Assignment, What Student Performance Would You Expect?</a:t>
            </a:r>
          </a:p>
        </p:txBody>
      </p:sp>
      <p:pic>
        <p:nvPicPr>
          <p:cNvPr id="5" name="Picture 4" descr="A person writing on a piece of paper&#10;&#10;Description automatically generated with medium confidence">
            <a:extLst>
              <a:ext uri="{FF2B5EF4-FFF2-40B4-BE49-F238E27FC236}">
                <a16:creationId xmlns:a16="http://schemas.microsoft.com/office/drawing/2014/main" id="{10C0BEC8-1765-D5CE-1989-229ACB455D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480" y="1513840"/>
            <a:ext cx="3992880" cy="2661920"/>
          </a:xfrm>
          <a:prstGeom prst="rect">
            <a:avLst/>
          </a:prstGeom>
          <a:noFill/>
          <a:ln>
            <a:noFill/>
          </a:ln>
        </p:spPr>
      </p:pic>
      <p:grpSp>
        <p:nvGrpSpPr>
          <p:cNvPr id="8" name="Group 7">
            <a:extLst>
              <a:ext uri="{FF2B5EF4-FFF2-40B4-BE49-F238E27FC236}">
                <a16:creationId xmlns:a16="http://schemas.microsoft.com/office/drawing/2014/main" id="{08577869-3BE4-051B-13DB-BE949321DF6D}"/>
              </a:ext>
            </a:extLst>
          </p:cNvPr>
          <p:cNvGrpSpPr/>
          <p:nvPr/>
        </p:nvGrpSpPr>
        <p:grpSpPr>
          <a:xfrm>
            <a:off x="3880514" y="6049983"/>
            <a:ext cx="7781571" cy="751381"/>
            <a:chOff x="3880514" y="6049983"/>
            <a:chExt cx="7781571" cy="751381"/>
          </a:xfrm>
        </p:grpSpPr>
        <p:pic>
          <p:nvPicPr>
            <p:cNvPr id="9" name="Content Placeholder 4">
              <a:extLst>
                <a:ext uri="{FF2B5EF4-FFF2-40B4-BE49-F238E27FC236}">
                  <a16:creationId xmlns:a16="http://schemas.microsoft.com/office/drawing/2014/main" id="{9BB4D1A7-A26B-1EFD-B22D-D8C75E7AA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0" name="Footer Placeholder 7">
              <a:extLst>
                <a:ext uri="{FF2B5EF4-FFF2-40B4-BE49-F238E27FC236}">
                  <a16:creationId xmlns:a16="http://schemas.microsoft.com/office/drawing/2014/main" id="{A40E0E6F-1B4B-0C84-8451-F50A9DD89ED2}"/>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1886559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A5BA25-FD08-4B76-AAB3-3794B17BA6FB}"/>
              </a:ext>
            </a:extLst>
          </p:cNvPr>
          <p:cNvSpPr>
            <a:spLocks noGrp="1"/>
          </p:cNvSpPr>
          <p:nvPr>
            <p:ph type="sldNum" sz="quarter" idx="11"/>
          </p:nvPr>
        </p:nvSpPr>
        <p:spPr/>
        <p:txBody>
          <a:bodyPr/>
          <a:lstStyle/>
          <a:p>
            <a:fld id="{80FBB8BA-9C6A-4A48-A369-70FBD2FA98DA}" type="slidenum">
              <a:rPr lang="en-US" smtClean="0"/>
              <a:pPr/>
              <a:t>8</a:t>
            </a:fld>
            <a:endParaRPr lang="en-US" dirty="0"/>
          </a:p>
        </p:txBody>
      </p:sp>
      <p:pic>
        <p:nvPicPr>
          <p:cNvPr id="7" name="Picture 6" descr="A picture containing tea, food, table, sitting&#10;&#10;Description automatically generated">
            <a:extLst>
              <a:ext uri="{FF2B5EF4-FFF2-40B4-BE49-F238E27FC236}">
                <a16:creationId xmlns:a16="http://schemas.microsoft.com/office/drawing/2014/main" id="{2FB86CFB-E7C3-48D6-8F0A-79EBDC60D34F}"/>
              </a:ext>
            </a:extLst>
          </p:cNvPr>
          <p:cNvPicPr>
            <a:picLocks noChangeAspect="1"/>
          </p:cNvPicPr>
          <p:nvPr/>
        </p:nvPicPr>
        <p:blipFill rotWithShape="1">
          <a:blip r:embed="rId3"/>
          <a:srcRect l="15707" t="-7199" r="17831" b="7199"/>
          <a:stretch/>
        </p:blipFill>
        <p:spPr>
          <a:xfrm>
            <a:off x="10084012" y="-84141"/>
            <a:ext cx="1559495" cy="1695684"/>
          </a:xfrm>
          <a:prstGeom prst="rect">
            <a:avLst/>
          </a:prstGeom>
        </p:spPr>
      </p:pic>
      <p:sp>
        <p:nvSpPr>
          <p:cNvPr id="9" name="TextBox 8">
            <a:extLst>
              <a:ext uri="{FF2B5EF4-FFF2-40B4-BE49-F238E27FC236}">
                <a16:creationId xmlns:a16="http://schemas.microsoft.com/office/drawing/2014/main" id="{208F1DBC-D5BE-5503-16A9-E76B1989D1A9}"/>
              </a:ext>
            </a:extLst>
          </p:cNvPr>
          <p:cNvSpPr txBox="1"/>
          <p:nvPr/>
        </p:nvSpPr>
        <p:spPr>
          <a:xfrm>
            <a:off x="1" y="1628920"/>
            <a:ext cx="11727180" cy="4524315"/>
          </a:xfrm>
          <a:prstGeom prst="rect">
            <a:avLst/>
          </a:prstGeom>
          <a:noFill/>
        </p:spPr>
        <p:txBody>
          <a:bodyPr wrap="square" rtlCol="0">
            <a:spAutoFit/>
          </a:bodyPr>
          <a:lstStyle/>
          <a:p>
            <a:r>
              <a:rPr lang="en-US" sz="3600" dirty="0">
                <a:latin typeface="Times New Roman" panose="02020603050405020304" pitchFamily="18" charset="0"/>
                <a:ea typeface="Times New Roman" panose="02020603050405020304" pitchFamily="18" charset="0"/>
              </a:rPr>
              <a:t>My idea would be to make it a variable cost and not change it.  Since there is no set amount of time someone could be there they cannot be certain it would be a fixed cost.  For this reason it would have to stay as a variable.  No matter how much they can try to make certain set hours, it would be divided among several people instead of one.  For this reason it would be hard to make it a fixed because it would involve several accounts as opposed to one set account.</a:t>
            </a:r>
          </a:p>
        </p:txBody>
      </p:sp>
      <p:sp>
        <p:nvSpPr>
          <p:cNvPr id="10" name="Title 1">
            <a:extLst>
              <a:ext uri="{FF2B5EF4-FFF2-40B4-BE49-F238E27FC236}">
                <a16:creationId xmlns:a16="http://schemas.microsoft.com/office/drawing/2014/main" id="{08E4A4B8-130B-D3CA-E0BA-842E88ED5BC4}"/>
              </a:ext>
            </a:extLst>
          </p:cNvPr>
          <p:cNvSpPr txBox="1">
            <a:spLocks/>
          </p:cNvSpPr>
          <p:nvPr/>
        </p:nvSpPr>
        <p:spPr>
          <a:xfrm>
            <a:off x="688419" y="-5484"/>
            <a:ext cx="8107179" cy="1386839"/>
          </a:xfrm>
          <a:prstGeom prst="rect">
            <a:avLst/>
          </a:prstGeom>
        </p:spPr>
        <p:txBody>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4400" dirty="0"/>
              <a:t>Response of Student #1</a:t>
            </a:r>
          </a:p>
          <a:p>
            <a:pPr algn="ctr"/>
            <a:r>
              <a:rPr lang="en-US" sz="3200" dirty="0"/>
              <a:t>Take-Home Assignment</a:t>
            </a:r>
          </a:p>
        </p:txBody>
      </p:sp>
      <p:grpSp>
        <p:nvGrpSpPr>
          <p:cNvPr id="12" name="Group 11">
            <a:extLst>
              <a:ext uri="{FF2B5EF4-FFF2-40B4-BE49-F238E27FC236}">
                <a16:creationId xmlns:a16="http://schemas.microsoft.com/office/drawing/2014/main" id="{9BB0C63E-E3AE-034E-E3B7-FEDE1FA4EB7C}"/>
              </a:ext>
            </a:extLst>
          </p:cNvPr>
          <p:cNvGrpSpPr/>
          <p:nvPr/>
        </p:nvGrpSpPr>
        <p:grpSpPr>
          <a:xfrm>
            <a:off x="3880514" y="6049983"/>
            <a:ext cx="7781571" cy="751381"/>
            <a:chOff x="3880514" y="6049983"/>
            <a:chExt cx="7781571" cy="751381"/>
          </a:xfrm>
        </p:grpSpPr>
        <p:pic>
          <p:nvPicPr>
            <p:cNvPr id="13" name="Content Placeholder 4">
              <a:extLst>
                <a:ext uri="{FF2B5EF4-FFF2-40B4-BE49-F238E27FC236}">
                  <a16:creationId xmlns:a16="http://schemas.microsoft.com/office/drawing/2014/main" id="{7D82CB4D-B2DD-62BA-3512-A7EACEB1B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4" name="Footer Placeholder 7">
              <a:extLst>
                <a:ext uri="{FF2B5EF4-FFF2-40B4-BE49-F238E27FC236}">
                  <a16:creationId xmlns:a16="http://schemas.microsoft.com/office/drawing/2014/main" id="{D239275C-7024-08EF-427D-AE7C9415B119}"/>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4092247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A5BA25-FD08-4B76-AAB3-3794B17BA6FB}"/>
              </a:ext>
            </a:extLst>
          </p:cNvPr>
          <p:cNvSpPr>
            <a:spLocks noGrp="1"/>
          </p:cNvSpPr>
          <p:nvPr>
            <p:ph type="sldNum" sz="quarter" idx="11"/>
          </p:nvPr>
        </p:nvSpPr>
        <p:spPr/>
        <p:txBody>
          <a:bodyPr/>
          <a:lstStyle/>
          <a:p>
            <a:fld id="{80FBB8BA-9C6A-4A48-A369-70FBD2FA98DA}" type="slidenum">
              <a:rPr lang="en-US" smtClean="0"/>
              <a:pPr/>
              <a:t>9</a:t>
            </a:fld>
            <a:endParaRPr lang="en-US" dirty="0"/>
          </a:p>
        </p:txBody>
      </p:sp>
      <p:sp>
        <p:nvSpPr>
          <p:cNvPr id="10" name="Title 1">
            <a:extLst>
              <a:ext uri="{FF2B5EF4-FFF2-40B4-BE49-F238E27FC236}">
                <a16:creationId xmlns:a16="http://schemas.microsoft.com/office/drawing/2014/main" id="{08E4A4B8-130B-D3CA-E0BA-842E88ED5BC4}"/>
              </a:ext>
            </a:extLst>
          </p:cNvPr>
          <p:cNvSpPr txBox="1">
            <a:spLocks/>
          </p:cNvSpPr>
          <p:nvPr/>
        </p:nvSpPr>
        <p:spPr>
          <a:xfrm>
            <a:off x="665559" y="182881"/>
            <a:ext cx="8107179" cy="773724"/>
          </a:xfrm>
          <a:prstGeom prst="rect">
            <a:avLst/>
          </a:prstGeom>
        </p:spPr>
        <p:txBody>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4400" dirty="0"/>
              <a:t>Annotated Response: Student #1</a:t>
            </a:r>
          </a:p>
        </p:txBody>
      </p:sp>
      <p:graphicFrame>
        <p:nvGraphicFramePr>
          <p:cNvPr id="2" name="Table 3">
            <a:extLst>
              <a:ext uri="{FF2B5EF4-FFF2-40B4-BE49-F238E27FC236}">
                <a16:creationId xmlns:a16="http://schemas.microsoft.com/office/drawing/2014/main" id="{A378F342-9278-B323-60ED-7DDA8EB80A3F}"/>
              </a:ext>
            </a:extLst>
          </p:cNvPr>
          <p:cNvGraphicFramePr>
            <a:graphicFrameLocks noGrp="1"/>
          </p:cNvGraphicFramePr>
          <p:nvPr>
            <p:extLst>
              <p:ext uri="{D42A27DB-BD31-4B8C-83A1-F6EECF244321}">
                <p14:modId xmlns:p14="http://schemas.microsoft.com/office/powerpoint/2010/main" val="1975366808"/>
              </p:ext>
            </p:extLst>
          </p:nvPr>
        </p:nvGraphicFramePr>
        <p:xfrm>
          <a:off x="0" y="921767"/>
          <a:ext cx="11709400" cy="4494416"/>
        </p:xfrm>
        <a:graphic>
          <a:graphicData uri="http://schemas.openxmlformats.org/drawingml/2006/table">
            <a:tbl>
              <a:tblPr firstRow="1" bandRow="1">
                <a:tableStyleId>{5C22544A-7EE6-4342-B048-85BDC9FD1C3A}</a:tableStyleId>
              </a:tblPr>
              <a:tblGrid>
                <a:gridCol w="5854700">
                  <a:extLst>
                    <a:ext uri="{9D8B030D-6E8A-4147-A177-3AD203B41FA5}">
                      <a16:colId xmlns:a16="http://schemas.microsoft.com/office/drawing/2014/main" val="3824252777"/>
                    </a:ext>
                  </a:extLst>
                </a:gridCol>
                <a:gridCol w="5854700">
                  <a:extLst>
                    <a:ext uri="{9D8B030D-6E8A-4147-A177-3AD203B41FA5}">
                      <a16:colId xmlns:a16="http://schemas.microsoft.com/office/drawing/2014/main" val="2880059399"/>
                    </a:ext>
                  </a:extLst>
                </a:gridCol>
              </a:tblGrid>
              <a:tr h="337127">
                <a:tc>
                  <a:txBody>
                    <a:bodyPr/>
                    <a:lstStyle/>
                    <a:p>
                      <a:pPr algn="ctr"/>
                      <a:r>
                        <a:rPr lang="en-US" sz="2000" dirty="0"/>
                        <a:t>Student Response</a:t>
                      </a:r>
                    </a:p>
                  </a:txBody>
                  <a:tcPr marT="41564" marB="41564" anchor="ctr"/>
                </a:tc>
                <a:tc>
                  <a:txBody>
                    <a:bodyPr/>
                    <a:lstStyle/>
                    <a:p>
                      <a:pPr algn="ctr"/>
                      <a:r>
                        <a:rPr lang="en-US" sz="2000" dirty="0"/>
                        <a:t>Assessment Comments</a:t>
                      </a:r>
                    </a:p>
                  </a:txBody>
                  <a:tcPr marT="41564" marB="41564" anchor="ctr"/>
                </a:tc>
                <a:extLst>
                  <a:ext uri="{0D108BD9-81ED-4DB2-BD59-A6C34878D82A}">
                    <a16:rowId xmlns:a16="http://schemas.microsoft.com/office/drawing/2014/main" val="283875124"/>
                  </a:ext>
                </a:extLst>
              </a:tr>
              <a:tr h="337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ea typeface="Times New Roman" panose="02020603050405020304" pitchFamily="18" charset="0"/>
                        </a:rPr>
                        <a:t>My idea would be to make it a variable cost and not change it.  Since there is no set amount of time someone could be there they cannot be certain it would be a fixed cost.  For this reason it would have to stay as a variable.  No matter how much they can try to make certain set hours, it would be divided among several people instead of one.  For this reason it would be hard to make it a fixed because it would involve several accounts as opposed to one set account.</a:t>
                      </a:r>
                    </a:p>
                  </a:txBody>
                  <a:tcPr marT="41564" marB="41564"/>
                </a:tc>
                <a:tc>
                  <a:txBody>
                    <a:bodyPr/>
                    <a:lstStyle/>
                    <a:p>
                      <a:pPr marL="0" indent="0">
                        <a:buFont typeface="Arial" panose="020B0604020202020204" pitchFamily="34" charset="0"/>
                        <a:buNone/>
                      </a:pPr>
                      <a:r>
                        <a:rPr lang="en-US" sz="2000" dirty="0"/>
                        <a:t>Plans to keep the existing method</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Identifies uncertainty about amount of worker time and uses it as a reason for continuing the existing method.  The next sentence denies uncertainty, suggesting the student does not understand that the cost classification is uncertain.</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Discussion suggests the student understands the basic difference between fixed and variable costs.</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Provides illogical/confusing reason against the alternative classification.</a:t>
                      </a:r>
                    </a:p>
                  </a:txBody>
                  <a:tcPr marT="41564" marB="41564"/>
                </a:tc>
                <a:extLst>
                  <a:ext uri="{0D108BD9-81ED-4DB2-BD59-A6C34878D82A}">
                    <a16:rowId xmlns:a16="http://schemas.microsoft.com/office/drawing/2014/main" val="1050396022"/>
                  </a:ext>
                </a:extLst>
              </a:tr>
            </a:tbl>
          </a:graphicData>
        </a:graphic>
      </p:graphicFrame>
      <p:grpSp>
        <p:nvGrpSpPr>
          <p:cNvPr id="8" name="Group 7">
            <a:extLst>
              <a:ext uri="{FF2B5EF4-FFF2-40B4-BE49-F238E27FC236}">
                <a16:creationId xmlns:a16="http://schemas.microsoft.com/office/drawing/2014/main" id="{8CC6980F-564C-8BD3-D1EF-B09CBC8D172B}"/>
              </a:ext>
            </a:extLst>
          </p:cNvPr>
          <p:cNvGrpSpPr/>
          <p:nvPr/>
        </p:nvGrpSpPr>
        <p:grpSpPr>
          <a:xfrm>
            <a:off x="3880514" y="6049983"/>
            <a:ext cx="7781571" cy="751381"/>
            <a:chOff x="3880514" y="6049983"/>
            <a:chExt cx="7781571" cy="751381"/>
          </a:xfrm>
        </p:grpSpPr>
        <p:pic>
          <p:nvPicPr>
            <p:cNvPr id="11" name="Content Placeholder 4">
              <a:extLst>
                <a:ext uri="{FF2B5EF4-FFF2-40B4-BE49-F238E27FC236}">
                  <a16:creationId xmlns:a16="http://schemas.microsoft.com/office/drawing/2014/main" id="{E8A2A059-963E-5624-FA94-437607EA0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600" y="6049983"/>
              <a:ext cx="1400485" cy="701633"/>
            </a:xfrm>
            <a:prstGeom prst="rect">
              <a:avLst/>
            </a:prstGeom>
          </p:spPr>
        </p:pic>
        <p:sp>
          <p:nvSpPr>
            <p:cNvPr id="12" name="Footer Placeholder 7">
              <a:extLst>
                <a:ext uri="{FF2B5EF4-FFF2-40B4-BE49-F238E27FC236}">
                  <a16:creationId xmlns:a16="http://schemas.microsoft.com/office/drawing/2014/main" id="{67F48EC3-69FC-FAEE-37C1-8E940CD255F3}"/>
                </a:ext>
              </a:extLst>
            </p:cNvPr>
            <p:cNvSpPr txBox="1">
              <a:spLocks/>
            </p:cNvSpPr>
            <p:nvPr/>
          </p:nvSpPr>
          <p:spPr>
            <a:xfrm>
              <a:off x="3880514" y="6435555"/>
              <a:ext cx="6573671" cy="3658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Susan Wolcott, CTLA Critical Thinking III, San Diego, July 30, 2022</a:t>
              </a:r>
            </a:p>
          </p:txBody>
        </p:sp>
      </p:grpSp>
    </p:spTree>
    <p:extLst>
      <p:ext uri="{BB962C8B-B14F-4D97-AF65-F5344CB8AC3E}">
        <p14:creationId xmlns:p14="http://schemas.microsoft.com/office/powerpoint/2010/main" val="1132713991"/>
      </p:ext>
    </p:extLst>
  </p:cSld>
  <p:clrMapOvr>
    <a:masterClrMapping/>
  </p:clrMapOvr>
</p:sld>
</file>

<file path=ppt/theme/theme1.xml><?xml version="1.0" encoding="utf-8"?>
<a:theme xmlns:a="http://schemas.openxmlformats.org/drawingml/2006/main" name="WolcottLynch">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extLst>
    <a:ext uri="{05A4C25C-085E-4340-85A3-A5531E510DB2}">
      <thm15:themeFamily xmlns:thm15="http://schemas.microsoft.com/office/thememl/2012/main" name="WolcottLynch" id="{0E361171-BB73-4194-8B3E-1BF62D1D0E2D}" vid="{F44A38D0-1A3E-4AA6-9886-A864B60105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13407</TotalTime>
  <Words>3549</Words>
  <Application>Microsoft Office PowerPoint</Application>
  <PresentationFormat>Widescreen</PresentationFormat>
  <Paragraphs>307</Paragraphs>
  <Slides>26</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Lucida Grande</vt:lpstr>
      <vt:lpstr>Symbol</vt:lpstr>
      <vt:lpstr>Times New Roman</vt:lpstr>
      <vt:lpstr>Wingdings</vt:lpstr>
      <vt:lpstr>WolcottLynch</vt:lpstr>
      <vt:lpstr>The First Step for Improved Critical Thinking Educational Design</vt:lpstr>
      <vt:lpstr>PowerPoint Presentation</vt:lpstr>
      <vt:lpstr>AICPA Faculty Guide  Authored by Susan Wolcott  Available at https://thiswaytocpa.com/program/CriticalThinking</vt:lpstr>
      <vt:lpstr>AICPA Faculty Guide: Critical Thinking Model</vt:lpstr>
      <vt:lpstr>Let’s Look at Samples of Student Writing</vt:lpstr>
      <vt:lpstr>PowerPoint Presentation</vt:lpstr>
      <vt:lpstr>Given the Design of This Assignment, What Student Performance Would You Expect?</vt:lpstr>
      <vt:lpstr>PowerPoint Presentation</vt:lpstr>
      <vt:lpstr>PowerPoint Presentation</vt:lpstr>
      <vt:lpstr>AICPA Critical Thinking Skills Rubric: Student #1</vt:lpstr>
      <vt:lpstr>PowerPoint Presentation</vt:lpstr>
      <vt:lpstr>PowerPoint Presentation</vt:lpstr>
      <vt:lpstr>AICPA Critical Thinking Skills Rubric: Student #2</vt:lpstr>
      <vt:lpstr>PowerPoint Presentation</vt:lpstr>
      <vt:lpstr>PowerPoint Presentation</vt:lpstr>
      <vt:lpstr>AICPA Critical Thinking Skills Rubric: Student #3</vt:lpstr>
      <vt:lpstr>PowerPoint Presentation</vt:lpstr>
      <vt:lpstr>PowerPoint Presentation</vt:lpstr>
      <vt:lpstr>Difficulties in Using the Rubric Because of the Assignment Design</vt:lpstr>
      <vt:lpstr>PowerPoint Presentation</vt:lpstr>
      <vt:lpstr>PowerPoint Presentation</vt:lpstr>
      <vt:lpstr>Design Assignments for Critical Thinking</vt:lpstr>
      <vt:lpstr>PowerPoint Presentation</vt:lpstr>
      <vt:lpstr>PowerPoint Presentation</vt:lpstr>
      <vt:lpstr>Learn More at Upcoming Sessions!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Wolcott</dc:creator>
  <cp:lastModifiedBy>Susan Wolcott</cp:lastModifiedBy>
  <cp:revision>823</cp:revision>
  <cp:lastPrinted>2022-04-26T16:19:10Z</cp:lastPrinted>
  <dcterms:created xsi:type="dcterms:W3CDTF">2019-08-06T02:00:07Z</dcterms:created>
  <dcterms:modified xsi:type="dcterms:W3CDTF">2022-07-31T18:11:20Z</dcterms:modified>
</cp:coreProperties>
</file>