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3"/>
  </p:notesMasterIdLst>
  <p:sldIdLst>
    <p:sldId id="9042" r:id="rId2"/>
    <p:sldId id="9038" r:id="rId3"/>
    <p:sldId id="9043" r:id="rId4"/>
    <p:sldId id="9069" r:id="rId5"/>
    <p:sldId id="9067" r:id="rId6"/>
    <p:sldId id="9068" r:id="rId7"/>
    <p:sldId id="9060" r:id="rId8"/>
    <p:sldId id="9070" r:id="rId9"/>
    <p:sldId id="9071" r:id="rId10"/>
    <p:sldId id="9072" r:id="rId11"/>
    <p:sldId id="9073" r:id="rId12"/>
    <p:sldId id="9063" r:id="rId13"/>
    <p:sldId id="9074" r:id="rId14"/>
    <p:sldId id="9064" r:id="rId15"/>
    <p:sldId id="9075" r:id="rId16"/>
    <p:sldId id="9065" r:id="rId17"/>
    <p:sldId id="835" r:id="rId18"/>
    <p:sldId id="9008" r:id="rId19"/>
    <p:sldId id="9012" r:id="rId20"/>
    <p:sldId id="9013" r:id="rId21"/>
    <p:sldId id="9076" r:id="rId22"/>
    <p:sldId id="9078" r:id="rId23"/>
    <p:sldId id="9079" r:id="rId24"/>
    <p:sldId id="9087" r:id="rId25"/>
    <p:sldId id="9081" r:id="rId26"/>
    <p:sldId id="9082" r:id="rId27"/>
    <p:sldId id="9083" r:id="rId28"/>
    <p:sldId id="9084" r:id="rId29"/>
    <p:sldId id="9085" r:id="rId30"/>
    <p:sldId id="9086" r:id="rId31"/>
    <p:sldId id="9088" r:id="rId3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172" autoAdjust="0"/>
    <p:restoredTop sz="92699" autoAdjust="0"/>
  </p:normalViewPr>
  <p:slideViewPr>
    <p:cSldViewPr snapToGrid="0">
      <p:cViewPr varScale="1">
        <p:scale>
          <a:sx n="102" d="100"/>
          <a:sy n="102" d="100"/>
        </p:scale>
        <p:origin x="1434" y="120"/>
      </p:cViewPr>
      <p:guideLst/>
    </p:cSldViewPr>
  </p:slideViewPr>
  <p:notesTextViewPr>
    <p:cViewPr>
      <p:scale>
        <a:sx n="1" d="1"/>
        <a:sy n="1" d="1"/>
      </p:scale>
      <p:origin x="0" y="0"/>
    </p:cViewPr>
  </p:notesTextViewPr>
  <p:sorterViewPr>
    <p:cViewPr>
      <p:scale>
        <a:sx n="100" d="100"/>
        <a:sy n="100" d="100"/>
      </p:scale>
      <p:origin x="0" y="-41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9" tIns="46585" rIns="93169" bIns="46585" rtlCol="0"/>
          <a:lstStyle>
            <a:lvl1pPr algn="l">
              <a:defRPr sz="1200"/>
            </a:lvl1pPr>
          </a:lstStyle>
          <a:p>
            <a:endParaRPr lang="en-US"/>
          </a:p>
        </p:txBody>
      </p:sp>
      <p:sp>
        <p:nvSpPr>
          <p:cNvPr id="3" name="Date Placeholder 2"/>
          <p:cNvSpPr>
            <a:spLocks noGrp="1"/>
          </p:cNvSpPr>
          <p:nvPr>
            <p:ph type="dt" idx="1"/>
          </p:nvPr>
        </p:nvSpPr>
        <p:spPr>
          <a:xfrm>
            <a:off x="3970938" y="0"/>
            <a:ext cx="3037840" cy="466435"/>
          </a:xfrm>
          <a:prstGeom prst="rect">
            <a:avLst/>
          </a:prstGeom>
        </p:spPr>
        <p:txBody>
          <a:bodyPr vert="horz" lIns="93169" tIns="46585" rIns="93169" bIns="46585" rtlCol="0"/>
          <a:lstStyle>
            <a:lvl1pPr algn="r">
              <a:defRPr sz="1200"/>
            </a:lvl1pPr>
          </a:lstStyle>
          <a:p>
            <a:fld id="{8DA92424-CD1C-4208-821E-8C84F52224AA}" type="datetimeFigureOut">
              <a:rPr lang="en-US" smtClean="0"/>
              <a:t>8/12/2022</a:t>
            </a:fld>
            <a:endParaRPr lang="en-US"/>
          </a:p>
        </p:txBody>
      </p:sp>
      <p:sp>
        <p:nvSpPr>
          <p:cNvPr id="4" name="Slide Image Placeholder 3"/>
          <p:cNvSpPr>
            <a:spLocks noGrp="1" noRot="1" noChangeAspect="1"/>
          </p:cNvSpPr>
          <p:nvPr>
            <p:ph type="sldImg" idx="2"/>
          </p:nvPr>
        </p:nvSpPr>
        <p:spPr>
          <a:xfrm>
            <a:off x="714375" y="1160463"/>
            <a:ext cx="5581650" cy="3140075"/>
          </a:xfrm>
          <a:prstGeom prst="rect">
            <a:avLst/>
          </a:prstGeom>
          <a:noFill/>
          <a:ln w="12700">
            <a:solidFill>
              <a:prstClr val="black"/>
            </a:solidFill>
          </a:ln>
        </p:spPr>
        <p:txBody>
          <a:bodyPr vert="horz" lIns="93169" tIns="46585" rIns="93169" bIns="46585" rtlCol="0" anchor="ctr"/>
          <a:lstStyle/>
          <a:p>
            <a:endParaRPr lang="en-US"/>
          </a:p>
        </p:txBody>
      </p:sp>
      <p:sp>
        <p:nvSpPr>
          <p:cNvPr id="5" name="Notes Placeholder 4"/>
          <p:cNvSpPr>
            <a:spLocks noGrp="1"/>
          </p:cNvSpPr>
          <p:nvPr>
            <p:ph type="body" sz="quarter" idx="3"/>
          </p:nvPr>
        </p:nvSpPr>
        <p:spPr>
          <a:xfrm>
            <a:off x="701040" y="4473894"/>
            <a:ext cx="5608320" cy="3660457"/>
          </a:xfrm>
          <a:prstGeom prst="rect">
            <a:avLst/>
          </a:prstGeom>
        </p:spPr>
        <p:txBody>
          <a:bodyPr vert="horz" lIns="93169" tIns="46585" rIns="93169" bIns="465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69" tIns="46585" rIns="93169"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3169" tIns="46585" rIns="93169" bIns="46585" rtlCol="0" anchor="b"/>
          <a:lstStyle>
            <a:lvl1pPr algn="r">
              <a:defRPr sz="1200"/>
            </a:lvl1pPr>
          </a:lstStyle>
          <a:p>
            <a:fld id="{4429AD28-360E-4D03-A8F8-444988547784}" type="slidenum">
              <a:rPr lang="en-US" smtClean="0"/>
              <a:t>‹#›</a:t>
            </a:fld>
            <a:endParaRPr lang="en-US"/>
          </a:p>
        </p:txBody>
      </p:sp>
    </p:spTree>
    <p:extLst>
      <p:ext uri="{BB962C8B-B14F-4D97-AF65-F5344CB8AC3E}">
        <p14:creationId xmlns:p14="http://schemas.microsoft.com/office/powerpoint/2010/main" val="412767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29AD28-360E-4D03-A8F8-444988547784}" type="slidenum">
              <a:rPr lang="en-US" smtClean="0"/>
              <a:t>16</a:t>
            </a:fld>
            <a:endParaRPr lang="en-US"/>
          </a:p>
        </p:txBody>
      </p:sp>
    </p:spTree>
    <p:extLst>
      <p:ext uri="{BB962C8B-B14F-4D97-AF65-F5344CB8AC3E}">
        <p14:creationId xmlns:p14="http://schemas.microsoft.com/office/powerpoint/2010/main" val="1046843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29AD28-360E-4D03-A8F8-444988547784}" type="slidenum">
              <a:rPr lang="en-US" smtClean="0"/>
              <a:t>21</a:t>
            </a:fld>
            <a:endParaRPr lang="en-US"/>
          </a:p>
        </p:txBody>
      </p:sp>
    </p:spTree>
    <p:extLst>
      <p:ext uri="{BB962C8B-B14F-4D97-AF65-F5344CB8AC3E}">
        <p14:creationId xmlns:p14="http://schemas.microsoft.com/office/powerpoint/2010/main" val="2142530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29AD28-360E-4D03-A8F8-444988547784}" type="slidenum">
              <a:rPr lang="en-US" smtClean="0"/>
              <a:t>22</a:t>
            </a:fld>
            <a:endParaRPr lang="en-US"/>
          </a:p>
        </p:txBody>
      </p:sp>
    </p:spTree>
    <p:extLst>
      <p:ext uri="{BB962C8B-B14F-4D97-AF65-F5344CB8AC3E}">
        <p14:creationId xmlns:p14="http://schemas.microsoft.com/office/powerpoint/2010/main" val="4163943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29AD28-360E-4D03-A8F8-444988547784}" type="slidenum">
              <a:rPr lang="en-US" smtClean="0"/>
              <a:t>23</a:t>
            </a:fld>
            <a:endParaRPr lang="en-US"/>
          </a:p>
        </p:txBody>
      </p:sp>
    </p:spTree>
    <p:extLst>
      <p:ext uri="{BB962C8B-B14F-4D97-AF65-F5344CB8AC3E}">
        <p14:creationId xmlns:p14="http://schemas.microsoft.com/office/powerpoint/2010/main" val="3408451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9133832" y="0"/>
            <a:ext cx="3058168" cy="6858000"/>
          </a:xfrm>
          <a:prstGeom prst="rect">
            <a:avLst/>
          </a:prstGeom>
        </p:spPr>
      </p:pic>
      <p:sp>
        <p:nvSpPr>
          <p:cNvPr id="3" name="Subtitle 2"/>
          <p:cNvSpPr>
            <a:spLocks noGrp="1"/>
          </p:cNvSpPr>
          <p:nvPr>
            <p:ph type="subTitle" idx="1"/>
          </p:nvPr>
        </p:nvSpPr>
        <p:spPr>
          <a:xfrm>
            <a:off x="3251200" y="3581400"/>
            <a:ext cx="52832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6" name="Title 15"/>
          <p:cNvSpPr>
            <a:spLocks noGrp="1"/>
          </p:cNvSpPr>
          <p:nvPr>
            <p:ph type="title"/>
          </p:nvPr>
        </p:nvSpPr>
        <p:spPr>
          <a:xfrm>
            <a:off x="3251200" y="1447800"/>
            <a:ext cx="5283200" cy="2133600"/>
          </a:xfrm>
        </p:spPr>
        <p:txBody>
          <a:bodyPr anchor="b"/>
          <a:lstStyle/>
          <a:p>
            <a:r>
              <a:rPr lang="en-US"/>
              <a:t>Click to edit Master title style</a:t>
            </a:r>
            <a:endParaRPr lang="en-US" dirty="0"/>
          </a:p>
        </p:txBody>
      </p:sp>
      <p:sp>
        <p:nvSpPr>
          <p:cNvPr id="13" name="Date Placeholder 12"/>
          <p:cNvSpPr>
            <a:spLocks noGrp="1"/>
          </p:cNvSpPr>
          <p:nvPr>
            <p:ph type="dt" sz="half" idx="10"/>
          </p:nvPr>
        </p:nvSpPr>
        <p:spPr>
          <a:xfrm>
            <a:off x="4777318" y="6426202"/>
            <a:ext cx="3759199" cy="126999"/>
          </a:xfrm>
        </p:spPr>
        <p:txBody>
          <a:bodyPr/>
          <a:lstStyle/>
          <a:p>
            <a:endParaRPr lang="en-US"/>
          </a:p>
        </p:txBody>
      </p:sp>
      <p:sp>
        <p:nvSpPr>
          <p:cNvPr id="14" name="Slide Number Placeholder 13"/>
          <p:cNvSpPr>
            <a:spLocks noGrp="1"/>
          </p:cNvSpPr>
          <p:nvPr>
            <p:ph type="sldNum" sz="quarter" idx="11"/>
          </p:nvPr>
        </p:nvSpPr>
        <p:spPr>
          <a:xfrm>
            <a:off x="8553301" y="6400800"/>
            <a:ext cx="609600" cy="152400"/>
          </a:xfrm>
        </p:spPr>
        <p:txBody>
          <a:bodyPr/>
          <a:lstStyle>
            <a:lvl1pPr algn="r">
              <a:defRPr/>
            </a:lvl1pPr>
          </a:lstStyle>
          <a:p>
            <a:fld id="{A48C6908-02E7-422B-BB78-B7F4F9207E25}" type="slidenum">
              <a:rPr lang="en-US" smtClean="0"/>
              <a:t>‹#›</a:t>
            </a:fld>
            <a:endParaRPr lang="en-US"/>
          </a:p>
        </p:txBody>
      </p:sp>
      <p:sp>
        <p:nvSpPr>
          <p:cNvPr id="15" name="Footer Placeholder 14"/>
          <p:cNvSpPr>
            <a:spLocks noGrp="1"/>
          </p:cNvSpPr>
          <p:nvPr>
            <p:ph type="ftr" sz="quarter" idx="12"/>
          </p:nvPr>
        </p:nvSpPr>
        <p:spPr>
          <a:xfrm>
            <a:off x="4775201" y="6296248"/>
            <a:ext cx="3761316" cy="152400"/>
          </a:xfrm>
        </p:spPr>
        <p:txBody>
          <a:bodyPr/>
          <a:lstStyle/>
          <a:p>
            <a:r>
              <a:rPr lang="en-US"/>
              <a:t>Susan Wolcott, Introduction to Cognitive Development, March 2022</a:t>
            </a:r>
          </a:p>
        </p:txBody>
      </p:sp>
    </p:spTree>
    <p:extLst>
      <p:ext uri="{BB962C8B-B14F-4D97-AF65-F5344CB8AC3E}">
        <p14:creationId xmlns:p14="http://schemas.microsoft.com/office/powerpoint/2010/main" val="894788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Date Placeholder 12"/>
          <p:cNvSpPr>
            <a:spLocks noGrp="1"/>
          </p:cNvSpPr>
          <p:nvPr>
            <p:ph type="dt" sz="half" idx="10"/>
          </p:nvPr>
        </p:nvSpPr>
        <p:spPr/>
        <p:txBody>
          <a:bodyPr/>
          <a:lstStyle/>
          <a:p>
            <a:endParaRPr lang="en-US"/>
          </a:p>
        </p:txBody>
      </p:sp>
      <p:sp>
        <p:nvSpPr>
          <p:cNvPr id="14" name="Slide Number Placeholder 13"/>
          <p:cNvSpPr>
            <a:spLocks noGrp="1"/>
          </p:cNvSpPr>
          <p:nvPr>
            <p:ph type="sldNum" sz="quarter" idx="11"/>
          </p:nvPr>
        </p:nvSpPr>
        <p:spPr/>
        <p:txBody>
          <a:bodyPr/>
          <a:lstStyle/>
          <a:p>
            <a:fld id="{A48C6908-02E7-422B-BB78-B7F4F9207E25}" type="slidenum">
              <a:rPr lang="en-US" smtClean="0"/>
              <a:t>‹#›</a:t>
            </a:fld>
            <a:endParaRPr lang="en-US"/>
          </a:p>
        </p:txBody>
      </p:sp>
      <p:sp>
        <p:nvSpPr>
          <p:cNvPr id="15" name="Footer Placeholder 14"/>
          <p:cNvSpPr>
            <a:spLocks noGrp="1"/>
          </p:cNvSpPr>
          <p:nvPr>
            <p:ph type="ftr" sz="quarter" idx="12"/>
          </p:nvPr>
        </p:nvSpPr>
        <p:spPr/>
        <p:txBody>
          <a:bodyPr/>
          <a:lstStyle/>
          <a:p>
            <a:r>
              <a:rPr lang="en-US"/>
              <a:t>Susan Wolcott, Introduction to Cognitive Development, March 2022</a:t>
            </a:r>
          </a:p>
        </p:txBody>
      </p:sp>
    </p:spTree>
    <p:extLst>
      <p:ext uri="{BB962C8B-B14F-4D97-AF65-F5344CB8AC3E}">
        <p14:creationId xmlns:p14="http://schemas.microsoft.com/office/powerpoint/2010/main" val="103556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Date Placeholder 12"/>
          <p:cNvSpPr>
            <a:spLocks noGrp="1"/>
          </p:cNvSpPr>
          <p:nvPr>
            <p:ph type="dt" sz="half" idx="10"/>
          </p:nvPr>
        </p:nvSpPr>
        <p:spPr/>
        <p:txBody>
          <a:bodyPr/>
          <a:lstStyle/>
          <a:p>
            <a:endParaRPr lang="en-US"/>
          </a:p>
        </p:txBody>
      </p:sp>
      <p:sp>
        <p:nvSpPr>
          <p:cNvPr id="14" name="Slide Number Placeholder 13"/>
          <p:cNvSpPr>
            <a:spLocks noGrp="1"/>
          </p:cNvSpPr>
          <p:nvPr>
            <p:ph type="sldNum" sz="quarter" idx="11"/>
          </p:nvPr>
        </p:nvSpPr>
        <p:spPr/>
        <p:txBody>
          <a:bodyPr/>
          <a:lstStyle/>
          <a:p>
            <a:fld id="{A48C6908-02E7-422B-BB78-B7F4F9207E25}" type="slidenum">
              <a:rPr lang="en-US" smtClean="0"/>
              <a:t>‹#›</a:t>
            </a:fld>
            <a:endParaRPr lang="en-US"/>
          </a:p>
        </p:txBody>
      </p:sp>
      <p:sp>
        <p:nvSpPr>
          <p:cNvPr id="15" name="Footer Placeholder 14"/>
          <p:cNvSpPr>
            <a:spLocks noGrp="1"/>
          </p:cNvSpPr>
          <p:nvPr>
            <p:ph type="ftr" sz="quarter" idx="12"/>
          </p:nvPr>
        </p:nvSpPr>
        <p:spPr/>
        <p:txBody>
          <a:bodyPr/>
          <a:lstStyle/>
          <a:p>
            <a:r>
              <a:rPr lang="en-US"/>
              <a:t>Susan Wolcott, Introduction to Cognitive Development, March 2022</a:t>
            </a:r>
          </a:p>
        </p:txBody>
      </p:sp>
    </p:spTree>
    <p:extLst>
      <p:ext uri="{BB962C8B-B14F-4D97-AF65-F5344CB8AC3E}">
        <p14:creationId xmlns:p14="http://schemas.microsoft.com/office/powerpoint/2010/main" val="3625924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ext 1 column">
    <p:spTree>
      <p:nvGrpSpPr>
        <p:cNvPr id="1" name=""/>
        <p:cNvGrpSpPr/>
        <p:nvPr/>
      </p:nvGrpSpPr>
      <p:grpSpPr>
        <a:xfrm>
          <a:off x="0" y="0"/>
          <a:ext cx="0" cy="0"/>
          <a:chOff x="0" y="0"/>
          <a:chExt cx="0" cy="0"/>
        </a:xfrm>
      </p:grpSpPr>
      <p:sp>
        <p:nvSpPr>
          <p:cNvPr id="2" name="Title 1"/>
          <p:cNvSpPr>
            <a:spLocks noGrp="1"/>
          </p:cNvSpPr>
          <p:nvPr>
            <p:ph type="title"/>
          </p:nvPr>
        </p:nvSpPr>
        <p:spPr>
          <a:xfrm>
            <a:off x="665559" y="487680"/>
            <a:ext cx="10363200" cy="788471"/>
          </a:xfrm>
        </p:spPr>
        <p:txBody>
          <a:bodyPr lIns="0" tIns="0" rIns="0" bIns="0" anchor="b" anchorCtr="0">
            <a:noAutofit/>
          </a:bodyPr>
          <a:lstStyle>
            <a:lvl1pPr algn="l">
              <a:defRPr sz="2933">
                <a:solidFill>
                  <a:schemeClr val="tx2"/>
                </a:solidFill>
              </a:defRPr>
            </a:lvl1pPr>
          </a:lstStyle>
          <a:p>
            <a:r>
              <a:rPr lang="en-US"/>
              <a:t>Click to edit Master title style</a:t>
            </a:r>
            <a:endParaRPr lang="en-US" dirty="0"/>
          </a:p>
        </p:txBody>
      </p:sp>
      <p:sp>
        <p:nvSpPr>
          <p:cNvPr id="11" name="Slide Number Placeholder 5"/>
          <p:cNvSpPr>
            <a:spLocks noGrp="1"/>
          </p:cNvSpPr>
          <p:nvPr>
            <p:ph type="sldNum" sz="quarter" idx="4"/>
          </p:nvPr>
        </p:nvSpPr>
        <p:spPr>
          <a:xfrm>
            <a:off x="681440" y="6405743"/>
            <a:ext cx="285157" cy="363200"/>
          </a:xfrm>
          <a:prstGeom prst="rect">
            <a:avLst/>
          </a:prstGeom>
        </p:spPr>
        <p:txBody>
          <a:bodyPr vert="horz" lIns="0" tIns="0" rIns="0" bIns="0" rtlCol="0" anchor="t"/>
          <a:lstStyle>
            <a:lvl1pPr algn="l">
              <a:defRPr lang="en-US" sz="1067" kern="1200" smtClean="0">
                <a:solidFill>
                  <a:schemeClr val="bg2"/>
                </a:solidFill>
                <a:latin typeface="+mn-lt"/>
                <a:ea typeface="+mn-ea"/>
                <a:cs typeface="+mn-cs"/>
              </a:defRPr>
            </a:lvl1pPr>
          </a:lstStyle>
          <a:p>
            <a:fld id="{80FBB8BA-9C6A-4A48-A369-70FBD2FA98DA}" type="slidenum">
              <a:rPr lang="en-US" smtClean="0"/>
              <a:pPr/>
              <a:t>‹#›</a:t>
            </a:fld>
            <a:endParaRPr lang="en-US" dirty="0"/>
          </a:p>
        </p:txBody>
      </p:sp>
      <p:sp>
        <p:nvSpPr>
          <p:cNvPr id="4" name="Content Placeholder 3"/>
          <p:cNvSpPr>
            <a:spLocks noGrp="1"/>
          </p:cNvSpPr>
          <p:nvPr>
            <p:ph sz="quarter" idx="14"/>
          </p:nvPr>
        </p:nvSpPr>
        <p:spPr>
          <a:xfrm>
            <a:off x="665558" y="1602317"/>
            <a:ext cx="10363199" cy="4466167"/>
          </a:xfrm>
        </p:spPr>
        <p:txBody>
          <a:bodyPr>
            <a:noAutofit/>
          </a:bodyPr>
          <a:lstStyle>
            <a:lvl1pPr>
              <a:spcAft>
                <a:spcPts val="1600"/>
              </a:spcAft>
              <a:defRPr/>
            </a:lvl1pPr>
            <a:lvl2pPr>
              <a:spcAft>
                <a:spcPts val="1600"/>
              </a:spcAft>
              <a:defRPr/>
            </a:lvl2pPr>
            <a:lvl3pPr indent="-304792">
              <a:spcAft>
                <a:spcPts val="1600"/>
              </a:spcAft>
              <a:defRPr/>
            </a:lvl3pPr>
            <a:lvl4pPr>
              <a:spcAft>
                <a:spcPts val="1600"/>
              </a:spcAft>
              <a:defRPr/>
            </a:lvl4pPr>
            <a:lvl5pPr>
              <a:spcAft>
                <a:spcPts val="16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13426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57201"/>
            <a:ext cx="4876800" cy="5714999"/>
          </a:xfrm>
        </p:spPr>
        <p:txBody>
          <a:bodyPr anchor="t"/>
          <a:lstStyle>
            <a:lvl1pPr>
              <a:defRPr sz="3200"/>
            </a:lvl1pPr>
            <a:lvl2pPr>
              <a:defRPr sz="2400"/>
            </a:lvl2pPr>
            <a:lvl3pPr>
              <a:defRPr sz="2000"/>
            </a:lvl3pPr>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5"/>
          <p:cNvSpPr>
            <a:spLocks noGrp="1"/>
          </p:cNvSpPr>
          <p:nvPr>
            <p:ph type="title"/>
          </p:nvPr>
        </p:nvSpPr>
        <p:spPr>
          <a:xfrm>
            <a:off x="6502400" y="457200"/>
            <a:ext cx="3759200" cy="4953000"/>
          </a:xfrm>
        </p:spPr>
        <p:txBody>
          <a:bodyPr>
            <a:normAutofit/>
          </a:bodyPr>
          <a:lstStyle>
            <a:lvl1pPr>
              <a:defRPr sz="4800"/>
            </a:lvl1pPr>
          </a:lstStyle>
          <a:p>
            <a:r>
              <a:rPr lang="en-US"/>
              <a:t>Click to edit Master title style</a:t>
            </a:r>
            <a:endParaRPr lang="en-US" dirty="0"/>
          </a:p>
        </p:txBody>
      </p:sp>
    </p:spTree>
    <p:extLst>
      <p:ext uri="{BB962C8B-B14F-4D97-AF65-F5344CB8AC3E}">
        <p14:creationId xmlns:p14="http://schemas.microsoft.com/office/powerpoint/2010/main" val="70656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9144000" y="0"/>
            <a:ext cx="3058168" cy="6858000"/>
          </a:xfrm>
          <a:prstGeom prst="rect">
            <a:avLst/>
          </a:prstGeom>
        </p:spPr>
      </p:pic>
      <p:sp>
        <p:nvSpPr>
          <p:cNvPr id="15" name="Title 14"/>
          <p:cNvSpPr>
            <a:spLocks noGrp="1"/>
          </p:cNvSpPr>
          <p:nvPr>
            <p:ph type="title"/>
          </p:nvPr>
        </p:nvSpPr>
        <p:spPr>
          <a:xfrm>
            <a:off x="609600" y="1828800"/>
            <a:ext cx="4267200" cy="1752600"/>
          </a:xfrm>
        </p:spPr>
        <p:txBody>
          <a:bodyPr anchor="b">
            <a:noAutofit/>
          </a:bodyPr>
          <a:lstStyle>
            <a:lvl1pPr>
              <a:defRPr sz="4400"/>
            </a:lvl1pPr>
          </a:lstStyle>
          <a:p>
            <a:r>
              <a:rPr lang="en-US"/>
              <a:t>Click to edit Master title style</a:t>
            </a:r>
            <a:endParaRPr lang="en-US" dirty="0"/>
          </a:p>
        </p:txBody>
      </p:sp>
      <p:sp>
        <p:nvSpPr>
          <p:cNvPr id="3" name="Text Placeholder 2"/>
          <p:cNvSpPr>
            <a:spLocks noGrp="1"/>
          </p:cNvSpPr>
          <p:nvPr>
            <p:ph type="body" sz="quarter" idx="13"/>
          </p:nvPr>
        </p:nvSpPr>
        <p:spPr>
          <a:xfrm>
            <a:off x="609601" y="3578225"/>
            <a:ext cx="4267527"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a:t>Click to edit Master text styles</a:t>
            </a:r>
          </a:p>
        </p:txBody>
      </p:sp>
    </p:spTree>
    <p:extLst>
      <p:ext uri="{BB962C8B-B14F-4D97-AF65-F5344CB8AC3E}">
        <p14:creationId xmlns:p14="http://schemas.microsoft.com/office/powerpoint/2010/main" val="399660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3429000"/>
            <a:ext cx="41656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600" y="457200"/>
            <a:ext cx="41656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6502400" y="457201"/>
            <a:ext cx="3759200" cy="5714999"/>
          </a:xfrm>
        </p:spPr>
        <p:txBody>
          <a:bodyPr/>
          <a:lstStyle/>
          <a:p>
            <a:r>
              <a:rPr lang="en-US"/>
              <a:t>Click to edit Master title style</a:t>
            </a:r>
          </a:p>
        </p:txBody>
      </p:sp>
    </p:spTree>
    <p:extLst>
      <p:ext uri="{BB962C8B-B14F-4D97-AF65-F5344CB8AC3E}">
        <p14:creationId xmlns:p14="http://schemas.microsoft.com/office/powerpoint/2010/main" val="3496335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275238"/>
            <a:ext cx="47752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675288"/>
            <a:ext cx="47752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599" y="3429000"/>
            <a:ext cx="47752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599" y="3840162"/>
            <a:ext cx="47752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6502400" y="457201"/>
            <a:ext cx="3759200" cy="5714999"/>
          </a:xfrm>
        </p:spPr>
        <p:txBody>
          <a:bodyPr/>
          <a:lstStyle/>
          <a:p>
            <a:r>
              <a:rPr lang="en-US"/>
              <a:t>Click to edit Master title style</a:t>
            </a:r>
          </a:p>
        </p:txBody>
      </p:sp>
    </p:spTree>
    <p:extLst>
      <p:ext uri="{BB962C8B-B14F-4D97-AF65-F5344CB8AC3E}">
        <p14:creationId xmlns:p14="http://schemas.microsoft.com/office/powerpoint/2010/main" val="3459863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78400" y="457200"/>
            <a:ext cx="5283200" cy="4953000"/>
          </a:xfrm>
        </p:spPr>
        <p:txBody>
          <a:bodyPr>
            <a:normAutofit/>
          </a:bodyPr>
          <a:lstStyle>
            <a:lvl1pPr>
              <a:defRPr sz="4800"/>
            </a:lvl1pPr>
          </a:lstStyle>
          <a:p>
            <a:r>
              <a:rPr lang="en-US"/>
              <a:t>Click to edit Master title style</a:t>
            </a:r>
            <a:endParaRPr lang="en-US" dirty="0"/>
          </a:p>
        </p:txBody>
      </p:sp>
    </p:spTree>
    <p:extLst>
      <p:ext uri="{BB962C8B-B14F-4D97-AF65-F5344CB8AC3E}">
        <p14:creationId xmlns:p14="http://schemas.microsoft.com/office/powerpoint/2010/main" val="1457612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A48C6908-02E7-422B-BB78-B7F4F9207E25}" type="slidenum">
              <a:rPr lang="en-US" smtClean="0"/>
              <a:t>‹#›</a:t>
            </a:fld>
            <a:endParaRPr lang="en-US"/>
          </a:p>
        </p:txBody>
      </p:sp>
      <p:sp>
        <p:nvSpPr>
          <p:cNvPr id="10" name="Footer Placeholder 9"/>
          <p:cNvSpPr>
            <a:spLocks noGrp="1"/>
          </p:cNvSpPr>
          <p:nvPr>
            <p:ph type="ftr" sz="quarter" idx="12"/>
          </p:nvPr>
        </p:nvSpPr>
        <p:spPr/>
        <p:txBody>
          <a:bodyPr/>
          <a:lstStyle/>
          <a:p>
            <a:r>
              <a:rPr lang="en-US"/>
              <a:t>Susan Wolcott, Introduction to Cognitive Development, March 2022</a:t>
            </a:r>
          </a:p>
        </p:txBody>
      </p:sp>
    </p:spTree>
    <p:extLst>
      <p:ext uri="{BB962C8B-B14F-4D97-AF65-F5344CB8AC3E}">
        <p14:creationId xmlns:p14="http://schemas.microsoft.com/office/powerpoint/2010/main" val="189033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08800" y="1676401"/>
            <a:ext cx="3352800" cy="1874837"/>
          </a:xfrm>
        </p:spPr>
        <p:txBody>
          <a:bodyPr anchor="b">
            <a:normAutofit/>
          </a:bodyPr>
          <a:lstStyle>
            <a:lvl1pPr algn="r">
              <a:defRPr sz="2000" b="0">
                <a:effectLst/>
              </a:defRPr>
            </a:lvl1pPr>
          </a:lstStyle>
          <a:p>
            <a:r>
              <a:rPr lang="en-US"/>
              <a:t>Click to edit Master title style</a:t>
            </a:r>
            <a:endParaRPr lang="en-US" dirty="0"/>
          </a:p>
        </p:txBody>
      </p:sp>
      <p:sp>
        <p:nvSpPr>
          <p:cNvPr id="3" name="Content Placeholder 2"/>
          <p:cNvSpPr>
            <a:spLocks noGrp="1"/>
          </p:cNvSpPr>
          <p:nvPr>
            <p:ph idx="1"/>
          </p:nvPr>
        </p:nvSpPr>
        <p:spPr>
          <a:xfrm>
            <a:off x="406400" y="1676400"/>
            <a:ext cx="6266688"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3"/>
          <p:cNvSpPr>
            <a:spLocks noGrp="1"/>
          </p:cNvSpPr>
          <p:nvPr>
            <p:ph type="body" sz="half" idx="2"/>
          </p:nvPr>
        </p:nvSpPr>
        <p:spPr>
          <a:xfrm>
            <a:off x="7315200" y="3552372"/>
            <a:ext cx="29464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90571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06401" y="1676400"/>
            <a:ext cx="6262623"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11" name="Title 1"/>
          <p:cNvSpPr>
            <a:spLocks noGrp="1"/>
          </p:cNvSpPr>
          <p:nvPr>
            <p:ph type="title"/>
          </p:nvPr>
        </p:nvSpPr>
        <p:spPr>
          <a:xfrm>
            <a:off x="6908800" y="1676400"/>
            <a:ext cx="3352800" cy="1875972"/>
          </a:xfrm>
        </p:spPr>
        <p:txBody>
          <a:bodyPr anchor="b">
            <a:normAutofit/>
          </a:bodyPr>
          <a:lstStyle>
            <a:lvl1pPr algn="r">
              <a:defRPr sz="2000" b="0">
                <a:effectLst/>
              </a:defRPr>
            </a:lvl1pPr>
          </a:lstStyle>
          <a:p>
            <a:r>
              <a:rPr lang="en-US"/>
              <a:t>Click to edit Master title style</a:t>
            </a:r>
            <a:endParaRPr lang="en-US" dirty="0"/>
          </a:p>
        </p:txBody>
      </p:sp>
      <p:sp>
        <p:nvSpPr>
          <p:cNvPr id="12" name="Text Placeholder 3"/>
          <p:cNvSpPr>
            <a:spLocks noGrp="1"/>
          </p:cNvSpPr>
          <p:nvPr>
            <p:ph type="body" sz="half" idx="2"/>
          </p:nvPr>
        </p:nvSpPr>
        <p:spPr>
          <a:xfrm>
            <a:off x="7315200" y="3552372"/>
            <a:ext cx="29464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826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4" cstate="print"/>
          <a:stretch>
            <a:fillRect/>
          </a:stretch>
        </p:blipFill>
        <p:spPr>
          <a:xfrm>
            <a:off x="11764925" y="0"/>
            <a:ext cx="427076" cy="6858000"/>
          </a:xfrm>
          <a:prstGeom prst="rect">
            <a:avLst/>
          </a:prstGeom>
        </p:spPr>
      </p:pic>
      <p:sp>
        <p:nvSpPr>
          <p:cNvPr id="2" name="Title Placeholder 1"/>
          <p:cNvSpPr>
            <a:spLocks noGrp="1"/>
          </p:cNvSpPr>
          <p:nvPr>
            <p:ph type="title"/>
          </p:nvPr>
        </p:nvSpPr>
        <p:spPr>
          <a:xfrm>
            <a:off x="6502400" y="457200"/>
            <a:ext cx="3759200" cy="5715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457201"/>
            <a:ext cx="4876800" cy="57149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7"/>
          <p:cNvSpPr>
            <a:spLocks noGrp="1"/>
          </p:cNvSpPr>
          <p:nvPr>
            <p:ph type="sldNum" sz="quarter" idx="4"/>
          </p:nvPr>
        </p:nvSpPr>
        <p:spPr>
          <a:xfrm>
            <a:off x="10363200" y="6400800"/>
            <a:ext cx="7112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A48C6908-02E7-422B-BB78-B7F4F9207E25}" type="slidenum">
              <a:rPr lang="en-US" smtClean="0"/>
              <a:t>‹#›</a:t>
            </a:fld>
            <a:endParaRPr lang="en-US"/>
          </a:p>
        </p:txBody>
      </p:sp>
      <p:sp>
        <p:nvSpPr>
          <p:cNvPr id="9" name="Date Placeholder 8"/>
          <p:cNvSpPr>
            <a:spLocks noGrp="1"/>
          </p:cNvSpPr>
          <p:nvPr>
            <p:ph type="dt" sz="half" idx="2"/>
          </p:nvPr>
        </p:nvSpPr>
        <p:spPr>
          <a:xfrm>
            <a:off x="6502402" y="6426202"/>
            <a:ext cx="37591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endParaRPr lang="en-US"/>
          </a:p>
        </p:txBody>
      </p:sp>
      <p:sp>
        <p:nvSpPr>
          <p:cNvPr id="10" name="Footer Placeholder 9"/>
          <p:cNvSpPr>
            <a:spLocks noGrp="1"/>
          </p:cNvSpPr>
          <p:nvPr>
            <p:ph type="ftr" sz="quarter" idx="3"/>
          </p:nvPr>
        </p:nvSpPr>
        <p:spPr>
          <a:xfrm>
            <a:off x="6500285" y="6296248"/>
            <a:ext cx="3761316" cy="152400"/>
          </a:xfrm>
          <a:prstGeom prst="rect">
            <a:avLst/>
          </a:prstGeom>
        </p:spPr>
        <p:txBody>
          <a:bodyPr vert="horz" lIns="91440" tIns="45720" rIns="91440" bIns="45720" rtlCol="0" anchor="b"/>
          <a:lstStyle>
            <a:lvl1pPr algn="r">
              <a:defRPr sz="1050">
                <a:solidFill>
                  <a:schemeClr val="tx1"/>
                </a:solidFill>
              </a:defRPr>
            </a:lvl1pPr>
          </a:lstStyle>
          <a:p>
            <a:r>
              <a:rPr lang="en-US"/>
              <a:t>Susan Wolcott, Introduction to Cognitive Development, March 2022</a:t>
            </a:r>
          </a:p>
        </p:txBody>
      </p:sp>
    </p:spTree>
    <p:extLst>
      <p:ext uri="{BB962C8B-B14F-4D97-AF65-F5344CB8AC3E}">
        <p14:creationId xmlns:p14="http://schemas.microsoft.com/office/powerpoint/2010/main" val="3544475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Lst>
  <p:hf sldNum="0"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48E0BA0-E4A0-1EC3-2424-DA99C6C058C8}"/>
              </a:ext>
            </a:extLst>
          </p:cNvPr>
          <p:cNvSpPr>
            <a:spLocks noGrp="1"/>
          </p:cNvSpPr>
          <p:nvPr>
            <p:ph type="subTitle" idx="1"/>
          </p:nvPr>
        </p:nvSpPr>
        <p:spPr>
          <a:xfrm>
            <a:off x="629512" y="3581400"/>
            <a:ext cx="7904888" cy="2133600"/>
          </a:xfrm>
        </p:spPr>
        <p:txBody>
          <a:bodyPr>
            <a:normAutofit/>
          </a:bodyPr>
          <a:lstStyle/>
          <a:p>
            <a:endParaRPr lang="en-US" dirty="0"/>
          </a:p>
          <a:p>
            <a:r>
              <a:rPr lang="en-US" sz="3600" dirty="0">
                <a:solidFill>
                  <a:schemeClr val="accent4">
                    <a:lumMod val="75000"/>
                  </a:schemeClr>
                </a:solidFill>
              </a:rPr>
              <a:t>…They stumble upon critical thinking</a:t>
            </a:r>
          </a:p>
          <a:p>
            <a:endParaRPr lang="en-US" sz="3600" dirty="0"/>
          </a:p>
          <a:p>
            <a:r>
              <a:rPr lang="en-US" sz="2800" dirty="0"/>
              <a:t>Marla Lockhart, North Seattle College</a:t>
            </a:r>
          </a:p>
        </p:txBody>
      </p:sp>
      <p:sp>
        <p:nvSpPr>
          <p:cNvPr id="12" name="Title 2">
            <a:extLst>
              <a:ext uri="{FF2B5EF4-FFF2-40B4-BE49-F238E27FC236}">
                <a16:creationId xmlns:a16="http://schemas.microsoft.com/office/drawing/2014/main" id="{8DFE3E4A-BBF1-35BB-6496-D49F2DB6F25A}"/>
              </a:ext>
            </a:extLst>
          </p:cNvPr>
          <p:cNvSpPr>
            <a:spLocks noGrp="1"/>
          </p:cNvSpPr>
          <p:nvPr>
            <p:ph type="title"/>
          </p:nvPr>
        </p:nvSpPr>
        <p:spPr>
          <a:xfrm>
            <a:off x="3251200" y="1447800"/>
            <a:ext cx="5283200" cy="2133600"/>
          </a:xfrm>
        </p:spPr>
        <p:txBody>
          <a:bodyPr>
            <a:normAutofit/>
          </a:bodyPr>
          <a:lstStyle/>
          <a:p>
            <a:r>
              <a:rPr lang="en-US" sz="4400" dirty="0"/>
              <a:t>Financial Accounting Review Project with Simple Ratio Analysis</a:t>
            </a:r>
            <a:endParaRPr lang="en-US" sz="4000" dirty="0">
              <a:solidFill>
                <a:schemeClr val="tx1"/>
              </a:solidFill>
              <a:cs typeface="Arial" panose="020B0604020202020204" pitchFamily="34" charset="0"/>
            </a:endParaRPr>
          </a:p>
        </p:txBody>
      </p:sp>
    </p:spTree>
    <p:extLst>
      <p:ext uri="{BB962C8B-B14F-4D97-AF65-F5344CB8AC3E}">
        <p14:creationId xmlns:p14="http://schemas.microsoft.com/office/powerpoint/2010/main" val="909893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Autofit/>
          </a:bodyPr>
          <a:lstStyle/>
          <a:p>
            <a:pPr algn="l"/>
            <a:br>
              <a:rPr lang="en-US" sz="1400" dirty="0"/>
            </a:br>
            <a:r>
              <a:rPr lang="en-US" sz="1400" dirty="0"/>
              <a:t>“At first glance this company looks to be doing well. Retained Earnings year over year has increased by over double. Revenues is higher than expenses creating a net income for the year.”</a:t>
            </a:r>
            <a:br>
              <a:rPr lang="en-US" sz="1400" dirty="0"/>
            </a:br>
            <a:r>
              <a:rPr lang="en-US" sz="1400" dirty="0"/>
              <a:t> </a:t>
            </a:r>
            <a:br>
              <a:rPr lang="en-US" sz="1400" dirty="0"/>
            </a:br>
            <a:r>
              <a:rPr lang="en-US" sz="1400" dirty="0"/>
              <a:t>“Based on my observation, it looks like the company is in a healthy financial position. Total revenues are more than expenses, so they have a net income. Net income for the year is more than dividends so they have retained earnings. Their total assets are more than their total liabilities.”</a:t>
            </a:r>
            <a:br>
              <a:rPr lang="en-US" sz="1400" dirty="0"/>
            </a:br>
            <a:r>
              <a:rPr lang="en-US" sz="1400" dirty="0"/>
              <a:t> </a:t>
            </a:r>
            <a:br>
              <a:rPr lang="en-US" sz="1400" dirty="0"/>
            </a:br>
            <a:r>
              <a:rPr lang="en-US" sz="1400" dirty="0"/>
              <a:t>“I believe that the company is doing fairly well. They had a net income and their assets outweigh their liabilities. “</a:t>
            </a:r>
            <a:br>
              <a:rPr lang="en-US" sz="1400" dirty="0"/>
            </a:br>
            <a:r>
              <a:rPr lang="en-US" sz="1400" dirty="0"/>
              <a:t> </a:t>
            </a:r>
            <a:br>
              <a:rPr lang="en-US" sz="1400" dirty="0"/>
            </a:br>
            <a:r>
              <a:rPr lang="en-US" sz="1400" dirty="0"/>
              <a:t>“It doesn’t seem like the company is doing anything terribly wrong. Their total assets are greater than their total liabilities so that’s a good thing at a minimum. Also retained earnings are very nice, but that could mean they aren’t spending as good as they could be.”</a:t>
            </a:r>
            <a:br>
              <a:rPr lang="en-US" sz="1400" dirty="0"/>
            </a:br>
            <a:r>
              <a:rPr lang="en-US" sz="1400" dirty="0"/>
              <a:t> </a:t>
            </a:r>
            <a:br>
              <a:rPr lang="en-US" sz="1400" dirty="0"/>
            </a:br>
            <a:r>
              <a:rPr lang="en-US" sz="1400" dirty="0"/>
              <a:t>“Yes I do because this business is very profitable.”</a:t>
            </a:r>
            <a:br>
              <a:rPr lang="en-US" sz="1400" dirty="0"/>
            </a:br>
            <a:r>
              <a:rPr lang="en-US" sz="1400" dirty="0"/>
              <a:t> </a:t>
            </a:r>
            <a:br>
              <a:rPr lang="en-US" sz="1400" dirty="0"/>
            </a:br>
            <a:r>
              <a:rPr lang="en-US" sz="1400" dirty="0"/>
              <a:t>“I would say this company is doing reasonably well. They are up over $100k on the year in terms of net income which shows that they don’t have any expenses to pay or have any debt.”</a:t>
            </a:r>
            <a:br>
              <a:rPr lang="en-US" sz="1400" dirty="0"/>
            </a:br>
            <a:r>
              <a:rPr lang="en-US" sz="1400" dirty="0"/>
              <a:t> </a:t>
            </a:r>
            <a:br>
              <a:rPr lang="en-US" sz="1400" dirty="0"/>
            </a:br>
            <a:r>
              <a:rPr lang="en-US" sz="1400" dirty="0"/>
              <a:t>“I think that the company is in good shape because they have a good ratio between assets and liabilities.”  </a:t>
            </a:r>
            <a:br>
              <a:rPr lang="en-US" sz="1400" dirty="0"/>
            </a:br>
            <a:endParaRPr lang="en-US" sz="1400" b="1" dirty="0">
              <a:solidFill>
                <a:schemeClr val="accent4">
                  <a:lumMod val="75000"/>
                </a:schemeClr>
              </a:solidFill>
            </a:endParaRPr>
          </a:p>
        </p:txBody>
      </p:sp>
      <p:sp>
        <p:nvSpPr>
          <p:cNvPr id="14" name="Rectangle 14">
            <a:extLst>
              <a:ext uri="{FF2B5EF4-FFF2-40B4-BE49-F238E27FC236}">
                <a16:creationId xmlns:a16="http://schemas.microsoft.com/office/drawing/2014/main" id="{3CD03199-EE58-40A6-B9B0-F3DF36D3D1A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 Box 2">
            <a:extLst>
              <a:ext uri="{FF2B5EF4-FFF2-40B4-BE49-F238E27FC236}">
                <a16:creationId xmlns:a16="http://schemas.microsoft.com/office/drawing/2014/main" id="{82CAC270-A71A-4670-ABCE-FE9F776210C1}"/>
              </a:ext>
            </a:extLst>
          </p:cNvPr>
          <p:cNvSpPr txBox="1">
            <a:spLocks noChangeArrowheads="1"/>
          </p:cNvSpPr>
          <p:nvPr/>
        </p:nvSpPr>
        <p:spPr bwMode="auto">
          <a:xfrm>
            <a:off x="985520" y="8213090"/>
            <a:ext cx="6200775" cy="13525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a:solidFill>
                  <a:srgbClr val="2703D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3703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Make an Initial “Gut” Observation (p. 2)</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Autofit/>
          </a:bodyPr>
          <a:lstStyle/>
          <a:p>
            <a:pPr algn="l">
              <a:lnSpc>
                <a:spcPts val="1400"/>
              </a:lnSpc>
            </a:pPr>
            <a:r>
              <a:rPr lang="en-US" sz="1400" dirty="0"/>
              <a:t>“Based off the significant increase in Retained Earnings, it seems the company is doing well!”</a:t>
            </a:r>
            <a:br>
              <a:rPr lang="en-US" sz="1400" dirty="0"/>
            </a:br>
            <a:r>
              <a:rPr lang="en-US" sz="1400" dirty="0"/>
              <a:t> </a:t>
            </a:r>
            <a:br>
              <a:rPr lang="en-US" sz="1400" dirty="0"/>
            </a:br>
            <a:r>
              <a:rPr lang="en-US" sz="1400" dirty="0"/>
              <a:t>“In my opinion, this year the company did better than the previous year. It can be seen from its net income that looks high and the company able to pay its liabilities from its revenues. The retained earnings also increases significantly than last year. That’s why I think that the company is doing a good job based on these financial statements.”</a:t>
            </a:r>
            <a:br>
              <a:rPr lang="en-US" sz="1400" dirty="0"/>
            </a:br>
            <a:r>
              <a:rPr lang="en-US" sz="1400" dirty="0"/>
              <a:t> </a:t>
            </a:r>
            <a:br>
              <a:rPr lang="en-US" sz="1400" dirty="0"/>
            </a:br>
            <a:r>
              <a:rPr lang="en-US" sz="1400" dirty="0"/>
              <a:t>“This company seems to be doing a good job based on their net income, vs liabilities and assets.  They are in the positive”</a:t>
            </a:r>
            <a:br>
              <a:rPr lang="en-US" sz="1400" dirty="0"/>
            </a:br>
            <a:r>
              <a:rPr lang="en-US" sz="1400" dirty="0"/>
              <a:t> </a:t>
            </a:r>
            <a:br>
              <a:rPr lang="en-US" sz="1400" dirty="0"/>
            </a:br>
            <a:r>
              <a:rPr lang="en-US" sz="1400" dirty="0"/>
              <a:t>“Really a good job!  Revenue came from stable main business income and reasonable expenses, so retained earnings were up 171% year on year, which was a good result.  Otherwise, if accounts receivable be noticed to increase cash flow would be better.”</a:t>
            </a:r>
            <a:br>
              <a:rPr lang="en-US" sz="1400" dirty="0"/>
            </a:br>
            <a:r>
              <a:rPr lang="en-US" sz="1400" dirty="0"/>
              <a:t> </a:t>
            </a:r>
            <a:br>
              <a:rPr lang="en-US" sz="1400" dirty="0"/>
            </a:br>
            <a:r>
              <a:rPr lang="en-US" sz="1400" dirty="0"/>
              <a:t>“Net income looks good. Retained earnings are increasing. Personnel are the major expense of the business. The company is carrying a mortgage on its facility. Accounts receivable are higher by proportion of assets than is ideal.”</a:t>
            </a:r>
            <a:br>
              <a:rPr lang="en-US" sz="1400" dirty="0"/>
            </a:br>
            <a:r>
              <a:rPr lang="en-US" sz="1400" dirty="0"/>
              <a:t> </a:t>
            </a:r>
            <a:br>
              <a:rPr lang="en-US" sz="1400" dirty="0"/>
            </a:br>
            <a:r>
              <a:rPr lang="en-US" sz="1400" dirty="0"/>
              <a:t>“On initial impression, the company appears to be doing well and growing. Retained earnings were $52,000 at the end of 2023 and $141,100 at the end of 2024, meaning the company retained $89,100 in 2024 alone which is a good increase from $52,000 up to that point. It also has more assets ($485,500) than liabilities ($318,400).”</a:t>
            </a:r>
            <a:endParaRPr lang="en-US" sz="1400" b="1" dirty="0">
              <a:solidFill>
                <a:schemeClr val="accent4">
                  <a:lumMod val="75000"/>
                </a:schemeClr>
              </a:solidFill>
            </a:endParaRPr>
          </a:p>
        </p:txBody>
      </p:sp>
      <p:sp>
        <p:nvSpPr>
          <p:cNvPr id="14" name="Rectangle 14">
            <a:extLst>
              <a:ext uri="{FF2B5EF4-FFF2-40B4-BE49-F238E27FC236}">
                <a16:creationId xmlns:a16="http://schemas.microsoft.com/office/drawing/2014/main" id="{3CD03199-EE58-40A6-B9B0-F3DF36D3D1A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 Box 2">
            <a:extLst>
              <a:ext uri="{FF2B5EF4-FFF2-40B4-BE49-F238E27FC236}">
                <a16:creationId xmlns:a16="http://schemas.microsoft.com/office/drawing/2014/main" id="{82CAC270-A71A-4670-ABCE-FE9F776210C1}"/>
              </a:ext>
            </a:extLst>
          </p:cNvPr>
          <p:cNvSpPr txBox="1">
            <a:spLocks noChangeArrowheads="1"/>
          </p:cNvSpPr>
          <p:nvPr/>
        </p:nvSpPr>
        <p:spPr bwMode="auto">
          <a:xfrm>
            <a:off x="985520" y="8213090"/>
            <a:ext cx="6200775" cy="13525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a:solidFill>
                  <a:srgbClr val="2703D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7485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sz="3200"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Calculate Depreciation and Create the Classified Balance Sheet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rmAutofit/>
          </a:bodyPr>
          <a:lstStyle/>
          <a:p>
            <a:pPr algn="ctr"/>
            <a:r>
              <a:rPr lang="en-US" sz="2400" b="1" dirty="0">
                <a:solidFill>
                  <a:schemeClr val="accent4">
                    <a:lumMod val="75000"/>
                  </a:schemeClr>
                </a:solidFill>
              </a:rPr>
              <a:t>Equipment, Land, Building</a:t>
            </a:r>
            <a:br>
              <a:rPr lang="en-US" sz="2400" dirty="0">
                <a:solidFill>
                  <a:schemeClr val="tx1"/>
                </a:solidFill>
              </a:rPr>
            </a:br>
            <a:br>
              <a:rPr lang="en-US" sz="2400" dirty="0">
                <a:solidFill>
                  <a:schemeClr val="tx1"/>
                </a:solidFill>
              </a:rPr>
            </a:br>
            <a:r>
              <a:rPr lang="en-US" sz="2400" dirty="0">
                <a:solidFill>
                  <a:schemeClr val="tx1"/>
                </a:solidFill>
              </a:rPr>
              <a:t>Students are expected to answer that there is no depreciation for land, and then calculate straight-line annual depreciation for Building, and Equipment.</a:t>
            </a:r>
            <a:br>
              <a:rPr lang="en-US" sz="2400" dirty="0">
                <a:solidFill>
                  <a:schemeClr val="tx1"/>
                </a:solidFill>
              </a:rPr>
            </a:br>
            <a:br>
              <a:rPr lang="en-US" sz="2400" dirty="0">
                <a:solidFill>
                  <a:schemeClr val="tx1"/>
                </a:solidFill>
              </a:rPr>
            </a:br>
            <a:r>
              <a:rPr lang="en-US" sz="2400" dirty="0">
                <a:solidFill>
                  <a:schemeClr val="tx1"/>
                </a:solidFill>
              </a:rPr>
              <a:t>They </a:t>
            </a:r>
            <a:r>
              <a:rPr lang="en-US" sz="2400" i="1" dirty="0">
                <a:solidFill>
                  <a:schemeClr val="tx1"/>
                </a:solidFill>
              </a:rPr>
              <a:t>should be </a:t>
            </a:r>
            <a:r>
              <a:rPr lang="en-US" sz="2400" dirty="0">
                <a:solidFill>
                  <a:schemeClr val="tx1"/>
                </a:solidFill>
              </a:rPr>
              <a:t>familiar with Accumulated Depreciation, Depreciation Expense, and how to calculate Book Value.  </a:t>
            </a:r>
            <a:br>
              <a:rPr lang="en-US" sz="2400" dirty="0">
                <a:solidFill>
                  <a:schemeClr val="tx1"/>
                </a:solidFill>
              </a:rPr>
            </a:br>
            <a:br>
              <a:rPr lang="en-US" sz="2400" dirty="0">
                <a:solidFill>
                  <a:schemeClr val="tx1"/>
                </a:solidFill>
              </a:rPr>
            </a:br>
            <a:r>
              <a:rPr lang="en-US" sz="2400" dirty="0">
                <a:solidFill>
                  <a:schemeClr val="tx1"/>
                </a:solidFill>
              </a:rPr>
              <a:t>(This also serves as a review opportunity.)</a:t>
            </a:r>
          </a:p>
        </p:txBody>
      </p:sp>
    </p:spTree>
    <p:extLst>
      <p:ext uri="{BB962C8B-B14F-4D97-AF65-F5344CB8AC3E}">
        <p14:creationId xmlns:p14="http://schemas.microsoft.com/office/powerpoint/2010/main" val="3406427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lnSpcReduction="10000"/>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Calculate Depreciation and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modify the financial statements, including a Classified Balance Sheet.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35429E3A-DFC2-4A02-BDCF-02E2540A0D4C}"/>
              </a:ext>
            </a:extLst>
          </p:cNvPr>
          <p:cNvPicPr>
            <a:picLocks noChangeAspect="1"/>
          </p:cNvPicPr>
          <p:nvPr/>
        </p:nvPicPr>
        <p:blipFill rotWithShape="1">
          <a:blip r:embed="rId2"/>
          <a:srcRect l="11741"/>
          <a:stretch/>
        </p:blipFill>
        <p:spPr>
          <a:xfrm>
            <a:off x="6502399" y="325820"/>
            <a:ext cx="5080000" cy="3634787"/>
          </a:xfrm>
          <a:prstGeom prst="rect">
            <a:avLst/>
          </a:prstGeom>
        </p:spPr>
      </p:pic>
      <p:pic>
        <p:nvPicPr>
          <p:cNvPr id="7" name="Picture 6">
            <a:extLst>
              <a:ext uri="{FF2B5EF4-FFF2-40B4-BE49-F238E27FC236}">
                <a16:creationId xmlns:a16="http://schemas.microsoft.com/office/drawing/2014/main" id="{2AC9BC72-47DE-4AB3-ACBA-50520A2928D0}"/>
              </a:ext>
            </a:extLst>
          </p:cNvPr>
          <p:cNvPicPr>
            <a:picLocks noChangeAspect="1"/>
          </p:cNvPicPr>
          <p:nvPr/>
        </p:nvPicPr>
        <p:blipFill rotWithShape="1">
          <a:blip r:embed="rId3"/>
          <a:srcRect l="11104"/>
          <a:stretch/>
        </p:blipFill>
        <p:spPr>
          <a:xfrm>
            <a:off x="6444595" y="3988672"/>
            <a:ext cx="4937437" cy="2289157"/>
          </a:xfrm>
          <a:prstGeom prst="rect">
            <a:avLst/>
          </a:prstGeom>
        </p:spPr>
      </p:pic>
    </p:spTree>
    <p:extLst>
      <p:ext uri="{BB962C8B-B14F-4D97-AF65-F5344CB8AC3E}">
        <p14:creationId xmlns:p14="http://schemas.microsoft.com/office/powerpoint/2010/main" val="1787833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lnSpcReduction="10000"/>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Calculate Depreciation and modify the financial statements, including a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Classified Balance Sheet.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949075"/>
          </a:xfrm>
          <a:solidFill>
            <a:schemeClr val="accent4">
              <a:lumMod val="20000"/>
              <a:lumOff val="80000"/>
            </a:schemeClr>
          </a:solidFill>
        </p:spPr>
        <p:txBody>
          <a:bodyPr>
            <a:normAutofit/>
          </a:bodyPr>
          <a:lstStyle/>
          <a:p>
            <a:pPr algn="ctr"/>
            <a:r>
              <a:rPr lang="en-US" sz="3200" dirty="0">
                <a:solidFill>
                  <a:schemeClr val="tx1"/>
                </a:solidFill>
              </a:rPr>
              <a:t>We previously had a Classified Balance Sheet assignment, </a:t>
            </a:r>
            <a:br>
              <a:rPr lang="en-US" sz="3200" dirty="0">
                <a:solidFill>
                  <a:schemeClr val="tx1"/>
                </a:solidFill>
              </a:rPr>
            </a:br>
            <a:r>
              <a:rPr lang="en-US" sz="3200" dirty="0">
                <a:solidFill>
                  <a:schemeClr val="tx1"/>
                </a:solidFill>
              </a:rPr>
              <a:t>(and they bombed), </a:t>
            </a:r>
            <a:br>
              <a:rPr lang="en-US" sz="3200" dirty="0">
                <a:solidFill>
                  <a:schemeClr val="tx1"/>
                </a:solidFill>
              </a:rPr>
            </a:br>
            <a:r>
              <a:rPr lang="en-US" sz="3200" dirty="0">
                <a:solidFill>
                  <a:schemeClr val="tx1"/>
                </a:solidFill>
              </a:rPr>
              <a:t>So we’re revisiting.  </a:t>
            </a:r>
            <a:br>
              <a:rPr lang="en-US" sz="3200" dirty="0">
                <a:solidFill>
                  <a:schemeClr val="tx1"/>
                </a:solidFill>
              </a:rPr>
            </a:br>
            <a:br>
              <a:rPr lang="en-US" sz="3200" dirty="0">
                <a:solidFill>
                  <a:schemeClr val="tx1"/>
                </a:solidFill>
              </a:rPr>
            </a:br>
            <a:r>
              <a:rPr lang="en-US" sz="3200" dirty="0">
                <a:solidFill>
                  <a:schemeClr val="tx1"/>
                </a:solidFill>
              </a:rPr>
              <a:t>I created a template to provide more guidance.</a:t>
            </a:r>
          </a:p>
        </p:txBody>
      </p:sp>
    </p:spTree>
    <p:extLst>
      <p:ext uri="{BB962C8B-B14F-4D97-AF65-F5344CB8AC3E}">
        <p14:creationId xmlns:p14="http://schemas.microsoft.com/office/powerpoint/2010/main" val="4005871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fontScale="92500"/>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0" marR="0" indent="0">
              <a:lnSpc>
                <a:spcPct val="107000"/>
              </a:lnSpc>
              <a:spcBef>
                <a:spcPts val="0"/>
              </a:spcBef>
              <a:spcAft>
                <a:spcPts val="0"/>
              </a:spcAft>
              <a:buNone/>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Calculate Depreciation and modify the financial statements, including the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Classified Balance Sheet.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6" name="Picture 5">
            <a:extLst>
              <a:ext uri="{FF2B5EF4-FFF2-40B4-BE49-F238E27FC236}">
                <a16:creationId xmlns:a16="http://schemas.microsoft.com/office/drawing/2014/main" id="{50BBAF88-5A64-40A7-B71F-124599E1664D}"/>
              </a:ext>
            </a:extLst>
          </p:cNvPr>
          <p:cNvPicPr>
            <a:picLocks noChangeAspect="1"/>
          </p:cNvPicPr>
          <p:nvPr/>
        </p:nvPicPr>
        <p:blipFill>
          <a:blip r:embed="rId2"/>
          <a:stretch>
            <a:fillRect/>
          </a:stretch>
        </p:blipFill>
        <p:spPr>
          <a:xfrm>
            <a:off x="6271538" y="166664"/>
            <a:ext cx="4876800" cy="6512253"/>
          </a:xfrm>
          <a:prstGeom prst="rect">
            <a:avLst/>
          </a:prstGeom>
        </p:spPr>
      </p:pic>
    </p:spTree>
    <p:extLst>
      <p:ext uri="{BB962C8B-B14F-4D97-AF65-F5344CB8AC3E}">
        <p14:creationId xmlns:p14="http://schemas.microsoft.com/office/powerpoint/2010/main" val="2039523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fontScale="85000" lnSpcReduction="10000"/>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Calculate Depreciation, Modify the Financial Statements, and Create the Classified Balance Sheet</a:t>
            </a: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How’s the Company Doing?  Make Ratio Calculations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rmAutofit/>
          </a:bodyPr>
          <a:lstStyle/>
          <a:p>
            <a:pPr algn="ctr"/>
            <a:r>
              <a:rPr lang="en-US" sz="2800" b="1" dirty="0">
                <a:solidFill>
                  <a:srgbClr val="7030A0"/>
                </a:solidFill>
              </a:rPr>
              <a:t>Ratio Calculations</a:t>
            </a:r>
            <a:br>
              <a:rPr lang="en-US" sz="2000" b="1" dirty="0"/>
            </a:br>
            <a:br>
              <a:rPr lang="en-US" sz="2000" b="1" dirty="0"/>
            </a:br>
            <a:r>
              <a:rPr lang="en-US" sz="2000" b="1" dirty="0"/>
              <a:t>“While just a few simple ratio calculations will not give the full picture of the company’s financial health, it is a good beginning.</a:t>
            </a:r>
            <a:r>
              <a:rPr lang="en-US" sz="2000" dirty="0"/>
              <a:t>  </a:t>
            </a:r>
            <a:br>
              <a:rPr lang="en-US" sz="2000" dirty="0"/>
            </a:br>
            <a:br>
              <a:rPr lang="en-US" sz="2000" dirty="0"/>
            </a:br>
            <a:r>
              <a:rPr lang="en-US" sz="2000" b="1" dirty="0"/>
              <a:t>Keep in mind that a </a:t>
            </a:r>
            <a:r>
              <a:rPr lang="en-US" sz="2000" b="1" i="1" dirty="0"/>
              <a:t>thorough</a:t>
            </a:r>
            <a:r>
              <a:rPr lang="en-US" sz="2000" b="1" dirty="0"/>
              <a:t> analysis of the company’s financial health always includes comparisons with other companies in their same industry.</a:t>
            </a:r>
            <a:r>
              <a:rPr lang="en-US" sz="2000" dirty="0"/>
              <a:t> “</a:t>
            </a:r>
            <a:br>
              <a:rPr lang="en-US" sz="2000" dirty="0"/>
            </a:br>
            <a:r>
              <a:rPr lang="en-US" sz="2000" dirty="0"/>
              <a:t> </a:t>
            </a:r>
            <a:br>
              <a:rPr lang="en-US" sz="2000" dirty="0"/>
            </a:br>
            <a:r>
              <a:rPr lang="en-US" sz="2400" b="1" dirty="0">
                <a:solidFill>
                  <a:srgbClr val="7030A0"/>
                </a:solidFill>
              </a:rPr>
              <a:t>This is where scaffolding the assignment to include the next cognitive critical thinking levels can take place.</a:t>
            </a:r>
          </a:p>
        </p:txBody>
      </p:sp>
    </p:spTree>
    <p:extLst>
      <p:ext uri="{BB962C8B-B14F-4D97-AF65-F5344CB8AC3E}">
        <p14:creationId xmlns:p14="http://schemas.microsoft.com/office/powerpoint/2010/main" val="1912711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B690AD0B-61B3-4354-B571-684DACEA7D50}"/>
              </a:ext>
            </a:extLst>
          </p:cNvPr>
          <p:cNvSpPr>
            <a:spLocks noGrp="1" noChangeArrowheads="1"/>
          </p:cNvSpPr>
          <p:nvPr>
            <p:ph type="title"/>
          </p:nvPr>
        </p:nvSpPr>
        <p:spPr bwMode="auto">
          <a:xfrm>
            <a:off x="0" y="37427"/>
            <a:ext cx="10363200" cy="414831"/>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121920" tIns="60960" rIns="121920" bIns="60960" numCol="1" rtlCol="0" anchor="b" anchorCtr="0" compatLnSpc="1">
            <a:prstTxWarp prst="textNoShape">
              <a:avLst/>
            </a:prstTxWarp>
            <a:no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defTabSz="1219170">
              <a:lnSpc>
                <a:spcPct val="90000"/>
              </a:lnSpc>
              <a:tabLst>
                <a:tab pos="609585" algn="l"/>
              </a:tabLst>
            </a:pPr>
            <a:br>
              <a:rPr lang="en-US" altLang="en-US" sz="2400" dirty="0">
                <a:solidFill>
                  <a:schemeClr val="tx2"/>
                </a:solidFill>
              </a:rPr>
            </a:br>
            <a:endParaRPr lang="en-US" altLang="en-US" sz="2400" dirty="0">
              <a:solidFill>
                <a:schemeClr val="tx2"/>
              </a:solidFill>
            </a:endParaRPr>
          </a:p>
          <a:p>
            <a:pPr defTabSz="1219170">
              <a:lnSpc>
                <a:spcPct val="90000"/>
              </a:lnSpc>
              <a:tabLst>
                <a:tab pos="609585" algn="l"/>
              </a:tabLst>
            </a:pPr>
            <a:r>
              <a:rPr lang="en-US" altLang="en-US" sz="2400" b="1" dirty="0">
                <a:solidFill>
                  <a:schemeClr val="tx2"/>
                </a:solidFill>
              </a:rPr>
              <a:t>Level 5 (Expert) Skills: Financial Statement Ratio Analysis</a:t>
            </a:r>
            <a:endParaRPr lang="en-US" altLang="en-US" sz="2400" dirty="0">
              <a:solidFill>
                <a:schemeClr val="tx2"/>
              </a:solidFill>
            </a:endParaRPr>
          </a:p>
        </p:txBody>
      </p:sp>
      <p:sp>
        <p:nvSpPr>
          <p:cNvPr id="5" name="Slide Number Placeholder 4">
            <a:extLst>
              <a:ext uri="{FF2B5EF4-FFF2-40B4-BE49-F238E27FC236}">
                <a16:creationId xmlns:a16="http://schemas.microsoft.com/office/drawing/2014/main" id="{F748F20A-B6C2-4D33-9C7F-EF0372DFA229}"/>
              </a:ext>
            </a:extLst>
          </p:cNvPr>
          <p:cNvSpPr>
            <a:spLocks noGrp="1"/>
          </p:cNvSpPr>
          <p:nvPr>
            <p:ph type="sldNum" sz="quarter" idx="4"/>
          </p:nvPr>
        </p:nvSpPr>
        <p:spPr>
          <a:xfrm>
            <a:off x="681440" y="6405743"/>
            <a:ext cx="285157" cy="363200"/>
          </a:xfrm>
        </p:spPr>
        <p:txBody>
          <a:bodyPr anchor="t">
            <a:normAutofit/>
          </a:bodyPr>
          <a:lstStyle/>
          <a:p>
            <a:pPr>
              <a:spcAft>
                <a:spcPts val="800"/>
              </a:spcAft>
            </a:pPr>
            <a:fld id="{80FBB8BA-9C6A-4A48-A369-70FBD2FA98DA}" type="slidenum">
              <a:rPr lang="en-US" smtClean="0"/>
              <a:pPr>
                <a:spcAft>
                  <a:spcPts val="800"/>
                </a:spcAft>
              </a:pPr>
              <a:t>17</a:t>
            </a:fld>
            <a:endParaRPr lang="en-US"/>
          </a:p>
        </p:txBody>
      </p:sp>
      <p:graphicFrame>
        <p:nvGraphicFramePr>
          <p:cNvPr id="6" name="Table Placeholder 5">
            <a:extLst>
              <a:ext uri="{FF2B5EF4-FFF2-40B4-BE49-F238E27FC236}">
                <a16:creationId xmlns:a16="http://schemas.microsoft.com/office/drawing/2014/main" id="{91A12EB1-0181-4035-A829-B0C708FB376F}"/>
              </a:ext>
            </a:extLst>
          </p:cNvPr>
          <p:cNvGraphicFramePr>
            <a:graphicFrameLocks noGrp="1"/>
          </p:cNvGraphicFramePr>
          <p:nvPr>
            <p:ph sz="quarter" idx="14"/>
          </p:nvPr>
        </p:nvGraphicFramePr>
        <p:xfrm>
          <a:off x="2" y="481273"/>
          <a:ext cx="11809862" cy="5469152"/>
        </p:xfrm>
        <a:graphic>
          <a:graphicData uri="http://schemas.openxmlformats.org/drawingml/2006/table">
            <a:tbl>
              <a:tblPr firstRow="1" bandRow="1">
                <a:tableStyleId>{5C22544A-7EE6-4342-B048-85BDC9FD1C3A}</a:tableStyleId>
              </a:tblPr>
              <a:tblGrid>
                <a:gridCol w="2720019">
                  <a:extLst>
                    <a:ext uri="{9D8B030D-6E8A-4147-A177-3AD203B41FA5}">
                      <a16:colId xmlns:a16="http://schemas.microsoft.com/office/drawing/2014/main" val="3044167547"/>
                    </a:ext>
                  </a:extLst>
                </a:gridCol>
                <a:gridCol w="3102124">
                  <a:extLst>
                    <a:ext uri="{9D8B030D-6E8A-4147-A177-3AD203B41FA5}">
                      <a16:colId xmlns:a16="http://schemas.microsoft.com/office/drawing/2014/main" val="1652927761"/>
                    </a:ext>
                  </a:extLst>
                </a:gridCol>
                <a:gridCol w="3023882">
                  <a:extLst>
                    <a:ext uri="{9D8B030D-6E8A-4147-A177-3AD203B41FA5}">
                      <a16:colId xmlns:a16="http://schemas.microsoft.com/office/drawing/2014/main" val="1244157121"/>
                    </a:ext>
                  </a:extLst>
                </a:gridCol>
                <a:gridCol w="2963837">
                  <a:extLst>
                    <a:ext uri="{9D8B030D-6E8A-4147-A177-3AD203B41FA5}">
                      <a16:colId xmlns:a16="http://schemas.microsoft.com/office/drawing/2014/main" val="58784583"/>
                    </a:ext>
                  </a:extLst>
                </a:gridCol>
              </a:tblGrid>
              <a:tr h="310578">
                <a:tc gridSpan="4">
                  <a:txBody>
                    <a:bodyPr/>
                    <a:lstStyle/>
                    <a:p>
                      <a:pPr marL="0" marR="0">
                        <a:lnSpc>
                          <a:spcPct val="107000"/>
                        </a:lnSpc>
                        <a:spcBef>
                          <a:spcPts val="0"/>
                        </a:spcBef>
                        <a:spcAft>
                          <a:spcPts val="0"/>
                        </a:spcAft>
                        <a:tabLst>
                          <a:tab pos="1619250" algn="l"/>
                          <a:tab pos="7962900" algn="r"/>
                        </a:tabLst>
                      </a:pPr>
                      <a:r>
                        <a:rPr lang="en-US" sz="900" dirty="0">
                          <a:effectLst/>
                        </a:rPr>
                        <a:t>	</a:t>
                      </a:r>
                      <a:r>
                        <a:rPr lang="en-US" sz="1200" dirty="0">
                          <a:effectLst/>
                        </a:rPr>
                        <a:t>←Less Complex	More Complex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86028921"/>
                  </a:ext>
                </a:extLst>
              </a:tr>
              <a:tr h="279194">
                <a:tc>
                  <a:txBody>
                    <a:bodyPr/>
                    <a:lstStyle/>
                    <a:p>
                      <a:pPr marL="0" marR="0" algn="ctr">
                        <a:lnSpc>
                          <a:spcPct val="107000"/>
                        </a:lnSpc>
                        <a:spcBef>
                          <a:spcPts val="0"/>
                        </a:spcBef>
                        <a:spcAft>
                          <a:spcPts val="0"/>
                        </a:spcAft>
                      </a:pPr>
                      <a:r>
                        <a:rPr lang="en-US" sz="1300" b="1" dirty="0">
                          <a:effectLst/>
                        </a:rPr>
                        <a:t>Content Knowledge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Identify</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Analyze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Conclude and Anticipate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extLst>
                  <a:ext uri="{0D108BD9-81ED-4DB2-BD59-A6C34878D82A}">
                    <a16:rowId xmlns:a16="http://schemas.microsoft.com/office/drawing/2014/main" val="3664751155"/>
                  </a:ext>
                </a:extLst>
              </a:tr>
              <a:tr h="4879380">
                <a:tc>
                  <a:txBody>
                    <a:bodyPr/>
                    <a:lstStyle/>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Find formulas and calculate ratios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Locate financial information used in ratio calculations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Explain why higher/lower ratios are generally associated with greater: profitability, liquidity, stability, activity, etc.</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Describe the mechanical impact of accounting entries on ratio results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Locate information for comparable companies/industry</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Recognize and adjust calculations for differences in ratio formulas from different sources</a:t>
                      </a:r>
                    </a:p>
                    <a:p>
                      <a:pPr marL="171450" marR="0" indent="-171450">
                        <a:lnSpc>
                          <a:spcPct val="107000"/>
                        </a:lnSpc>
                        <a:spcBef>
                          <a:spcPts val="0"/>
                        </a:spcBef>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tc>
                <a:tc>
                  <a:txBody>
                    <a:bodyPr/>
                    <a:lstStyle/>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situational reason(s) for evaluating financial statement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internal and/or external stakeholders who might be interested in ratio information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why ratios are not “perfect” measures of profitability, liquidity, stability, activity, etc.</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why higher/lower ratios do not always indicate better/worse performance or higher/lower risk</a:t>
                      </a:r>
                    </a:p>
                    <a:p>
                      <a:pPr marL="171450" marR="0" lvl="0" indent="-171450" algn="l" defTabSz="457200" rtl="0" eaLnBrk="1" fontAlgn="auto" latinLnBrk="0" hangingPunct="1">
                        <a:lnSpc>
                          <a:spcPct val="107000"/>
                        </a:lnSpc>
                        <a:spcBef>
                          <a:spcPts val="0"/>
                        </a:spcBef>
                        <a:spcAft>
                          <a:spcPts val="0"/>
                        </a:spcAft>
                        <a:buClrTx/>
                        <a:buSzTx/>
                        <a:buFont typeface="Symbol" panose="05050102010706020507" pitchFamily="18" charset="2"/>
                        <a:buChar char=""/>
                        <a:tabLst>
                          <a:tab pos="457200" algn="l"/>
                        </a:tabLst>
                        <a:defRPr/>
                      </a:pPr>
                      <a:r>
                        <a:rPr lang="en-US" sz="1300" kern="1200" dirty="0">
                          <a:solidFill>
                            <a:schemeClr val="dk1"/>
                          </a:solidFill>
                          <a:effectLst/>
                          <a:latin typeface="+mn-lt"/>
                          <a:ea typeface="+mn-ea"/>
                          <a:cs typeface="+mn-cs"/>
                        </a:rPr>
                        <a:t>Identify situational factors that cause ratio values to differ across companies and across years for the same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relevant information that might be useful for interpreting a company’s ratios including competitor/ industry ratios, accounting methods/ estimates, and non-financial information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how it is possible for financial experts to disagree about the interpretation of a company’s ratios</a:t>
                      </a:r>
                    </a:p>
                  </a:txBody>
                  <a:tcPr marL="28981" marR="28981" marT="0" marB="0"/>
                </a:tc>
                <a:tc>
                  <a:txBody>
                    <a:bodyPr/>
                    <a:lstStyle/>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Evaluate possible business reasons for ratios to vary across companies and across years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Explore the possible strengths and weaknesses indicated by the time trend and/or competitor comparison of a company’s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Describe the pros and cons of using ratios to evaluate a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how different stakeholders might view ratios differently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Incorporate non-ratio information in the interpretation of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Adjust for and evaluate the impact of alternative accounting methods/ estimates on ratio interpretations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and evaluate the quality of assumptions underlying alternative interpretations of a company’s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and compensate for biases in ratio information and interpretation</a:t>
                      </a:r>
                    </a:p>
                  </a:txBody>
                  <a:tcPr marL="28981" marR="28981" marT="0" marB="0"/>
                </a:tc>
                <a:tc>
                  <a:txBody>
                    <a:bodyPr/>
                    <a:lstStyle/>
                    <a:p>
                      <a:pPr marL="171450" marR="0" lvl="0" indent="-171450" algn="l" defTabSz="457200" rtl="0" eaLnBrk="1" fontAlgn="auto" latinLnBrk="0" hangingPunct="1">
                        <a:lnSpc>
                          <a:spcPct val="107000"/>
                        </a:lnSpc>
                        <a:spcBef>
                          <a:spcPts val="0"/>
                        </a:spcBef>
                        <a:spcAft>
                          <a:spcPts val="0"/>
                        </a:spcAft>
                        <a:buClrTx/>
                        <a:buSzTx/>
                        <a:buFont typeface="Symbol" panose="05050102010706020507" pitchFamily="18" charset="2"/>
                        <a:buChar char=""/>
                        <a:tabLst>
                          <a:tab pos="457200" algn="l"/>
                        </a:tabLst>
                        <a:defRPr/>
                      </a:pPr>
                      <a:r>
                        <a:rPr lang="en-US" sz="1300" kern="1200" dirty="0">
                          <a:solidFill>
                            <a:schemeClr val="dk1"/>
                          </a:solidFill>
                          <a:effectLst/>
                          <a:latin typeface="+mn-lt"/>
                          <a:ea typeface="+mn-ea"/>
                          <a:cs typeface="+mn-cs"/>
                        </a:rPr>
                        <a:t>Provide a valid interpretation of ratios for a given situation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Prioritize the strengths and weaknesses of the company’s ratios and other data to reach conclusions about the company’s profitability, liquidity, stability, activity, etc.</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Describe limitations to a conclusion resulting from a ratio analysis about a company’s profitability, liquidity, stability, activity, etc. </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Proactively develop a plan for monitoring a company’s performance in the future</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Investigate and work toward future  implementation of new, superior methods of ratio analysis</a:t>
                      </a: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txBody>
                  <a:tcPr marL="28981" marR="28981" marT="0" marB="0"/>
                </a:tc>
                <a:extLst>
                  <a:ext uri="{0D108BD9-81ED-4DB2-BD59-A6C34878D82A}">
                    <a16:rowId xmlns:a16="http://schemas.microsoft.com/office/drawing/2014/main" val="572458975"/>
                  </a:ext>
                </a:extLst>
              </a:tr>
            </a:tbl>
          </a:graphicData>
        </a:graphic>
      </p:graphicFrame>
    </p:spTree>
    <p:extLst>
      <p:ext uri="{BB962C8B-B14F-4D97-AF65-F5344CB8AC3E}">
        <p14:creationId xmlns:p14="http://schemas.microsoft.com/office/powerpoint/2010/main" val="4239071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B690AD0B-61B3-4354-B571-684DACEA7D50}"/>
              </a:ext>
            </a:extLst>
          </p:cNvPr>
          <p:cNvSpPr>
            <a:spLocks noGrp="1" noChangeArrowheads="1"/>
          </p:cNvSpPr>
          <p:nvPr>
            <p:ph type="title"/>
          </p:nvPr>
        </p:nvSpPr>
        <p:spPr bwMode="auto">
          <a:xfrm>
            <a:off x="0" y="37427"/>
            <a:ext cx="11559654" cy="414831"/>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121920" tIns="60960" rIns="121920" bIns="60960" numCol="1" rtlCol="0" anchor="b" anchorCtr="0" compatLnSpc="1">
            <a:prstTxWarp prst="textNoShape">
              <a:avLst/>
            </a:prstTxWarp>
            <a:no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defTabSz="1219170">
              <a:lnSpc>
                <a:spcPct val="90000"/>
              </a:lnSpc>
              <a:tabLst>
                <a:tab pos="609585" algn="l"/>
              </a:tabLst>
            </a:pPr>
            <a:br>
              <a:rPr lang="en-US" altLang="en-US" sz="2400" dirty="0">
                <a:solidFill>
                  <a:schemeClr val="tx2"/>
                </a:solidFill>
              </a:rPr>
            </a:br>
            <a:endParaRPr lang="en-US" altLang="en-US" sz="2400" dirty="0">
              <a:solidFill>
                <a:schemeClr val="tx2"/>
              </a:solidFill>
            </a:endParaRPr>
          </a:p>
          <a:p>
            <a:pPr defTabSz="1219170">
              <a:lnSpc>
                <a:spcPct val="90000"/>
              </a:lnSpc>
              <a:tabLst>
                <a:tab pos="609585" algn="l"/>
              </a:tabLst>
            </a:pPr>
            <a:r>
              <a:rPr lang="en-US" altLang="en-US" sz="2400" b="1" dirty="0">
                <a:solidFill>
                  <a:schemeClr val="tx2"/>
                </a:solidFill>
                <a:highlight>
                  <a:srgbClr val="FFFF00"/>
                </a:highlight>
              </a:rPr>
              <a:t>Targeted Skills Level 1 </a:t>
            </a:r>
            <a:r>
              <a:rPr lang="en-US" altLang="en-US" sz="2400" b="1" dirty="0">
                <a:solidFill>
                  <a:schemeClr val="tx2"/>
                </a:solidFill>
                <a:highlight>
                  <a:srgbClr val="FFFF00"/>
                </a:highlight>
                <a:sym typeface="Wingdings" panose="05000000000000000000" pitchFamily="2" charset="2"/>
              </a:rPr>
              <a:t> </a:t>
            </a:r>
            <a:r>
              <a:rPr lang="en-US" altLang="en-US" sz="2400" b="1" dirty="0">
                <a:solidFill>
                  <a:schemeClr val="tx2"/>
                </a:solidFill>
                <a:highlight>
                  <a:srgbClr val="FFFF00"/>
                </a:highlight>
              </a:rPr>
              <a:t>Level </a:t>
            </a:r>
            <a:r>
              <a:rPr lang="en-US" altLang="en-US" sz="2400" b="1" dirty="0">
                <a:solidFill>
                  <a:schemeClr val="tx2"/>
                </a:solidFill>
                <a:highlight>
                  <a:srgbClr val="FFFF00"/>
                </a:highlight>
                <a:sym typeface="Wingdings" panose="05000000000000000000" pitchFamily="2" charset="2"/>
              </a:rPr>
              <a:t>2</a:t>
            </a:r>
            <a:r>
              <a:rPr lang="en-US" altLang="en-US" sz="2400" b="1" dirty="0">
                <a:solidFill>
                  <a:schemeClr val="tx2"/>
                </a:solidFill>
                <a:highlight>
                  <a:srgbClr val="FFFF00"/>
                </a:highlight>
              </a:rPr>
              <a:t>:</a:t>
            </a:r>
            <a:r>
              <a:rPr lang="en-US" altLang="en-US" sz="2400" b="1" dirty="0">
                <a:solidFill>
                  <a:schemeClr val="tx2"/>
                </a:solidFill>
              </a:rPr>
              <a:t> Financial Statement Ratio Analysis</a:t>
            </a:r>
            <a:endParaRPr lang="en-US" altLang="en-US" sz="2400" dirty="0">
              <a:solidFill>
                <a:schemeClr val="tx2"/>
              </a:solidFill>
            </a:endParaRPr>
          </a:p>
        </p:txBody>
      </p:sp>
      <p:sp>
        <p:nvSpPr>
          <p:cNvPr id="5" name="Slide Number Placeholder 4">
            <a:extLst>
              <a:ext uri="{FF2B5EF4-FFF2-40B4-BE49-F238E27FC236}">
                <a16:creationId xmlns:a16="http://schemas.microsoft.com/office/drawing/2014/main" id="{F748F20A-B6C2-4D33-9C7F-EF0372DFA229}"/>
              </a:ext>
            </a:extLst>
          </p:cNvPr>
          <p:cNvSpPr>
            <a:spLocks noGrp="1"/>
          </p:cNvSpPr>
          <p:nvPr>
            <p:ph type="sldNum" sz="quarter" idx="4"/>
          </p:nvPr>
        </p:nvSpPr>
        <p:spPr>
          <a:xfrm>
            <a:off x="681440" y="6405743"/>
            <a:ext cx="285157" cy="363200"/>
          </a:xfrm>
        </p:spPr>
        <p:txBody>
          <a:bodyPr anchor="t">
            <a:normAutofit/>
          </a:bodyPr>
          <a:lstStyle/>
          <a:p>
            <a:pPr>
              <a:spcAft>
                <a:spcPts val="800"/>
              </a:spcAft>
            </a:pPr>
            <a:fld id="{80FBB8BA-9C6A-4A48-A369-70FBD2FA98DA}" type="slidenum">
              <a:rPr lang="en-US" smtClean="0"/>
              <a:pPr>
                <a:spcAft>
                  <a:spcPts val="800"/>
                </a:spcAft>
              </a:pPr>
              <a:t>18</a:t>
            </a:fld>
            <a:endParaRPr lang="en-US"/>
          </a:p>
        </p:txBody>
      </p:sp>
      <p:graphicFrame>
        <p:nvGraphicFramePr>
          <p:cNvPr id="6" name="Table Placeholder 5">
            <a:extLst>
              <a:ext uri="{FF2B5EF4-FFF2-40B4-BE49-F238E27FC236}">
                <a16:creationId xmlns:a16="http://schemas.microsoft.com/office/drawing/2014/main" id="{91A12EB1-0181-4035-A829-B0C708FB376F}"/>
              </a:ext>
            </a:extLst>
          </p:cNvPr>
          <p:cNvGraphicFramePr>
            <a:graphicFrameLocks noGrp="1"/>
          </p:cNvGraphicFramePr>
          <p:nvPr>
            <p:ph sz="quarter" idx="14"/>
            <p:extLst>
              <p:ext uri="{D42A27DB-BD31-4B8C-83A1-F6EECF244321}">
                <p14:modId xmlns:p14="http://schemas.microsoft.com/office/powerpoint/2010/main" val="2992626372"/>
              </p:ext>
            </p:extLst>
          </p:nvPr>
        </p:nvGraphicFramePr>
        <p:xfrm>
          <a:off x="-9425" y="481273"/>
          <a:ext cx="11809862" cy="5441855"/>
        </p:xfrm>
        <a:graphic>
          <a:graphicData uri="http://schemas.openxmlformats.org/drawingml/2006/table">
            <a:tbl>
              <a:tblPr firstRow="1" bandRow="1">
                <a:tableStyleId>{5C22544A-7EE6-4342-B048-85BDC9FD1C3A}</a:tableStyleId>
              </a:tblPr>
              <a:tblGrid>
                <a:gridCol w="2720019">
                  <a:extLst>
                    <a:ext uri="{9D8B030D-6E8A-4147-A177-3AD203B41FA5}">
                      <a16:colId xmlns:a16="http://schemas.microsoft.com/office/drawing/2014/main" val="3044167547"/>
                    </a:ext>
                  </a:extLst>
                </a:gridCol>
                <a:gridCol w="3102124">
                  <a:extLst>
                    <a:ext uri="{9D8B030D-6E8A-4147-A177-3AD203B41FA5}">
                      <a16:colId xmlns:a16="http://schemas.microsoft.com/office/drawing/2014/main" val="1652927761"/>
                    </a:ext>
                  </a:extLst>
                </a:gridCol>
                <a:gridCol w="3023882">
                  <a:extLst>
                    <a:ext uri="{9D8B030D-6E8A-4147-A177-3AD203B41FA5}">
                      <a16:colId xmlns:a16="http://schemas.microsoft.com/office/drawing/2014/main" val="1244157121"/>
                    </a:ext>
                  </a:extLst>
                </a:gridCol>
                <a:gridCol w="2963837">
                  <a:extLst>
                    <a:ext uri="{9D8B030D-6E8A-4147-A177-3AD203B41FA5}">
                      <a16:colId xmlns:a16="http://schemas.microsoft.com/office/drawing/2014/main" val="58784583"/>
                    </a:ext>
                  </a:extLst>
                </a:gridCol>
              </a:tblGrid>
              <a:tr h="309028">
                <a:tc gridSpan="4">
                  <a:txBody>
                    <a:bodyPr/>
                    <a:lstStyle/>
                    <a:p>
                      <a:pPr marL="0" marR="0">
                        <a:lnSpc>
                          <a:spcPct val="107000"/>
                        </a:lnSpc>
                        <a:spcBef>
                          <a:spcPts val="0"/>
                        </a:spcBef>
                        <a:spcAft>
                          <a:spcPts val="0"/>
                        </a:spcAft>
                        <a:tabLst>
                          <a:tab pos="1619250" algn="l"/>
                          <a:tab pos="7962900" algn="r"/>
                        </a:tabLst>
                      </a:pPr>
                      <a:r>
                        <a:rPr lang="en-US" sz="900" dirty="0">
                          <a:effectLst/>
                        </a:rPr>
                        <a:t>	</a:t>
                      </a:r>
                      <a:r>
                        <a:rPr lang="en-US" sz="1200" dirty="0">
                          <a:effectLst/>
                        </a:rPr>
                        <a:t>←Less Complex	More Complex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86028921"/>
                  </a:ext>
                </a:extLst>
              </a:tr>
              <a:tr h="277800">
                <a:tc>
                  <a:txBody>
                    <a:bodyPr/>
                    <a:lstStyle/>
                    <a:p>
                      <a:pPr marL="0" marR="0" algn="ctr">
                        <a:lnSpc>
                          <a:spcPct val="107000"/>
                        </a:lnSpc>
                        <a:spcBef>
                          <a:spcPts val="0"/>
                        </a:spcBef>
                        <a:spcAft>
                          <a:spcPts val="0"/>
                        </a:spcAft>
                      </a:pPr>
                      <a:r>
                        <a:rPr lang="en-US" sz="1300" b="1" dirty="0">
                          <a:effectLst/>
                        </a:rPr>
                        <a:t>Content Knowledge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Identify</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Analyze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Conclude and Anticipate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extLst>
                  <a:ext uri="{0D108BD9-81ED-4DB2-BD59-A6C34878D82A}">
                    <a16:rowId xmlns:a16="http://schemas.microsoft.com/office/drawing/2014/main" val="3664751155"/>
                  </a:ext>
                </a:extLst>
              </a:tr>
              <a:tr h="4855027">
                <a:tc>
                  <a:txBody>
                    <a:bodyPr/>
                    <a:lstStyle/>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highlight>
                            <a:srgbClr val="FFFF00"/>
                          </a:highlight>
                        </a:rPr>
                        <a:t>Find formulas and calculate ratios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highlight>
                            <a:srgbClr val="FFFF00"/>
                          </a:highlight>
                        </a:rPr>
                        <a:t>Locate financial information used in ratio calculations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highlight>
                            <a:srgbClr val="FFFF00"/>
                          </a:highlight>
                        </a:rPr>
                        <a:t>Explain why higher/lower ratios are generally associated with greater: profitability, liquidity, stability, activity, etc.</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highlight>
                            <a:srgbClr val="FFFF00"/>
                          </a:highlight>
                        </a:rPr>
                        <a:t>Describe the mechanical impact of accounting entries on ratio results</a:t>
                      </a:r>
                    </a:p>
                  </a:txBody>
                  <a:tcPr marL="28981" marR="28981" marT="0" marB="0"/>
                </a:tc>
                <a:tc>
                  <a:txBody>
                    <a:bodyPr/>
                    <a:lstStyle/>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r>
                        <a:rPr lang="en-US" sz="1300" b="1" kern="1200" dirty="0">
                          <a:solidFill>
                            <a:schemeClr val="dk1"/>
                          </a:solidFill>
                          <a:effectLst/>
                          <a:latin typeface="+mn-lt"/>
                          <a:ea typeface="+mn-ea"/>
                          <a:cs typeface="+mn-cs"/>
                        </a:rPr>
                        <a:t>MAJOR LEARNING OBJECTIVES: LEVEL 1</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Identify existence of ambiguities/ uncertainties that prevent a single "correct" answer</a:t>
                      </a: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Identify possible reasons for evaluating financial statement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Identify stakeholders who might be interested in ratio information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Explain why ratios are not “perfect” measures of profitability, liquidity, stability, activity, etc.</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Explain why higher/lower ratios do not always indicate a better/worse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Identify factors that cause ratio values to differ across companies and across years for the same company</a:t>
                      </a:r>
                    </a:p>
                    <a:p>
                      <a:pPr marL="0" marR="0">
                        <a:lnSpc>
                          <a:spcPct val="107000"/>
                        </a:lnSpc>
                        <a:spcBef>
                          <a:spcPts val="0"/>
                        </a:spcBef>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tc>
                <a:tc>
                  <a:txBody>
                    <a:bodyPr/>
                    <a:lstStyle/>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r>
                        <a:rPr lang="en-US" sz="1300" b="1" kern="1200" dirty="0">
                          <a:solidFill>
                            <a:schemeClr val="dk1"/>
                          </a:solidFill>
                          <a:effectLst/>
                          <a:latin typeface="+mn-lt"/>
                          <a:ea typeface="+mn-ea"/>
                          <a:cs typeface="+mn-cs"/>
                        </a:rPr>
                        <a:t>MAJOR LEARNING OBJECTIVES: LEVEL 1</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Recognize that multiple perspectives are valid</a:t>
                      </a: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Describe possible business reasons for ratios to vary across companies and across years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Explore the possible strengths and weaknesses indicated by the time trend and/or competitor comparison of a company’s ratios</a:t>
                      </a: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txBody>
                  <a:tcPr marL="28981" marR="28981" marT="0" marB="0"/>
                </a:tc>
                <a:tc>
                  <a:txBody>
                    <a:bodyPr/>
                    <a:lstStyle/>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r>
                        <a:rPr lang="en-US" sz="1300" b="1" kern="1200" dirty="0">
                          <a:solidFill>
                            <a:schemeClr val="dk1"/>
                          </a:solidFill>
                          <a:effectLst/>
                          <a:latin typeface="+mn-lt"/>
                          <a:ea typeface="+mn-ea"/>
                          <a:cs typeface="+mn-cs"/>
                        </a:rPr>
                        <a:t>MAJOR LEARNING OBJECTIVES: LEVEL 1</a:t>
                      </a:r>
                    </a:p>
                    <a:p>
                      <a:pPr marL="285750" marR="0" lvl="0" indent="-285750" algn="l" defTabSz="457200" rtl="0" eaLnBrk="1" fontAlgn="auto" latinLnBrk="0" hangingPunct="1">
                        <a:lnSpc>
                          <a:spcPct val="107000"/>
                        </a:lnSpc>
                        <a:spcBef>
                          <a:spcPts val="0"/>
                        </a:spcBef>
                        <a:spcAft>
                          <a:spcPts val="0"/>
                        </a:spcAft>
                        <a:buClrTx/>
                        <a:buSzTx/>
                        <a:buFont typeface="Wingdings" panose="05000000000000000000" pitchFamily="2" charset="2"/>
                        <a:buChar char="ü"/>
                        <a:tabLst>
                          <a:tab pos="457200" algn="l"/>
                        </a:tabLst>
                        <a:defRPr/>
                      </a:pPr>
                      <a:r>
                        <a:rPr lang="en-US" sz="1300" b="1" kern="1200" dirty="0">
                          <a:solidFill>
                            <a:schemeClr val="dk1"/>
                          </a:solidFill>
                          <a:effectLst/>
                          <a:latin typeface="+mn-lt"/>
                          <a:ea typeface="+mn-ea"/>
                          <a:cs typeface="+mn-cs"/>
                        </a:rPr>
                        <a:t>Form own conclusion and support it with evidence/arguments</a:t>
                      </a:r>
                    </a:p>
                    <a:p>
                      <a:pPr marL="0" marR="0" lvl="0" indent="0" algn="l" defTabSz="457200" rtl="0" eaLnBrk="1" fontAlgn="auto" latinLnBrk="0" hangingPunct="1">
                        <a:lnSpc>
                          <a:spcPct val="107000"/>
                        </a:lnSpc>
                        <a:spcBef>
                          <a:spcPts val="0"/>
                        </a:spcBef>
                        <a:spcAft>
                          <a:spcPts val="0"/>
                        </a:spcAft>
                        <a:buClrTx/>
                        <a:buSzTx/>
                        <a:buFont typeface="Symbol" panose="05050102010706020507" pitchFamily="18" charset="2"/>
                        <a:buNone/>
                        <a:tabLst>
                          <a:tab pos="457200" algn="l"/>
                        </a:tabLst>
                        <a:defRPr/>
                      </a:pPr>
                      <a:endParaRPr lang="en-US" sz="1300" kern="1200" dirty="0">
                        <a:solidFill>
                          <a:schemeClr val="dk1"/>
                        </a:solidFill>
                        <a:effectLst/>
                        <a:latin typeface="+mn-lt"/>
                        <a:ea typeface="+mn-ea"/>
                        <a:cs typeface="+mn-cs"/>
                      </a:endParaRP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Effectively communicate your interpretation for a given setting and audience</a:t>
                      </a:r>
                    </a:p>
                  </a:txBody>
                  <a:tcPr marL="28981" marR="28981" marT="0" marB="0"/>
                </a:tc>
                <a:extLst>
                  <a:ext uri="{0D108BD9-81ED-4DB2-BD59-A6C34878D82A}">
                    <a16:rowId xmlns:a16="http://schemas.microsoft.com/office/drawing/2014/main" val="572458975"/>
                  </a:ext>
                </a:extLst>
              </a:tr>
            </a:tbl>
          </a:graphicData>
        </a:graphic>
      </p:graphicFrame>
    </p:spTree>
    <p:extLst>
      <p:ext uri="{BB962C8B-B14F-4D97-AF65-F5344CB8AC3E}">
        <p14:creationId xmlns:p14="http://schemas.microsoft.com/office/powerpoint/2010/main" val="3157104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B690AD0B-61B3-4354-B571-684DACEA7D50}"/>
              </a:ext>
            </a:extLst>
          </p:cNvPr>
          <p:cNvSpPr>
            <a:spLocks noGrp="1" noChangeArrowheads="1"/>
          </p:cNvSpPr>
          <p:nvPr>
            <p:ph type="title"/>
          </p:nvPr>
        </p:nvSpPr>
        <p:spPr bwMode="auto">
          <a:xfrm>
            <a:off x="0" y="37427"/>
            <a:ext cx="11559654" cy="414831"/>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121920" tIns="60960" rIns="121920" bIns="60960" numCol="1" rtlCol="0" anchor="b" anchorCtr="0" compatLnSpc="1">
            <a:prstTxWarp prst="textNoShape">
              <a:avLst/>
            </a:prstTxWarp>
            <a:no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defTabSz="1219170">
              <a:lnSpc>
                <a:spcPct val="90000"/>
              </a:lnSpc>
              <a:tabLst>
                <a:tab pos="609585" algn="l"/>
              </a:tabLst>
            </a:pPr>
            <a:br>
              <a:rPr lang="en-US" altLang="en-US" sz="2400" dirty="0">
                <a:solidFill>
                  <a:schemeClr val="tx2"/>
                </a:solidFill>
              </a:rPr>
            </a:br>
            <a:endParaRPr lang="en-US" altLang="en-US" sz="2400" dirty="0">
              <a:solidFill>
                <a:schemeClr val="tx2"/>
              </a:solidFill>
            </a:endParaRPr>
          </a:p>
          <a:p>
            <a:pPr defTabSz="1219170">
              <a:lnSpc>
                <a:spcPct val="90000"/>
              </a:lnSpc>
              <a:tabLst>
                <a:tab pos="609585" algn="l"/>
              </a:tabLst>
            </a:pPr>
            <a:r>
              <a:rPr lang="en-US" altLang="en-US" sz="2400" b="1" dirty="0">
                <a:solidFill>
                  <a:schemeClr val="tx2"/>
                </a:solidFill>
                <a:highlight>
                  <a:srgbClr val="FFFF00"/>
                </a:highlight>
              </a:rPr>
              <a:t>Targeted Skills Level 2 </a:t>
            </a:r>
            <a:r>
              <a:rPr lang="en-US" altLang="en-US" sz="2400" b="1" dirty="0">
                <a:solidFill>
                  <a:schemeClr val="tx2"/>
                </a:solidFill>
                <a:highlight>
                  <a:srgbClr val="FFFF00"/>
                </a:highlight>
                <a:sym typeface="Wingdings" panose="05000000000000000000" pitchFamily="2" charset="2"/>
              </a:rPr>
              <a:t> </a:t>
            </a:r>
            <a:r>
              <a:rPr lang="en-US" altLang="en-US" sz="2400" b="1" dirty="0">
                <a:solidFill>
                  <a:schemeClr val="tx2"/>
                </a:solidFill>
                <a:highlight>
                  <a:srgbClr val="FFFF00"/>
                </a:highlight>
              </a:rPr>
              <a:t>Level </a:t>
            </a:r>
            <a:r>
              <a:rPr lang="en-US" altLang="en-US" sz="2400" b="1" dirty="0">
                <a:solidFill>
                  <a:schemeClr val="tx2"/>
                </a:solidFill>
                <a:highlight>
                  <a:srgbClr val="FFFF00"/>
                </a:highlight>
                <a:sym typeface="Wingdings" panose="05000000000000000000" pitchFamily="2" charset="2"/>
              </a:rPr>
              <a:t>3</a:t>
            </a:r>
            <a:r>
              <a:rPr lang="en-US" altLang="en-US" sz="2400" b="1" dirty="0">
                <a:solidFill>
                  <a:schemeClr val="tx2"/>
                </a:solidFill>
                <a:highlight>
                  <a:srgbClr val="FFFF00"/>
                </a:highlight>
              </a:rPr>
              <a:t>:</a:t>
            </a:r>
            <a:r>
              <a:rPr lang="en-US" altLang="en-US" sz="2400" b="1" dirty="0">
                <a:solidFill>
                  <a:schemeClr val="tx2"/>
                </a:solidFill>
              </a:rPr>
              <a:t> Financial Statement Ratio Analysis</a:t>
            </a:r>
            <a:endParaRPr lang="en-US" altLang="en-US" sz="2400" dirty="0">
              <a:solidFill>
                <a:schemeClr val="tx2"/>
              </a:solidFill>
            </a:endParaRPr>
          </a:p>
        </p:txBody>
      </p:sp>
      <p:sp>
        <p:nvSpPr>
          <p:cNvPr id="5" name="Slide Number Placeholder 4">
            <a:extLst>
              <a:ext uri="{FF2B5EF4-FFF2-40B4-BE49-F238E27FC236}">
                <a16:creationId xmlns:a16="http://schemas.microsoft.com/office/drawing/2014/main" id="{F748F20A-B6C2-4D33-9C7F-EF0372DFA229}"/>
              </a:ext>
            </a:extLst>
          </p:cNvPr>
          <p:cNvSpPr>
            <a:spLocks noGrp="1"/>
          </p:cNvSpPr>
          <p:nvPr>
            <p:ph type="sldNum" sz="quarter" idx="4"/>
          </p:nvPr>
        </p:nvSpPr>
        <p:spPr>
          <a:xfrm>
            <a:off x="681440" y="6405743"/>
            <a:ext cx="285157" cy="363200"/>
          </a:xfrm>
        </p:spPr>
        <p:txBody>
          <a:bodyPr anchor="t">
            <a:normAutofit/>
          </a:bodyPr>
          <a:lstStyle/>
          <a:p>
            <a:pPr>
              <a:spcAft>
                <a:spcPts val="800"/>
              </a:spcAft>
            </a:pPr>
            <a:fld id="{80FBB8BA-9C6A-4A48-A369-70FBD2FA98DA}" type="slidenum">
              <a:rPr lang="en-US" smtClean="0"/>
              <a:pPr>
                <a:spcAft>
                  <a:spcPts val="800"/>
                </a:spcAft>
              </a:pPr>
              <a:t>19</a:t>
            </a:fld>
            <a:endParaRPr lang="en-US"/>
          </a:p>
        </p:txBody>
      </p:sp>
      <p:graphicFrame>
        <p:nvGraphicFramePr>
          <p:cNvPr id="6" name="Table Placeholder 5">
            <a:extLst>
              <a:ext uri="{FF2B5EF4-FFF2-40B4-BE49-F238E27FC236}">
                <a16:creationId xmlns:a16="http://schemas.microsoft.com/office/drawing/2014/main" id="{91A12EB1-0181-4035-A829-B0C708FB376F}"/>
              </a:ext>
            </a:extLst>
          </p:cNvPr>
          <p:cNvGraphicFramePr>
            <a:graphicFrameLocks noGrp="1"/>
          </p:cNvGraphicFramePr>
          <p:nvPr>
            <p:ph sz="quarter" idx="14"/>
            <p:extLst>
              <p:ext uri="{D42A27DB-BD31-4B8C-83A1-F6EECF244321}">
                <p14:modId xmlns:p14="http://schemas.microsoft.com/office/powerpoint/2010/main" val="3618060474"/>
              </p:ext>
            </p:extLst>
          </p:nvPr>
        </p:nvGraphicFramePr>
        <p:xfrm>
          <a:off x="2" y="481273"/>
          <a:ext cx="11809862" cy="5919232"/>
        </p:xfrm>
        <a:graphic>
          <a:graphicData uri="http://schemas.openxmlformats.org/drawingml/2006/table">
            <a:tbl>
              <a:tblPr firstRow="1" bandRow="1">
                <a:tableStyleId>{5C22544A-7EE6-4342-B048-85BDC9FD1C3A}</a:tableStyleId>
              </a:tblPr>
              <a:tblGrid>
                <a:gridCol w="2324667">
                  <a:extLst>
                    <a:ext uri="{9D8B030D-6E8A-4147-A177-3AD203B41FA5}">
                      <a16:colId xmlns:a16="http://schemas.microsoft.com/office/drawing/2014/main" val="3044167547"/>
                    </a:ext>
                  </a:extLst>
                </a:gridCol>
                <a:gridCol w="2688609">
                  <a:extLst>
                    <a:ext uri="{9D8B030D-6E8A-4147-A177-3AD203B41FA5}">
                      <a16:colId xmlns:a16="http://schemas.microsoft.com/office/drawing/2014/main" val="1652927761"/>
                    </a:ext>
                  </a:extLst>
                </a:gridCol>
                <a:gridCol w="4676632">
                  <a:extLst>
                    <a:ext uri="{9D8B030D-6E8A-4147-A177-3AD203B41FA5}">
                      <a16:colId xmlns:a16="http://schemas.microsoft.com/office/drawing/2014/main" val="1244157121"/>
                    </a:ext>
                  </a:extLst>
                </a:gridCol>
                <a:gridCol w="2119954">
                  <a:extLst>
                    <a:ext uri="{9D8B030D-6E8A-4147-A177-3AD203B41FA5}">
                      <a16:colId xmlns:a16="http://schemas.microsoft.com/office/drawing/2014/main" val="58784583"/>
                    </a:ext>
                  </a:extLst>
                </a:gridCol>
              </a:tblGrid>
              <a:tr h="331528">
                <a:tc gridSpan="4">
                  <a:txBody>
                    <a:bodyPr/>
                    <a:lstStyle/>
                    <a:p>
                      <a:pPr marL="0" marR="0">
                        <a:lnSpc>
                          <a:spcPct val="107000"/>
                        </a:lnSpc>
                        <a:spcBef>
                          <a:spcPts val="0"/>
                        </a:spcBef>
                        <a:spcAft>
                          <a:spcPts val="0"/>
                        </a:spcAft>
                        <a:tabLst>
                          <a:tab pos="1619250" algn="l"/>
                          <a:tab pos="7962900" algn="r"/>
                        </a:tabLst>
                      </a:pPr>
                      <a:r>
                        <a:rPr lang="en-US" sz="900" dirty="0">
                          <a:effectLst/>
                        </a:rPr>
                        <a:t>	</a:t>
                      </a:r>
                      <a:r>
                        <a:rPr lang="en-US" sz="1200" dirty="0">
                          <a:effectLst/>
                        </a:rPr>
                        <a:t>←Less Complex	More Complex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86028921"/>
                  </a:ext>
                </a:extLst>
              </a:tr>
              <a:tr h="298027">
                <a:tc>
                  <a:txBody>
                    <a:bodyPr/>
                    <a:lstStyle/>
                    <a:p>
                      <a:pPr marL="0" marR="0" algn="ctr">
                        <a:lnSpc>
                          <a:spcPct val="107000"/>
                        </a:lnSpc>
                        <a:spcBef>
                          <a:spcPts val="0"/>
                        </a:spcBef>
                        <a:spcAft>
                          <a:spcPts val="0"/>
                        </a:spcAft>
                      </a:pPr>
                      <a:r>
                        <a:rPr lang="en-US" sz="1300" b="1" dirty="0">
                          <a:effectLst/>
                        </a:rPr>
                        <a:t>Content Knowledge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Identify</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Analyze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Conclude and Anticipate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extLst>
                  <a:ext uri="{0D108BD9-81ED-4DB2-BD59-A6C34878D82A}">
                    <a16:rowId xmlns:a16="http://schemas.microsoft.com/office/drawing/2014/main" val="3664751155"/>
                  </a:ext>
                </a:extLst>
              </a:tr>
              <a:tr h="5208524">
                <a:tc>
                  <a:txBody>
                    <a:bodyPr/>
                    <a:lstStyle/>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Find formulas and calculate ratios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Locate financial information used in ratio calculations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Explain why higher/lower ratios are generally associated with greater: profitability, liquidity, stability, activity, etc.</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Describe the mechanical impact of accounting entries on ratio results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highlight>
                            <a:srgbClr val="FFFF00"/>
                          </a:highlight>
                        </a:rPr>
                        <a:t>Locate information for comparable companies/industry</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highlight>
                            <a:srgbClr val="FFFF00"/>
                          </a:highlight>
                        </a:rPr>
                        <a:t>Recognize and adjust calculations for differences in ratio formulas in different sources</a:t>
                      </a:r>
                    </a:p>
                    <a:p>
                      <a:pPr marL="171450" marR="0" lvl="0" indent="-171450">
                        <a:lnSpc>
                          <a:spcPct val="107000"/>
                        </a:lnSpc>
                        <a:spcBef>
                          <a:spcPts val="0"/>
                        </a:spcBef>
                        <a:spcAft>
                          <a:spcPts val="0"/>
                        </a:spcAft>
                        <a:buFont typeface="Symbol" panose="05050102010706020507" pitchFamily="18" charset="2"/>
                        <a:buChar char=""/>
                        <a:tabLst>
                          <a:tab pos="457200" algn="l"/>
                        </a:tabLst>
                      </a:pPr>
                      <a:endParaRPr lang="en-US" sz="1300" dirty="0">
                        <a:effectLst/>
                        <a:highlight>
                          <a:srgbClr val="FFFF00"/>
                        </a:highlight>
                      </a:endParaRPr>
                    </a:p>
                  </a:txBody>
                  <a:tcPr marL="28981" marR="28981" marT="0" marB="0"/>
                </a:tc>
                <a:tc>
                  <a:txBody>
                    <a:bodyPr/>
                    <a:lstStyle/>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possible reasons for evaluating financial statement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stakeholders who might be interested in ratio information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why ratios are not “perfect” measures of profitability, liquidity, stability, activity, etc.</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why higher/lower ratios do not always indicate a better/worse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situational factors that cause ratio values to differ across companies and across years for the same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Identify information that might be useful for interpreting a company’s ratios including competitor/ industry ratios, accounting methods employed, and non-financial information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Explain how it is possible for financial experts to disagree about the interpretation of a company’s ratios</a:t>
                      </a:r>
                    </a:p>
                    <a:p>
                      <a:pPr marL="0" marR="0">
                        <a:lnSpc>
                          <a:spcPct val="107000"/>
                        </a:lnSpc>
                        <a:spcBef>
                          <a:spcPts val="0"/>
                        </a:spcBef>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tc>
                <a:tc>
                  <a:txBody>
                    <a:bodyPr/>
                    <a:lstStyle/>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r>
                        <a:rPr lang="en-US" sz="1300" b="1" kern="1200" dirty="0">
                          <a:solidFill>
                            <a:schemeClr val="dk1"/>
                          </a:solidFill>
                          <a:effectLst/>
                          <a:latin typeface="+mn-lt"/>
                          <a:ea typeface="+mn-ea"/>
                          <a:cs typeface="+mn-cs"/>
                        </a:rPr>
                        <a:t>MAJOR LEARNING OBJECTIVES: LEVEL 2</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Delay judgment until thorough analysis is completed</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Identify and control biases that interfere with objective and thorough critical thinking</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Conduct thorough, high-quality analyses from multiple viewpoints</a:t>
                      </a: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Describe possible business reasons for ratios to vary across companies and across years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Explore the possible strengths and weaknesses indicated by the time trend and/or competitor comparison of a company’s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Describe the pros and cons of using ratios to evaluate a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Explain how different stakeholders might view ratios differently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Incorporate non-ratio information in the interpretation of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Adjust for and evaluate the impact of alternative accounting methods on ratio interpretations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Identify and evaluate the quality of assumptions underlying alternative interpretations of a company’s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Identify and compensate for own biases in ratio interpretation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endParaRPr lang="en-US" sz="1300" kern="1200" dirty="0">
                        <a:solidFill>
                          <a:schemeClr val="dk1"/>
                        </a:solidFill>
                        <a:effectLst/>
                        <a:latin typeface="+mn-lt"/>
                        <a:ea typeface="+mn-ea"/>
                        <a:cs typeface="+mn-cs"/>
                      </a:endParaRP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txBody>
                  <a:tcPr marL="28981" marR="28981" marT="0" marB="0"/>
                </a:tc>
                <a:tc>
                  <a:txBody>
                    <a:bodyPr/>
                    <a:lstStyle/>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Effectively communicate your interpretation for a given setting and audience</a:t>
                      </a:r>
                    </a:p>
                  </a:txBody>
                  <a:tcPr marL="28981" marR="28981" marT="0" marB="0"/>
                </a:tc>
                <a:extLst>
                  <a:ext uri="{0D108BD9-81ED-4DB2-BD59-A6C34878D82A}">
                    <a16:rowId xmlns:a16="http://schemas.microsoft.com/office/drawing/2014/main" val="572458975"/>
                  </a:ext>
                </a:extLst>
              </a:tr>
            </a:tbl>
          </a:graphicData>
        </a:graphic>
      </p:graphicFrame>
    </p:spTree>
    <p:extLst>
      <p:ext uri="{BB962C8B-B14F-4D97-AF65-F5344CB8AC3E}">
        <p14:creationId xmlns:p14="http://schemas.microsoft.com/office/powerpoint/2010/main" val="4231111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99DBE-7D96-F2A5-718C-7533030519ED}"/>
              </a:ext>
            </a:extLst>
          </p:cNvPr>
          <p:cNvSpPr>
            <a:spLocks noGrp="1"/>
          </p:cNvSpPr>
          <p:nvPr>
            <p:ph type="title"/>
          </p:nvPr>
        </p:nvSpPr>
        <p:spPr/>
        <p:txBody>
          <a:bodyPr/>
          <a:lstStyle/>
          <a:p>
            <a:r>
              <a:rPr lang="en-US" b="1" dirty="0">
                <a:solidFill>
                  <a:schemeClr val="accent4">
                    <a:lumMod val="75000"/>
                  </a:schemeClr>
                </a:solidFill>
              </a:rPr>
              <a:t>Financial Accounting Review Project with Simple Ratio Analysis</a:t>
            </a:r>
          </a:p>
        </p:txBody>
      </p:sp>
      <p:sp>
        <p:nvSpPr>
          <p:cNvPr id="3" name="Content Placeholder 2">
            <a:extLst>
              <a:ext uri="{FF2B5EF4-FFF2-40B4-BE49-F238E27FC236}">
                <a16:creationId xmlns:a16="http://schemas.microsoft.com/office/drawing/2014/main" id="{BDD974F9-3602-2EEA-8361-867475E3DD5F}"/>
              </a:ext>
            </a:extLst>
          </p:cNvPr>
          <p:cNvSpPr>
            <a:spLocks noGrp="1"/>
          </p:cNvSpPr>
          <p:nvPr>
            <p:ph sz="quarter" idx="14"/>
          </p:nvPr>
        </p:nvSpPr>
        <p:spPr>
          <a:xfrm>
            <a:off x="429075" y="1886608"/>
            <a:ext cx="10363199" cy="2837792"/>
          </a:xfrm>
        </p:spPr>
        <p:txBody>
          <a:bodyPr/>
          <a:lstStyle/>
          <a:p>
            <a:pPr marL="857250" marR="0" indent="-573088">
              <a:lnSpc>
                <a:spcPct val="107000"/>
              </a:lnSpc>
              <a:spcBef>
                <a:spcPts val="0"/>
              </a:spcBef>
              <a:spcAft>
                <a:spcPts val="0"/>
              </a:spcAft>
              <a:buFont typeface="+mj-lt"/>
              <a:buAutoNum type="arabicPeriod"/>
              <a:tabLst>
                <a:tab pos="857250" algn="l"/>
                <a:tab pos="1603375" algn="l"/>
              </a:tabLs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857250" marR="0" indent="-573088">
              <a:lnSpc>
                <a:spcPct val="107000"/>
              </a:lnSpc>
              <a:spcBef>
                <a:spcPts val="0"/>
              </a:spcBef>
              <a:spcAft>
                <a:spcPts val="0"/>
              </a:spcAft>
              <a:buFont typeface="+mj-lt"/>
              <a:buAutoNum type="arabicPeriod"/>
              <a:tabLst>
                <a:tab pos="857250" algn="l"/>
                <a:tab pos="1603375" algn="l"/>
              </a:tabLs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Make an Initial Observation</a:t>
            </a:r>
          </a:p>
          <a:p>
            <a:pPr marL="857250" marR="0" indent="-573088">
              <a:lnSpc>
                <a:spcPct val="107000"/>
              </a:lnSpc>
              <a:spcBef>
                <a:spcPts val="0"/>
              </a:spcBef>
              <a:spcAft>
                <a:spcPts val="0"/>
              </a:spcAft>
              <a:buFont typeface="+mj-lt"/>
              <a:buAutoNum type="arabicPeriod"/>
              <a:tabLst>
                <a:tab pos="1603375" algn="l"/>
              </a:tabLs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Calculate Depreciation and Create the Classified Balance Sheet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857250" marR="0" indent="-573088">
              <a:lnSpc>
                <a:spcPct val="107000"/>
              </a:lnSpc>
              <a:spcBef>
                <a:spcPts val="0"/>
              </a:spcBef>
              <a:spcAft>
                <a:spcPts val="0"/>
              </a:spcAft>
              <a:buFont typeface="+mj-lt"/>
              <a:buAutoNum type="arabicPeriod"/>
              <a:tabLst>
                <a:tab pos="857250" algn="l"/>
                <a:tab pos="1603375" algn="l"/>
              </a:tabLs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How’s the Company Doing?  Make Ratio Calculations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857250" marR="0" indent="-573088">
              <a:lnSpc>
                <a:spcPct val="107000"/>
              </a:lnSpc>
              <a:spcBef>
                <a:spcPts val="0"/>
              </a:spcBef>
              <a:spcAft>
                <a:spcPts val="0"/>
              </a:spcAft>
              <a:buFont typeface="+mj-lt"/>
              <a:buAutoNum type="arabicPeriod"/>
              <a:tabLst>
                <a:tab pos="857250" algn="l"/>
                <a:tab pos="1603375" algn="l"/>
              </a:tabLs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How’s the Company Doing?  Analyze Ratio Calculations</a:t>
            </a:r>
            <a:endParaRPr lang="en-US" sz="2800" dirty="0"/>
          </a:p>
        </p:txBody>
      </p:sp>
    </p:spTree>
    <p:extLst>
      <p:ext uri="{BB962C8B-B14F-4D97-AF65-F5344CB8AC3E}">
        <p14:creationId xmlns:p14="http://schemas.microsoft.com/office/powerpoint/2010/main" val="3982440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B690AD0B-61B3-4354-B571-684DACEA7D50}"/>
              </a:ext>
            </a:extLst>
          </p:cNvPr>
          <p:cNvSpPr>
            <a:spLocks noGrp="1" noChangeArrowheads="1"/>
          </p:cNvSpPr>
          <p:nvPr>
            <p:ph type="title"/>
          </p:nvPr>
        </p:nvSpPr>
        <p:spPr bwMode="auto">
          <a:xfrm>
            <a:off x="0" y="37427"/>
            <a:ext cx="11559654" cy="414831"/>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121920" tIns="60960" rIns="121920" bIns="60960" numCol="1" rtlCol="0" anchor="b" anchorCtr="0" compatLnSpc="1">
            <a:prstTxWarp prst="textNoShape">
              <a:avLst/>
            </a:prstTxWarp>
            <a:no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defTabSz="1219170">
              <a:lnSpc>
                <a:spcPct val="90000"/>
              </a:lnSpc>
              <a:tabLst>
                <a:tab pos="609585" algn="l"/>
              </a:tabLst>
            </a:pPr>
            <a:br>
              <a:rPr lang="en-US" altLang="en-US" sz="2400" dirty="0">
                <a:solidFill>
                  <a:schemeClr val="tx2"/>
                </a:solidFill>
              </a:rPr>
            </a:br>
            <a:endParaRPr lang="en-US" altLang="en-US" sz="2400" dirty="0">
              <a:solidFill>
                <a:schemeClr val="tx2"/>
              </a:solidFill>
            </a:endParaRPr>
          </a:p>
          <a:p>
            <a:pPr defTabSz="1219170">
              <a:lnSpc>
                <a:spcPct val="90000"/>
              </a:lnSpc>
              <a:tabLst>
                <a:tab pos="609585" algn="l"/>
              </a:tabLst>
            </a:pPr>
            <a:r>
              <a:rPr lang="en-US" altLang="en-US" sz="2400" b="1" dirty="0">
                <a:solidFill>
                  <a:schemeClr val="tx2"/>
                </a:solidFill>
                <a:highlight>
                  <a:srgbClr val="FFFF00"/>
                </a:highlight>
              </a:rPr>
              <a:t>Targeted Skills Level 3 </a:t>
            </a:r>
            <a:r>
              <a:rPr lang="en-US" altLang="en-US" sz="2400" b="1" dirty="0">
                <a:solidFill>
                  <a:schemeClr val="tx2"/>
                </a:solidFill>
                <a:highlight>
                  <a:srgbClr val="FFFF00"/>
                </a:highlight>
                <a:sym typeface="Wingdings" panose="05000000000000000000" pitchFamily="2" charset="2"/>
              </a:rPr>
              <a:t> </a:t>
            </a:r>
            <a:r>
              <a:rPr lang="en-US" altLang="en-US" sz="2400" b="1" dirty="0">
                <a:solidFill>
                  <a:schemeClr val="tx2"/>
                </a:solidFill>
                <a:highlight>
                  <a:srgbClr val="FFFF00"/>
                </a:highlight>
              </a:rPr>
              <a:t>Level </a:t>
            </a:r>
            <a:r>
              <a:rPr lang="en-US" altLang="en-US" sz="2400" b="1" dirty="0">
                <a:solidFill>
                  <a:schemeClr val="tx2"/>
                </a:solidFill>
                <a:highlight>
                  <a:srgbClr val="FFFF00"/>
                </a:highlight>
                <a:sym typeface="Wingdings" panose="05000000000000000000" pitchFamily="2" charset="2"/>
              </a:rPr>
              <a:t>4</a:t>
            </a:r>
            <a:r>
              <a:rPr lang="en-US" altLang="en-US" sz="2400" b="1" dirty="0">
                <a:solidFill>
                  <a:schemeClr val="tx2"/>
                </a:solidFill>
                <a:highlight>
                  <a:srgbClr val="FFFF00"/>
                </a:highlight>
              </a:rPr>
              <a:t>:</a:t>
            </a:r>
            <a:r>
              <a:rPr lang="en-US" altLang="en-US" sz="2400" b="1" dirty="0">
                <a:solidFill>
                  <a:schemeClr val="tx2"/>
                </a:solidFill>
              </a:rPr>
              <a:t> Financial Statement Ratio Analysis</a:t>
            </a:r>
            <a:endParaRPr lang="en-US" altLang="en-US" sz="2400" dirty="0">
              <a:solidFill>
                <a:schemeClr val="tx2"/>
              </a:solidFill>
            </a:endParaRPr>
          </a:p>
        </p:txBody>
      </p:sp>
      <p:sp>
        <p:nvSpPr>
          <p:cNvPr id="5" name="Slide Number Placeholder 4">
            <a:extLst>
              <a:ext uri="{FF2B5EF4-FFF2-40B4-BE49-F238E27FC236}">
                <a16:creationId xmlns:a16="http://schemas.microsoft.com/office/drawing/2014/main" id="{F748F20A-B6C2-4D33-9C7F-EF0372DFA229}"/>
              </a:ext>
            </a:extLst>
          </p:cNvPr>
          <p:cNvSpPr>
            <a:spLocks noGrp="1"/>
          </p:cNvSpPr>
          <p:nvPr>
            <p:ph type="sldNum" sz="quarter" idx="4"/>
          </p:nvPr>
        </p:nvSpPr>
        <p:spPr>
          <a:xfrm>
            <a:off x="681440" y="6405743"/>
            <a:ext cx="285157" cy="363200"/>
          </a:xfrm>
        </p:spPr>
        <p:txBody>
          <a:bodyPr anchor="t">
            <a:normAutofit/>
          </a:bodyPr>
          <a:lstStyle/>
          <a:p>
            <a:pPr>
              <a:spcAft>
                <a:spcPts val="800"/>
              </a:spcAft>
            </a:pPr>
            <a:fld id="{80FBB8BA-9C6A-4A48-A369-70FBD2FA98DA}" type="slidenum">
              <a:rPr lang="en-US" smtClean="0"/>
              <a:pPr>
                <a:spcAft>
                  <a:spcPts val="800"/>
                </a:spcAft>
              </a:pPr>
              <a:t>20</a:t>
            </a:fld>
            <a:endParaRPr lang="en-US"/>
          </a:p>
        </p:txBody>
      </p:sp>
      <p:graphicFrame>
        <p:nvGraphicFramePr>
          <p:cNvPr id="6" name="Table Placeholder 5">
            <a:extLst>
              <a:ext uri="{FF2B5EF4-FFF2-40B4-BE49-F238E27FC236}">
                <a16:creationId xmlns:a16="http://schemas.microsoft.com/office/drawing/2014/main" id="{91A12EB1-0181-4035-A829-B0C708FB376F}"/>
              </a:ext>
            </a:extLst>
          </p:cNvPr>
          <p:cNvGraphicFramePr>
            <a:graphicFrameLocks noGrp="1"/>
          </p:cNvGraphicFramePr>
          <p:nvPr>
            <p:ph sz="quarter" idx="14"/>
            <p:extLst>
              <p:ext uri="{D42A27DB-BD31-4B8C-83A1-F6EECF244321}">
                <p14:modId xmlns:p14="http://schemas.microsoft.com/office/powerpoint/2010/main" val="3209853574"/>
              </p:ext>
            </p:extLst>
          </p:nvPr>
        </p:nvGraphicFramePr>
        <p:xfrm>
          <a:off x="2" y="481273"/>
          <a:ext cx="11809862" cy="5496446"/>
        </p:xfrm>
        <a:graphic>
          <a:graphicData uri="http://schemas.openxmlformats.org/drawingml/2006/table">
            <a:tbl>
              <a:tblPr firstRow="1" bandRow="1">
                <a:tableStyleId>{5C22544A-7EE6-4342-B048-85BDC9FD1C3A}</a:tableStyleId>
              </a:tblPr>
              <a:tblGrid>
                <a:gridCol w="2720019">
                  <a:extLst>
                    <a:ext uri="{9D8B030D-6E8A-4147-A177-3AD203B41FA5}">
                      <a16:colId xmlns:a16="http://schemas.microsoft.com/office/drawing/2014/main" val="3044167547"/>
                    </a:ext>
                  </a:extLst>
                </a:gridCol>
                <a:gridCol w="3102124">
                  <a:extLst>
                    <a:ext uri="{9D8B030D-6E8A-4147-A177-3AD203B41FA5}">
                      <a16:colId xmlns:a16="http://schemas.microsoft.com/office/drawing/2014/main" val="1652927761"/>
                    </a:ext>
                  </a:extLst>
                </a:gridCol>
                <a:gridCol w="3023882">
                  <a:extLst>
                    <a:ext uri="{9D8B030D-6E8A-4147-A177-3AD203B41FA5}">
                      <a16:colId xmlns:a16="http://schemas.microsoft.com/office/drawing/2014/main" val="1244157121"/>
                    </a:ext>
                  </a:extLst>
                </a:gridCol>
                <a:gridCol w="2963837">
                  <a:extLst>
                    <a:ext uri="{9D8B030D-6E8A-4147-A177-3AD203B41FA5}">
                      <a16:colId xmlns:a16="http://schemas.microsoft.com/office/drawing/2014/main" val="58784583"/>
                    </a:ext>
                  </a:extLst>
                </a:gridCol>
              </a:tblGrid>
              <a:tr h="331528">
                <a:tc gridSpan="4">
                  <a:txBody>
                    <a:bodyPr/>
                    <a:lstStyle/>
                    <a:p>
                      <a:pPr marL="0" marR="0">
                        <a:lnSpc>
                          <a:spcPct val="107000"/>
                        </a:lnSpc>
                        <a:spcBef>
                          <a:spcPts val="0"/>
                        </a:spcBef>
                        <a:spcAft>
                          <a:spcPts val="0"/>
                        </a:spcAft>
                        <a:tabLst>
                          <a:tab pos="1619250" algn="l"/>
                          <a:tab pos="7962900" algn="r"/>
                        </a:tabLst>
                      </a:pPr>
                      <a:r>
                        <a:rPr lang="en-US" sz="900" dirty="0">
                          <a:effectLst/>
                        </a:rPr>
                        <a:t>	</a:t>
                      </a:r>
                      <a:r>
                        <a:rPr lang="en-US" sz="1200" dirty="0">
                          <a:effectLst/>
                        </a:rPr>
                        <a:t>←Less Complex	More Complex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86028921"/>
                  </a:ext>
                </a:extLst>
              </a:tr>
              <a:tr h="298027">
                <a:tc>
                  <a:txBody>
                    <a:bodyPr/>
                    <a:lstStyle/>
                    <a:p>
                      <a:pPr marL="0" marR="0" algn="ctr">
                        <a:lnSpc>
                          <a:spcPct val="107000"/>
                        </a:lnSpc>
                        <a:spcBef>
                          <a:spcPts val="0"/>
                        </a:spcBef>
                        <a:spcAft>
                          <a:spcPts val="0"/>
                        </a:spcAft>
                      </a:pPr>
                      <a:r>
                        <a:rPr lang="en-US" sz="1300" b="1" dirty="0">
                          <a:effectLst/>
                        </a:rPr>
                        <a:t>Content Knowledge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Identify</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Analyze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tc>
                  <a:txBody>
                    <a:bodyPr/>
                    <a:lstStyle/>
                    <a:p>
                      <a:pPr marL="0" marR="0" algn="ctr">
                        <a:lnSpc>
                          <a:spcPct val="107000"/>
                        </a:lnSpc>
                        <a:spcBef>
                          <a:spcPts val="0"/>
                        </a:spcBef>
                        <a:spcAft>
                          <a:spcPts val="0"/>
                        </a:spcAft>
                      </a:pPr>
                      <a:r>
                        <a:rPr lang="en-US" sz="1300" b="1" dirty="0">
                          <a:effectLst/>
                        </a:rPr>
                        <a:t>Conclude and Anticipate</a:t>
                      </a:r>
                      <a:endParaRPr lang="en-US"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nchor="ctr"/>
                </a:tc>
                <a:extLst>
                  <a:ext uri="{0D108BD9-81ED-4DB2-BD59-A6C34878D82A}">
                    <a16:rowId xmlns:a16="http://schemas.microsoft.com/office/drawing/2014/main" val="3664751155"/>
                  </a:ext>
                </a:extLst>
              </a:tr>
              <a:tr h="4866891">
                <a:tc>
                  <a:txBody>
                    <a:bodyPr/>
                    <a:lstStyle/>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Find formulas and calculate ratios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Locate financial information used in ratio calculations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Explain why higher/lower ratios are generally associated with greater: profitability, liquidity, stability, activity, etc.</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Describe the mechanical impact of accounting entries on ratio results</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Locate information for comparable companies/industry</a:t>
                      </a:r>
                    </a:p>
                    <a:p>
                      <a:pPr marL="171450" marR="0" lvl="0" indent="-171450">
                        <a:lnSpc>
                          <a:spcPct val="107000"/>
                        </a:lnSpc>
                        <a:spcBef>
                          <a:spcPts val="0"/>
                        </a:spcBef>
                        <a:spcAft>
                          <a:spcPts val="0"/>
                        </a:spcAft>
                        <a:buFont typeface="Symbol" panose="05050102010706020507" pitchFamily="18" charset="2"/>
                        <a:buChar char=""/>
                        <a:tabLst>
                          <a:tab pos="457200" algn="l"/>
                        </a:tabLst>
                      </a:pPr>
                      <a:r>
                        <a:rPr lang="en-US" sz="1300" dirty="0">
                          <a:effectLst/>
                        </a:rPr>
                        <a:t>Recognize and adjust calculations for differences in ratio formulas in different sources</a:t>
                      </a:r>
                    </a:p>
                    <a:p>
                      <a:pPr marL="171450" marR="0" lvl="0" indent="-171450">
                        <a:lnSpc>
                          <a:spcPct val="107000"/>
                        </a:lnSpc>
                        <a:spcBef>
                          <a:spcPts val="0"/>
                        </a:spcBef>
                        <a:spcAft>
                          <a:spcPts val="0"/>
                        </a:spcAft>
                        <a:buFont typeface="Symbol" panose="05050102010706020507" pitchFamily="18" charset="2"/>
                        <a:buChar char=""/>
                        <a:tabLst>
                          <a:tab pos="457200" algn="l"/>
                        </a:tabLst>
                      </a:pPr>
                      <a:endParaRPr lang="en-US" sz="1300" dirty="0">
                        <a:effectLst/>
                        <a:highlight>
                          <a:srgbClr val="FFFF00"/>
                        </a:highlight>
                      </a:endParaRPr>
                    </a:p>
                  </a:txBody>
                  <a:tcPr marL="28981" marR="28981" marT="0" marB="0"/>
                </a:tc>
                <a:tc>
                  <a:txBody>
                    <a:bodyPr/>
                    <a:lstStyle/>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possible reasons for evaluating financial statement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stakeholders who might be interested in ratio information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why ratios are not “perfect” measures of profitability, liquidity, stability, activity, etc.</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why higher/lower ratios do not always indicate a better/worse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situational factors that cause ratio values to differ across companies and across years for the same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information that might be useful for interpreting a company’s ratios including competitor/ industry ratios, accounting methods employed, and non-financial information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how it is possible for financial experts to disagree about the interpretation of a company’s ratios</a:t>
                      </a:r>
                    </a:p>
                    <a:p>
                      <a:pPr marL="0" marR="0">
                        <a:lnSpc>
                          <a:spcPct val="107000"/>
                        </a:lnSpc>
                        <a:spcBef>
                          <a:spcPts val="0"/>
                        </a:spcBef>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28981" marR="28981" marT="0" marB="0"/>
                </a:tc>
                <a:tc>
                  <a:txBody>
                    <a:bodyPr/>
                    <a:lstStyle/>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Describe possible business reasons for ratios to vary across companies and across years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Explore the possible strengths and weaknesses indicated by the time trend and/or competitor comparison of a company’s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Describe the pros and cons of using ratios to evaluate a company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Explain how different stakeholders might view ratios differently</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Incorporate non-ratio information in the interpretation of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Adjust for and evaluate the impact of alternative accounting methods on ratio interpretations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and evaluate the quality of assumptions underlying alternative interpretations of a company’s ratios</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Identify and compensate for own biases in ratio interpretation</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endParaRPr lang="en-US" sz="1300" kern="1200" dirty="0">
                        <a:solidFill>
                          <a:schemeClr val="dk1"/>
                        </a:solidFill>
                        <a:effectLst/>
                        <a:latin typeface="+mn-lt"/>
                        <a:ea typeface="+mn-ea"/>
                        <a:cs typeface="+mn-cs"/>
                      </a:endParaRP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txBody>
                  <a:tcPr marL="28981" marR="28981" marT="0" marB="0"/>
                </a:tc>
                <a:tc>
                  <a:txBody>
                    <a:bodyPr/>
                    <a:lstStyle/>
                    <a:p>
                      <a:pPr marL="0" marR="0" lvl="0" indent="0" algn="l" defTabSz="457200" rtl="0" eaLnBrk="1" fontAlgn="auto" latinLnBrk="0" hangingPunct="1">
                        <a:lnSpc>
                          <a:spcPct val="107000"/>
                        </a:lnSpc>
                        <a:spcBef>
                          <a:spcPts val="0"/>
                        </a:spcBef>
                        <a:spcAft>
                          <a:spcPts val="0"/>
                        </a:spcAft>
                        <a:buClrTx/>
                        <a:buSzTx/>
                        <a:buFont typeface="Symbol" panose="05050102010706020507" pitchFamily="18" charset="2"/>
                        <a:buNone/>
                        <a:tabLst>
                          <a:tab pos="457200" algn="l"/>
                        </a:tabLst>
                        <a:defRPr/>
                      </a:pPr>
                      <a:r>
                        <a:rPr lang="en-US" sz="1300" b="1" kern="1200" dirty="0">
                          <a:solidFill>
                            <a:schemeClr val="dk1"/>
                          </a:solidFill>
                          <a:effectLst/>
                          <a:latin typeface="+mn-lt"/>
                          <a:ea typeface="+mn-ea"/>
                          <a:cs typeface="+mn-cs"/>
                        </a:rPr>
                        <a:t>MAJOR LEARNING OBJECTIVES: LEVEL 3</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Focus on the most important information, stakeholders, and consequences for the situation</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Tentatively solve complex problems in a pragmatic way using available information</a:t>
                      </a:r>
                    </a:p>
                    <a:p>
                      <a:pPr marL="285750" marR="0" lvl="0" indent="-285750" algn="l" defTabSz="457200" rtl="0" eaLnBrk="1" latinLnBrk="0" hangingPunct="1">
                        <a:lnSpc>
                          <a:spcPct val="107000"/>
                        </a:lnSpc>
                        <a:spcBef>
                          <a:spcPts val="0"/>
                        </a:spcBef>
                        <a:spcAft>
                          <a:spcPts val="0"/>
                        </a:spcAft>
                        <a:buFont typeface="Wingdings" panose="05000000000000000000" pitchFamily="2" charset="2"/>
                        <a:buChar char="ü"/>
                        <a:tabLst>
                          <a:tab pos="457200" algn="l"/>
                        </a:tabLst>
                      </a:pPr>
                      <a:r>
                        <a:rPr lang="en-US" sz="1300" b="1" kern="1200" dirty="0">
                          <a:solidFill>
                            <a:schemeClr val="dk1"/>
                          </a:solidFill>
                          <a:effectLst/>
                          <a:latin typeface="+mn-lt"/>
                          <a:ea typeface="+mn-ea"/>
                          <a:cs typeface="+mn-cs"/>
                        </a:rPr>
                        <a:t>Develop and apply decision criteria to reach a conclusion</a:t>
                      </a:r>
                    </a:p>
                    <a:p>
                      <a:pPr marL="0" marR="0" lvl="0" indent="0" algn="l" defTabSz="457200" rtl="0" eaLnBrk="1" latinLnBrk="0" hangingPunct="1">
                        <a:lnSpc>
                          <a:spcPct val="107000"/>
                        </a:lnSpc>
                        <a:spcBef>
                          <a:spcPts val="0"/>
                        </a:spcBef>
                        <a:spcAft>
                          <a:spcPts val="0"/>
                        </a:spcAft>
                        <a:buFont typeface="Symbol" panose="05050102010706020507" pitchFamily="18" charset="2"/>
                        <a:buNone/>
                        <a:tabLst>
                          <a:tab pos="457200" algn="l"/>
                        </a:tabLst>
                      </a:pPr>
                      <a:endParaRPr lang="en-US" sz="1300" kern="1200" dirty="0">
                        <a:solidFill>
                          <a:schemeClr val="dk1"/>
                        </a:solidFill>
                        <a:effectLst/>
                        <a:latin typeface="+mn-lt"/>
                        <a:ea typeface="+mn-ea"/>
                        <a:cs typeface="+mn-cs"/>
                      </a:endParaRP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Prioritize the strengths and weaknesses of the company’s ratios and other data in reaching a conclusion about the company’s profitability, liquidity, stability, activity, etc.</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latin typeface="+mn-lt"/>
                          <a:ea typeface="+mn-ea"/>
                          <a:cs typeface="+mn-cs"/>
                        </a:rPr>
                        <a:t>Effectively communicate your interpretation for a given setting and audience</a:t>
                      </a:r>
                    </a:p>
                    <a:p>
                      <a:pPr marL="171450" marR="0" lvl="0" indent="-171450" algn="l" defTabSz="457200" rtl="0" eaLnBrk="1" latinLnBrk="0" hangingPunct="1">
                        <a:lnSpc>
                          <a:spcPct val="107000"/>
                        </a:lnSpc>
                        <a:spcBef>
                          <a:spcPts val="0"/>
                        </a:spcBef>
                        <a:spcAft>
                          <a:spcPts val="0"/>
                        </a:spcAft>
                        <a:buFont typeface="Symbol" panose="05050102010706020507" pitchFamily="18" charset="2"/>
                        <a:buChar char=""/>
                        <a:tabLst>
                          <a:tab pos="457200" algn="l"/>
                        </a:tabLst>
                      </a:pPr>
                      <a:r>
                        <a:rPr lang="en-US" sz="1300" kern="1200" dirty="0">
                          <a:solidFill>
                            <a:schemeClr val="dk1"/>
                          </a:solidFill>
                          <a:effectLst/>
                          <a:highlight>
                            <a:srgbClr val="FFFF00"/>
                          </a:highlight>
                          <a:latin typeface="+mn-lt"/>
                          <a:ea typeface="+mn-ea"/>
                          <a:cs typeface="+mn-cs"/>
                        </a:rPr>
                        <a:t>Effectively encourage others to take a specific action (e.g., grant a loan) based upon the ratio analysis</a:t>
                      </a:r>
                    </a:p>
                  </a:txBody>
                  <a:tcPr marL="28981" marR="28981" marT="0" marB="0"/>
                </a:tc>
                <a:extLst>
                  <a:ext uri="{0D108BD9-81ED-4DB2-BD59-A6C34878D82A}">
                    <a16:rowId xmlns:a16="http://schemas.microsoft.com/office/drawing/2014/main" val="572458975"/>
                  </a:ext>
                </a:extLst>
              </a:tr>
            </a:tbl>
          </a:graphicData>
        </a:graphic>
      </p:graphicFrame>
    </p:spTree>
    <p:extLst>
      <p:ext uri="{BB962C8B-B14F-4D97-AF65-F5344CB8AC3E}">
        <p14:creationId xmlns:p14="http://schemas.microsoft.com/office/powerpoint/2010/main" val="1948853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fontScale="85000" lnSpcReduction="10000"/>
          </a:bodyPr>
          <a:lstStyle/>
          <a:p>
            <a:pPr marL="514350" marR="0" indent="-514350">
              <a:lnSpc>
                <a:spcPct val="107000"/>
              </a:lnSpc>
              <a:spcBef>
                <a:spcPts val="0"/>
              </a:spcBef>
              <a:spcAft>
                <a:spcPts val="0"/>
              </a:spcAft>
            </a:pPr>
            <a:r>
              <a:rPr lang="en-US" b="1"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Calculate Depreciation, Modify the Financial Statements, and Create the Classified Balance Sheet</a:t>
            </a: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tx1"/>
                </a:solidFill>
                <a:latin typeface="Calibri" panose="020F0502020204030204" pitchFamily="34" charset="0"/>
                <a:ea typeface="Calibri" panose="020F0502020204030204" pitchFamily="34" charset="0"/>
                <a:cs typeface="Times New Roman" panose="02020603050405020304" pitchFamily="18" charset="0"/>
              </a:rPr>
              <a:t>How’s the Company Doing?  Make Ratio Calculations</a:t>
            </a:r>
          </a:p>
        </p:txBody>
      </p:sp>
      <p:pic>
        <p:nvPicPr>
          <p:cNvPr id="7" name="Picture 6">
            <a:extLst>
              <a:ext uri="{FF2B5EF4-FFF2-40B4-BE49-F238E27FC236}">
                <a16:creationId xmlns:a16="http://schemas.microsoft.com/office/drawing/2014/main" id="{F8F1F56E-BC91-4E43-BF4D-D96372AAF073}"/>
              </a:ext>
            </a:extLst>
          </p:cNvPr>
          <p:cNvPicPr>
            <a:picLocks noChangeAspect="1"/>
          </p:cNvPicPr>
          <p:nvPr/>
        </p:nvPicPr>
        <p:blipFill>
          <a:blip r:embed="rId3"/>
          <a:stretch>
            <a:fillRect/>
          </a:stretch>
        </p:blipFill>
        <p:spPr>
          <a:xfrm>
            <a:off x="5950169" y="630696"/>
            <a:ext cx="5637322" cy="5541503"/>
          </a:xfrm>
          <a:prstGeom prst="rect">
            <a:avLst/>
          </a:prstGeom>
        </p:spPr>
      </p:pic>
      <p:sp>
        <p:nvSpPr>
          <p:cNvPr id="9" name="TextBox 8">
            <a:extLst>
              <a:ext uri="{FF2B5EF4-FFF2-40B4-BE49-F238E27FC236}">
                <a16:creationId xmlns:a16="http://schemas.microsoft.com/office/drawing/2014/main" id="{44ABC43D-3CB7-4366-B2AE-C4D670CC89EF}"/>
              </a:ext>
            </a:extLst>
          </p:cNvPr>
          <p:cNvSpPr txBox="1"/>
          <p:nvPr/>
        </p:nvSpPr>
        <p:spPr>
          <a:xfrm>
            <a:off x="5950169" y="138786"/>
            <a:ext cx="5717628" cy="478849"/>
          </a:xfrm>
          <a:prstGeom prst="rect">
            <a:avLst/>
          </a:prstGeom>
          <a:noFill/>
        </p:spPr>
        <p:txBody>
          <a:bodyPr wrap="square">
            <a:spAutoFit/>
          </a:bodyPr>
          <a:lstStyle/>
          <a:p>
            <a:pPr marL="0" marR="0">
              <a:lnSpc>
                <a:spcPct val="107000"/>
              </a:lnSpc>
              <a:spcBef>
                <a:spcPts val="0"/>
              </a:spcBef>
              <a:spcAft>
                <a:spcPts val="0"/>
              </a:spcAft>
              <a:tabLst>
                <a:tab pos="2286000" algn="l"/>
                <a:tab pos="2628900" algn="l"/>
                <a:tab pos="3257550" algn="l"/>
              </a:tabLst>
            </a:pPr>
            <a:r>
              <a:rPr lang="en-US" sz="1200" b="1" dirty="0">
                <a:solidFill>
                  <a:srgbClr val="0000CC"/>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Note:  Last year’s Account’s Receivable was $1,200, and Total Assets were $100,700</a:t>
            </a:r>
            <a:r>
              <a:rPr lang="en-US" sz="1200" b="1" dirty="0">
                <a:solidFill>
                  <a:srgbClr val="0000CC"/>
                </a:solidFill>
                <a:highlight>
                  <a:srgbClr val="00FF00"/>
                </a:highlight>
                <a:latin typeface="Calibri" panose="020F0502020204030204" pitchFamily="34" charset="0"/>
                <a:ea typeface="Calibri" panose="020F0502020204030204" pitchFamily="34" charset="0"/>
                <a:cs typeface="Times New Roman" panose="02020603050405020304" pitchFamily="18" charset="0"/>
              </a:rPr>
              <a:t>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Example for the Cash Ratio shown below.</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6773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fontScale="77500" lnSpcReduction="20000"/>
          </a:bodyPr>
          <a:lstStyle/>
          <a:p>
            <a:pPr marL="514350" marR="0" indent="-514350">
              <a:lnSpc>
                <a:spcPct val="107000"/>
              </a:lnSpc>
              <a:spcBef>
                <a:spcPts val="0"/>
              </a:spcBef>
              <a:spcAft>
                <a:spcPts val="0"/>
              </a:spcAft>
            </a:pPr>
            <a:r>
              <a:rPr lang="en-US" b="1"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Calculate Depreciation, Modify the Financial Statements, and Create the Classified Balance Sheet</a:t>
            </a: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How’s the Company Doing?  Make Ratio Calculations</a:t>
            </a:r>
          </a:p>
          <a:p>
            <a:pPr marL="0" marR="0" indent="0">
              <a:lnSpc>
                <a:spcPct val="107000"/>
              </a:lnSpc>
              <a:spcBef>
                <a:spcPts val="0"/>
              </a:spcBef>
              <a:spcAft>
                <a:spcPts val="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Bef>
                <a:spcPts val="0"/>
              </a:spcBef>
            </a:pPr>
            <a:r>
              <a:rPr lang="en-US" b="1" dirty="0">
                <a:latin typeface="Calibri" panose="020F0502020204030204" pitchFamily="34" charset="0"/>
                <a:ea typeface="Calibri" panose="020F0502020204030204" pitchFamily="34" charset="0"/>
                <a:cs typeface="Times New Roman" panose="02020603050405020304" pitchFamily="18" charset="0"/>
              </a:rPr>
              <a:t>How’s the Company Doing?  Analyze Ratio Calculations</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E29055C6-4121-4D08-8258-0B4962CE9A19}"/>
              </a:ext>
            </a:extLst>
          </p:cNvPr>
          <p:cNvGraphicFramePr>
            <a:graphicFrameLocks noGrp="1"/>
          </p:cNvGraphicFramePr>
          <p:nvPr>
            <p:extLst>
              <p:ext uri="{D42A27DB-BD31-4B8C-83A1-F6EECF244321}">
                <p14:modId xmlns:p14="http://schemas.microsoft.com/office/powerpoint/2010/main" val="4159459146"/>
              </p:ext>
            </p:extLst>
          </p:nvPr>
        </p:nvGraphicFramePr>
        <p:xfrm>
          <a:off x="5786547" y="217290"/>
          <a:ext cx="1935712" cy="6262178"/>
        </p:xfrm>
        <a:graphic>
          <a:graphicData uri="http://schemas.openxmlformats.org/drawingml/2006/table">
            <a:tbl>
              <a:tblPr firstRow="1" firstCol="1" bandRow="1">
                <a:tableStyleId>{17292A2E-F333-43FB-9621-5CBBE7FDCDCB}</a:tableStyleId>
              </a:tblPr>
              <a:tblGrid>
                <a:gridCol w="973918">
                  <a:extLst>
                    <a:ext uri="{9D8B030D-6E8A-4147-A177-3AD203B41FA5}">
                      <a16:colId xmlns:a16="http://schemas.microsoft.com/office/drawing/2014/main" val="3532987229"/>
                    </a:ext>
                  </a:extLst>
                </a:gridCol>
                <a:gridCol w="961794">
                  <a:extLst>
                    <a:ext uri="{9D8B030D-6E8A-4147-A177-3AD203B41FA5}">
                      <a16:colId xmlns:a16="http://schemas.microsoft.com/office/drawing/2014/main" val="2428211809"/>
                    </a:ext>
                  </a:extLst>
                </a:gridCol>
              </a:tblGrid>
              <a:tr h="241744">
                <a:tc gridSpan="2">
                  <a:txBody>
                    <a:bodyPr/>
                    <a:lstStyle/>
                    <a:p>
                      <a:pPr marL="0" marR="0" algn="ctr">
                        <a:lnSpc>
                          <a:spcPct val="107000"/>
                        </a:lnSpc>
                        <a:spcBef>
                          <a:spcPts val="0"/>
                        </a:spcBef>
                        <a:spcAft>
                          <a:spcPts val="0"/>
                        </a:spcAft>
                      </a:pPr>
                      <a:r>
                        <a:rPr lang="en-US" sz="1200" dirty="0">
                          <a:effectLst/>
                        </a:rPr>
                        <a:t>Ratio Analysis</a:t>
                      </a:r>
                      <a:endParaRPr lang="en-US" sz="1200" dirty="0">
                        <a:effectLst/>
                        <a:latin typeface="Calibri" panose="020F0502020204030204" pitchFamily="34" charset="0"/>
                        <a:cs typeface="Times New Roman" panose="02020603050405020304" pitchFamily="18" charset="0"/>
                      </a:endParaRPr>
                    </a:p>
                  </a:txBody>
                  <a:tcPr marL="60436" marR="60436" marT="0" marB="0" anchor="ctr"/>
                </a:tc>
                <a:tc hMerge="1">
                  <a:txBody>
                    <a:bodyPr/>
                    <a:lstStyle/>
                    <a:p>
                      <a:pPr marL="0" marR="0" algn="ctr">
                        <a:lnSpc>
                          <a:spcPct val="107000"/>
                        </a:lnSpc>
                        <a:spcBef>
                          <a:spcPts val="0"/>
                        </a:spcBef>
                        <a:spcAft>
                          <a:spcPts val="0"/>
                        </a:spcAft>
                      </a:pPr>
                      <a:r>
                        <a:rPr lang="en-US" sz="9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10102097"/>
                  </a:ext>
                </a:extLst>
              </a:tr>
              <a:tr h="241744">
                <a:tc>
                  <a:txBody>
                    <a:bodyPr/>
                    <a:lstStyle/>
                    <a:p>
                      <a:pPr marL="0" marR="0" algn="r">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1.  Cash Ratio</a:t>
                      </a: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.25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523697627"/>
                  </a:ext>
                </a:extLst>
              </a:tr>
              <a:tr h="241744">
                <a:tc>
                  <a:txBody>
                    <a:bodyPr/>
                    <a:lstStyle/>
                    <a:p>
                      <a:pPr marL="0" marR="0" algn="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27350630"/>
                  </a:ext>
                </a:extLst>
              </a:tr>
              <a:tr h="241744">
                <a:tc>
                  <a:txBody>
                    <a:bodyPr/>
                    <a:lstStyle/>
                    <a:p>
                      <a:pPr marL="0" marR="0" algn="r">
                        <a:lnSpc>
                          <a:spcPct val="107000"/>
                        </a:lnSpc>
                        <a:spcBef>
                          <a:spcPts val="0"/>
                        </a:spcBef>
                        <a:spcAft>
                          <a:spcPts val="0"/>
                        </a:spcAft>
                      </a:pPr>
                      <a:r>
                        <a:rPr lang="en-US" sz="1200" b="1" dirty="0">
                          <a:effectLst/>
                        </a:rPr>
                        <a:t>2. Debt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66.63 %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646843812"/>
                  </a:ext>
                </a:extLst>
              </a:tr>
              <a:tr h="241744">
                <a:tc>
                  <a:txBody>
                    <a:bodyPr/>
                    <a:lstStyle/>
                    <a:p>
                      <a:pPr marL="0" marR="0" algn="r">
                        <a:lnSpc>
                          <a:spcPct val="107000"/>
                        </a:lnSpc>
                        <a:spcBef>
                          <a:spcPts val="0"/>
                        </a:spcBef>
                        <a:spcAft>
                          <a:spcPts val="0"/>
                        </a:spcAft>
                      </a:pPr>
                      <a:r>
                        <a:rPr lang="en-US" sz="1200" b="1" dirty="0">
                          <a:effectLst/>
                        </a:rPr>
                        <a:t>(aka Debt-to-Assets)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37563973"/>
                  </a:ext>
                </a:extLst>
              </a:tr>
              <a:tr h="241744">
                <a:tc>
                  <a:txBody>
                    <a:bodyPr/>
                    <a:lstStyle/>
                    <a:p>
                      <a:pPr marL="0" marR="0" algn="r">
                        <a:lnSpc>
                          <a:spcPct val="107000"/>
                        </a:lnSpc>
                        <a:spcBef>
                          <a:spcPts val="0"/>
                        </a:spcBef>
                        <a:spcAft>
                          <a:spcPts val="0"/>
                        </a:spcAft>
                      </a:pPr>
                      <a:r>
                        <a:rPr lang="en-US" sz="1200" b="1" dirty="0">
                          <a:effectLst/>
                        </a:rPr>
                        <a:t>3. Current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1.15 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668876980"/>
                  </a:ext>
                </a:extLst>
              </a:tr>
              <a:tr h="164856">
                <a:tc>
                  <a:txBody>
                    <a:bodyPr/>
                    <a:lstStyle/>
                    <a:p>
                      <a:pPr marL="0" marR="0" algn="r">
                        <a:lnSpc>
                          <a:spcPct val="107000"/>
                        </a:lnSpc>
                        <a:spcBef>
                          <a:spcPts val="0"/>
                        </a:spcBef>
                        <a:spcAft>
                          <a:spcPts val="0"/>
                        </a:spcAft>
                      </a:pPr>
                      <a:r>
                        <a:rPr lang="en-US" sz="1200" b="1">
                          <a:effectLst/>
                        </a:rPr>
                        <a:t> </a:t>
                      </a:r>
                      <a:endParaRPr lang="en-US" sz="1200" b="1">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1840336242"/>
                  </a:ext>
                </a:extLst>
              </a:tr>
              <a:tr h="241744">
                <a:tc>
                  <a:txBody>
                    <a:bodyPr/>
                    <a:lstStyle/>
                    <a:p>
                      <a:pPr marL="0" marR="0" algn="r">
                        <a:lnSpc>
                          <a:spcPct val="107000"/>
                        </a:lnSpc>
                        <a:spcBef>
                          <a:spcPts val="0"/>
                        </a:spcBef>
                        <a:spcAft>
                          <a:spcPts val="0"/>
                        </a:spcAft>
                      </a:pPr>
                      <a:r>
                        <a:rPr lang="en-US" sz="1200" b="1" dirty="0">
                          <a:effectLst/>
                        </a:rPr>
                        <a:t>4. Quick (Acid Test)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400" b="1" dirty="0">
                          <a:effectLst/>
                        </a:rPr>
                        <a:t> 0.99</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68451657"/>
                  </a:ext>
                </a:extLst>
              </a:tr>
              <a:tr h="164856">
                <a:tc>
                  <a:txBody>
                    <a:bodyPr/>
                    <a:lstStyle/>
                    <a:p>
                      <a:pPr marL="0" marR="0" algn="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5498367"/>
                  </a:ext>
                </a:extLst>
              </a:tr>
              <a:tr h="241744">
                <a:tc>
                  <a:txBody>
                    <a:bodyPr/>
                    <a:lstStyle/>
                    <a:p>
                      <a:pPr marL="0" marR="0" algn="r">
                        <a:lnSpc>
                          <a:spcPct val="107000"/>
                        </a:lnSpc>
                        <a:spcBef>
                          <a:spcPts val="0"/>
                        </a:spcBef>
                        <a:spcAft>
                          <a:spcPts val="0"/>
                        </a:spcAft>
                      </a:pPr>
                      <a:r>
                        <a:rPr lang="en-US" sz="1200" b="1" dirty="0">
                          <a:effectLst/>
                        </a:rPr>
                        <a:t>5. Accounts Receivable Turnover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6 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220369050"/>
                  </a:ext>
                </a:extLst>
              </a:tr>
              <a:tr h="164856">
                <a:tc>
                  <a:txBody>
                    <a:bodyPr/>
                    <a:lstStyle/>
                    <a:p>
                      <a:pPr marL="0" marR="0" algn="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82114389"/>
                  </a:ext>
                </a:extLst>
              </a:tr>
              <a:tr h="252936">
                <a:tc>
                  <a:txBody>
                    <a:bodyPr/>
                    <a:lstStyle/>
                    <a:p>
                      <a:pPr marL="0" marR="0" algn="r">
                        <a:lnSpc>
                          <a:spcPct val="107000"/>
                        </a:lnSpc>
                        <a:spcBef>
                          <a:spcPts val="0"/>
                        </a:spcBef>
                        <a:spcAft>
                          <a:spcPts val="0"/>
                        </a:spcAft>
                      </a:pPr>
                      <a:r>
                        <a:rPr lang="en-US" sz="1200" b="1" dirty="0">
                          <a:effectLst/>
                        </a:rPr>
                        <a:t>6. Days’ Sales in Receivables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61 days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522430248"/>
                  </a:ext>
                </a:extLst>
              </a:tr>
              <a:tr h="164856">
                <a:tc>
                  <a:txBody>
                    <a:bodyPr/>
                    <a:lstStyle/>
                    <a:p>
                      <a:pPr marL="0" marR="0" algn="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770102316"/>
                  </a:ext>
                </a:extLst>
              </a:tr>
              <a:tr h="252936">
                <a:tc>
                  <a:txBody>
                    <a:bodyPr/>
                    <a:lstStyle/>
                    <a:p>
                      <a:pPr marL="0" marR="0" algn="r">
                        <a:lnSpc>
                          <a:spcPct val="107000"/>
                        </a:lnSpc>
                        <a:spcBef>
                          <a:spcPts val="0"/>
                        </a:spcBef>
                        <a:spcAft>
                          <a:spcPts val="0"/>
                        </a:spcAft>
                      </a:pPr>
                      <a:r>
                        <a:rPr lang="en-US" sz="1200" b="1" dirty="0">
                          <a:effectLst/>
                        </a:rPr>
                        <a:t>7.  Dividend Payout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 34.6 %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875499054"/>
                  </a:ext>
                </a:extLst>
              </a:tr>
              <a:tr h="164856">
                <a:tc>
                  <a:txBody>
                    <a:bodyPr/>
                    <a:lstStyle/>
                    <a:p>
                      <a:pPr marL="0" marR="0" algn="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823746725"/>
                  </a:ext>
                </a:extLst>
              </a:tr>
              <a:tr h="252936">
                <a:tc>
                  <a:txBody>
                    <a:bodyPr/>
                    <a:lstStyle/>
                    <a:p>
                      <a:pPr marL="0" marR="0" algn="r">
                        <a:lnSpc>
                          <a:spcPct val="107000"/>
                        </a:lnSpc>
                        <a:spcBef>
                          <a:spcPts val="0"/>
                        </a:spcBef>
                        <a:spcAft>
                          <a:spcPts val="0"/>
                        </a:spcAft>
                      </a:pPr>
                      <a:r>
                        <a:rPr lang="en-US" sz="1200" b="1" dirty="0">
                          <a:effectLst/>
                        </a:rPr>
                        <a:t>8.  Average Total Assets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 $ 289,276</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033305580"/>
                  </a:ext>
                </a:extLst>
              </a:tr>
              <a:tr h="164856">
                <a:tc>
                  <a:txBody>
                    <a:bodyPr/>
                    <a:lstStyle/>
                    <a:p>
                      <a:pPr marL="0" marR="0" algn="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86703946"/>
                  </a:ext>
                </a:extLst>
              </a:tr>
              <a:tr h="241744">
                <a:tc>
                  <a:txBody>
                    <a:bodyPr/>
                    <a:lstStyle/>
                    <a:p>
                      <a:pPr marL="0" marR="0" algn="r">
                        <a:lnSpc>
                          <a:spcPct val="107000"/>
                        </a:lnSpc>
                        <a:spcBef>
                          <a:spcPts val="0"/>
                        </a:spcBef>
                        <a:spcAft>
                          <a:spcPts val="0"/>
                        </a:spcAft>
                      </a:pPr>
                      <a:r>
                        <a:rPr lang="en-US" sz="1200" b="1" dirty="0">
                          <a:effectLst/>
                        </a:rPr>
                        <a:t>9.  Return on Assets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  43 %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76281610"/>
                  </a:ext>
                </a:extLst>
              </a:tr>
            </a:tbl>
          </a:graphicData>
        </a:graphic>
      </p:graphicFrame>
    </p:spTree>
    <p:extLst>
      <p:ext uri="{BB962C8B-B14F-4D97-AF65-F5344CB8AC3E}">
        <p14:creationId xmlns:p14="http://schemas.microsoft.com/office/powerpoint/2010/main" val="3987961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29055C6-4121-4D08-8258-0B4962CE9A19}"/>
              </a:ext>
            </a:extLst>
          </p:cNvPr>
          <p:cNvGraphicFramePr>
            <a:graphicFrameLocks noGrp="1"/>
          </p:cNvGraphicFramePr>
          <p:nvPr>
            <p:extLst>
              <p:ext uri="{D42A27DB-BD31-4B8C-83A1-F6EECF244321}">
                <p14:modId xmlns:p14="http://schemas.microsoft.com/office/powerpoint/2010/main" val="2468145500"/>
              </p:ext>
            </p:extLst>
          </p:nvPr>
        </p:nvGraphicFramePr>
        <p:xfrm>
          <a:off x="772095" y="217290"/>
          <a:ext cx="1935712" cy="6262178"/>
        </p:xfrm>
        <a:graphic>
          <a:graphicData uri="http://schemas.openxmlformats.org/drawingml/2006/table">
            <a:tbl>
              <a:tblPr firstRow="1" firstCol="1" bandRow="1">
                <a:tableStyleId>{17292A2E-F333-43FB-9621-5CBBE7FDCDCB}</a:tableStyleId>
              </a:tblPr>
              <a:tblGrid>
                <a:gridCol w="973918">
                  <a:extLst>
                    <a:ext uri="{9D8B030D-6E8A-4147-A177-3AD203B41FA5}">
                      <a16:colId xmlns:a16="http://schemas.microsoft.com/office/drawing/2014/main" val="3532987229"/>
                    </a:ext>
                  </a:extLst>
                </a:gridCol>
                <a:gridCol w="961794">
                  <a:extLst>
                    <a:ext uri="{9D8B030D-6E8A-4147-A177-3AD203B41FA5}">
                      <a16:colId xmlns:a16="http://schemas.microsoft.com/office/drawing/2014/main" val="2428211809"/>
                    </a:ext>
                  </a:extLst>
                </a:gridCol>
              </a:tblGrid>
              <a:tr h="241744">
                <a:tc gridSpan="2">
                  <a:txBody>
                    <a:bodyPr/>
                    <a:lstStyle/>
                    <a:p>
                      <a:pPr marL="0" marR="0" algn="ctr">
                        <a:lnSpc>
                          <a:spcPct val="107000"/>
                        </a:lnSpc>
                        <a:spcBef>
                          <a:spcPts val="0"/>
                        </a:spcBef>
                        <a:spcAft>
                          <a:spcPts val="0"/>
                        </a:spcAft>
                      </a:pPr>
                      <a:r>
                        <a:rPr lang="en-US" sz="1200" dirty="0">
                          <a:effectLst/>
                        </a:rPr>
                        <a:t>Ratio Analysis</a:t>
                      </a:r>
                      <a:endParaRPr lang="en-US" sz="1200" dirty="0">
                        <a:effectLst/>
                        <a:latin typeface="Calibri" panose="020F0502020204030204" pitchFamily="34" charset="0"/>
                        <a:cs typeface="Times New Roman" panose="02020603050405020304" pitchFamily="18" charset="0"/>
                      </a:endParaRPr>
                    </a:p>
                  </a:txBody>
                  <a:tcPr marL="60436" marR="60436" marT="0" marB="0" anchor="ctr"/>
                </a:tc>
                <a:tc hMerge="1">
                  <a:txBody>
                    <a:bodyPr/>
                    <a:lstStyle/>
                    <a:p>
                      <a:pPr marL="0" marR="0" algn="ctr">
                        <a:lnSpc>
                          <a:spcPct val="107000"/>
                        </a:lnSpc>
                        <a:spcBef>
                          <a:spcPts val="0"/>
                        </a:spcBef>
                        <a:spcAft>
                          <a:spcPts val="0"/>
                        </a:spcAft>
                      </a:pPr>
                      <a:r>
                        <a:rPr lang="en-US" sz="9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10102097"/>
                  </a:ext>
                </a:extLst>
              </a:tr>
              <a:tr h="241744">
                <a:tc>
                  <a:txBody>
                    <a:bodyPr/>
                    <a:lstStyle/>
                    <a:p>
                      <a:pPr marL="0" marR="0" algn="ctr">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1.  Cash Ratio</a:t>
                      </a: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.25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523697627"/>
                  </a:ext>
                </a:extLst>
              </a:tr>
              <a:tr h="241744">
                <a:tc>
                  <a:txBody>
                    <a:bodyPr/>
                    <a:lstStyle/>
                    <a:p>
                      <a:pPr marL="0" marR="0" algn="ct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27350630"/>
                  </a:ext>
                </a:extLst>
              </a:tr>
              <a:tr h="241744">
                <a:tc>
                  <a:txBody>
                    <a:bodyPr/>
                    <a:lstStyle/>
                    <a:p>
                      <a:pPr marL="0" marR="0" algn="ctr">
                        <a:lnSpc>
                          <a:spcPct val="107000"/>
                        </a:lnSpc>
                        <a:spcBef>
                          <a:spcPts val="0"/>
                        </a:spcBef>
                        <a:spcAft>
                          <a:spcPts val="0"/>
                        </a:spcAft>
                      </a:pPr>
                      <a:r>
                        <a:rPr lang="en-US" sz="1200" b="1" dirty="0">
                          <a:effectLst/>
                        </a:rPr>
                        <a:t>2. Debt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66.63 %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646843812"/>
                  </a:ext>
                </a:extLst>
              </a:tr>
              <a:tr h="241744">
                <a:tc>
                  <a:txBody>
                    <a:bodyPr/>
                    <a:lstStyle/>
                    <a:p>
                      <a:pPr marL="0" marR="0" algn="ctr">
                        <a:lnSpc>
                          <a:spcPct val="107000"/>
                        </a:lnSpc>
                        <a:spcBef>
                          <a:spcPts val="0"/>
                        </a:spcBef>
                        <a:spcAft>
                          <a:spcPts val="0"/>
                        </a:spcAft>
                      </a:pPr>
                      <a:r>
                        <a:rPr lang="en-US" sz="1200" b="1" dirty="0">
                          <a:effectLst/>
                        </a:rPr>
                        <a:t>(aka Debt-to-Assets)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37563973"/>
                  </a:ext>
                </a:extLst>
              </a:tr>
              <a:tr h="241744">
                <a:tc>
                  <a:txBody>
                    <a:bodyPr/>
                    <a:lstStyle/>
                    <a:p>
                      <a:pPr marL="0" marR="0" algn="ctr">
                        <a:lnSpc>
                          <a:spcPct val="107000"/>
                        </a:lnSpc>
                        <a:spcBef>
                          <a:spcPts val="0"/>
                        </a:spcBef>
                        <a:spcAft>
                          <a:spcPts val="0"/>
                        </a:spcAft>
                      </a:pPr>
                      <a:r>
                        <a:rPr lang="en-US" sz="1200" b="1" dirty="0">
                          <a:effectLst/>
                        </a:rPr>
                        <a:t>3. Current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1.15 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668876980"/>
                  </a:ext>
                </a:extLst>
              </a:tr>
              <a:tr h="164856">
                <a:tc>
                  <a:txBody>
                    <a:bodyPr/>
                    <a:lstStyle/>
                    <a:p>
                      <a:pPr marL="0" marR="0" algn="ctr">
                        <a:lnSpc>
                          <a:spcPct val="107000"/>
                        </a:lnSpc>
                        <a:spcBef>
                          <a:spcPts val="0"/>
                        </a:spcBef>
                        <a:spcAft>
                          <a:spcPts val="0"/>
                        </a:spcAft>
                      </a:pPr>
                      <a:r>
                        <a:rPr lang="en-US" sz="1200" b="1">
                          <a:effectLst/>
                        </a:rPr>
                        <a:t> </a:t>
                      </a:r>
                      <a:endParaRPr lang="en-US" sz="1200" b="1">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1840336242"/>
                  </a:ext>
                </a:extLst>
              </a:tr>
              <a:tr h="241744">
                <a:tc>
                  <a:txBody>
                    <a:bodyPr/>
                    <a:lstStyle/>
                    <a:p>
                      <a:pPr marL="0" marR="0" algn="ctr">
                        <a:lnSpc>
                          <a:spcPct val="107000"/>
                        </a:lnSpc>
                        <a:spcBef>
                          <a:spcPts val="0"/>
                        </a:spcBef>
                        <a:spcAft>
                          <a:spcPts val="0"/>
                        </a:spcAft>
                      </a:pPr>
                      <a:r>
                        <a:rPr lang="en-US" sz="1200" b="1" dirty="0">
                          <a:effectLst/>
                        </a:rPr>
                        <a:t>4. Quick (Acid Test)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400" b="1" dirty="0">
                          <a:effectLst/>
                        </a:rPr>
                        <a:t> 0.99</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68451657"/>
                  </a:ext>
                </a:extLst>
              </a:tr>
              <a:tr h="164856">
                <a:tc>
                  <a:txBody>
                    <a:bodyPr/>
                    <a:lstStyle/>
                    <a:p>
                      <a:pPr marL="0" marR="0" algn="ct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5498367"/>
                  </a:ext>
                </a:extLst>
              </a:tr>
              <a:tr h="241744">
                <a:tc>
                  <a:txBody>
                    <a:bodyPr/>
                    <a:lstStyle/>
                    <a:p>
                      <a:pPr marL="0" marR="0" algn="ctr">
                        <a:lnSpc>
                          <a:spcPct val="107000"/>
                        </a:lnSpc>
                        <a:spcBef>
                          <a:spcPts val="0"/>
                        </a:spcBef>
                        <a:spcAft>
                          <a:spcPts val="0"/>
                        </a:spcAft>
                      </a:pPr>
                      <a:r>
                        <a:rPr lang="en-US" sz="1200" b="1" dirty="0">
                          <a:effectLst/>
                        </a:rPr>
                        <a:t>5. Accounts Receivable Turnover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6 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220369050"/>
                  </a:ext>
                </a:extLst>
              </a:tr>
              <a:tr h="164856">
                <a:tc>
                  <a:txBody>
                    <a:bodyPr/>
                    <a:lstStyle/>
                    <a:p>
                      <a:pPr marL="0" marR="0" algn="ct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82114389"/>
                  </a:ext>
                </a:extLst>
              </a:tr>
              <a:tr h="252936">
                <a:tc>
                  <a:txBody>
                    <a:bodyPr/>
                    <a:lstStyle/>
                    <a:p>
                      <a:pPr marL="0" marR="0" algn="ctr">
                        <a:lnSpc>
                          <a:spcPct val="107000"/>
                        </a:lnSpc>
                        <a:spcBef>
                          <a:spcPts val="0"/>
                        </a:spcBef>
                        <a:spcAft>
                          <a:spcPts val="0"/>
                        </a:spcAft>
                      </a:pPr>
                      <a:r>
                        <a:rPr lang="en-US" sz="1200" b="1" dirty="0">
                          <a:effectLst/>
                        </a:rPr>
                        <a:t>6. Days’ Sales in Receivables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61 days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522430248"/>
                  </a:ext>
                </a:extLst>
              </a:tr>
              <a:tr h="164856">
                <a:tc>
                  <a:txBody>
                    <a:bodyPr/>
                    <a:lstStyle/>
                    <a:p>
                      <a:pPr marL="0" marR="0" algn="ct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770102316"/>
                  </a:ext>
                </a:extLst>
              </a:tr>
              <a:tr h="252936">
                <a:tc>
                  <a:txBody>
                    <a:bodyPr/>
                    <a:lstStyle/>
                    <a:p>
                      <a:pPr marL="0" marR="0" algn="ctr">
                        <a:lnSpc>
                          <a:spcPct val="107000"/>
                        </a:lnSpc>
                        <a:spcBef>
                          <a:spcPts val="0"/>
                        </a:spcBef>
                        <a:spcAft>
                          <a:spcPts val="0"/>
                        </a:spcAft>
                      </a:pPr>
                      <a:r>
                        <a:rPr lang="en-US" sz="1200" b="1" dirty="0">
                          <a:effectLst/>
                        </a:rPr>
                        <a:t>7.  Dividend Payout Ratio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 34.6 %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875499054"/>
                  </a:ext>
                </a:extLst>
              </a:tr>
              <a:tr h="164856">
                <a:tc>
                  <a:txBody>
                    <a:bodyPr/>
                    <a:lstStyle/>
                    <a:p>
                      <a:pPr marL="0" marR="0" algn="ct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823746725"/>
                  </a:ext>
                </a:extLst>
              </a:tr>
              <a:tr h="252936">
                <a:tc>
                  <a:txBody>
                    <a:bodyPr/>
                    <a:lstStyle/>
                    <a:p>
                      <a:pPr marL="0" marR="0" algn="ctr">
                        <a:lnSpc>
                          <a:spcPct val="107000"/>
                        </a:lnSpc>
                        <a:spcBef>
                          <a:spcPts val="0"/>
                        </a:spcBef>
                        <a:spcAft>
                          <a:spcPts val="0"/>
                        </a:spcAft>
                      </a:pPr>
                      <a:r>
                        <a:rPr lang="en-US" sz="1200" b="1" dirty="0">
                          <a:effectLst/>
                        </a:rPr>
                        <a:t>8.  Average Total Assets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 $ 289,276</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033305580"/>
                  </a:ext>
                </a:extLst>
              </a:tr>
              <a:tr h="164856">
                <a:tc>
                  <a:txBody>
                    <a:bodyPr/>
                    <a:lstStyle/>
                    <a:p>
                      <a:pPr marL="0" marR="0" algn="ctr">
                        <a:lnSpc>
                          <a:spcPct val="107000"/>
                        </a:lnSpc>
                        <a:spcBef>
                          <a:spcPts val="0"/>
                        </a:spcBef>
                        <a:spcAft>
                          <a:spcPts val="0"/>
                        </a:spcAft>
                      </a:pPr>
                      <a:r>
                        <a:rPr lang="en-US" sz="1200" b="1" dirty="0">
                          <a:effectLst/>
                        </a:rPr>
                        <a: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algn="ctr">
                        <a:lnSpc>
                          <a:spcPct val="107000"/>
                        </a:lnSpc>
                        <a:spcBef>
                          <a:spcPts val="0"/>
                        </a:spcBef>
                        <a:spcAft>
                          <a:spcPts val="0"/>
                        </a:spcAft>
                      </a:pPr>
                      <a:r>
                        <a:rPr lang="en-US" sz="1400" b="1"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86703946"/>
                  </a:ext>
                </a:extLst>
              </a:tr>
              <a:tr h="241744">
                <a:tc>
                  <a:txBody>
                    <a:bodyPr/>
                    <a:lstStyle/>
                    <a:p>
                      <a:pPr marL="0" marR="0" algn="ctr">
                        <a:lnSpc>
                          <a:spcPct val="107000"/>
                        </a:lnSpc>
                        <a:spcBef>
                          <a:spcPts val="0"/>
                        </a:spcBef>
                        <a:spcAft>
                          <a:spcPts val="0"/>
                        </a:spcAft>
                      </a:pPr>
                      <a:r>
                        <a:rPr lang="en-US" sz="1200" b="1">
                          <a:effectLst/>
                        </a:rPr>
                        <a:t>9.  Return on Assets</a:t>
                      </a:r>
                      <a:endParaRPr lang="en-US" sz="1200" b="1">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b="1" dirty="0">
                          <a:effectLst/>
                        </a:rPr>
                        <a:t>  43 %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436" marR="60436" marT="0" marB="0" anchor="ctr"/>
                </a:tc>
                <a:extLst>
                  <a:ext uri="{0D108BD9-81ED-4DB2-BD59-A6C34878D82A}">
                    <a16:rowId xmlns:a16="http://schemas.microsoft.com/office/drawing/2014/main" val="3876281610"/>
                  </a:ext>
                </a:extLst>
              </a:tr>
            </a:tbl>
          </a:graphicData>
        </a:graphic>
      </p:graphicFrame>
      <p:sp>
        <p:nvSpPr>
          <p:cNvPr id="4" name="TextBox 3">
            <a:extLst>
              <a:ext uri="{FF2B5EF4-FFF2-40B4-BE49-F238E27FC236}">
                <a16:creationId xmlns:a16="http://schemas.microsoft.com/office/drawing/2014/main" id="{56AED0A8-2783-4C33-BEB8-B6E0C463EA55}"/>
              </a:ext>
            </a:extLst>
          </p:cNvPr>
          <p:cNvSpPr txBox="1"/>
          <p:nvPr/>
        </p:nvSpPr>
        <p:spPr>
          <a:xfrm>
            <a:off x="2996873" y="0"/>
            <a:ext cx="8742844" cy="6991914"/>
          </a:xfrm>
          <a:prstGeom prst="rect">
            <a:avLst/>
          </a:prstGeom>
          <a:noFill/>
        </p:spPr>
        <p:txBody>
          <a:bodyPr wrap="square" rtlCol="0">
            <a:spAutoFit/>
          </a:bodyPr>
          <a:lstStyle/>
          <a:p>
            <a:pPr marL="0" marR="0" algn="ctr">
              <a:lnSpc>
                <a:spcPct val="107000"/>
              </a:lnSpc>
              <a:spcBef>
                <a:spcPts val="0"/>
              </a:spcBef>
              <a:spcAft>
                <a:spcPts val="800"/>
              </a:spcAft>
              <a:tabLst>
                <a:tab pos="1657350" algn="l"/>
                <a:tab pos="2686050" algn="l"/>
                <a:tab pos="3486150" algn="l"/>
                <a:tab pos="3714750" algn="l"/>
                <a:tab pos="3829050" algn="l"/>
                <a:tab pos="4857750" algn="l"/>
                <a:tab pos="5143500" algn="l"/>
                <a:tab pos="6000750" algn="l"/>
              </a:tabLst>
            </a:pPr>
            <a:r>
              <a:rPr lang="en-US" sz="20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Questions:</a:t>
            </a: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What is your opinion of the Cash position of the company – Do they have enough cash to cover their current liabilities?</a:t>
            </a:r>
            <a:r>
              <a:rPr lang="en-US" dirty="0">
                <a:effectLst/>
                <a:latin typeface="Calibri" panose="020F0502020204030204" pitchFamily="34" charset="0"/>
                <a:ea typeface="Calibri" panose="020F0502020204030204" pitchFamily="34" charset="0"/>
                <a:cs typeface="Times New Roman" panose="02020603050405020304" pitchFamily="18" charset="0"/>
              </a:rPr>
              <a:t>  Refer to the calculations above and provide an opinion.</a:t>
            </a: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Would you loan money to this company? Do you think that the company is in a good position to keep up with their </a:t>
            </a:r>
            <a:r>
              <a:rPr lang="en-US" b="1" i="1" dirty="0">
                <a:effectLst/>
                <a:latin typeface="Calibri" panose="020F0502020204030204" pitchFamily="34" charset="0"/>
                <a:ea typeface="Calibri" panose="020F0502020204030204" pitchFamily="34" charset="0"/>
                <a:cs typeface="Times New Roman" panose="02020603050405020304" pitchFamily="18" charset="0"/>
              </a:rPr>
              <a:t>current</a:t>
            </a:r>
            <a:r>
              <a:rPr lang="en-US" b="1" dirty="0">
                <a:effectLst/>
                <a:latin typeface="Calibri" panose="020F0502020204030204" pitchFamily="34" charset="0"/>
                <a:ea typeface="Calibri" panose="020F0502020204030204" pitchFamily="34" charset="0"/>
                <a:cs typeface="Times New Roman" panose="02020603050405020304" pitchFamily="18" charset="0"/>
              </a:rPr>
              <a:t> debt obligations</a:t>
            </a:r>
            <a:r>
              <a:rPr lang="en-US" dirty="0">
                <a:effectLst/>
                <a:latin typeface="Calibri" panose="020F0502020204030204" pitchFamily="34" charset="0"/>
                <a:ea typeface="Calibri" panose="020F0502020204030204" pitchFamily="34" charset="0"/>
                <a:cs typeface="Times New Roman" panose="02020603050405020304" pitchFamily="18" charset="0"/>
              </a:rPr>
              <a:t>?  Refer to the calculations above and provide a opinion.  Support your opinion.</a:t>
            </a: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Let’s assume that the industry standard for collections on Accounts Receivable is 30 days. How is </a:t>
            </a:r>
            <a:r>
              <a:rPr lang="en-US" b="1" i="1" dirty="0">
                <a:effectLst/>
                <a:latin typeface="Calibri" panose="020F0502020204030204" pitchFamily="34" charset="0"/>
                <a:ea typeface="Calibri" panose="020F0502020204030204" pitchFamily="34" charset="0"/>
                <a:cs typeface="Times New Roman" panose="02020603050405020304" pitchFamily="18" charset="0"/>
              </a:rPr>
              <a:t>this</a:t>
            </a:r>
            <a:r>
              <a:rPr lang="en-US" b="1" dirty="0">
                <a:effectLst/>
                <a:latin typeface="Calibri" panose="020F0502020204030204" pitchFamily="34" charset="0"/>
                <a:ea typeface="Calibri" panose="020F0502020204030204" pitchFamily="34" charset="0"/>
                <a:cs typeface="Times New Roman" panose="02020603050405020304" pitchFamily="18" charset="0"/>
              </a:rPr>
              <a:t> company doing?</a:t>
            </a:r>
            <a:r>
              <a:rPr lang="en-US" dirty="0">
                <a:effectLst/>
                <a:latin typeface="Calibri" panose="020F0502020204030204" pitchFamily="34" charset="0"/>
                <a:ea typeface="Calibri" panose="020F0502020204030204" pitchFamily="34" charset="0"/>
                <a:cs typeface="Times New Roman" panose="02020603050405020304" pitchFamily="18" charset="0"/>
              </a:rPr>
              <a:t> Refer to the calculations above and provide an opinion.</a:t>
            </a: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What is your opinion of the percentage of Assets that are funded by Debt?</a:t>
            </a:r>
            <a:r>
              <a:rPr lang="en-US" dirty="0">
                <a:effectLst/>
                <a:latin typeface="Calibri" panose="020F0502020204030204" pitchFamily="34" charset="0"/>
                <a:ea typeface="Calibri" panose="020F0502020204030204" pitchFamily="34" charset="0"/>
                <a:cs typeface="Times New Roman" panose="02020603050405020304" pitchFamily="18" charset="0"/>
              </a:rPr>
              <a:t>  Refer to the calculations above and provide an opinion.</a:t>
            </a: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In your opinion, will investors be happy with the Return on Assets?</a:t>
            </a:r>
            <a:r>
              <a:rPr lang="en-US" dirty="0">
                <a:effectLst/>
                <a:latin typeface="Calibri" panose="020F0502020204030204" pitchFamily="34" charset="0"/>
                <a:ea typeface="Calibri" panose="020F0502020204030204" pitchFamily="34" charset="0"/>
                <a:cs typeface="Times New Roman" panose="02020603050405020304" pitchFamily="18" charset="0"/>
              </a:rPr>
              <a:t>  Refer to the calculations above and provide an opinion.  What is your basis for comparison</a:t>
            </a:r>
            <a:r>
              <a:rPr lang="en-US" b="1" dirty="0">
                <a:solidFill>
                  <a:srgbClr val="2703D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dirty="0">
              <a:solidFill>
                <a:srgbClr val="2703DB"/>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endParaRPr lang="en-US" b="1" dirty="0">
              <a:solidFill>
                <a:srgbClr val="2703DB"/>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1657350" algn="l"/>
                <a:tab pos="2686050" algn="l"/>
                <a:tab pos="3486150" algn="l"/>
                <a:tab pos="3714750" algn="l"/>
                <a:tab pos="3829050" algn="l"/>
                <a:tab pos="4857750" algn="l"/>
                <a:tab pos="5143500" algn="l"/>
                <a:tab pos="6000750" algn="l"/>
              </a:tabLst>
            </a:pPr>
            <a:r>
              <a:rPr lang="en-US" b="1" dirty="0">
                <a:effectLst/>
                <a:latin typeface="Calibri" panose="020F0502020204030204" pitchFamily="34" charset="0"/>
                <a:ea typeface="Calibri" panose="020F0502020204030204" pitchFamily="34" charset="0"/>
                <a:cs typeface="Times New Roman" panose="02020603050405020304" pitchFamily="18" charset="0"/>
              </a:rPr>
              <a:t>How do you think investors will feel about the percentage of net income that the company paid in dividends, and why</a:t>
            </a:r>
            <a:r>
              <a:rPr lang="en-US" dirty="0">
                <a:effectLst/>
                <a:latin typeface="Calibri" panose="020F0502020204030204" pitchFamily="34" charset="0"/>
                <a:ea typeface="Calibri" panose="020F0502020204030204" pitchFamily="34" charset="0"/>
                <a:cs typeface="Times New Roman" panose="02020603050405020304" pitchFamily="18" charset="0"/>
              </a:rPr>
              <a:t>? Refer to the calculations above and provide an opinion.</a:t>
            </a:r>
          </a:p>
          <a:p>
            <a:endParaRPr lang="en-US" dirty="0"/>
          </a:p>
        </p:txBody>
      </p:sp>
    </p:spTree>
    <p:extLst>
      <p:ext uri="{BB962C8B-B14F-4D97-AF65-F5344CB8AC3E}">
        <p14:creationId xmlns:p14="http://schemas.microsoft.com/office/powerpoint/2010/main" val="1827584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Calibri" panose="020F0502020204030204" pitchFamily="34" charset="0"/>
                <a:ea typeface="Calibri" panose="020F0502020204030204" pitchFamily="34" charset="0"/>
                <a:cs typeface="Times New Roman" panose="02020603050405020304" pitchFamily="18" charset="0"/>
              </a:rPr>
              <a:t>“</a:t>
            </a:r>
            <a:r>
              <a:rPr lang="en-US" b="1" dirty="0"/>
              <a:t>Have you changed your mind about the health of the company compared to your initial observation?</a:t>
            </a:r>
            <a:r>
              <a:rPr lang="en-US" dirty="0"/>
              <a:t>  Explain why, based on the calculations and observations that you have made.”</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4" name="Rectangle 14">
            <a:extLst>
              <a:ext uri="{FF2B5EF4-FFF2-40B4-BE49-F238E27FC236}">
                <a16:creationId xmlns:a16="http://schemas.microsoft.com/office/drawing/2014/main" id="{3CD03199-EE58-40A6-B9B0-F3DF36D3D1A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 Box 2">
            <a:extLst>
              <a:ext uri="{FF2B5EF4-FFF2-40B4-BE49-F238E27FC236}">
                <a16:creationId xmlns:a16="http://schemas.microsoft.com/office/drawing/2014/main" id="{82CAC270-A71A-4670-ABCE-FE9F776210C1}"/>
              </a:ext>
            </a:extLst>
          </p:cNvPr>
          <p:cNvSpPr txBox="1">
            <a:spLocks noChangeArrowheads="1"/>
          </p:cNvSpPr>
          <p:nvPr/>
        </p:nvSpPr>
        <p:spPr bwMode="auto">
          <a:xfrm>
            <a:off x="985520" y="8213090"/>
            <a:ext cx="6200775" cy="13525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a:solidFill>
                  <a:srgbClr val="2703D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4952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p:txBody>
          <a:bodyPr>
            <a:normAutofit fontScale="70000" lnSpcReduction="20000"/>
          </a:bodyPr>
          <a:lstStyle/>
          <a:p>
            <a:pPr marL="0" marR="0" indent="0">
              <a:lnSpc>
                <a:spcPct val="107000"/>
              </a:lnSpc>
              <a:spcBef>
                <a:spcPts val="0"/>
              </a:spcBef>
              <a:spcAft>
                <a:spcPts val="0"/>
              </a:spcAft>
              <a:buNone/>
            </a:pPr>
            <a:endParaRPr lang="en-US" dirty="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Calculate Depreciation and </a:t>
            </a:r>
            <a:r>
              <a:rPr lang="en-US" sz="3200" b="1" dirty="0" err="1">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and</a:t>
            </a: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Update the Financial Statements, Including the Classified Balance Sheet</a:t>
            </a: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How’s the Company Doing?  Make Ratio Calculations</a:t>
            </a: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How’s the Company Doing?  Analyze Ratio Calculations</a:t>
            </a:r>
          </a:p>
          <a:p>
            <a:pPr marL="514350" marR="0" indent="-514350">
              <a:lnSpc>
                <a:spcPct val="107000"/>
              </a:lnSpc>
              <a:spcBef>
                <a:spcPts val="0"/>
              </a:spcBef>
              <a:spcAft>
                <a:spcPts val="0"/>
              </a:spcAft>
            </a:pPr>
            <a:endParaRPr lang="en-US" b="1" dirty="0">
              <a:latin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accent4">
                    <a:lumMod val="75000"/>
                  </a:schemeClr>
                </a:solidFill>
                <a:latin typeface="Calibri" panose="020F0502020204030204" pitchFamily="34" charset="0"/>
                <a:cs typeface="Times New Roman" panose="02020603050405020304" pitchFamily="18" charset="0"/>
              </a:rPr>
              <a:t>Did they change their mind from their initial “gut” observation?</a:t>
            </a:r>
            <a:endParaRPr lang="en-US" dirty="0">
              <a:solidFill>
                <a:schemeClr val="accent4">
                  <a:lumMod val="75000"/>
                </a:schemeClr>
              </a:solidFill>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27160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p:txBody>
          <a:bodyPr>
            <a:normAutofit fontScale="70000" lnSpcReduction="20000"/>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Calculate Depreciation and </a:t>
            </a:r>
            <a:r>
              <a:rPr lang="en-US"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a:t>
            </a: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Update the Financial Statements, Including the Classified Balance Sheet</a:t>
            </a: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How’s the Company Doing?  Make Ratio Calculations</a:t>
            </a: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How’s the Company Doing?  Analyze Ratio Calculations</a:t>
            </a:r>
          </a:p>
          <a:p>
            <a:pPr marL="514350" marR="0" indent="-514350">
              <a:lnSpc>
                <a:spcPct val="107000"/>
              </a:lnSpc>
              <a:spcBef>
                <a:spcPts val="0"/>
              </a:spcBef>
              <a:spcAft>
                <a:spcPts val="0"/>
              </a:spcAft>
            </a:pPr>
            <a:endParaRPr lang="en-US" b="1" dirty="0">
              <a:latin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b="1" dirty="0">
                <a:solidFill>
                  <a:schemeClr val="accent4">
                    <a:lumMod val="75000"/>
                  </a:schemeClr>
                </a:solidFill>
                <a:latin typeface="Calibri" panose="020F0502020204030204" pitchFamily="34" charset="0"/>
                <a:cs typeface="Times New Roman" panose="02020603050405020304" pitchFamily="18" charset="0"/>
              </a:rPr>
              <a:t>Did they change their mind from their initial “gut” observation?</a:t>
            </a:r>
            <a:endParaRPr lang="en-US" dirty="0">
              <a:solidFill>
                <a:schemeClr val="accent4">
                  <a:lumMod val="75000"/>
                </a:schemeClr>
              </a:solidFill>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p:txBody>
          <a:bodyPr>
            <a:normAutofit/>
          </a:bodyPr>
          <a:lstStyle/>
          <a:p>
            <a:r>
              <a:rPr lang="en-US" sz="3200" b="1" dirty="0">
                <a:solidFill>
                  <a:schemeClr val="accent4">
                    <a:lumMod val="75000"/>
                  </a:schemeClr>
                </a:solidFill>
              </a:rPr>
              <a:t>…Suddenly they realize…they learned something.</a:t>
            </a:r>
          </a:p>
        </p:txBody>
      </p:sp>
    </p:spTree>
    <p:extLst>
      <p:ext uri="{BB962C8B-B14F-4D97-AF65-F5344CB8AC3E}">
        <p14:creationId xmlns:p14="http://schemas.microsoft.com/office/powerpoint/2010/main" val="3158443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Calibri" panose="020F0502020204030204" pitchFamily="34" charset="0"/>
                <a:ea typeface="Calibri" panose="020F0502020204030204" pitchFamily="34" charset="0"/>
                <a:cs typeface="Times New Roman" panose="02020603050405020304" pitchFamily="18" charset="0"/>
              </a:rPr>
              <a:t>“</a:t>
            </a:r>
            <a:r>
              <a:rPr lang="en-US" b="1" dirty="0"/>
              <a:t>Have you changed your mind about the health of the company compared to your initial observation?</a:t>
            </a:r>
            <a:r>
              <a:rPr lang="en-US" dirty="0"/>
              <a:t>  Explain why, based on the calculations and observations that you have made.”</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Autofit/>
          </a:bodyPr>
          <a:lstStyle/>
          <a:p>
            <a:pPr algn="l" fontAlgn="ctr"/>
            <a:r>
              <a:rPr lang="en-US" sz="1200" dirty="0"/>
              <a:t>“Yes, based off the ratios I have changed my mind. I initially thought this company looked to be doing well, but based off the ratios I have changed my mind.” </a:t>
            </a:r>
            <a:br>
              <a:rPr lang="en-US" sz="1200" dirty="0"/>
            </a:br>
            <a:br>
              <a:rPr lang="en-US" sz="1200" dirty="0"/>
            </a:br>
            <a:r>
              <a:rPr lang="en-US" sz="1200" dirty="0"/>
              <a:t>“Yes. I thought this company was far better than what I saw in the financial statements. It is risky to invest in a company with a high debt load. At some point, this debt must be collected. It seems like they are not moving inventory as fast as they should. They don’t have a lot of cash to cover their short-term investments.”</a:t>
            </a:r>
            <a:br>
              <a:rPr lang="en-US" sz="1200" dirty="0"/>
            </a:br>
            <a:br>
              <a:rPr lang="en-US" sz="1200" dirty="0"/>
            </a:br>
            <a:r>
              <a:rPr lang="en-US" sz="1200" dirty="0"/>
              <a:t>“I no longer think this company is making good decisions regarding its purchases, and even though their return is great, the assets are manly financed through debt, which is very risky since it is such a high debt ratio number.</a:t>
            </a:r>
            <a:br>
              <a:rPr lang="en-US" sz="1200" dirty="0"/>
            </a:br>
            <a:br>
              <a:rPr lang="en-US" sz="1200" dirty="0"/>
            </a:br>
            <a:r>
              <a:rPr lang="en-US" sz="1200" dirty="0"/>
              <a:t>“I don’t think its as healthy as I initially did. The main reason being how far behind the industry this company’s days’ sales in receivables is, however, I think they can change that with slight tweaks to production and service methods. They should also come up with some smart places to spend their large portion of retained earnings, perhaps to fix their days’ sales in receivables issue.”</a:t>
            </a:r>
            <a:br>
              <a:rPr lang="en-US" sz="1200" dirty="0"/>
            </a:br>
            <a:r>
              <a:rPr lang="en-US" sz="1200" dirty="0"/>
              <a:t> </a:t>
            </a:r>
            <a:br>
              <a:rPr lang="en-US" sz="1200" dirty="0"/>
            </a:br>
            <a:r>
              <a:rPr lang="en-US" sz="1200" dirty="0"/>
              <a:t>“I think my observation of this company has changed a little, I feel a little less optimistic about this company than before.”</a:t>
            </a:r>
            <a:br>
              <a:rPr lang="en-US" sz="1200" dirty="0"/>
            </a:br>
            <a:br>
              <a:rPr lang="en-US" sz="1200" dirty="0"/>
            </a:br>
            <a:r>
              <a:rPr lang="en-US" sz="1200" dirty="0"/>
              <a:t>“Yes, I have changed my mind. This company seems like they are in debt but doing things such as giving investors a big dividend to help them try and stay afloat.”</a:t>
            </a:r>
            <a:br>
              <a:rPr lang="en-US" sz="1200" dirty="0"/>
            </a:br>
            <a:br>
              <a:rPr lang="en-US" sz="1200" dirty="0"/>
            </a:br>
            <a:r>
              <a:rPr lang="en-US" sz="1200" dirty="0"/>
              <a:t>“With a low cash ratio of 0.25 and a high debt ratio of 0.67 along with a low return on assets, I have changed my mind about the health of this company compared to my initial observation. The health of this company is not good.”</a:t>
            </a:r>
            <a:endParaRPr lang="en-US" sz="1200" b="1" dirty="0">
              <a:solidFill>
                <a:schemeClr val="accent4">
                  <a:lumMod val="75000"/>
                </a:schemeClr>
              </a:solidFill>
            </a:endParaRPr>
          </a:p>
        </p:txBody>
      </p:sp>
      <p:sp>
        <p:nvSpPr>
          <p:cNvPr id="14" name="Rectangle 14">
            <a:extLst>
              <a:ext uri="{FF2B5EF4-FFF2-40B4-BE49-F238E27FC236}">
                <a16:creationId xmlns:a16="http://schemas.microsoft.com/office/drawing/2014/main" id="{3CD03199-EE58-40A6-B9B0-F3DF36D3D1A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 Box 2">
            <a:extLst>
              <a:ext uri="{FF2B5EF4-FFF2-40B4-BE49-F238E27FC236}">
                <a16:creationId xmlns:a16="http://schemas.microsoft.com/office/drawing/2014/main" id="{82CAC270-A71A-4670-ABCE-FE9F776210C1}"/>
              </a:ext>
            </a:extLst>
          </p:cNvPr>
          <p:cNvSpPr txBox="1">
            <a:spLocks noChangeArrowheads="1"/>
          </p:cNvSpPr>
          <p:nvPr/>
        </p:nvSpPr>
        <p:spPr bwMode="auto">
          <a:xfrm>
            <a:off x="985520" y="8213090"/>
            <a:ext cx="6200775" cy="13525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a:solidFill>
                  <a:srgbClr val="2703D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5234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Calibri" panose="020F0502020204030204" pitchFamily="34" charset="0"/>
                <a:ea typeface="Calibri" panose="020F0502020204030204" pitchFamily="34" charset="0"/>
                <a:cs typeface="Times New Roman" panose="02020603050405020304" pitchFamily="18" charset="0"/>
              </a:rPr>
              <a:t>“</a:t>
            </a:r>
            <a:r>
              <a:rPr lang="en-US" b="1" dirty="0"/>
              <a:t>Have you changed your mind about the health of the company compared to your initial observation?</a:t>
            </a:r>
            <a:r>
              <a:rPr lang="en-US" dirty="0"/>
              <a:t>  Explain why, based on the calculations and observations that you have made.”  (p. 2)</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Autofit/>
          </a:bodyPr>
          <a:lstStyle/>
          <a:p>
            <a:pPr algn="l" fontAlgn="ctr"/>
            <a:r>
              <a:rPr lang="en-US" sz="1400" dirty="0"/>
              <a:t>“Yes - it’s receivables and 2/3 of their assets are funded by debt.  They should work to pay down their </a:t>
            </a:r>
            <a:r>
              <a:rPr lang="en-US" sz="1400" dirty="0" err="1"/>
              <a:t>longterm</a:t>
            </a:r>
            <a:r>
              <a:rPr lang="en-US" sz="1400" dirty="0"/>
              <a:t> debts and maybe  taking the company a long time to collect hoard some cash.”</a:t>
            </a:r>
            <a:br>
              <a:rPr lang="en-US" sz="1400" dirty="0"/>
            </a:br>
            <a:br>
              <a:rPr lang="en-US" sz="1400" dirty="0"/>
            </a:br>
            <a:r>
              <a:rPr lang="en-US" sz="1400" dirty="0"/>
              <a:t>“Based on the number on financial statements, I thought the company are doing really good but based on all of the calculations that I took, It turned out that the company isn’t doing that good.”</a:t>
            </a:r>
            <a:br>
              <a:rPr lang="en-US" sz="1400" dirty="0"/>
            </a:br>
            <a:br>
              <a:rPr lang="en-US" sz="1400" dirty="0"/>
            </a:br>
            <a:r>
              <a:rPr lang="en-US" sz="1400" dirty="0"/>
              <a:t>“There are some ratios where they are doing really good like return on assets and current ratio. On the other hand, days sales in receivables is really high means that it takes very long for them to collect its receivables. So this company is not doing that good on this period and need to change some things so all the ratios can be better in the future but I still have to compare it with industry average to really see how the company is really doing.”</a:t>
            </a:r>
            <a:br>
              <a:rPr lang="en-US" sz="1400" dirty="0"/>
            </a:br>
            <a:endParaRPr lang="en-US" sz="1400" b="1" dirty="0">
              <a:solidFill>
                <a:schemeClr val="accent4">
                  <a:lumMod val="75000"/>
                </a:schemeClr>
              </a:solidFill>
            </a:endParaRPr>
          </a:p>
        </p:txBody>
      </p:sp>
      <p:sp>
        <p:nvSpPr>
          <p:cNvPr id="14" name="Rectangle 14">
            <a:extLst>
              <a:ext uri="{FF2B5EF4-FFF2-40B4-BE49-F238E27FC236}">
                <a16:creationId xmlns:a16="http://schemas.microsoft.com/office/drawing/2014/main" id="{3CD03199-EE58-40A6-B9B0-F3DF36D3D1A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25803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dirty="0">
                <a:latin typeface="Calibri" panose="020F0502020204030204" pitchFamily="34" charset="0"/>
                <a:ea typeface="Calibri" panose="020F0502020204030204" pitchFamily="34" charset="0"/>
                <a:cs typeface="Times New Roman" panose="02020603050405020304" pitchFamily="18" charset="0"/>
              </a:rPr>
              <a:t>“</a:t>
            </a:r>
            <a:r>
              <a:rPr lang="en-US" b="1" dirty="0"/>
              <a:t>Have you changed your mind about the health of the company compared to your initial observation?</a:t>
            </a:r>
            <a:r>
              <a:rPr lang="en-US" dirty="0"/>
              <a:t>  Explain why, based on the calculations and observations that you have made.” (p. 3)</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Autofit/>
          </a:bodyPr>
          <a:lstStyle/>
          <a:p>
            <a:pPr algn="l" fontAlgn="ctr"/>
            <a:br>
              <a:rPr lang="en-US" sz="1800" b="1" dirty="0">
                <a:solidFill>
                  <a:srgbClr val="7030A0"/>
                </a:solidFill>
              </a:rPr>
            </a:br>
            <a:r>
              <a:rPr lang="en-US" sz="1600" b="1" dirty="0">
                <a:solidFill>
                  <a:srgbClr val="7030A0"/>
                </a:solidFill>
              </a:rPr>
              <a:t>These students’ minds were not changed:</a:t>
            </a:r>
            <a:br>
              <a:rPr lang="en-US" sz="1600" b="1" dirty="0">
                <a:solidFill>
                  <a:srgbClr val="7030A0"/>
                </a:solidFill>
              </a:rPr>
            </a:br>
            <a:br>
              <a:rPr lang="en-US" sz="1600" b="1" dirty="0">
                <a:solidFill>
                  <a:srgbClr val="7030A0"/>
                </a:solidFill>
              </a:rPr>
            </a:br>
            <a:r>
              <a:rPr lang="en-US" sz="1550" b="1" dirty="0"/>
              <a:t>“</a:t>
            </a:r>
            <a:r>
              <a:rPr lang="en-US" sz="1550" dirty="0"/>
              <a:t>No, I still feel like the company is doing well.”</a:t>
            </a:r>
            <a:br>
              <a:rPr lang="en-US" sz="1550" dirty="0"/>
            </a:br>
            <a:br>
              <a:rPr lang="en-US" sz="1550" dirty="0"/>
            </a:br>
            <a:r>
              <a:rPr lang="en-US" sz="1550" dirty="0"/>
              <a:t>“</a:t>
            </a:r>
            <a:r>
              <a:rPr lang="en-US" sz="1550" dirty="0" err="1"/>
              <a:t>No，it</a:t>
            </a:r>
            <a:r>
              <a:rPr lang="en-US" sz="1550" dirty="0"/>
              <a:t> is healthy as a good ratio of Return on </a:t>
            </a:r>
            <a:r>
              <a:rPr lang="en-US" sz="1550" dirty="0" err="1"/>
              <a:t>Assets,debt</a:t>
            </a:r>
            <a:r>
              <a:rPr lang="en-US" sz="1550" dirty="0"/>
              <a:t> ratio and Dividend Payout Ratio. Quick Ratio is so normal. Although cash ratio is low, but as a quick days’ Sales in Receivables, this problem will be solve through accounts management.”</a:t>
            </a:r>
            <a:br>
              <a:rPr lang="en-US" sz="1550" dirty="0"/>
            </a:br>
            <a:br>
              <a:rPr lang="en-US" sz="1550" dirty="0"/>
            </a:br>
            <a:r>
              <a:rPr lang="en-US" sz="1550" dirty="0"/>
              <a:t>“My opinion of the company is that it remains moderately healthy, but carries too much of its assets as short-term receivables. This is a management issue. If the company could be brought up to industry benchmarks the health of the company would improve.”</a:t>
            </a:r>
            <a:br>
              <a:rPr lang="en-US" sz="1550" dirty="0"/>
            </a:br>
            <a:br>
              <a:rPr lang="en-US" sz="1550" dirty="0"/>
            </a:br>
            <a:r>
              <a:rPr lang="en-US" sz="1550" dirty="0"/>
              <a:t>“I am still optimistic about this company after analyzing its financial statements. The company seems to be growing rapidly based on last year’s retained earnings, accounts receivable, and total assets compared to this year’s. However, it may take a few more years of financial data showing stable growth and a higher percentage of current assets for me to feel safe investing in the company due to the large jump from last year and the high debt-to-assets ratio.”</a:t>
            </a:r>
            <a:br>
              <a:rPr lang="en-US" sz="1550" dirty="0"/>
            </a:br>
            <a:br>
              <a:rPr lang="en-US" sz="1400" dirty="0"/>
            </a:br>
            <a:endParaRPr lang="en-US" sz="1400" b="1" dirty="0">
              <a:solidFill>
                <a:schemeClr val="accent4">
                  <a:lumMod val="75000"/>
                </a:schemeClr>
              </a:solidFill>
            </a:endParaRPr>
          </a:p>
        </p:txBody>
      </p:sp>
      <p:sp>
        <p:nvSpPr>
          <p:cNvPr id="14" name="Rectangle 14">
            <a:extLst>
              <a:ext uri="{FF2B5EF4-FFF2-40B4-BE49-F238E27FC236}">
                <a16:creationId xmlns:a16="http://schemas.microsoft.com/office/drawing/2014/main" id="{3CD03199-EE58-40A6-B9B0-F3DF36D3D1A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1824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xfrm>
            <a:off x="609600" y="457201"/>
            <a:ext cx="9985394" cy="5714999"/>
          </a:xfrm>
        </p:spPr>
        <p:txBody>
          <a:bodyPr>
            <a:normAutofit fontScale="85000" lnSpcReduction="20000"/>
          </a:bodyPr>
          <a:lstStyle/>
          <a:p>
            <a:pPr marL="0" marR="0" indent="0" algn="ctr">
              <a:lnSpc>
                <a:spcPct val="107000"/>
              </a:lnSpc>
              <a:spcBef>
                <a:spcPts val="0"/>
              </a:spcBef>
              <a:spcAft>
                <a:spcPts val="0"/>
              </a:spcAft>
              <a:buNone/>
            </a:pPr>
            <a:r>
              <a:rPr lang="en-US" sz="32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Timing </a:t>
            </a:r>
            <a:r>
              <a:rPr lang="en-US"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a</a:t>
            </a:r>
            <a:r>
              <a:rPr lang="en-US" sz="32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nd Assumptions</a:t>
            </a:r>
          </a:p>
          <a:p>
            <a:pPr marL="0" marR="0" indent="0" algn="ctr">
              <a:lnSpc>
                <a:spcPct val="107000"/>
              </a:lnSpc>
              <a:spcBef>
                <a:spcPts val="0"/>
              </a:spcBef>
              <a:spcAft>
                <a:spcPts val="0"/>
              </a:spcAft>
              <a:buNone/>
            </a:pPr>
            <a:endParaRPr lang="en-US"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About halfway through their first Financial Accounting course.  They should be familiar with how to:</a:t>
            </a:r>
          </a:p>
          <a:p>
            <a:pPr marL="1030288" lvl="1" indent="-515938">
              <a:lnSpc>
                <a:spcPct val="120000"/>
              </a:lnSpc>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Create very </a:t>
            </a:r>
            <a:r>
              <a:rPr lang="en-US" sz="3200" b="1" dirty="0">
                <a:latin typeface="Calibri" panose="020F0502020204030204" pitchFamily="34" charset="0"/>
                <a:ea typeface="Calibri" panose="020F0502020204030204" pitchFamily="34" charset="0"/>
                <a:cs typeface="Times New Roman" panose="02020603050405020304" pitchFamily="18" charset="0"/>
              </a:rPr>
              <a:t>simple financial statements </a:t>
            </a:r>
            <a:r>
              <a:rPr lang="en-US" sz="3200" dirty="0">
                <a:latin typeface="Calibri" panose="020F0502020204030204" pitchFamily="34" charset="0"/>
                <a:ea typeface="Calibri" panose="020F0502020204030204" pitchFamily="34" charset="0"/>
                <a:cs typeface="Times New Roman" panose="02020603050405020304" pitchFamily="18" charset="0"/>
              </a:rPr>
              <a:t>from jumbled data for professional </a:t>
            </a:r>
            <a:r>
              <a:rPr lang="en-US" sz="3200" b="1" dirty="0">
                <a:latin typeface="Calibri" panose="020F0502020204030204" pitchFamily="34" charset="0"/>
                <a:ea typeface="Calibri" panose="020F0502020204030204" pitchFamily="34" charset="0"/>
                <a:cs typeface="Times New Roman" panose="02020603050405020304" pitchFamily="18" charset="0"/>
              </a:rPr>
              <a:t>services</a:t>
            </a:r>
            <a:r>
              <a:rPr lang="en-US" sz="3200" dirty="0">
                <a:latin typeface="Calibri" panose="020F0502020204030204" pitchFamily="34" charset="0"/>
                <a:ea typeface="Calibri" panose="020F0502020204030204" pitchFamily="34" charset="0"/>
                <a:cs typeface="Times New Roman" panose="02020603050405020304" pitchFamily="18" charset="0"/>
              </a:rPr>
              <a:t> company (no SCF)</a:t>
            </a:r>
          </a:p>
          <a:p>
            <a:pPr marL="1030288" lvl="1" indent="-515938">
              <a:lnSpc>
                <a:spcPct val="120000"/>
              </a:lnSpc>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Make simple </a:t>
            </a:r>
            <a:r>
              <a:rPr lang="en-US" sz="3200" b="1" dirty="0">
                <a:latin typeface="Calibri" panose="020F0502020204030204" pitchFamily="34" charset="0"/>
                <a:ea typeface="Calibri" panose="020F0502020204030204" pitchFamily="34" charset="0"/>
                <a:cs typeface="Times New Roman" panose="02020603050405020304" pitchFamily="18" charset="0"/>
              </a:rPr>
              <a:t>straight-line depreciation </a:t>
            </a:r>
            <a:r>
              <a:rPr lang="en-US" sz="3200" dirty="0">
                <a:latin typeface="Calibri" panose="020F0502020204030204" pitchFamily="34" charset="0"/>
                <a:ea typeface="Calibri" panose="020F0502020204030204" pitchFamily="34" charset="0"/>
                <a:cs typeface="Times New Roman" panose="02020603050405020304" pitchFamily="18" charset="0"/>
              </a:rPr>
              <a:t>calculations</a:t>
            </a:r>
          </a:p>
          <a:p>
            <a:pPr marL="1030288" lvl="1" indent="-515938">
              <a:lnSpc>
                <a:spcPct val="120000"/>
              </a:lnSpc>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Modify financial statements to include depreciation</a:t>
            </a:r>
          </a:p>
          <a:p>
            <a:pPr marL="1030288" lvl="1" indent="-515938">
              <a:lnSpc>
                <a:spcPct val="120000"/>
              </a:lnSpc>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Create a </a:t>
            </a:r>
            <a:r>
              <a:rPr lang="en-US" sz="3200" b="1" dirty="0">
                <a:latin typeface="Calibri" panose="020F0502020204030204" pitchFamily="34" charset="0"/>
                <a:ea typeface="Calibri" panose="020F0502020204030204" pitchFamily="34" charset="0"/>
                <a:cs typeface="Times New Roman" panose="02020603050405020304" pitchFamily="18" charset="0"/>
              </a:rPr>
              <a:t>Classified Balance Sheet</a:t>
            </a:r>
          </a:p>
          <a:p>
            <a:pPr marL="1030288" lvl="1" indent="-515938">
              <a:lnSpc>
                <a:spcPct val="120000"/>
              </a:lnSpc>
              <a:spcBef>
                <a:spcPts val="0"/>
              </a:spcBef>
            </a:pPr>
            <a:r>
              <a:rPr lang="en-US" sz="3200" dirty="0">
                <a:latin typeface="Calibri" panose="020F0502020204030204" pitchFamily="34" charset="0"/>
                <a:ea typeface="Calibri" panose="020F0502020204030204" pitchFamily="34" charset="0"/>
                <a:cs typeface="Times New Roman" panose="02020603050405020304" pitchFamily="18" charset="0"/>
              </a:rPr>
              <a:t>Make </a:t>
            </a:r>
            <a:r>
              <a:rPr lang="en-US" sz="3200" b="1" dirty="0">
                <a:latin typeface="Calibri" panose="020F0502020204030204" pitchFamily="34" charset="0"/>
                <a:ea typeface="Calibri" panose="020F0502020204030204" pitchFamily="34" charset="0"/>
                <a:cs typeface="Times New Roman" panose="02020603050405020304" pitchFamily="18" charset="0"/>
              </a:rPr>
              <a:t>basic ratio calculations </a:t>
            </a:r>
            <a:r>
              <a:rPr lang="en-US" sz="3200" dirty="0">
                <a:latin typeface="Calibri" panose="020F0502020204030204" pitchFamily="34" charset="0"/>
                <a:ea typeface="Calibri" panose="020F0502020204030204" pitchFamily="34" charset="0"/>
                <a:cs typeface="Times New Roman" panose="02020603050405020304" pitchFamily="18" charset="0"/>
              </a:rPr>
              <a:t>(Cash, Liquidity, A/R Turnover, ROA, Dividends)*</a:t>
            </a:r>
          </a:p>
          <a:p>
            <a:pPr marL="1030288" lvl="1" indent="-515938">
              <a:lnSpc>
                <a:spcPct val="120000"/>
              </a:lnSpc>
              <a:spcBef>
                <a:spcPts val="0"/>
              </a:spcBef>
            </a:pPr>
            <a:r>
              <a:rPr lang="en-US" sz="3200" dirty="0">
                <a:effectLst/>
                <a:latin typeface="Calibri" panose="020F0502020204030204" pitchFamily="34" charset="0"/>
                <a:ea typeface="Calibri" panose="020F0502020204030204" pitchFamily="34" charset="0"/>
                <a:cs typeface="Times New Roman" panose="02020603050405020304" pitchFamily="18" charset="0"/>
              </a:rPr>
              <a:t>Make basic observations*</a:t>
            </a:r>
          </a:p>
          <a:p>
            <a:pPr marL="514350" lvl="1" indent="0">
              <a:lnSpc>
                <a:spcPct val="107000"/>
              </a:lnSpc>
              <a:spcBef>
                <a:spcPts val="0"/>
              </a:spcBef>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*Can modify the complexity to include deeper cognitive levels</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935238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a:extLst>
              <a:ext uri="{FF2B5EF4-FFF2-40B4-BE49-F238E27FC236}">
                <a16:creationId xmlns:a16="http://schemas.microsoft.com/office/drawing/2014/main" id="{8DFE3E4A-BBF1-35BB-6496-D49F2DB6F25A}"/>
              </a:ext>
            </a:extLst>
          </p:cNvPr>
          <p:cNvSpPr>
            <a:spLocks noGrp="1"/>
          </p:cNvSpPr>
          <p:nvPr>
            <p:ph type="title"/>
          </p:nvPr>
        </p:nvSpPr>
        <p:spPr>
          <a:xfrm>
            <a:off x="3251200" y="1447800"/>
            <a:ext cx="5283200" cy="2133600"/>
          </a:xfrm>
        </p:spPr>
        <p:txBody>
          <a:bodyPr/>
          <a:lstStyle/>
          <a:p>
            <a:r>
              <a:rPr lang="en-US" b="1" dirty="0">
                <a:solidFill>
                  <a:srgbClr val="7030A0"/>
                </a:solidFill>
              </a:rPr>
              <a:t>Final Thoughts and Questions</a:t>
            </a:r>
            <a:endParaRPr lang="en-US" dirty="0"/>
          </a:p>
        </p:txBody>
      </p:sp>
    </p:spTree>
    <p:extLst>
      <p:ext uri="{BB962C8B-B14F-4D97-AF65-F5344CB8AC3E}">
        <p14:creationId xmlns:p14="http://schemas.microsoft.com/office/powerpoint/2010/main" val="10240101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a:extLst>
              <a:ext uri="{FF2B5EF4-FFF2-40B4-BE49-F238E27FC236}">
                <a16:creationId xmlns:a16="http://schemas.microsoft.com/office/drawing/2014/main" id="{8DFE3E4A-BBF1-35BB-6496-D49F2DB6F25A}"/>
              </a:ext>
            </a:extLst>
          </p:cNvPr>
          <p:cNvSpPr>
            <a:spLocks noGrp="1"/>
          </p:cNvSpPr>
          <p:nvPr>
            <p:ph type="title"/>
          </p:nvPr>
        </p:nvSpPr>
        <p:spPr>
          <a:xfrm>
            <a:off x="3251200" y="1447800"/>
            <a:ext cx="5283200" cy="2133600"/>
          </a:xfrm>
        </p:spPr>
        <p:txBody>
          <a:bodyPr>
            <a:normAutofit/>
          </a:bodyPr>
          <a:lstStyle/>
          <a:p>
            <a:r>
              <a:rPr lang="en-US" sz="6600" b="1" dirty="0">
                <a:solidFill>
                  <a:srgbClr val="7030A0"/>
                </a:solidFill>
              </a:rPr>
              <a:t>Thank you!!</a:t>
            </a:r>
            <a:endParaRPr lang="en-US" sz="6600" dirty="0"/>
          </a:p>
        </p:txBody>
      </p:sp>
    </p:spTree>
    <p:extLst>
      <p:ext uri="{BB962C8B-B14F-4D97-AF65-F5344CB8AC3E}">
        <p14:creationId xmlns:p14="http://schemas.microsoft.com/office/powerpoint/2010/main" val="4245449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xfrm>
            <a:off x="609600" y="398800"/>
            <a:ext cx="4351284" cy="5714999"/>
          </a:xfrm>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aphicFrame>
        <p:nvGraphicFramePr>
          <p:cNvPr id="5" name="Table 4">
            <a:extLst>
              <a:ext uri="{FF2B5EF4-FFF2-40B4-BE49-F238E27FC236}">
                <a16:creationId xmlns:a16="http://schemas.microsoft.com/office/drawing/2014/main" id="{C038BDED-D8C9-408A-9F3B-D1809FD289E6}"/>
              </a:ext>
            </a:extLst>
          </p:cNvPr>
          <p:cNvGraphicFramePr>
            <a:graphicFrameLocks noGrp="1"/>
          </p:cNvGraphicFramePr>
          <p:nvPr>
            <p:extLst>
              <p:ext uri="{D42A27DB-BD31-4B8C-83A1-F6EECF244321}">
                <p14:modId xmlns:p14="http://schemas.microsoft.com/office/powerpoint/2010/main" val="996541886"/>
              </p:ext>
            </p:extLst>
          </p:nvPr>
        </p:nvGraphicFramePr>
        <p:xfrm>
          <a:off x="5376041" y="413966"/>
          <a:ext cx="5827263" cy="5699840"/>
        </p:xfrm>
        <a:graphic>
          <a:graphicData uri="http://schemas.openxmlformats.org/drawingml/2006/table">
            <a:tbl>
              <a:tblPr>
                <a:tableStyleId>{5C22544A-7EE6-4342-B048-85BDC9FD1C3A}</a:tableStyleId>
              </a:tblPr>
              <a:tblGrid>
                <a:gridCol w="3843448">
                  <a:extLst>
                    <a:ext uri="{9D8B030D-6E8A-4147-A177-3AD203B41FA5}">
                      <a16:colId xmlns:a16="http://schemas.microsoft.com/office/drawing/2014/main" val="654313237"/>
                    </a:ext>
                  </a:extLst>
                </a:gridCol>
                <a:gridCol w="1983815">
                  <a:extLst>
                    <a:ext uri="{9D8B030D-6E8A-4147-A177-3AD203B41FA5}">
                      <a16:colId xmlns:a16="http://schemas.microsoft.com/office/drawing/2014/main" val="880424209"/>
                    </a:ext>
                  </a:extLst>
                </a:gridCol>
              </a:tblGrid>
              <a:tr h="299549">
                <a:tc>
                  <a:txBody>
                    <a:bodyPr/>
                    <a:lstStyle/>
                    <a:p>
                      <a:pPr algn="l" fontAlgn="ctr"/>
                      <a:r>
                        <a:rPr lang="en-US" sz="1600" u="none" strike="noStrike" dirty="0">
                          <a:effectLst/>
                        </a:rPr>
                        <a:t>Accounts Payable</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67,000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867951922"/>
                  </a:ext>
                </a:extLst>
              </a:tr>
              <a:tr h="299549">
                <a:tc>
                  <a:txBody>
                    <a:bodyPr/>
                    <a:lstStyle/>
                    <a:p>
                      <a:pPr algn="l" fontAlgn="ctr"/>
                      <a:r>
                        <a:rPr lang="en-US" sz="1600" u="none" strike="noStrike" dirty="0">
                          <a:effectLst/>
                        </a:rPr>
                        <a:t>Accounts Receivable</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124,200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68841544"/>
                  </a:ext>
                </a:extLst>
              </a:tr>
              <a:tr h="299549">
                <a:tc>
                  <a:txBody>
                    <a:bodyPr/>
                    <a:lstStyle/>
                    <a:p>
                      <a:pPr algn="l" fontAlgn="ctr"/>
                      <a:r>
                        <a:rPr lang="en-US" sz="1600" u="none" strike="noStrike" dirty="0">
                          <a:effectLst/>
                        </a:rPr>
                        <a:t>Advertising Expense</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14,000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574958315"/>
                  </a:ext>
                </a:extLst>
              </a:tr>
              <a:tr h="299549">
                <a:tc>
                  <a:txBody>
                    <a:bodyPr/>
                    <a:lstStyle/>
                    <a:p>
                      <a:pPr algn="l" fontAlgn="ctr"/>
                      <a:r>
                        <a:rPr lang="en-US" sz="1600" u="none" strike="noStrike" dirty="0">
                          <a:effectLst/>
                        </a:rPr>
                        <a:t>Building</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164,100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762519491"/>
                  </a:ext>
                </a:extLst>
              </a:tr>
              <a:tr h="299549">
                <a:tc>
                  <a:txBody>
                    <a:bodyPr/>
                    <a:lstStyle/>
                    <a:p>
                      <a:pPr algn="l" fontAlgn="ctr"/>
                      <a:r>
                        <a:rPr lang="en-US" sz="1600" u="none" strike="noStrike" dirty="0">
                          <a:effectLst/>
                        </a:rPr>
                        <a:t>Cash</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42,200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134570784"/>
                  </a:ext>
                </a:extLst>
              </a:tr>
              <a:tr h="299549">
                <a:tc>
                  <a:txBody>
                    <a:bodyPr/>
                    <a:lstStyle/>
                    <a:p>
                      <a:pPr algn="l" fontAlgn="ctr"/>
                      <a:r>
                        <a:rPr lang="en-US" sz="1600" u="none" strike="noStrike" dirty="0">
                          <a:effectLst/>
                        </a:rPr>
                        <a:t>Common Stock</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a:effectLst/>
                        </a:rPr>
                        <a:t>26,000</a:t>
                      </a:r>
                      <a:endParaRPr lang="en-US" sz="16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57431344"/>
                  </a:ext>
                </a:extLst>
              </a:tr>
              <a:tr h="299549">
                <a:tc>
                  <a:txBody>
                    <a:bodyPr/>
                    <a:lstStyle/>
                    <a:p>
                      <a:pPr algn="l" fontAlgn="ctr"/>
                      <a:r>
                        <a:rPr lang="en-US" sz="1600" u="none" strike="noStrike">
                          <a:effectLst/>
                        </a:rPr>
                        <a:t>Dividends</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a:effectLst/>
                        </a:rPr>
                        <a:t>43,000</a:t>
                      </a:r>
                      <a:endParaRPr lang="en-US" sz="16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393806715"/>
                  </a:ext>
                </a:extLst>
              </a:tr>
              <a:tr h="299549">
                <a:tc>
                  <a:txBody>
                    <a:bodyPr/>
                    <a:lstStyle/>
                    <a:p>
                      <a:pPr algn="l" fontAlgn="ctr"/>
                      <a:r>
                        <a:rPr lang="en-US" sz="1600" u="none" strike="noStrike" dirty="0">
                          <a:effectLst/>
                        </a:rPr>
                        <a:t>Equipment</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18,000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1661192957"/>
                  </a:ext>
                </a:extLst>
              </a:tr>
              <a:tr h="299549">
                <a:tc>
                  <a:txBody>
                    <a:bodyPr/>
                    <a:lstStyle/>
                    <a:p>
                      <a:pPr algn="l" fontAlgn="ctr"/>
                      <a:r>
                        <a:rPr lang="en-US" sz="1600" u="none" strike="noStrike" dirty="0">
                          <a:effectLst/>
                        </a:rPr>
                        <a:t>Insurance Expense</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32,400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455988617"/>
                  </a:ext>
                </a:extLst>
              </a:tr>
              <a:tr h="299549">
                <a:tc>
                  <a:txBody>
                    <a:bodyPr/>
                    <a:lstStyle/>
                    <a:p>
                      <a:pPr algn="l" fontAlgn="ctr"/>
                      <a:r>
                        <a:rPr lang="en-US" sz="1600" u="none" strike="noStrike" dirty="0">
                          <a:effectLst/>
                        </a:rPr>
                        <a:t>Interest Expense</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a:effectLst/>
                        </a:rPr>
                        <a:t>7,200</a:t>
                      </a:r>
                      <a:endParaRPr lang="en-US" sz="16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4221181087"/>
                  </a:ext>
                </a:extLst>
              </a:tr>
              <a:tr h="299549">
                <a:tc>
                  <a:txBody>
                    <a:bodyPr/>
                    <a:lstStyle/>
                    <a:p>
                      <a:pPr algn="l" fontAlgn="ctr"/>
                      <a:r>
                        <a:rPr lang="en-US" sz="1600" u="none" strike="noStrike" dirty="0">
                          <a:effectLst/>
                        </a:rPr>
                        <a:t>Land</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109,000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634294740"/>
                  </a:ext>
                </a:extLst>
              </a:tr>
              <a:tr h="299549">
                <a:tc>
                  <a:txBody>
                    <a:bodyPr/>
                    <a:lstStyle/>
                    <a:p>
                      <a:pPr algn="l" fontAlgn="ctr"/>
                      <a:r>
                        <a:rPr lang="en-US" sz="1600" u="none" strike="noStrike">
                          <a:effectLst/>
                        </a:rPr>
                        <a:t>Notes Payable (Long-term)</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a:effectLst/>
                        </a:rPr>
                        <a:t>150,000</a:t>
                      </a:r>
                      <a:endParaRPr lang="en-US" sz="1600" b="0" i="0" u="none" strike="noStrike">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146428220"/>
                  </a:ext>
                </a:extLst>
              </a:tr>
              <a:tr h="299549">
                <a:tc>
                  <a:txBody>
                    <a:bodyPr/>
                    <a:lstStyle/>
                    <a:p>
                      <a:pPr algn="l" fontAlgn="ctr"/>
                      <a:r>
                        <a:rPr lang="en-US" sz="1600" u="none" strike="noStrike">
                          <a:effectLst/>
                        </a:rPr>
                        <a:t>Office Supplies</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28,000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681354149"/>
                  </a:ext>
                </a:extLst>
              </a:tr>
              <a:tr h="299549">
                <a:tc>
                  <a:txBody>
                    <a:bodyPr/>
                    <a:lstStyle/>
                    <a:p>
                      <a:pPr algn="l" fontAlgn="ctr"/>
                      <a:r>
                        <a:rPr lang="en-US" sz="1600" u="none" strike="noStrike">
                          <a:effectLst/>
                        </a:rPr>
                        <a:t>Professional Services Revenue</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375,000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648571066"/>
                  </a:ext>
                </a:extLst>
              </a:tr>
              <a:tr h="299549">
                <a:tc>
                  <a:txBody>
                    <a:bodyPr/>
                    <a:lstStyle/>
                    <a:p>
                      <a:pPr algn="l" fontAlgn="ctr"/>
                      <a:r>
                        <a:rPr lang="en-US" sz="1600" u="none" strike="noStrike">
                          <a:effectLst/>
                        </a:rPr>
                        <a:t>Property Tax Expense</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23,300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934429858"/>
                  </a:ext>
                </a:extLst>
              </a:tr>
              <a:tr h="299549">
                <a:tc>
                  <a:txBody>
                    <a:bodyPr/>
                    <a:lstStyle/>
                    <a:p>
                      <a:pPr algn="l" fontAlgn="ctr"/>
                      <a:r>
                        <a:rPr lang="en-US" sz="1600" u="none" strike="noStrike">
                          <a:effectLst/>
                        </a:rPr>
                        <a:t>Rent Expense</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13,000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974541075"/>
                  </a:ext>
                </a:extLst>
              </a:tr>
              <a:tr h="299549">
                <a:tc>
                  <a:txBody>
                    <a:bodyPr/>
                    <a:lstStyle/>
                    <a:p>
                      <a:pPr algn="l" fontAlgn="ctr"/>
                      <a:r>
                        <a:rPr lang="en-US" sz="1600" u="none" strike="noStrike" dirty="0">
                          <a:effectLst/>
                        </a:rPr>
                        <a:t>Retained Earnings, December 31, 2023</a:t>
                      </a:r>
                      <a:endParaRPr lang="en-US" sz="1600" b="0" i="0" u="none" strike="noStrike" dirty="0">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52,000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315144539"/>
                  </a:ext>
                </a:extLst>
              </a:tr>
              <a:tr h="299549">
                <a:tc>
                  <a:txBody>
                    <a:bodyPr/>
                    <a:lstStyle/>
                    <a:p>
                      <a:pPr algn="l" fontAlgn="ctr"/>
                      <a:r>
                        <a:rPr lang="en-US" sz="1600" u="none" strike="noStrike">
                          <a:effectLst/>
                        </a:rPr>
                        <a:t>Salaries Expense</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153,000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2436427882"/>
                  </a:ext>
                </a:extLst>
              </a:tr>
              <a:tr h="307958">
                <a:tc>
                  <a:txBody>
                    <a:bodyPr/>
                    <a:lstStyle/>
                    <a:p>
                      <a:pPr algn="l" fontAlgn="ctr"/>
                      <a:r>
                        <a:rPr lang="en-US" sz="1600" u="none" strike="noStrike">
                          <a:effectLst/>
                        </a:rPr>
                        <a:t>Salaries Payable</a:t>
                      </a:r>
                      <a:endParaRPr lang="en-US" sz="1600" b="0" i="0" u="none" strike="noStrike">
                        <a:solidFill>
                          <a:srgbClr val="000000"/>
                        </a:solidFill>
                        <a:effectLst/>
                        <a:latin typeface="Arial" panose="020B0604020202020204" pitchFamily="34" charset="0"/>
                      </a:endParaRPr>
                    </a:p>
                  </a:txBody>
                  <a:tcPr marL="4763" marR="4763" marT="4763" marB="0" anchor="ctr"/>
                </a:tc>
                <a:tc>
                  <a:txBody>
                    <a:bodyPr/>
                    <a:lstStyle/>
                    <a:p>
                      <a:pPr algn="r" fontAlgn="ctr"/>
                      <a:r>
                        <a:rPr lang="en-US" sz="1600" u="none" strike="noStrike" dirty="0">
                          <a:effectLst/>
                        </a:rPr>
                        <a:t>101,400</a:t>
                      </a:r>
                      <a:endParaRPr lang="en-US" sz="1600" b="0" i="0" u="none" strike="noStrike" dirty="0">
                        <a:solidFill>
                          <a:srgbClr val="000000"/>
                        </a:solidFill>
                        <a:effectLst/>
                        <a:latin typeface="Arial" panose="020B0604020202020204" pitchFamily="34" charset="0"/>
                      </a:endParaRPr>
                    </a:p>
                  </a:txBody>
                  <a:tcPr marL="4763" marR="4763" marT="4763" marB="0" anchor="ctr"/>
                </a:tc>
                <a:extLst>
                  <a:ext uri="{0D108BD9-81ED-4DB2-BD59-A6C34878D82A}">
                    <a16:rowId xmlns:a16="http://schemas.microsoft.com/office/drawing/2014/main" val="3491593652"/>
                  </a:ext>
                </a:extLst>
              </a:tr>
            </a:tbl>
          </a:graphicData>
        </a:graphic>
      </p:graphicFrame>
    </p:spTree>
    <p:extLst>
      <p:ext uri="{BB962C8B-B14F-4D97-AF65-F5344CB8AC3E}">
        <p14:creationId xmlns:p14="http://schemas.microsoft.com/office/powerpoint/2010/main" val="188859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9EAF800-FE4B-4287-BA70-BDF0AA54BEAF}"/>
              </a:ext>
            </a:extLst>
          </p:cNvPr>
          <p:cNvGraphicFramePr>
            <a:graphicFrameLocks noGrp="1"/>
          </p:cNvGraphicFramePr>
          <p:nvPr>
            <p:extLst>
              <p:ext uri="{D42A27DB-BD31-4B8C-83A1-F6EECF244321}">
                <p14:modId xmlns:p14="http://schemas.microsoft.com/office/powerpoint/2010/main" val="1656942507"/>
              </p:ext>
            </p:extLst>
          </p:nvPr>
        </p:nvGraphicFramePr>
        <p:xfrm>
          <a:off x="5675600" y="398800"/>
          <a:ext cx="5760720" cy="4083304"/>
        </p:xfrm>
        <a:graphic>
          <a:graphicData uri="http://schemas.openxmlformats.org/drawingml/2006/table">
            <a:tbl>
              <a:tblPr firstRow="1" firstCol="1">
                <a:tableStyleId>{17292A2E-F333-43FB-9621-5CBBE7FDCDCB}</a:tableStyleId>
              </a:tblPr>
              <a:tblGrid>
                <a:gridCol w="2580831">
                  <a:extLst>
                    <a:ext uri="{9D8B030D-6E8A-4147-A177-3AD203B41FA5}">
                      <a16:colId xmlns:a16="http://schemas.microsoft.com/office/drawing/2014/main" val="673206630"/>
                    </a:ext>
                  </a:extLst>
                </a:gridCol>
                <a:gridCol w="1623543">
                  <a:extLst>
                    <a:ext uri="{9D8B030D-6E8A-4147-A177-3AD203B41FA5}">
                      <a16:colId xmlns:a16="http://schemas.microsoft.com/office/drawing/2014/main" val="3834000681"/>
                    </a:ext>
                  </a:extLst>
                </a:gridCol>
                <a:gridCol w="1556346">
                  <a:extLst>
                    <a:ext uri="{9D8B030D-6E8A-4147-A177-3AD203B41FA5}">
                      <a16:colId xmlns:a16="http://schemas.microsoft.com/office/drawing/2014/main" val="6245120"/>
                    </a:ext>
                  </a:extLst>
                </a:gridCol>
              </a:tblGrid>
              <a:tr h="159925">
                <a:tc gridSpan="3">
                  <a:txBody>
                    <a:bodyPr/>
                    <a:lstStyle/>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4153483"/>
                  </a:ext>
                </a:extLst>
              </a:tr>
              <a:tr h="170262">
                <a:tc gridSpan="3">
                  <a:txBody>
                    <a:bodyPr/>
                    <a:lstStyle/>
                    <a:p>
                      <a:pPr marL="0" marR="0" algn="ctr">
                        <a:lnSpc>
                          <a:spcPct val="107000"/>
                        </a:lnSpc>
                        <a:spcBef>
                          <a:spcPts val="0"/>
                        </a:spcBef>
                        <a:spcAft>
                          <a:spcPts val="0"/>
                        </a:spcAft>
                      </a:pPr>
                      <a:r>
                        <a:rPr lang="en-US" sz="1400" dirty="0">
                          <a:effectLst/>
                        </a:rPr>
                        <a:t>Executive Employment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7144898"/>
                  </a:ext>
                </a:extLst>
              </a:tr>
              <a:tr h="170262">
                <a:tc gridSpan="3">
                  <a:txBody>
                    <a:bodyPr/>
                    <a:lstStyle/>
                    <a:p>
                      <a:pPr marL="0" marR="0" algn="ctr">
                        <a:lnSpc>
                          <a:spcPct val="107000"/>
                        </a:lnSpc>
                        <a:spcBef>
                          <a:spcPts val="0"/>
                        </a:spcBef>
                        <a:spcAft>
                          <a:spcPts val="0"/>
                        </a:spcAft>
                      </a:pPr>
                      <a:r>
                        <a:rPr lang="en-US" sz="1400" dirty="0">
                          <a:effectLst/>
                        </a:rPr>
                        <a:t>Income Statement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3731681"/>
                  </a:ext>
                </a:extLst>
              </a:tr>
              <a:tr h="170262">
                <a:tc gridSpan="3">
                  <a:txBody>
                    <a:bodyPr/>
                    <a:lstStyle/>
                    <a:p>
                      <a:pPr marL="0" marR="0" algn="ctr">
                        <a:lnSpc>
                          <a:spcPct val="107000"/>
                        </a:lnSpc>
                        <a:spcBef>
                          <a:spcPts val="0"/>
                        </a:spcBef>
                        <a:spcAft>
                          <a:spcPts val="0"/>
                        </a:spcAft>
                      </a:pPr>
                      <a:r>
                        <a:rPr lang="en-US" sz="1400" dirty="0">
                          <a:effectLst/>
                        </a:rPr>
                        <a:t>Year Ended, December 31, 2024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554351"/>
                  </a:ext>
                </a:extLst>
              </a:tr>
              <a:tr h="170262">
                <a:tc>
                  <a:txBody>
                    <a:bodyPr/>
                    <a:lstStyle/>
                    <a:p>
                      <a:pPr marL="0" marR="0" algn="l">
                        <a:lnSpc>
                          <a:spcPct val="107000"/>
                        </a:lnSpc>
                        <a:spcBef>
                          <a:spcPts val="0"/>
                        </a:spcBef>
                        <a:spcAft>
                          <a:spcPts val="0"/>
                        </a:spcAft>
                      </a:pPr>
                      <a:r>
                        <a:rPr lang="en-US" sz="1400">
                          <a:effectLst/>
                        </a:rPr>
                        <a:t>Revenues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1541861423"/>
                  </a:ext>
                </a:extLst>
              </a:tr>
              <a:tr h="170262">
                <a:tc>
                  <a:txBody>
                    <a:bodyPr/>
                    <a:lstStyle/>
                    <a:p>
                      <a:pPr marL="0" marR="0" indent="127000" algn="l">
                        <a:lnSpc>
                          <a:spcPct val="107000"/>
                        </a:lnSpc>
                        <a:spcBef>
                          <a:spcPts val="0"/>
                        </a:spcBef>
                        <a:spcAft>
                          <a:spcPts val="0"/>
                        </a:spcAft>
                      </a:pPr>
                      <a:r>
                        <a:rPr lang="en-US" sz="1400" dirty="0">
                          <a:effectLst/>
                        </a:rPr>
                        <a:t>Professional Services Revenue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a:t>
                      </a:r>
                      <a:r>
                        <a:rPr lang="en-US" sz="1400" u="sng" dirty="0">
                          <a:effectLst/>
                        </a:rPr>
                        <a:t>$      375,000 </a:t>
                      </a:r>
                      <a:endParaRPr lang="en-US"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550478607"/>
                  </a:ext>
                </a:extLst>
              </a:tr>
              <a:tr h="170262">
                <a:tc>
                  <a:txBody>
                    <a:bodyPr/>
                    <a:lstStyle/>
                    <a:p>
                      <a:pPr marL="0" marR="0" algn="l">
                        <a:lnSpc>
                          <a:spcPct val="107000"/>
                        </a:lnSpc>
                        <a:spcBef>
                          <a:spcPts val="0"/>
                        </a:spcBef>
                        <a:spcAft>
                          <a:spcPts val="0"/>
                        </a:spcAft>
                      </a:pPr>
                      <a:r>
                        <a:rPr lang="en-US" sz="1400" dirty="0">
                          <a:effectLst/>
                        </a:rPr>
                        <a:t>Total Revenues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    375,000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479577531"/>
                  </a:ext>
                </a:extLst>
              </a:tr>
              <a:tr h="170262">
                <a:tc>
                  <a:txBody>
                    <a:bodyPr/>
                    <a:lstStyle/>
                    <a:p>
                      <a:pPr marL="0" marR="0" algn="l">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2067279201"/>
                  </a:ext>
                </a:extLst>
              </a:tr>
              <a:tr h="170262">
                <a:tc>
                  <a:txBody>
                    <a:bodyPr/>
                    <a:lstStyle/>
                    <a:p>
                      <a:pPr marL="0" marR="0" algn="l">
                        <a:lnSpc>
                          <a:spcPct val="107000"/>
                        </a:lnSpc>
                        <a:spcBef>
                          <a:spcPts val="0"/>
                        </a:spcBef>
                        <a:spcAft>
                          <a:spcPts val="0"/>
                        </a:spcAft>
                      </a:pPr>
                      <a:r>
                        <a:rPr lang="en-US" sz="1400">
                          <a:effectLst/>
                        </a:rPr>
                        <a:t>Expenses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2613250597"/>
                  </a:ext>
                </a:extLst>
              </a:tr>
              <a:tr h="170262">
                <a:tc>
                  <a:txBody>
                    <a:bodyPr/>
                    <a:lstStyle/>
                    <a:p>
                      <a:pPr marL="0" marR="0" indent="127000" algn="l">
                        <a:lnSpc>
                          <a:spcPct val="107000"/>
                        </a:lnSpc>
                        <a:spcBef>
                          <a:spcPts val="0"/>
                        </a:spcBef>
                        <a:spcAft>
                          <a:spcPts val="0"/>
                        </a:spcAft>
                      </a:pPr>
                      <a:r>
                        <a:rPr lang="en-US" sz="1400" dirty="0">
                          <a:effectLst/>
                        </a:rPr>
                        <a:t>Advertising Expense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        14,000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325154896"/>
                  </a:ext>
                </a:extLst>
              </a:tr>
              <a:tr h="170262">
                <a:tc>
                  <a:txBody>
                    <a:bodyPr/>
                    <a:lstStyle/>
                    <a:p>
                      <a:pPr marL="0" marR="0" indent="127000" algn="l">
                        <a:lnSpc>
                          <a:spcPct val="107000"/>
                        </a:lnSpc>
                        <a:spcBef>
                          <a:spcPts val="0"/>
                        </a:spcBef>
                        <a:spcAft>
                          <a:spcPts val="0"/>
                        </a:spcAft>
                      </a:pPr>
                      <a:r>
                        <a:rPr lang="en-US" sz="1400" dirty="0">
                          <a:effectLst/>
                        </a:rPr>
                        <a:t>Insurance Expense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a:effectLst/>
                        </a:rPr>
                        <a:t>                 32,400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3935103822"/>
                  </a:ext>
                </a:extLst>
              </a:tr>
              <a:tr h="170262">
                <a:tc>
                  <a:txBody>
                    <a:bodyPr/>
                    <a:lstStyle/>
                    <a:p>
                      <a:pPr marL="0" marR="0" indent="127000" algn="l">
                        <a:lnSpc>
                          <a:spcPct val="107000"/>
                        </a:lnSpc>
                        <a:spcBef>
                          <a:spcPts val="0"/>
                        </a:spcBef>
                        <a:spcAft>
                          <a:spcPts val="0"/>
                        </a:spcAft>
                      </a:pPr>
                      <a:r>
                        <a:rPr lang="en-US" sz="1400">
                          <a:effectLst/>
                        </a:rPr>
                        <a:t>Interest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7,200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685072519"/>
                  </a:ext>
                </a:extLst>
              </a:tr>
              <a:tr h="170262">
                <a:tc>
                  <a:txBody>
                    <a:bodyPr/>
                    <a:lstStyle/>
                    <a:p>
                      <a:pPr marL="0" marR="0" indent="127000" algn="l">
                        <a:lnSpc>
                          <a:spcPct val="107000"/>
                        </a:lnSpc>
                        <a:spcBef>
                          <a:spcPts val="0"/>
                        </a:spcBef>
                        <a:spcAft>
                          <a:spcPts val="0"/>
                        </a:spcAft>
                      </a:pPr>
                      <a:r>
                        <a:rPr lang="en-US" sz="1400">
                          <a:effectLst/>
                        </a:rPr>
                        <a:t>Property Tax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23,300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892002101"/>
                  </a:ext>
                </a:extLst>
              </a:tr>
              <a:tr h="170262">
                <a:tc>
                  <a:txBody>
                    <a:bodyPr/>
                    <a:lstStyle/>
                    <a:p>
                      <a:pPr marL="0" marR="0" indent="127000" algn="l">
                        <a:lnSpc>
                          <a:spcPct val="107000"/>
                        </a:lnSpc>
                        <a:spcBef>
                          <a:spcPts val="0"/>
                        </a:spcBef>
                        <a:spcAft>
                          <a:spcPts val="0"/>
                        </a:spcAft>
                      </a:pPr>
                      <a:r>
                        <a:rPr lang="en-US" sz="1400">
                          <a:effectLst/>
                        </a:rPr>
                        <a:t>Rent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13,000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1764245669"/>
                  </a:ext>
                </a:extLst>
              </a:tr>
              <a:tr h="170262">
                <a:tc>
                  <a:txBody>
                    <a:bodyPr/>
                    <a:lstStyle/>
                    <a:p>
                      <a:pPr marL="0" marR="0" indent="127000" algn="l">
                        <a:lnSpc>
                          <a:spcPct val="107000"/>
                        </a:lnSpc>
                        <a:spcBef>
                          <a:spcPts val="0"/>
                        </a:spcBef>
                        <a:spcAft>
                          <a:spcPts val="0"/>
                        </a:spcAft>
                      </a:pPr>
                      <a:r>
                        <a:rPr lang="en-US" sz="1400">
                          <a:effectLst/>
                        </a:rPr>
                        <a:t>Salaries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u="sng" dirty="0">
                          <a:effectLst/>
                        </a:rPr>
                        <a:t>               153,000 </a:t>
                      </a:r>
                      <a:endParaRPr lang="en-US"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932706689"/>
                  </a:ext>
                </a:extLst>
              </a:tr>
              <a:tr h="170262">
                <a:tc>
                  <a:txBody>
                    <a:bodyPr/>
                    <a:lstStyle/>
                    <a:p>
                      <a:pPr marL="0" marR="0" algn="l">
                        <a:lnSpc>
                          <a:spcPct val="107000"/>
                        </a:lnSpc>
                        <a:spcBef>
                          <a:spcPts val="0"/>
                        </a:spcBef>
                        <a:spcAft>
                          <a:spcPts val="0"/>
                        </a:spcAft>
                      </a:pPr>
                      <a:r>
                        <a:rPr lang="en-US" sz="1400">
                          <a:effectLst/>
                        </a:rPr>
                        <a:t>Total Expenses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u="sng" baseline="0" dirty="0">
                          <a:effectLst/>
                        </a:rPr>
                        <a:t>       $    242,900 </a:t>
                      </a:r>
                      <a:endParaRPr lang="en-US" sz="1400" u="sng"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3522096473"/>
                  </a:ext>
                </a:extLst>
              </a:tr>
              <a:tr h="170262">
                <a:tc>
                  <a:txBody>
                    <a:bodyPr/>
                    <a:lstStyle/>
                    <a:p>
                      <a:pPr marL="0" marR="0" algn="l">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u="dbl" baseline="0" dirty="0">
                          <a:effectLst/>
                        </a:rPr>
                        <a:t> </a:t>
                      </a:r>
                      <a:endParaRPr lang="en-US" sz="1400"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822379913"/>
                  </a:ext>
                </a:extLst>
              </a:tr>
              <a:tr h="170262">
                <a:tc>
                  <a:txBody>
                    <a:bodyPr/>
                    <a:lstStyle/>
                    <a:p>
                      <a:pPr marL="0" marR="0" algn="l">
                        <a:lnSpc>
                          <a:spcPct val="107000"/>
                        </a:lnSpc>
                        <a:spcBef>
                          <a:spcPts val="0"/>
                        </a:spcBef>
                        <a:spcAft>
                          <a:spcPts val="0"/>
                        </a:spcAft>
                      </a:pPr>
                      <a:r>
                        <a:rPr lang="en-US" sz="1400">
                          <a:effectLst/>
                        </a:rPr>
                        <a:t>Net Income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b="1" u="dbl" baseline="0" dirty="0">
                          <a:effectLst/>
                        </a:rPr>
                        <a:t>         $    132,100 </a:t>
                      </a:r>
                      <a:endParaRPr lang="en-US" sz="1400" b="1"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918660181"/>
                  </a:ext>
                </a:extLst>
              </a:tr>
              <a:tr h="170262">
                <a:tc>
                  <a:txBody>
                    <a:bodyPr/>
                    <a:lstStyle/>
                    <a:p>
                      <a:pPr marL="0" marR="0" algn="l">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1099007818"/>
                  </a:ext>
                </a:extLst>
              </a:tr>
            </a:tbl>
          </a:graphicData>
        </a:graphic>
      </p:graphicFrame>
      <p:sp>
        <p:nvSpPr>
          <p:cNvPr id="10" name="Content Placeholder 1">
            <a:extLst>
              <a:ext uri="{FF2B5EF4-FFF2-40B4-BE49-F238E27FC236}">
                <a16:creationId xmlns:a16="http://schemas.microsoft.com/office/drawing/2014/main" id="{AC542F5B-AEF2-4DAD-8B35-E6F5EC8E09FC}"/>
              </a:ext>
            </a:extLst>
          </p:cNvPr>
          <p:cNvSpPr>
            <a:spLocks noGrp="1"/>
          </p:cNvSpPr>
          <p:nvPr>
            <p:ph idx="1"/>
          </p:nvPr>
        </p:nvSpPr>
        <p:spPr>
          <a:xfrm>
            <a:off x="609600" y="398800"/>
            <a:ext cx="4351284" cy="5714999"/>
          </a:xfrm>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44930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9EAF800-FE4B-4287-BA70-BDF0AA54BEAF}"/>
              </a:ext>
            </a:extLst>
          </p:cNvPr>
          <p:cNvGraphicFramePr>
            <a:graphicFrameLocks noGrp="1"/>
          </p:cNvGraphicFramePr>
          <p:nvPr>
            <p:extLst>
              <p:ext uri="{D42A27DB-BD31-4B8C-83A1-F6EECF244321}">
                <p14:modId xmlns:p14="http://schemas.microsoft.com/office/powerpoint/2010/main" val="1874044844"/>
              </p:ext>
            </p:extLst>
          </p:nvPr>
        </p:nvGraphicFramePr>
        <p:xfrm>
          <a:off x="5512676" y="398800"/>
          <a:ext cx="5943599" cy="2405827"/>
        </p:xfrm>
        <a:graphic>
          <a:graphicData uri="http://schemas.openxmlformats.org/drawingml/2006/table">
            <a:tbl>
              <a:tblPr firstRow="1" firstCol="1">
                <a:tableStyleId>{17292A2E-F333-43FB-9621-5CBBE7FDCDCB}</a:tableStyleId>
              </a:tblPr>
              <a:tblGrid>
                <a:gridCol w="3638939">
                  <a:extLst>
                    <a:ext uri="{9D8B030D-6E8A-4147-A177-3AD203B41FA5}">
                      <a16:colId xmlns:a16="http://schemas.microsoft.com/office/drawing/2014/main" val="673206630"/>
                    </a:ext>
                  </a:extLst>
                </a:gridCol>
                <a:gridCol w="698906">
                  <a:extLst>
                    <a:ext uri="{9D8B030D-6E8A-4147-A177-3AD203B41FA5}">
                      <a16:colId xmlns:a16="http://schemas.microsoft.com/office/drawing/2014/main" val="3834000681"/>
                    </a:ext>
                  </a:extLst>
                </a:gridCol>
                <a:gridCol w="1605754">
                  <a:extLst>
                    <a:ext uri="{9D8B030D-6E8A-4147-A177-3AD203B41FA5}">
                      <a16:colId xmlns:a16="http://schemas.microsoft.com/office/drawing/2014/main" val="6245120"/>
                    </a:ext>
                  </a:extLst>
                </a:gridCol>
              </a:tblGrid>
              <a:tr h="86998">
                <a:tc gridSpan="3">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4153483"/>
                  </a:ext>
                </a:extLst>
              </a:tr>
              <a:tr h="110713">
                <a:tc gridSpan="3">
                  <a:txBody>
                    <a:bodyPr/>
                    <a:lstStyle/>
                    <a:p>
                      <a:pPr marL="0" marR="0" algn="ctr">
                        <a:lnSpc>
                          <a:spcPct val="107000"/>
                        </a:lnSpc>
                        <a:spcBef>
                          <a:spcPts val="0"/>
                        </a:spcBef>
                        <a:spcAft>
                          <a:spcPts val="0"/>
                        </a:spcAft>
                      </a:pPr>
                      <a:r>
                        <a:rPr lang="en-US" sz="1400" dirty="0">
                          <a:effectLst/>
                          <a:latin typeface="+mn-lt"/>
                        </a:rPr>
                        <a:t>Executive Employment Services</a:t>
                      </a:r>
                      <a:endParaRPr lang="en-US" sz="1400" dirty="0">
                        <a:effectLst/>
                        <a:latin typeface="+mn-lt"/>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7144898"/>
                  </a:ext>
                </a:extLst>
              </a:tr>
              <a:tr h="110713">
                <a:tc gridSpan="3">
                  <a:txBody>
                    <a:bodyPr/>
                    <a:lstStyle/>
                    <a:p>
                      <a:pPr marL="0" marR="0" algn="ctr">
                        <a:lnSpc>
                          <a:spcPct val="107000"/>
                        </a:lnSpc>
                        <a:spcBef>
                          <a:spcPts val="0"/>
                        </a:spcBef>
                        <a:spcAft>
                          <a:spcPts val="0"/>
                        </a:spcAft>
                      </a:pPr>
                      <a:r>
                        <a:rPr lang="en-US" sz="1400" dirty="0">
                          <a:effectLst/>
                          <a:latin typeface="+mn-lt"/>
                        </a:rPr>
                        <a:t>Statement of Retained Earnings</a:t>
                      </a:r>
                      <a:endParaRPr lang="en-US" sz="1400" dirty="0">
                        <a:effectLst/>
                        <a:latin typeface="+mn-lt"/>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239920"/>
                  </a:ext>
                </a:extLst>
              </a:tr>
              <a:tr h="110713">
                <a:tc gridSpan="3">
                  <a:txBody>
                    <a:bodyPr/>
                    <a:lstStyle/>
                    <a:p>
                      <a:pPr marL="0" marR="0" algn="ctr">
                        <a:lnSpc>
                          <a:spcPct val="107000"/>
                        </a:lnSpc>
                        <a:spcBef>
                          <a:spcPts val="0"/>
                        </a:spcBef>
                        <a:spcAft>
                          <a:spcPts val="0"/>
                        </a:spcAft>
                      </a:pPr>
                      <a:r>
                        <a:rPr lang="en-US" sz="1400" dirty="0">
                          <a:effectLst/>
                          <a:latin typeface="+mn-lt"/>
                        </a:rPr>
                        <a:t>Year Ended, December 31, 2024</a:t>
                      </a:r>
                    </a:p>
                    <a:p>
                      <a:pPr marL="0" marR="0" algn="ctr">
                        <a:lnSpc>
                          <a:spcPct val="107000"/>
                        </a:lnSpc>
                        <a:spcBef>
                          <a:spcPts val="0"/>
                        </a:spcBef>
                        <a:spcAft>
                          <a:spcPts val="0"/>
                        </a:spcAft>
                      </a:pPr>
                      <a:endParaRPr lang="en-US" sz="1400" dirty="0">
                        <a:effectLst/>
                        <a:latin typeface="+mn-lt"/>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3731681"/>
                  </a:ext>
                </a:extLst>
              </a:tr>
              <a:tr h="292927">
                <a:tc>
                  <a:txBody>
                    <a:bodyPr/>
                    <a:lstStyle/>
                    <a:p>
                      <a:pPr marL="0" marR="0" algn="l">
                        <a:lnSpc>
                          <a:spcPct val="107000"/>
                        </a:lnSpc>
                        <a:spcBef>
                          <a:spcPts val="600"/>
                        </a:spcBef>
                        <a:spcAft>
                          <a:spcPts val="0"/>
                        </a:spcAft>
                      </a:pPr>
                      <a:r>
                        <a:rPr lang="en-US" sz="1400" b="0" dirty="0">
                          <a:effectLst/>
                          <a:latin typeface="+mn-lt"/>
                          <a:ea typeface="Times New Roman" panose="02020603050405020304" pitchFamily="18" charset="0"/>
                          <a:cs typeface="Times New Roman" panose="02020603050405020304" pitchFamily="18" charset="0"/>
                        </a:rPr>
                        <a:t>Retained Earnings, December 31, 2023</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600"/>
                        </a:spcBef>
                        <a:spcAft>
                          <a:spcPts val="0"/>
                        </a:spcAft>
                      </a:pPr>
                      <a:r>
                        <a:rPr lang="en-US" sz="1400" kern="1200" dirty="0">
                          <a:solidFill>
                            <a:schemeClr val="tx1"/>
                          </a:solidFill>
                          <a:effectLst/>
                          <a:latin typeface="+mn-lt"/>
                          <a:ea typeface="+mn-ea"/>
                          <a:cs typeface="+mn-cs"/>
                        </a:rPr>
                        <a:t>$    52,000 </a:t>
                      </a:r>
                    </a:p>
                  </a:txBody>
                  <a:tcPr marL="68580" marR="68580" marT="0" marB="0" anchor="b"/>
                </a:tc>
                <a:extLst>
                  <a:ext uri="{0D108BD9-81ED-4DB2-BD59-A6C34878D82A}">
                    <a16:rowId xmlns:a16="http://schemas.microsoft.com/office/drawing/2014/main" val="155554351"/>
                  </a:ext>
                </a:extLst>
              </a:tr>
              <a:tr h="94925">
                <a:tc>
                  <a:txBody>
                    <a:bodyPr/>
                    <a:lstStyle/>
                    <a:p>
                      <a:pPr marL="0" marR="0" algn="l">
                        <a:lnSpc>
                          <a:spcPct val="107000"/>
                        </a:lnSpc>
                        <a:spcBef>
                          <a:spcPts val="0"/>
                        </a:spcBef>
                        <a:spcAft>
                          <a:spcPts val="0"/>
                        </a:spcAft>
                      </a:pPr>
                      <a:r>
                        <a:rPr lang="en-US" sz="1400" b="0" dirty="0">
                          <a:effectLst/>
                          <a:latin typeface="+mn-lt"/>
                          <a:ea typeface="Times New Roman" panose="02020603050405020304" pitchFamily="18" charset="0"/>
                          <a:cs typeface="Times New Roman" panose="02020603050405020304" pitchFamily="18" charset="0"/>
                        </a:rPr>
                        <a:t>Net Income for Year</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400" u="sng" kern="1200" dirty="0">
                          <a:solidFill>
                            <a:schemeClr val="tx1"/>
                          </a:solidFill>
                          <a:effectLst/>
                          <a:latin typeface="+mn-lt"/>
                          <a:ea typeface="+mn-ea"/>
                          <a:cs typeface="+mn-cs"/>
                        </a:rPr>
                        <a:t>132,100</a:t>
                      </a:r>
                    </a:p>
                  </a:txBody>
                  <a:tcPr marL="68580" marR="68580" marT="0" marB="0" anchor="b"/>
                </a:tc>
                <a:extLst>
                  <a:ext uri="{0D108BD9-81ED-4DB2-BD59-A6C34878D82A}">
                    <a16:rowId xmlns:a16="http://schemas.microsoft.com/office/drawing/2014/main" val="1541861423"/>
                  </a:ext>
                </a:extLst>
              </a:tr>
              <a:tr h="94925">
                <a:tc>
                  <a:txBody>
                    <a:bodyPr/>
                    <a:lstStyle/>
                    <a:p>
                      <a:pPr marL="0" marR="0" algn="l">
                        <a:lnSpc>
                          <a:spcPct val="107000"/>
                        </a:lnSpc>
                        <a:spcBef>
                          <a:spcPts val="0"/>
                        </a:spcBef>
                        <a:spcAft>
                          <a:spcPts val="0"/>
                        </a:spcAft>
                      </a:pPr>
                      <a:r>
                        <a:rPr lang="en-US" sz="1400" b="0" dirty="0">
                          <a:effectLst/>
                          <a:latin typeface="+mn-lt"/>
                          <a:ea typeface="Times New Roman" panose="02020603050405020304" pitchFamily="18" charset="0"/>
                          <a:cs typeface="Times New Roman" panose="02020603050405020304" pitchFamily="18" charset="0"/>
                        </a:rPr>
                        <a:t> </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a:effectLst/>
                          <a:latin typeface="+mn-lt"/>
                          <a:ea typeface="Times New Roman" panose="02020603050405020304" pitchFamily="18" charset="0"/>
                          <a:cs typeface="Times New Roman" panose="02020603050405020304" pitchFamily="18" charset="0"/>
                        </a:rPr>
                        <a:t> </a:t>
                      </a:r>
                      <a:endParaRPr lang="en-US" sz="14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400" kern="1200" dirty="0">
                          <a:solidFill>
                            <a:schemeClr val="tx1"/>
                          </a:solidFill>
                          <a:effectLst/>
                          <a:latin typeface="+mn-lt"/>
                          <a:ea typeface="+mn-ea"/>
                          <a:cs typeface="+mn-cs"/>
                        </a:rPr>
                        <a:t> 184,100</a:t>
                      </a:r>
                    </a:p>
                  </a:txBody>
                  <a:tcPr marL="68580" marR="68580" marT="0" marB="0" anchor="b"/>
                </a:tc>
                <a:extLst>
                  <a:ext uri="{0D108BD9-81ED-4DB2-BD59-A6C34878D82A}">
                    <a16:rowId xmlns:a16="http://schemas.microsoft.com/office/drawing/2014/main" val="550478607"/>
                  </a:ext>
                </a:extLst>
              </a:tr>
              <a:tr h="94925">
                <a:tc>
                  <a:txBody>
                    <a:bodyPr/>
                    <a:lstStyle/>
                    <a:p>
                      <a:pPr marL="0" marR="0" algn="l">
                        <a:lnSpc>
                          <a:spcPct val="107000"/>
                        </a:lnSpc>
                        <a:spcBef>
                          <a:spcPts val="0"/>
                        </a:spcBef>
                        <a:spcAft>
                          <a:spcPts val="0"/>
                        </a:spcAft>
                      </a:pPr>
                      <a:r>
                        <a:rPr lang="en-US" sz="1400" b="0" dirty="0">
                          <a:effectLst/>
                          <a:latin typeface="+mn-lt"/>
                          <a:ea typeface="Times New Roman" panose="02020603050405020304" pitchFamily="18" charset="0"/>
                          <a:cs typeface="Times New Roman" panose="02020603050405020304" pitchFamily="18" charset="0"/>
                        </a:rPr>
                        <a:t>Less Dividends</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defTabSz="914400" rtl="0" eaLnBrk="1" latinLnBrk="0" hangingPunct="1">
                        <a:lnSpc>
                          <a:spcPct val="107000"/>
                        </a:lnSpc>
                        <a:spcBef>
                          <a:spcPts val="0"/>
                        </a:spcBef>
                        <a:spcAft>
                          <a:spcPts val="0"/>
                        </a:spcAft>
                      </a:pPr>
                      <a:r>
                        <a:rPr lang="en-US" sz="1400" u="sng" kern="1200" baseline="0" dirty="0">
                          <a:solidFill>
                            <a:schemeClr val="tx1"/>
                          </a:solidFill>
                          <a:effectLst/>
                          <a:latin typeface="+mn-lt"/>
                          <a:ea typeface="+mn-ea"/>
                          <a:cs typeface="+mn-cs"/>
                        </a:rPr>
                        <a:t>     (43,000)</a:t>
                      </a:r>
                    </a:p>
                  </a:txBody>
                  <a:tcPr marL="68580" marR="68580" marT="0" marB="0" anchor="b"/>
                </a:tc>
                <a:extLst>
                  <a:ext uri="{0D108BD9-81ED-4DB2-BD59-A6C34878D82A}">
                    <a16:rowId xmlns:a16="http://schemas.microsoft.com/office/drawing/2014/main" val="479577531"/>
                  </a:ext>
                </a:extLst>
              </a:tr>
              <a:tr h="94925">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Retained Earnings, December 31, 2024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defTabSz="914400" rtl="0" eaLnBrk="1" latinLnBrk="0" hangingPunct="1">
                        <a:lnSpc>
                          <a:spcPct val="107000"/>
                        </a:lnSpc>
                        <a:spcBef>
                          <a:spcPts val="0"/>
                        </a:spcBef>
                        <a:spcAft>
                          <a:spcPts val="0"/>
                        </a:spcAft>
                      </a:pPr>
                      <a:r>
                        <a:rPr lang="en-US" sz="1400" b="1" u="dbl" kern="1200" baseline="0" dirty="0">
                          <a:solidFill>
                            <a:schemeClr val="tx1"/>
                          </a:solidFill>
                          <a:effectLst/>
                          <a:latin typeface="+mn-lt"/>
                          <a:ea typeface="+mn-ea"/>
                          <a:cs typeface="+mn-cs"/>
                        </a:rPr>
                        <a:t>$  141,100</a:t>
                      </a:r>
                    </a:p>
                  </a:txBody>
                  <a:tcPr marL="68580" marR="68580" marT="0" marB="0" anchor="b"/>
                </a:tc>
                <a:extLst>
                  <a:ext uri="{0D108BD9-81ED-4DB2-BD59-A6C34878D82A}">
                    <a16:rowId xmlns:a16="http://schemas.microsoft.com/office/drawing/2014/main" val="2067279201"/>
                  </a:ext>
                </a:extLst>
              </a:tr>
              <a:tr h="94313">
                <a:tc>
                  <a:txBody>
                    <a:bodyPr/>
                    <a:lstStyle/>
                    <a:p>
                      <a:pPr marL="0" marR="0" algn="l">
                        <a:lnSpc>
                          <a:spcPct val="107000"/>
                        </a:lnSpc>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127000" algn="l">
                        <a:lnSpc>
                          <a:spcPct val="107000"/>
                        </a:lnSpc>
                        <a:spcBef>
                          <a:spcPts val="0"/>
                        </a:spcBef>
                        <a:spcAft>
                          <a:spcPts val="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127000" algn="l">
                        <a:lnSpc>
                          <a:spcPct val="107000"/>
                        </a:lnSpc>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13250597"/>
                  </a:ext>
                </a:extLst>
              </a:tr>
            </a:tbl>
          </a:graphicData>
        </a:graphic>
      </p:graphicFrame>
      <p:graphicFrame>
        <p:nvGraphicFramePr>
          <p:cNvPr id="7" name="Table 6">
            <a:extLst>
              <a:ext uri="{FF2B5EF4-FFF2-40B4-BE49-F238E27FC236}">
                <a16:creationId xmlns:a16="http://schemas.microsoft.com/office/drawing/2014/main" id="{B381B857-2522-4211-BD2F-A4DDC0F13EFC}"/>
              </a:ext>
            </a:extLst>
          </p:cNvPr>
          <p:cNvGraphicFramePr>
            <a:graphicFrameLocks noGrp="1"/>
          </p:cNvGraphicFramePr>
          <p:nvPr>
            <p:extLst>
              <p:ext uri="{D42A27DB-BD31-4B8C-83A1-F6EECF244321}">
                <p14:modId xmlns:p14="http://schemas.microsoft.com/office/powerpoint/2010/main" val="728365019"/>
              </p:ext>
            </p:extLst>
          </p:nvPr>
        </p:nvGraphicFramePr>
        <p:xfrm>
          <a:off x="5512676" y="2926478"/>
          <a:ext cx="5943600" cy="3609849"/>
        </p:xfrm>
        <a:graphic>
          <a:graphicData uri="http://schemas.openxmlformats.org/drawingml/2006/table">
            <a:tbl>
              <a:tblPr firstRow="1" firstCol="1">
                <a:tableStyleId>{17292A2E-F333-43FB-9621-5CBBE7FDCDCB}</a:tableStyleId>
              </a:tblPr>
              <a:tblGrid>
                <a:gridCol w="1732101">
                  <a:extLst>
                    <a:ext uri="{9D8B030D-6E8A-4147-A177-3AD203B41FA5}">
                      <a16:colId xmlns:a16="http://schemas.microsoft.com/office/drawing/2014/main" val="3040750047"/>
                    </a:ext>
                  </a:extLst>
                </a:gridCol>
                <a:gridCol w="1033732">
                  <a:extLst>
                    <a:ext uri="{9D8B030D-6E8A-4147-A177-3AD203B41FA5}">
                      <a16:colId xmlns:a16="http://schemas.microsoft.com/office/drawing/2014/main" val="2035453660"/>
                    </a:ext>
                  </a:extLst>
                </a:gridCol>
                <a:gridCol w="2077101">
                  <a:extLst>
                    <a:ext uri="{9D8B030D-6E8A-4147-A177-3AD203B41FA5}">
                      <a16:colId xmlns:a16="http://schemas.microsoft.com/office/drawing/2014/main" val="194169486"/>
                    </a:ext>
                  </a:extLst>
                </a:gridCol>
                <a:gridCol w="1100666">
                  <a:extLst>
                    <a:ext uri="{9D8B030D-6E8A-4147-A177-3AD203B41FA5}">
                      <a16:colId xmlns:a16="http://schemas.microsoft.com/office/drawing/2014/main" val="863664585"/>
                    </a:ext>
                  </a:extLst>
                </a:gridCol>
              </a:tblGrid>
              <a:tr h="180914">
                <a:tc gridSpan="4">
                  <a:txBody>
                    <a:bodyPr/>
                    <a:lstStyle/>
                    <a:p>
                      <a:pPr marL="0" marR="0" algn="ctr">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2154761"/>
                  </a:ext>
                </a:extLst>
              </a:tr>
              <a:tr h="180914">
                <a:tc gridSpan="4">
                  <a:txBody>
                    <a:bodyPr/>
                    <a:lstStyle/>
                    <a:p>
                      <a:pPr marL="0" marR="0" algn="ctr">
                        <a:lnSpc>
                          <a:spcPct val="107000"/>
                        </a:lnSpc>
                        <a:spcBef>
                          <a:spcPts val="0"/>
                        </a:spcBef>
                        <a:spcAft>
                          <a:spcPts val="0"/>
                        </a:spcAft>
                      </a:pPr>
                      <a:r>
                        <a:rPr lang="en-US" sz="1400" dirty="0">
                          <a:effectLst/>
                        </a:rPr>
                        <a:t>Executive Employment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5199273"/>
                  </a:ext>
                </a:extLst>
              </a:tr>
              <a:tr h="180914">
                <a:tc gridSpan="4">
                  <a:txBody>
                    <a:bodyPr/>
                    <a:lstStyle/>
                    <a:p>
                      <a:pPr marL="0" marR="0" algn="ctr">
                        <a:lnSpc>
                          <a:spcPct val="107000"/>
                        </a:lnSpc>
                        <a:spcBef>
                          <a:spcPts val="0"/>
                        </a:spcBef>
                        <a:spcAft>
                          <a:spcPts val="0"/>
                        </a:spcAft>
                      </a:pPr>
                      <a:r>
                        <a:rPr lang="en-US" sz="1400" dirty="0">
                          <a:effectLst/>
                        </a:rPr>
                        <a:t>Balance Sheet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9824458"/>
                  </a:ext>
                </a:extLst>
              </a:tr>
              <a:tr h="370180">
                <a:tc gridSpan="4">
                  <a:txBody>
                    <a:bodyPr/>
                    <a:lstStyle/>
                    <a:p>
                      <a:pPr marL="0" marR="0" algn="ctr">
                        <a:lnSpc>
                          <a:spcPct val="107000"/>
                        </a:lnSpc>
                        <a:spcBef>
                          <a:spcPts val="0"/>
                        </a:spcBef>
                        <a:spcAft>
                          <a:spcPts val="0"/>
                        </a:spcAft>
                      </a:pPr>
                      <a:r>
                        <a:rPr lang="en-US" sz="1400" dirty="0">
                          <a:effectLst/>
                        </a:rPr>
                        <a:t>December 31, 2024</a:t>
                      </a:r>
                    </a:p>
                    <a:p>
                      <a:pPr marL="0" marR="0" algn="ctr">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65545451"/>
                  </a:ext>
                </a:extLst>
              </a:tr>
              <a:tr h="180914">
                <a:tc>
                  <a:txBody>
                    <a:bodyPr/>
                    <a:lstStyle/>
                    <a:p>
                      <a:pPr marL="0" marR="0" algn="ctr">
                        <a:lnSpc>
                          <a:spcPct val="107000"/>
                        </a:lnSpc>
                        <a:spcBef>
                          <a:spcPts val="0"/>
                        </a:spcBef>
                        <a:spcAft>
                          <a:spcPts val="0"/>
                        </a:spcAft>
                      </a:pPr>
                      <a:r>
                        <a:rPr lang="en-US" sz="1400" dirty="0">
                          <a:effectLst/>
                        </a:rPr>
                        <a:t>Assets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ctr">
                        <a:lnSpc>
                          <a:spcPct val="107000"/>
                        </a:lnSpc>
                        <a:spcBef>
                          <a:spcPts val="0"/>
                        </a:spcBef>
                        <a:spcAft>
                          <a:spcPts val="0"/>
                        </a:spcAft>
                      </a:pPr>
                      <a:r>
                        <a:rPr lang="en-US" sz="1400" b="1" dirty="0">
                          <a:effectLst/>
                        </a:rPr>
                        <a:t>Liabilities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996527655"/>
                  </a:ext>
                </a:extLst>
              </a:tr>
              <a:tr h="180914">
                <a:tc>
                  <a:txBody>
                    <a:bodyPr/>
                    <a:lstStyle/>
                    <a:p>
                      <a:pPr marL="0" marR="0" algn="l">
                        <a:lnSpc>
                          <a:spcPct val="107000"/>
                        </a:lnSpc>
                        <a:spcBef>
                          <a:spcPts val="0"/>
                        </a:spcBef>
                        <a:spcAft>
                          <a:spcPts val="0"/>
                        </a:spcAft>
                      </a:pPr>
                      <a:r>
                        <a:rPr lang="en-US" sz="1400" b="0" dirty="0">
                          <a:effectLst/>
                        </a:rPr>
                        <a:t>Cash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42,200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Accounts Payable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a:effectLst/>
                        </a:rPr>
                        <a:t>$     67,000</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96895317"/>
                  </a:ext>
                </a:extLst>
              </a:tr>
              <a:tr h="180914">
                <a:tc>
                  <a:txBody>
                    <a:bodyPr/>
                    <a:lstStyle/>
                    <a:p>
                      <a:pPr marL="0" marR="0" algn="l">
                        <a:lnSpc>
                          <a:spcPct val="107000"/>
                        </a:lnSpc>
                        <a:spcBef>
                          <a:spcPts val="0"/>
                        </a:spcBef>
                        <a:spcAft>
                          <a:spcPts val="0"/>
                        </a:spcAft>
                      </a:pPr>
                      <a:r>
                        <a:rPr lang="en-US" sz="1400" b="0" dirty="0">
                          <a:effectLst/>
                        </a:rPr>
                        <a:t>Accounts Receivable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124,200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Salaries Payable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a:effectLst/>
                        </a:rPr>
                        <a:t>101,400</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401620119"/>
                  </a:ext>
                </a:extLst>
              </a:tr>
              <a:tr h="180914">
                <a:tc>
                  <a:txBody>
                    <a:bodyPr/>
                    <a:lstStyle/>
                    <a:p>
                      <a:pPr marL="0" marR="0" algn="l">
                        <a:lnSpc>
                          <a:spcPct val="107000"/>
                        </a:lnSpc>
                        <a:spcBef>
                          <a:spcPts val="0"/>
                        </a:spcBef>
                        <a:spcAft>
                          <a:spcPts val="0"/>
                        </a:spcAft>
                      </a:pPr>
                      <a:r>
                        <a:rPr lang="en-US" sz="1400" b="0" dirty="0">
                          <a:effectLst/>
                        </a:rPr>
                        <a:t>Office Supplies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28,000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Notes Payable (Long-term)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u="sng" dirty="0">
                          <a:effectLst/>
                        </a:rPr>
                        <a:t>150,000</a:t>
                      </a:r>
                      <a:endParaRPr lang="en-US" sz="1400" b="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1405398983"/>
                  </a:ext>
                </a:extLst>
              </a:tr>
              <a:tr h="180914">
                <a:tc>
                  <a:txBody>
                    <a:bodyPr/>
                    <a:lstStyle/>
                    <a:p>
                      <a:pPr marL="0" marR="0" algn="l">
                        <a:lnSpc>
                          <a:spcPct val="107000"/>
                        </a:lnSpc>
                        <a:spcBef>
                          <a:spcPts val="0"/>
                        </a:spcBef>
                        <a:spcAft>
                          <a:spcPts val="0"/>
                        </a:spcAft>
                      </a:pPr>
                      <a:r>
                        <a:rPr lang="en-US" sz="1400" b="0" dirty="0">
                          <a:effectLst/>
                        </a:rPr>
                        <a:t>Land</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109,000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Total Liabilities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318,400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1059166145"/>
                  </a:ext>
                </a:extLst>
              </a:tr>
              <a:tr h="180914">
                <a:tc>
                  <a:txBody>
                    <a:bodyPr/>
                    <a:lstStyle/>
                    <a:p>
                      <a:pPr marL="0" marR="0" algn="l">
                        <a:lnSpc>
                          <a:spcPct val="107000"/>
                        </a:lnSpc>
                        <a:spcBef>
                          <a:spcPts val="0"/>
                        </a:spcBef>
                        <a:spcAft>
                          <a:spcPts val="0"/>
                        </a:spcAft>
                      </a:pPr>
                      <a:r>
                        <a:rPr lang="en-US" sz="1400" b="0" dirty="0">
                          <a:effectLst/>
                        </a:rPr>
                        <a:t>Building</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164,100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063428474"/>
                  </a:ext>
                </a:extLst>
              </a:tr>
              <a:tr h="180914">
                <a:tc>
                  <a:txBody>
                    <a:bodyPr/>
                    <a:lstStyle/>
                    <a:p>
                      <a:pPr marL="0" marR="0" algn="l">
                        <a:lnSpc>
                          <a:spcPct val="107000"/>
                        </a:lnSpc>
                        <a:spcBef>
                          <a:spcPts val="0"/>
                        </a:spcBef>
                        <a:spcAft>
                          <a:spcPts val="0"/>
                        </a:spcAft>
                      </a:pPr>
                      <a:r>
                        <a:rPr lang="en-US" sz="1400" b="0" dirty="0">
                          <a:effectLst/>
                        </a:rPr>
                        <a:t>Equipment</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u="sng" dirty="0">
                          <a:effectLst/>
                        </a:rPr>
                        <a:t>18,000</a:t>
                      </a:r>
                      <a:endParaRPr lang="en-US" sz="1400" b="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ctr">
                        <a:lnSpc>
                          <a:spcPct val="107000"/>
                        </a:lnSpc>
                        <a:spcBef>
                          <a:spcPts val="0"/>
                        </a:spcBef>
                        <a:spcAft>
                          <a:spcPts val="0"/>
                        </a:spcAft>
                      </a:pPr>
                      <a:r>
                        <a:rPr lang="en-US" sz="1400" b="1" dirty="0">
                          <a:effectLst/>
                        </a:rPr>
                        <a:t>Stockholders' Equity</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4036771684"/>
                  </a:ext>
                </a:extLst>
              </a:tr>
              <a:tr h="180914">
                <a:tc>
                  <a:txBody>
                    <a:bodyPr/>
                    <a:lstStyle/>
                    <a:p>
                      <a:pPr marL="0" marR="0" algn="l">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Common Stock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26,000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3201428889"/>
                  </a:ext>
                </a:extLst>
              </a:tr>
              <a:tr h="180914">
                <a:tc>
                  <a:txBody>
                    <a:bodyPr/>
                    <a:lstStyle/>
                    <a:p>
                      <a:pPr marL="0" marR="0" algn="l">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Retained Earnings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u="sng" dirty="0">
                          <a:effectLst/>
                        </a:rPr>
                        <a:t>141,100</a:t>
                      </a:r>
                      <a:endParaRPr lang="en-US" sz="1400" b="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343637700"/>
                  </a:ext>
                </a:extLst>
              </a:tr>
              <a:tr h="180914">
                <a:tc>
                  <a:txBody>
                    <a:bodyPr/>
                    <a:lstStyle/>
                    <a:p>
                      <a:pPr marL="0" marR="0" algn="l">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Total Stockholders' Equity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167,100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3442314654"/>
                  </a:ext>
                </a:extLst>
              </a:tr>
              <a:tr h="180914">
                <a:tc>
                  <a:txBody>
                    <a:bodyPr/>
                    <a:lstStyle/>
                    <a:p>
                      <a:pPr marL="0" marR="0" algn="l">
                        <a:lnSpc>
                          <a:spcPct val="107000"/>
                        </a:lnSpc>
                        <a:spcBef>
                          <a:spcPts val="0"/>
                        </a:spcBef>
                        <a:spcAft>
                          <a:spcPts val="0"/>
                        </a:spcAft>
                      </a:pPr>
                      <a:r>
                        <a:rPr lang="en-US" sz="1400" dirty="0">
                          <a:effectLst/>
                        </a:rPr>
                        <a:t>Total Assets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tc>
                  <a:txBody>
                    <a:bodyPr/>
                    <a:lstStyle/>
                    <a:p>
                      <a:pPr marL="0" marR="0" algn="r">
                        <a:lnSpc>
                          <a:spcPct val="107000"/>
                        </a:lnSpc>
                        <a:spcBef>
                          <a:spcPts val="0"/>
                        </a:spcBef>
                        <a:spcAft>
                          <a:spcPts val="0"/>
                        </a:spcAft>
                      </a:pPr>
                      <a:r>
                        <a:rPr lang="en-US" sz="1400" b="1" u="dbl" baseline="0" dirty="0">
                          <a:effectLst/>
                        </a:rPr>
                        <a:t>$  485,500</a:t>
                      </a:r>
                      <a:endParaRPr lang="en-US" sz="1400" b="1"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tc>
                  <a:txBody>
                    <a:bodyPr/>
                    <a:lstStyle/>
                    <a:p>
                      <a:pPr marL="0" marR="0" algn="l">
                        <a:lnSpc>
                          <a:spcPts val="1400"/>
                        </a:lnSpc>
                        <a:spcBef>
                          <a:spcPts val="0"/>
                        </a:spcBef>
                        <a:spcAft>
                          <a:spcPts val="0"/>
                        </a:spcAft>
                      </a:pPr>
                      <a:r>
                        <a:rPr lang="en-US" sz="1400" b="1" dirty="0">
                          <a:effectLst/>
                        </a:rPr>
                        <a:t> Total Liabilities and</a:t>
                      </a:r>
                    </a:p>
                    <a:p>
                      <a:pPr marL="0" marR="0" algn="l">
                        <a:lnSpc>
                          <a:spcPts val="1400"/>
                        </a:lnSpc>
                        <a:spcBef>
                          <a:spcPts val="0"/>
                        </a:spcBef>
                        <a:spcAft>
                          <a:spcPts val="0"/>
                        </a:spcAft>
                      </a:pPr>
                      <a:r>
                        <a:rPr lang="en-US" sz="1400" b="1" dirty="0">
                          <a:effectLst/>
                        </a:rPr>
                        <a:t> Stockholders' Equity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tc>
                  <a:txBody>
                    <a:bodyPr/>
                    <a:lstStyle/>
                    <a:p>
                      <a:pPr marL="0" marR="0" algn="r">
                        <a:lnSpc>
                          <a:spcPts val="1400"/>
                        </a:lnSpc>
                        <a:spcBef>
                          <a:spcPts val="0"/>
                        </a:spcBef>
                        <a:spcAft>
                          <a:spcPts val="0"/>
                        </a:spcAft>
                      </a:pPr>
                      <a:r>
                        <a:rPr lang="en-US" sz="1400" b="1" u="dbl" baseline="0" dirty="0">
                          <a:effectLst/>
                        </a:rPr>
                        <a:t>$  485,500</a:t>
                      </a:r>
                      <a:endParaRPr lang="en-US" sz="1400" b="1"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extLst>
                  <a:ext uri="{0D108BD9-81ED-4DB2-BD59-A6C34878D82A}">
                    <a16:rowId xmlns:a16="http://schemas.microsoft.com/office/drawing/2014/main" val="4184711278"/>
                  </a:ext>
                </a:extLst>
              </a:tr>
            </a:tbl>
          </a:graphicData>
        </a:graphic>
      </p:graphicFrame>
      <p:sp>
        <p:nvSpPr>
          <p:cNvPr id="10" name="Content Placeholder 1">
            <a:extLst>
              <a:ext uri="{FF2B5EF4-FFF2-40B4-BE49-F238E27FC236}">
                <a16:creationId xmlns:a16="http://schemas.microsoft.com/office/drawing/2014/main" id="{DD1EC87E-6232-4011-9B1A-1290C5E16A2E}"/>
              </a:ext>
            </a:extLst>
          </p:cNvPr>
          <p:cNvSpPr>
            <a:spLocks noGrp="1"/>
          </p:cNvSpPr>
          <p:nvPr>
            <p:ph idx="1"/>
          </p:nvPr>
        </p:nvSpPr>
        <p:spPr>
          <a:xfrm>
            <a:off x="609600" y="398800"/>
            <a:ext cx="4351284" cy="5714999"/>
          </a:xfrm>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6812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F7EB6D-C4E4-DEAC-06FD-5A19D2A0A17C}"/>
              </a:ext>
            </a:extLst>
          </p:cNvPr>
          <p:cNvSpPr>
            <a:spLocks noGrp="1"/>
          </p:cNvSpPr>
          <p:nvPr>
            <p:ph idx="1"/>
          </p:nvPr>
        </p:nvSpPr>
        <p:spPr>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solidFill>
                  <a:schemeClr val="bg1">
                    <a:lumMod val="65000"/>
                  </a:schemeClr>
                </a:solidFill>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514350" marR="0" indent="-514350">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Make an Initial “Gut” Observation</a:t>
            </a: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61530F-E902-CCB7-3085-3524F82713A3}"/>
              </a:ext>
            </a:extLst>
          </p:cNvPr>
          <p:cNvSpPr>
            <a:spLocks noGrp="1"/>
          </p:cNvSpPr>
          <p:nvPr>
            <p:ph type="title"/>
          </p:nvPr>
        </p:nvSpPr>
        <p:spPr>
          <a:xfrm>
            <a:off x="6502400" y="457199"/>
            <a:ext cx="5080000" cy="5714999"/>
          </a:xfrm>
          <a:solidFill>
            <a:schemeClr val="accent4">
              <a:lumMod val="20000"/>
              <a:lumOff val="80000"/>
            </a:schemeClr>
          </a:solidFill>
        </p:spPr>
        <p:txBody>
          <a:bodyPr>
            <a:normAutofit/>
          </a:bodyPr>
          <a:lstStyle/>
          <a:p>
            <a:pPr algn="ctr"/>
            <a:r>
              <a:rPr lang="en-US" altLang="en-US" sz="2800"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“Quick overall impression:  Do you think that the company is doing a good job and in good shape, based on what you see on the financial statements? </a:t>
            </a:r>
            <a:br>
              <a:rPr lang="en-US" altLang="en-US" sz="2800"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br>
            <a:br>
              <a:rPr lang="en-US" altLang="en-US" sz="2800"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n-US" altLang="en-US" sz="2800"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Give a brief (one sentence or so) reason for your answer.”</a:t>
            </a:r>
            <a:br>
              <a:rPr lang="en-US" altLang="en-US" sz="2800"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br>
            <a:br>
              <a:rPr lang="en-US" altLang="en-US" sz="2800"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br>
            <a:br>
              <a:rPr lang="en-US" altLang="en-US" sz="2800"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br>
            <a:endParaRPr lang="en-US" sz="2800" b="1" dirty="0">
              <a:solidFill>
                <a:schemeClr val="accent4">
                  <a:lumMod val="75000"/>
                </a:schemeClr>
              </a:solidFill>
            </a:endParaRPr>
          </a:p>
        </p:txBody>
      </p:sp>
      <p:sp>
        <p:nvSpPr>
          <p:cNvPr id="14" name="Rectangle 14">
            <a:extLst>
              <a:ext uri="{FF2B5EF4-FFF2-40B4-BE49-F238E27FC236}">
                <a16:creationId xmlns:a16="http://schemas.microsoft.com/office/drawing/2014/main" id="{3CD03199-EE58-40A6-B9B0-F3DF36D3D1A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 Box 2">
            <a:extLst>
              <a:ext uri="{FF2B5EF4-FFF2-40B4-BE49-F238E27FC236}">
                <a16:creationId xmlns:a16="http://schemas.microsoft.com/office/drawing/2014/main" id="{82CAC270-A71A-4670-ABCE-FE9F776210C1}"/>
              </a:ext>
            </a:extLst>
          </p:cNvPr>
          <p:cNvSpPr txBox="1">
            <a:spLocks noChangeArrowheads="1"/>
          </p:cNvSpPr>
          <p:nvPr/>
        </p:nvSpPr>
        <p:spPr bwMode="auto">
          <a:xfrm>
            <a:off x="985520" y="8213090"/>
            <a:ext cx="6200775" cy="13525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a:solidFill>
                  <a:srgbClr val="2703D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3886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9EAF800-FE4B-4287-BA70-BDF0AA54BEAF}"/>
              </a:ext>
            </a:extLst>
          </p:cNvPr>
          <p:cNvGraphicFramePr>
            <a:graphicFrameLocks noGrp="1"/>
          </p:cNvGraphicFramePr>
          <p:nvPr/>
        </p:nvGraphicFramePr>
        <p:xfrm>
          <a:off x="5675600" y="398800"/>
          <a:ext cx="5760720" cy="4083304"/>
        </p:xfrm>
        <a:graphic>
          <a:graphicData uri="http://schemas.openxmlformats.org/drawingml/2006/table">
            <a:tbl>
              <a:tblPr firstRow="1" firstCol="1">
                <a:tableStyleId>{17292A2E-F333-43FB-9621-5CBBE7FDCDCB}</a:tableStyleId>
              </a:tblPr>
              <a:tblGrid>
                <a:gridCol w="2580831">
                  <a:extLst>
                    <a:ext uri="{9D8B030D-6E8A-4147-A177-3AD203B41FA5}">
                      <a16:colId xmlns:a16="http://schemas.microsoft.com/office/drawing/2014/main" val="673206630"/>
                    </a:ext>
                  </a:extLst>
                </a:gridCol>
                <a:gridCol w="1623543">
                  <a:extLst>
                    <a:ext uri="{9D8B030D-6E8A-4147-A177-3AD203B41FA5}">
                      <a16:colId xmlns:a16="http://schemas.microsoft.com/office/drawing/2014/main" val="3834000681"/>
                    </a:ext>
                  </a:extLst>
                </a:gridCol>
                <a:gridCol w="1556346">
                  <a:extLst>
                    <a:ext uri="{9D8B030D-6E8A-4147-A177-3AD203B41FA5}">
                      <a16:colId xmlns:a16="http://schemas.microsoft.com/office/drawing/2014/main" val="6245120"/>
                    </a:ext>
                  </a:extLst>
                </a:gridCol>
              </a:tblGrid>
              <a:tr h="159925">
                <a:tc gridSpan="3">
                  <a:txBody>
                    <a:bodyPr/>
                    <a:lstStyle/>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4153483"/>
                  </a:ext>
                </a:extLst>
              </a:tr>
              <a:tr h="170262">
                <a:tc gridSpan="3">
                  <a:txBody>
                    <a:bodyPr/>
                    <a:lstStyle/>
                    <a:p>
                      <a:pPr marL="0" marR="0" algn="ctr">
                        <a:lnSpc>
                          <a:spcPct val="107000"/>
                        </a:lnSpc>
                        <a:spcBef>
                          <a:spcPts val="0"/>
                        </a:spcBef>
                        <a:spcAft>
                          <a:spcPts val="0"/>
                        </a:spcAft>
                      </a:pPr>
                      <a:r>
                        <a:rPr lang="en-US" sz="1400" dirty="0">
                          <a:effectLst/>
                        </a:rPr>
                        <a:t>Executive Employment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7144898"/>
                  </a:ext>
                </a:extLst>
              </a:tr>
              <a:tr h="170262">
                <a:tc gridSpan="3">
                  <a:txBody>
                    <a:bodyPr/>
                    <a:lstStyle/>
                    <a:p>
                      <a:pPr marL="0" marR="0" algn="ctr">
                        <a:lnSpc>
                          <a:spcPct val="107000"/>
                        </a:lnSpc>
                        <a:spcBef>
                          <a:spcPts val="0"/>
                        </a:spcBef>
                        <a:spcAft>
                          <a:spcPts val="0"/>
                        </a:spcAft>
                      </a:pPr>
                      <a:r>
                        <a:rPr lang="en-US" sz="1400" dirty="0">
                          <a:effectLst/>
                        </a:rPr>
                        <a:t>Income Statement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3731681"/>
                  </a:ext>
                </a:extLst>
              </a:tr>
              <a:tr h="170262">
                <a:tc gridSpan="3">
                  <a:txBody>
                    <a:bodyPr/>
                    <a:lstStyle/>
                    <a:p>
                      <a:pPr marL="0" marR="0" algn="ctr">
                        <a:lnSpc>
                          <a:spcPct val="107000"/>
                        </a:lnSpc>
                        <a:spcBef>
                          <a:spcPts val="0"/>
                        </a:spcBef>
                        <a:spcAft>
                          <a:spcPts val="0"/>
                        </a:spcAft>
                      </a:pPr>
                      <a:r>
                        <a:rPr lang="en-US" sz="1400" dirty="0">
                          <a:effectLst/>
                        </a:rPr>
                        <a:t>Year Ended, December 31, 2024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554351"/>
                  </a:ext>
                </a:extLst>
              </a:tr>
              <a:tr h="170262">
                <a:tc>
                  <a:txBody>
                    <a:bodyPr/>
                    <a:lstStyle/>
                    <a:p>
                      <a:pPr marL="0" marR="0" algn="l">
                        <a:lnSpc>
                          <a:spcPct val="107000"/>
                        </a:lnSpc>
                        <a:spcBef>
                          <a:spcPts val="0"/>
                        </a:spcBef>
                        <a:spcAft>
                          <a:spcPts val="0"/>
                        </a:spcAft>
                      </a:pPr>
                      <a:r>
                        <a:rPr lang="en-US" sz="1400">
                          <a:effectLst/>
                        </a:rPr>
                        <a:t>Revenues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1541861423"/>
                  </a:ext>
                </a:extLst>
              </a:tr>
              <a:tr h="170262">
                <a:tc>
                  <a:txBody>
                    <a:bodyPr/>
                    <a:lstStyle/>
                    <a:p>
                      <a:pPr marL="0" marR="0" indent="127000" algn="l">
                        <a:lnSpc>
                          <a:spcPct val="107000"/>
                        </a:lnSpc>
                        <a:spcBef>
                          <a:spcPts val="0"/>
                        </a:spcBef>
                        <a:spcAft>
                          <a:spcPts val="0"/>
                        </a:spcAft>
                      </a:pPr>
                      <a:r>
                        <a:rPr lang="en-US" sz="1400" dirty="0">
                          <a:effectLst/>
                        </a:rPr>
                        <a:t>Professional Services Revenue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a:t>
                      </a:r>
                      <a:r>
                        <a:rPr lang="en-US" sz="1400" u="sng" dirty="0">
                          <a:effectLst/>
                        </a:rPr>
                        <a:t>$      375,000 </a:t>
                      </a:r>
                      <a:endParaRPr lang="en-US"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550478607"/>
                  </a:ext>
                </a:extLst>
              </a:tr>
              <a:tr h="170262">
                <a:tc>
                  <a:txBody>
                    <a:bodyPr/>
                    <a:lstStyle/>
                    <a:p>
                      <a:pPr marL="0" marR="0" algn="l">
                        <a:lnSpc>
                          <a:spcPct val="107000"/>
                        </a:lnSpc>
                        <a:spcBef>
                          <a:spcPts val="0"/>
                        </a:spcBef>
                        <a:spcAft>
                          <a:spcPts val="0"/>
                        </a:spcAft>
                      </a:pPr>
                      <a:r>
                        <a:rPr lang="en-US" sz="1400" dirty="0">
                          <a:effectLst/>
                        </a:rPr>
                        <a:t>Total Revenues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    375,000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479577531"/>
                  </a:ext>
                </a:extLst>
              </a:tr>
              <a:tr h="170262">
                <a:tc>
                  <a:txBody>
                    <a:bodyPr/>
                    <a:lstStyle/>
                    <a:p>
                      <a:pPr marL="0" marR="0" algn="l">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2067279201"/>
                  </a:ext>
                </a:extLst>
              </a:tr>
              <a:tr h="170262">
                <a:tc>
                  <a:txBody>
                    <a:bodyPr/>
                    <a:lstStyle/>
                    <a:p>
                      <a:pPr marL="0" marR="0" algn="l">
                        <a:lnSpc>
                          <a:spcPct val="107000"/>
                        </a:lnSpc>
                        <a:spcBef>
                          <a:spcPts val="0"/>
                        </a:spcBef>
                        <a:spcAft>
                          <a:spcPts val="0"/>
                        </a:spcAft>
                      </a:pPr>
                      <a:r>
                        <a:rPr lang="en-US" sz="1400">
                          <a:effectLst/>
                        </a:rPr>
                        <a:t>Expenses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2613250597"/>
                  </a:ext>
                </a:extLst>
              </a:tr>
              <a:tr h="170262">
                <a:tc>
                  <a:txBody>
                    <a:bodyPr/>
                    <a:lstStyle/>
                    <a:p>
                      <a:pPr marL="0" marR="0" indent="127000" algn="l">
                        <a:lnSpc>
                          <a:spcPct val="107000"/>
                        </a:lnSpc>
                        <a:spcBef>
                          <a:spcPts val="0"/>
                        </a:spcBef>
                        <a:spcAft>
                          <a:spcPts val="0"/>
                        </a:spcAft>
                      </a:pPr>
                      <a:r>
                        <a:rPr lang="en-US" sz="1400" dirty="0">
                          <a:effectLst/>
                        </a:rPr>
                        <a:t>Advertising Expense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        14,000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325154896"/>
                  </a:ext>
                </a:extLst>
              </a:tr>
              <a:tr h="170262">
                <a:tc>
                  <a:txBody>
                    <a:bodyPr/>
                    <a:lstStyle/>
                    <a:p>
                      <a:pPr marL="0" marR="0" indent="127000" algn="l">
                        <a:lnSpc>
                          <a:spcPct val="107000"/>
                        </a:lnSpc>
                        <a:spcBef>
                          <a:spcPts val="0"/>
                        </a:spcBef>
                        <a:spcAft>
                          <a:spcPts val="0"/>
                        </a:spcAft>
                      </a:pPr>
                      <a:r>
                        <a:rPr lang="en-US" sz="1400" dirty="0">
                          <a:effectLst/>
                        </a:rPr>
                        <a:t>Insurance Expense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a:effectLst/>
                        </a:rPr>
                        <a:t>                 32,400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3935103822"/>
                  </a:ext>
                </a:extLst>
              </a:tr>
              <a:tr h="170262">
                <a:tc>
                  <a:txBody>
                    <a:bodyPr/>
                    <a:lstStyle/>
                    <a:p>
                      <a:pPr marL="0" marR="0" indent="127000" algn="l">
                        <a:lnSpc>
                          <a:spcPct val="107000"/>
                        </a:lnSpc>
                        <a:spcBef>
                          <a:spcPts val="0"/>
                        </a:spcBef>
                        <a:spcAft>
                          <a:spcPts val="0"/>
                        </a:spcAft>
                      </a:pPr>
                      <a:r>
                        <a:rPr lang="en-US" sz="1400">
                          <a:effectLst/>
                        </a:rPr>
                        <a:t>Interest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7,200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685072519"/>
                  </a:ext>
                </a:extLst>
              </a:tr>
              <a:tr h="170262">
                <a:tc>
                  <a:txBody>
                    <a:bodyPr/>
                    <a:lstStyle/>
                    <a:p>
                      <a:pPr marL="0" marR="0" indent="127000" algn="l">
                        <a:lnSpc>
                          <a:spcPct val="107000"/>
                        </a:lnSpc>
                        <a:spcBef>
                          <a:spcPts val="0"/>
                        </a:spcBef>
                        <a:spcAft>
                          <a:spcPts val="0"/>
                        </a:spcAft>
                      </a:pPr>
                      <a:r>
                        <a:rPr lang="en-US" sz="1400">
                          <a:effectLst/>
                        </a:rPr>
                        <a:t>Property Tax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23,300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892002101"/>
                  </a:ext>
                </a:extLst>
              </a:tr>
              <a:tr h="170262">
                <a:tc>
                  <a:txBody>
                    <a:bodyPr/>
                    <a:lstStyle/>
                    <a:p>
                      <a:pPr marL="0" marR="0" indent="127000" algn="l">
                        <a:lnSpc>
                          <a:spcPct val="107000"/>
                        </a:lnSpc>
                        <a:spcBef>
                          <a:spcPts val="0"/>
                        </a:spcBef>
                        <a:spcAft>
                          <a:spcPts val="0"/>
                        </a:spcAft>
                      </a:pPr>
                      <a:r>
                        <a:rPr lang="en-US" sz="1400">
                          <a:effectLst/>
                        </a:rPr>
                        <a:t>Rent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dirty="0">
                          <a:effectLst/>
                        </a:rPr>
                        <a:t>               13,000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1764245669"/>
                  </a:ext>
                </a:extLst>
              </a:tr>
              <a:tr h="170262">
                <a:tc>
                  <a:txBody>
                    <a:bodyPr/>
                    <a:lstStyle/>
                    <a:p>
                      <a:pPr marL="0" marR="0" indent="127000" algn="l">
                        <a:lnSpc>
                          <a:spcPct val="107000"/>
                        </a:lnSpc>
                        <a:spcBef>
                          <a:spcPts val="0"/>
                        </a:spcBef>
                        <a:spcAft>
                          <a:spcPts val="0"/>
                        </a:spcAft>
                      </a:pPr>
                      <a:r>
                        <a:rPr lang="en-US" sz="1400">
                          <a:effectLst/>
                        </a:rPr>
                        <a:t>Salaries Expense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indent="127000" algn="r">
                        <a:lnSpc>
                          <a:spcPct val="107000"/>
                        </a:lnSpc>
                        <a:spcBef>
                          <a:spcPts val="0"/>
                        </a:spcBef>
                        <a:spcAft>
                          <a:spcPts val="0"/>
                        </a:spcAft>
                      </a:pPr>
                      <a:r>
                        <a:rPr lang="en-US" sz="1400" u="sng" dirty="0">
                          <a:effectLst/>
                        </a:rPr>
                        <a:t>               153,000 </a:t>
                      </a:r>
                      <a:endParaRPr lang="en-US"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932706689"/>
                  </a:ext>
                </a:extLst>
              </a:tr>
              <a:tr h="170262">
                <a:tc>
                  <a:txBody>
                    <a:bodyPr/>
                    <a:lstStyle/>
                    <a:p>
                      <a:pPr marL="0" marR="0" algn="l">
                        <a:lnSpc>
                          <a:spcPct val="107000"/>
                        </a:lnSpc>
                        <a:spcBef>
                          <a:spcPts val="0"/>
                        </a:spcBef>
                        <a:spcAft>
                          <a:spcPts val="0"/>
                        </a:spcAft>
                      </a:pPr>
                      <a:r>
                        <a:rPr lang="en-US" sz="1400">
                          <a:effectLst/>
                        </a:rPr>
                        <a:t>Total Expenses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u="sng" baseline="0" dirty="0">
                          <a:effectLst/>
                        </a:rPr>
                        <a:t>       $    242,900 </a:t>
                      </a:r>
                      <a:endParaRPr lang="en-US" sz="1400" u="sng"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3522096473"/>
                  </a:ext>
                </a:extLst>
              </a:tr>
              <a:tr h="170262">
                <a:tc>
                  <a:txBody>
                    <a:bodyPr/>
                    <a:lstStyle/>
                    <a:p>
                      <a:pPr marL="0" marR="0" algn="l">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u="dbl" baseline="0" dirty="0">
                          <a:effectLst/>
                        </a:rPr>
                        <a:t> </a:t>
                      </a:r>
                      <a:endParaRPr lang="en-US" sz="1400"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822379913"/>
                  </a:ext>
                </a:extLst>
              </a:tr>
              <a:tr h="170262">
                <a:tc>
                  <a:txBody>
                    <a:bodyPr/>
                    <a:lstStyle/>
                    <a:p>
                      <a:pPr marL="0" marR="0" algn="l">
                        <a:lnSpc>
                          <a:spcPct val="107000"/>
                        </a:lnSpc>
                        <a:spcBef>
                          <a:spcPts val="0"/>
                        </a:spcBef>
                        <a:spcAft>
                          <a:spcPts val="0"/>
                        </a:spcAft>
                      </a:pPr>
                      <a:r>
                        <a:rPr lang="en-US" sz="1400">
                          <a:effectLst/>
                        </a:rPr>
                        <a:t>Net Income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r">
                        <a:lnSpc>
                          <a:spcPct val="107000"/>
                        </a:lnSpc>
                        <a:spcBef>
                          <a:spcPts val="0"/>
                        </a:spcBef>
                        <a:spcAft>
                          <a:spcPts val="0"/>
                        </a:spcAft>
                      </a:pPr>
                      <a:r>
                        <a:rPr lang="en-US" sz="1400" b="1" u="dbl" baseline="0" dirty="0">
                          <a:effectLst/>
                        </a:rPr>
                        <a:t>         $    132,100 </a:t>
                      </a:r>
                      <a:endParaRPr lang="en-US" sz="1400" b="1"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918660181"/>
                  </a:ext>
                </a:extLst>
              </a:tr>
              <a:tr h="170262">
                <a:tc>
                  <a:txBody>
                    <a:bodyPr/>
                    <a:lstStyle/>
                    <a:p>
                      <a:pPr marL="0" marR="0" algn="l">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tc>
                  <a:txBody>
                    <a:bodyPr/>
                    <a:lstStyle/>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673" marR="65673" marT="0" marB="0" anchor="b"/>
                </a:tc>
                <a:extLst>
                  <a:ext uri="{0D108BD9-81ED-4DB2-BD59-A6C34878D82A}">
                    <a16:rowId xmlns:a16="http://schemas.microsoft.com/office/drawing/2014/main" val="1099007818"/>
                  </a:ext>
                </a:extLst>
              </a:tr>
            </a:tbl>
          </a:graphicData>
        </a:graphic>
      </p:graphicFrame>
      <p:sp>
        <p:nvSpPr>
          <p:cNvPr id="10" name="Content Placeholder 1">
            <a:extLst>
              <a:ext uri="{FF2B5EF4-FFF2-40B4-BE49-F238E27FC236}">
                <a16:creationId xmlns:a16="http://schemas.microsoft.com/office/drawing/2014/main" id="{AC542F5B-AEF2-4DAD-8B35-E6F5EC8E09FC}"/>
              </a:ext>
            </a:extLst>
          </p:cNvPr>
          <p:cNvSpPr>
            <a:spLocks noGrp="1"/>
          </p:cNvSpPr>
          <p:nvPr>
            <p:ph idx="1"/>
          </p:nvPr>
        </p:nvSpPr>
        <p:spPr>
          <a:xfrm>
            <a:off x="609600" y="398800"/>
            <a:ext cx="4351284" cy="5714999"/>
          </a:xfrm>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1568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9EAF800-FE4B-4287-BA70-BDF0AA54BEAF}"/>
              </a:ext>
            </a:extLst>
          </p:cNvPr>
          <p:cNvGraphicFramePr>
            <a:graphicFrameLocks noGrp="1"/>
          </p:cNvGraphicFramePr>
          <p:nvPr/>
        </p:nvGraphicFramePr>
        <p:xfrm>
          <a:off x="5512676" y="398800"/>
          <a:ext cx="5943599" cy="2405827"/>
        </p:xfrm>
        <a:graphic>
          <a:graphicData uri="http://schemas.openxmlformats.org/drawingml/2006/table">
            <a:tbl>
              <a:tblPr firstRow="1" firstCol="1">
                <a:tableStyleId>{17292A2E-F333-43FB-9621-5CBBE7FDCDCB}</a:tableStyleId>
              </a:tblPr>
              <a:tblGrid>
                <a:gridCol w="3638939">
                  <a:extLst>
                    <a:ext uri="{9D8B030D-6E8A-4147-A177-3AD203B41FA5}">
                      <a16:colId xmlns:a16="http://schemas.microsoft.com/office/drawing/2014/main" val="673206630"/>
                    </a:ext>
                  </a:extLst>
                </a:gridCol>
                <a:gridCol w="698906">
                  <a:extLst>
                    <a:ext uri="{9D8B030D-6E8A-4147-A177-3AD203B41FA5}">
                      <a16:colId xmlns:a16="http://schemas.microsoft.com/office/drawing/2014/main" val="3834000681"/>
                    </a:ext>
                  </a:extLst>
                </a:gridCol>
                <a:gridCol w="1605754">
                  <a:extLst>
                    <a:ext uri="{9D8B030D-6E8A-4147-A177-3AD203B41FA5}">
                      <a16:colId xmlns:a16="http://schemas.microsoft.com/office/drawing/2014/main" val="6245120"/>
                    </a:ext>
                  </a:extLst>
                </a:gridCol>
              </a:tblGrid>
              <a:tr h="86998">
                <a:tc gridSpan="3">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4153483"/>
                  </a:ext>
                </a:extLst>
              </a:tr>
              <a:tr h="110713">
                <a:tc gridSpan="3">
                  <a:txBody>
                    <a:bodyPr/>
                    <a:lstStyle/>
                    <a:p>
                      <a:pPr marL="0" marR="0" algn="ctr">
                        <a:lnSpc>
                          <a:spcPct val="107000"/>
                        </a:lnSpc>
                        <a:spcBef>
                          <a:spcPts val="0"/>
                        </a:spcBef>
                        <a:spcAft>
                          <a:spcPts val="0"/>
                        </a:spcAft>
                      </a:pPr>
                      <a:r>
                        <a:rPr lang="en-US" sz="1400" dirty="0">
                          <a:effectLst/>
                          <a:latin typeface="+mn-lt"/>
                        </a:rPr>
                        <a:t>Executive Employment Services</a:t>
                      </a:r>
                      <a:endParaRPr lang="en-US" sz="1400" dirty="0">
                        <a:effectLst/>
                        <a:latin typeface="+mn-lt"/>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7144898"/>
                  </a:ext>
                </a:extLst>
              </a:tr>
              <a:tr h="110713">
                <a:tc gridSpan="3">
                  <a:txBody>
                    <a:bodyPr/>
                    <a:lstStyle/>
                    <a:p>
                      <a:pPr marL="0" marR="0" algn="ctr">
                        <a:lnSpc>
                          <a:spcPct val="107000"/>
                        </a:lnSpc>
                        <a:spcBef>
                          <a:spcPts val="0"/>
                        </a:spcBef>
                        <a:spcAft>
                          <a:spcPts val="0"/>
                        </a:spcAft>
                      </a:pPr>
                      <a:r>
                        <a:rPr lang="en-US" sz="1400" dirty="0">
                          <a:effectLst/>
                          <a:latin typeface="+mn-lt"/>
                        </a:rPr>
                        <a:t>Statement of Retained Earnings</a:t>
                      </a:r>
                      <a:endParaRPr lang="en-US" sz="1400" dirty="0">
                        <a:effectLst/>
                        <a:latin typeface="+mn-lt"/>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239920"/>
                  </a:ext>
                </a:extLst>
              </a:tr>
              <a:tr h="110713">
                <a:tc gridSpan="3">
                  <a:txBody>
                    <a:bodyPr/>
                    <a:lstStyle/>
                    <a:p>
                      <a:pPr marL="0" marR="0" algn="ctr">
                        <a:lnSpc>
                          <a:spcPct val="107000"/>
                        </a:lnSpc>
                        <a:spcBef>
                          <a:spcPts val="0"/>
                        </a:spcBef>
                        <a:spcAft>
                          <a:spcPts val="0"/>
                        </a:spcAft>
                      </a:pPr>
                      <a:r>
                        <a:rPr lang="en-US" sz="1400" dirty="0">
                          <a:effectLst/>
                          <a:latin typeface="+mn-lt"/>
                        </a:rPr>
                        <a:t>Year Ended, December 31, 2024</a:t>
                      </a:r>
                    </a:p>
                    <a:p>
                      <a:pPr marL="0" marR="0" algn="ctr">
                        <a:lnSpc>
                          <a:spcPct val="107000"/>
                        </a:lnSpc>
                        <a:spcBef>
                          <a:spcPts val="0"/>
                        </a:spcBef>
                        <a:spcAft>
                          <a:spcPts val="0"/>
                        </a:spcAft>
                      </a:pPr>
                      <a:endParaRPr lang="en-US" sz="1400" dirty="0">
                        <a:effectLst/>
                        <a:latin typeface="+mn-lt"/>
                        <a:ea typeface="Calibri" panose="020F0502020204030204" pitchFamily="34" charset="0"/>
                        <a:cs typeface="Times New Roman" panose="02020603050405020304" pitchFamily="18" charset="0"/>
                      </a:endParaRPr>
                    </a:p>
                  </a:txBody>
                  <a:tcPr marL="65673" marR="65673"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3731681"/>
                  </a:ext>
                </a:extLst>
              </a:tr>
              <a:tr h="292927">
                <a:tc>
                  <a:txBody>
                    <a:bodyPr/>
                    <a:lstStyle/>
                    <a:p>
                      <a:pPr marL="0" marR="0" algn="l">
                        <a:lnSpc>
                          <a:spcPct val="107000"/>
                        </a:lnSpc>
                        <a:spcBef>
                          <a:spcPts val="600"/>
                        </a:spcBef>
                        <a:spcAft>
                          <a:spcPts val="0"/>
                        </a:spcAft>
                      </a:pPr>
                      <a:r>
                        <a:rPr lang="en-US" sz="1400" b="0" dirty="0">
                          <a:effectLst/>
                          <a:latin typeface="+mn-lt"/>
                          <a:ea typeface="Times New Roman" panose="02020603050405020304" pitchFamily="18" charset="0"/>
                          <a:cs typeface="Times New Roman" panose="02020603050405020304" pitchFamily="18" charset="0"/>
                        </a:rPr>
                        <a:t>Retained Earnings, December 31, 2023</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600"/>
                        </a:spcBef>
                        <a:spcAft>
                          <a:spcPts val="0"/>
                        </a:spcAft>
                      </a:pPr>
                      <a:r>
                        <a:rPr lang="en-US" sz="1400" kern="1200" dirty="0">
                          <a:solidFill>
                            <a:schemeClr val="tx1"/>
                          </a:solidFill>
                          <a:effectLst/>
                          <a:latin typeface="+mn-lt"/>
                          <a:ea typeface="+mn-ea"/>
                          <a:cs typeface="+mn-cs"/>
                        </a:rPr>
                        <a:t>$    52,000 </a:t>
                      </a:r>
                    </a:p>
                  </a:txBody>
                  <a:tcPr marL="68580" marR="68580" marT="0" marB="0" anchor="b"/>
                </a:tc>
                <a:extLst>
                  <a:ext uri="{0D108BD9-81ED-4DB2-BD59-A6C34878D82A}">
                    <a16:rowId xmlns:a16="http://schemas.microsoft.com/office/drawing/2014/main" val="155554351"/>
                  </a:ext>
                </a:extLst>
              </a:tr>
              <a:tr h="94925">
                <a:tc>
                  <a:txBody>
                    <a:bodyPr/>
                    <a:lstStyle/>
                    <a:p>
                      <a:pPr marL="0" marR="0" algn="l">
                        <a:lnSpc>
                          <a:spcPct val="107000"/>
                        </a:lnSpc>
                        <a:spcBef>
                          <a:spcPts val="0"/>
                        </a:spcBef>
                        <a:spcAft>
                          <a:spcPts val="0"/>
                        </a:spcAft>
                      </a:pPr>
                      <a:r>
                        <a:rPr lang="en-US" sz="1400" b="0" dirty="0">
                          <a:effectLst/>
                          <a:latin typeface="+mn-lt"/>
                          <a:ea typeface="Times New Roman" panose="02020603050405020304" pitchFamily="18" charset="0"/>
                          <a:cs typeface="Times New Roman" panose="02020603050405020304" pitchFamily="18" charset="0"/>
                        </a:rPr>
                        <a:t>Net Income for Year</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400" u="sng" kern="1200" dirty="0">
                          <a:solidFill>
                            <a:schemeClr val="tx1"/>
                          </a:solidFill>
                          <a:effectLst/>
                          <a:latin typeface="+mn-lt"/>
                          <a:ea typeface="+mn-ea"/>
                          <a:cs typeface="+mn-cs"/>
                        </a:rPr>
                        <a:t>132,100</a:t>
                      </a:r>
                    </a:p>
                  </a:txBody>
                  <a:tcPr marL="68580" marR="68580" marT="0" marB="0" anchor="b"/>
                </a:tc>
                <a:extLst>
                  <a:ext uri="{0D108BD9-81ED-4DB2-BD59-A6C34878D82A}">
                    <a16:rowId xmlns:a16="http://schemas.microsoft.com/office/drawing/2014/main" val="1541861423"/>
                  </a:ext>
                </a:extLst>
              </a:tr>
              <a:tr h="94925">
                <a:tc>
                  <a:txBody>
                    <a:bodyPr/>
                    <a:lstStyle/>
                    <a:p>
                      <a:pPr marL="0" marR="0" algn="l">
                        <a:lnSpc>
                          <a:spcPct val="107000"/>
                        </a:lnSpc>
                        <a:spcBef>
                          <a:spcPts val="0"/>
                        </a:spcBef>
                        <a:spcAft>
                          <a:spcPts val="0"/>
                        </a:spcAft>
                      </a:pPr>
                      <a:r>
                        <a:rPr lang="en-US" sz="1400" b="0" dirty="0">
                          <a:effectLst/>
                          <a:latin typeface="+mn-lt"/>
                          <a:ea typeface="Times New Roman" panose="02020603050405020304" pitchFamily="18" charset="0"/>
                          <a:cs typeface="Times New Roman" panose="02020603050405020304" pitchFamily="18" charset="0"/>
                        </a:rPr>
                        <a:t> </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a:effectLst/>
                          <a:latin typeface="+mn-lt"/>
                          <a:ea typeface="Times New Roman" panose="02020603050405020304" pitchFamily="18" charset="0"/>
                          <a:cs typeface="Times New Roman" panose="02020603050405020304" pitchFamily="18" charset="0"/>
                        </a:rPr>
                        <a:t> </a:t>
                      </a:r>
                      <a:endParaRPr lang="en-US" sz="14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400" kern="1200" dirty="0">
                          <a:solidFill>
                            <a:schemeClr val="tx1"/>
                          </a:solidFill>
                          <a:effectLst/>
                          <a:latin typeface="+mn-lt"/>
                          <a:ea typeface="+mn-ea"/>
                          <a:cs typeface="+mn-cs"/>
                        </a:rPr>
                        <a:t> 184,100</a:t>
                      </a:r>
                    </a:p>
                  </a:txBody>
                  <a:tcPr marL="68580" marR="68580" marT="0" marB="0" anchor="b"/>
                </a:tc>
                <a:extLst>
                  <a:ext uri="{0D108BD9-81ED-4DB2-BD59-A6C34878D82A}">
                    <a16:rowId xmlns:a16="http://schemas.microsoft.com/office/drawing/2014/main" val="550478607"/>
                  </a:ext>
                </a:extLst>
              </a:tr>
              <a:tr h="94925">
                <a:tc>
                  <a:txBody>
                    <a:bodyPr/>
                    <a:lstStyle/>
                    <a:p>
                      <a:pPr marL="0" marR="0" algn="l">
                        <a:lnSpc>
                          <a:spcPct val="107000"/>
                        </a:lnSpc>
                        <a:spcBef>
                          <a:spcPts val="0"/>
                        </a:spcBef>
                        <a:spcAft>
                          <a:spcPts val="0"/>
                        </a:spcAft>
                      </a:pPr>
                      <a:r>
                        <a:rPr lang="en-US" sz="1400" b="0" dirty="0">
                          <a:effectLst/>
                          <a:latin typeface="+mn-lt"/>
                          <a:ea typeface="Times New Roman" panose="02020603050405020304" pitchFamily="18" charset="0"/>
                          <a:cs typeface="Times New Roman" panose="02020603050405020304" pitchFamily="18" charset="0"/>
                        </a:rPr>
                        <a:t>Less Dividends</a:t>
                      </a:r>
                      <a:endParaRPr lang="en-US" sz="1400" b="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defTabSz="914400" rtl="0" eaLnBrk="1" latinLnBrk="0" hangingPunct="1">
                        <a:lnSpc>
                          <a:spcPct val="107000"/>
                        </a:lnSpc>
                        <a:spcBef>
                          <a:spcPts val="0"/>
                        </a:spcBef>
                        <a:spcAft>
                          <a:spcPts val="0"/>
                        </a:spcAft>
                      </a:pPr>
                      <a:r>
                        <a:rPr lang="en-US" sz="1400" u="sng" kern="1200" baseline="0" dirty="0">
                          <a:solidFill>
                            <a:schemeClr val="tx1"/>
                          </a:solidFill>
                          <a:effectLst/>
                          <a:latin typeface="+mn-lt"/>
                          <a:ea typeface="+mn-ea"/>
                          <a:cs typeface="+mn-cs"/>
                        </a:rPr>
                        <a:t>     (43,000)</a:t>
                      </a:r>
                    </a:p>
                  </a:txBody>
                  <a:tcPr marL="68580" marR="68580" marT="0" marB="0" anchor="b"/>
                </a:tc>
                <a:extLst>
                  <a:ext uri="{0D108BD9-81ED-4DB2-BD59-A6C34878D82A}">
                    <a16:rowId xmlns:a16="http://schemas.microsoft.com/office/drawing/2014/main" val="479577531"/>
                  </a:ext>
                </a:extLst>
              </a:tr>
              <a:tr h="94925">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Retained Earnings, December 31, 2024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l">
                        <a:lnSpc>
                          <a:spcPct val="107000"/>
                        </a:lnSpc>
                        <a:spcBef>
                          <a:spcPts val="0"/>
                        </a:spcBef>
                        <a:spcAft>
                          <a:spcPts val="0"/>
                        </a:spcAft>
                      </a:pP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defTabSz="914400" rtl="0" eaLnBrk="1" latinLnBrk="0" hangingPunct="1">
                        <a:lnSpc>
                          <a:spcPct val="107000"/>
                        </a:lnSpc>
                        <a:spcBef>
                          <a:spcPts val="0"/>
                        </a:spcBef>
                        <a:spcAft>
                          <a:spcPts val="0"/>
                        </a:spcAft>
                      </a:pPr>
                      <a:r>
                        <a:rPr lang="en-US" sz="1400" b="1" u="dbl" kern="1200" baseline="0" dirty="0">
                          <a:solidFill>
                            <a:schemeClr val="tx1"/>
                          </a:solidFill>
                          <a:effectLst/>
                          <a:latin typeface="+mn-lt"/>
                          <a:ea typeface="+mn-ea"/>
                          <a:cs typeface="+mn-cs"/>
                        </a:rPr>
                        <a:t>$  141,100</a:t>
                      </a:r>
                    </a:p>
                  </a:txBody>
                  <a:tcPr marL="68580" marR="68580" marT="0" marB="0" anchor="b"/>
                </a:tc>
                <a:extLst>
                  <a:ext uri="{0D108BD9-81ED-4DB2-BD59-A6C34878D82A}">
                    <a16:rowId xmlns:a16="http://schemas.microsoft.com/office/drawing/2014/main" val="2067279201"/>
                  </a:ext>
                </a:extLst>
              </a:tr>
              <a:tr h="94313">
                <a:tc>
                  <a:txBody>
                    <a:bodyPr/>
                    <a:lstStyle/>
                    <a:p>
                      <a:pPr marL="0" marR="0" algn="l">
                        <a:lnSpc>
                          <a:spcPct val="107000"/>
                        </a:lnSpc>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127000" algn="l">
                        <a:lnSpc>
                          <a:spcPct val="107000"/>
                        </a:lnSpc>
                        <a:spcBef>
                          <a:spcPts val="0"/>
                        </a:spcBef>
                        <a:spcAft>
                          <a:spcPts val="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127000" algn="l">
                        <a:lnSpc>
                          <a:spcPct val="107000"/>
                        </a:lnSpc>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13250597"/>
                  </a:ext>
                </a:extLst>
              </a:tr>
            </a:tbl>
          </a:graphicData>
        </a:graphic>
      </p:graphicFrame>
      <p:graphicFrame>
        <p:nvGraphicFramePr>
          <p:cNvPr id="7" name="Table 6">
            <a:extLst>
              <a:ext uri="{FF2B5EF4-FFF2-40B4-BE49-F238E27FC236}">
                <a16:creationId xmlns:a16="http://schemas.microsoft.com/office/drawing/2014/main" id="{B381B857-2522-4211-BD2F-A4DDC0F13EFC}"/>
              </a:ext>
            </a:extLst>
          </p:cNvPr>
          <p:cNvGraphicFramePr>
            <a:graphicFrameLocks noGrp="1"/>
          </p:cNvGraphicFramePr>
          <p:nvPr/>
        </p:nvGraphicFramePr>
        <p:xfrm>
          <a:off x="5512676" y="2926478"/>
          <a:ext cx="5943600" cy="3609849"/>
        </p:xfrm>
        <a:graphic>
          <a:graphicData uri="http://schemas.openxmlformats.org/drawingml/2006/table">
            <a:tbl>
              <a:tblPr firstRow="1" firstCol="1">
                <a:tableStyleId>{17292A2E-F333-43FB-9621-5CBBE7FDCDCB}</a:tableStyleId>
              </a:tblPr>
              <a:tblGrid>
                <a:gridCol w="1732101">
                  <a:extLst>
                    <a:ext uri="{9D8B030D-6E8A-4147-A177-3AD203B41FA5}">
                      <a16:colId xmlns:a16="http://schemas.microsoft.com/office/drawing/2014/main" val="3040750047"/>
                    </a:ext>
                  </a:extLst>
                </a:gridCol>
                <a:gridCol w="1033732">
                  <a:extLst>
                    <a:ext uri="{9D8B030D-6E8A-4147-A177-3AD203B41FA5}">
                      <a16:colId xmlns:a16="http://schemas.microsoft.com/office/drawing/2014/main" val="2035453660"/>
                    </a:ext>
                  </a:extLst>
                </a:gridCol>
                <a:gridCol w="2077101">
                  <a:extLst>
                    <a:ext uri="{9D8B030D-6E8A-4147-A177-3AD203B41FA5}">
                      <a16:colId xmlns:a16="http://schemas.microsoft.com/office/drawing/2014/main" val="194169486"/>
                    </a:ext>
                  </a:extLst>
                </a:gridCol>
                <a:gridCol w="1100666">
                  <a:extLst>
                    <a:ext uri="{9D8B030D-6E8A-4147-A177-3AD203B41FA5}">
                      <a16:colId xmlns:a16="http://schemas.microsoft.com/office/drawing/2014/main" val="863664585"/>
                    </a:ext>
                  </a:extLst>
                </a:gridCol>
              </a:tblGrid>
              <a:tr h="180914">
                <a:tc gridSpan="4">
                  <a:txBody>
                    <a:bodyPr/>
                    <a:lstStyle/>
                    <a:p>
                      <a:pPr marL="0" marR="0" algn="ctr">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2154761"/>
                  </a:ext>
                </a:extLst>
              </a:tr>
              <a:tr h="180914">
                <a:tc gridSpan="4">
                  <a:txBody>
                    <a:bodyPr/>
                    <a:lstStyle/>
                    <a:p>
                      <a:pPr marL="0" marR="0" algn="ctr">
                        <a:lnSpc>
                          <a:spcPct val="107000"/>
                        </a:lnSpc>
                        <a:spcBef>
                          <a:spcPts val="0"/>
                        </a:spcBef>
                        <a:spcAft>
                          <a:spcPts val="0"/>
                        </a:spcAft>
                      </a:pPr>
                      <a:r>
                        <a:rPr lang="en-US" sz="1400" dirty="0">
                          <a:effectLst/>
                        </a:rPr>
                        <a:t>Executive Employment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5199273"/>
                  </a:ext>
                </a:extLst>
              </a:tr>
              <a:tr h="180914">
                <a:tc gridSpan="4">
                  <a:txBody>
                    <a:bodyPr/>
                    <a:lstStyle/>
                    <a:p>
                      <a:pPr marL="0" marR="0" algn="ctr">
                        <a:lnSpc>
                          <a:spcPct val="107000"/>
                        </a:lnSpc>
                        <a:spcBef>
                          <a:spcPts val="0"/>
                        </a:spcBef>
                        <a:spcAft>
                          <a:spcPts val="0"/>
                        </a:spcAft>
                      </a:pPr>
                      <a:r>
                        <a:rPr lang="en-US" sz="1400" dirty="0">
                          <a:effectLst/>
                        </a:rPr>
                        <a:t>Balance Sheet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9824458"/>
                  </a:ext>
                </a:extLst>
              </a:tr>
              <a:tr h="370180">
                <a:tc gridSpan="4">
                  <a:txBody>
                    <a:bodyPr/>
                    <a:lstStyle/>
                    <a:p>
                      <a:pPr marL="0" marR="0" algn="ctr">
                        <a:lnSpc>
                          <a:spcPct val="107000"/>
                        </a:lnSpc>
                        <a:spcBef>
                          <a:spcPts val="0"/>
                        </a:spcBef>
                        <a:spcAft>
                          <a:spcPts val="0"/>
                        </a:spcAft>
                      </a:pPr>
                      <a:r>
                        <a:rPr lang="en-US" sz="1400" dirty="0">
                          <a:effectLst/>
                        </a:rPr>
                        <a:t>December 31, 2024</a:t>
                      </a:r>
                    </a:p>
                    <a:p>
                      <a:pPr marL="0" marR="0" algn="ctr">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65545451"/>
                  </a:ext>
                </a:extLst>
              </a:tr>
              <a:tr h="180914">
                <a:tc>
                  <a:txBody>
                    <a:bodyPr/>
                    <a:lstStyle/>
                    <a:p>
                      <a:pPr marL="0" marR="0" algn="ctr">
                        <a:lnSpc>
                          <a:spcPct val="107000"/>
                        </a:lnSpc>
                        <a:spcBef>
                          <a:spcPts val="0"/>
                        </a:spcBef>
                        <a:spcAft>
                          <a:spcPts val="0"/>
                        </a:spcAft>
                      </a:pPr>
                      <a:r>
                        <a:rPr lang="en-US" sz="1400" dirty="0">
                          <a:effectLst/>
                        </a:rPr>
                        <a:t>Assets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ctr">
                        <a:lnSpc>
                          <a:spcPct val="107000"/>
                        </a:lnSpc>
                        <a:spcBef>
                          <a:spcPts val="0"/>
                        </a:spcBef>
                        <a:spcAft>
                          <a:spcPts val="0"/>
                        </a:spcAft>
                      </a:pPr>
                      <a:r>
                        <a:rPr lang="en-US" sz="1400" b="1" dirty="0">
                          <a:effectLst/>
                        </a:rPr>
                        <a:t>Liabilities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996527655"/>
                  </a:ext>
                </a:extLst>
              </a:tr>
              <a:tr h="180914">
                <a:tc>
                  <a:txBody>
                    <a:bodyPr/>
                    <a:lstStyle/>
                    <a:p>
                      <a:pPr marL="0" marR="0" algn="l">
                        <a:lnSpc>
                          <a:spcPct val="107000"/>
                        </a:lnSpc>
                        <a:spcBef>
                          <a:spcPts val="0"/>
                        </a:spcBef>
                        <a:spcAft>
                          <a:spcPts val="0"/>
                        </a:spcAft>
                      </a:pPr>
                      <a:r>
                        <a:rPr lang="en-US" sz="1400" b="0" dirty="0">
                          <a:effectLst/>
                        </a:rPr>
                        <a:t>Cash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42,200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Accounts Payable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a:effectLst/>
                        </a:rPr>
                        <a:t>$     67,000</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96895317"/>
                  </a:ext>
                </a:extLst>
              </a:tr>
              <a:tr h="180914">
                <a:tc>
                  <a:txBody>
                    <a:bodyPr/>
                    <a:lstStyle/>
                    <a:p>
                      <a:pPr marL="0" marR="0" algn="l">
                        <a:lnSpc>
                          <a:spcPct val="107000"/>
                        </a:lnSpc>
                        <a:spcBef>
                          <a:spcPts val="0"/>
                        </a:spcBef>
                        <a:spcAft>
                          <a:spcPts val="0"/>
                        </a:spcAft>
                      </a:pPr>
                      <a:r>
                        <a:rPr lang="en-US" sz="1400" b="0" dirty="0">
                          <a:effectLst/>
                        </a:rPr>
                        <a:t>Accounts Receivable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124,200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Salaries Payable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a:effectLst/>
                        </a:rPr>
                        <a:t>101,400</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401620119"/>
                  </a:ext>
                </a:extLst>
              </a:tr>
              <a:tr h="180914">
                <a:tc>
                  <a:txBody>
                    <a:bodyPr/>
                    <a:lstStyle/>
                    <a:p>
                      <a:pPr marL="0" marR="0" algn="l">
                        <a:lnSpc>
                          <a:spcPct val="107000"/>
                        </a:lnSpc>
                        <a:spcBef>
                          <a:spcPts val="0"/>
                        </a:spcBef>
                        <a:spcAft>
                          <a:spcPts val="0"/>
                        </a:spcAft>
                      </a:pPr>
                      <a:r>
                        <a:rPr lang="en-US" sz="1400" b="0" dirty="0">
                          <a:effectLst/>
                        </a:rPr>
                        <a:t>Office Supplies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28,000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Notes Payable (Long-term)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u="sng" dirty="0">
                          <a:effectLst/>
                        </a:rPr>
                        <a:t>150,000</a:t>
                      </a:r>
                      <a:endParaRPr lang="en-US" sz="1400" b="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1405398983"/>
                  </a:ext>
                </a:extLst>
              </a:tr>
              <a:tr h="180914">
                <a:tc>
                  <a:txBody>
                    <a:bodyPr/>
                    <a:lstStyle/>
                    <a:p>
                      <a:pPr marL="0" marR="0" algn="l">
                        <a:lnSpc>
                          <a:spcPct val="107000"/>
                        </a:lnSpc>
                        <a:spcBef>
                          <a:spcPts val="0"/>
                        </a:spcBef>
                        <a:spcAft>
                          <a:spcPts val="0"/>
                        </a:spcAft>
                      </a:pPr>
                      <a:r>
                        <a:rPr lang="en-US" sz="1400" b="0" dirty="0">
                          <a:effectLst/>
                        </a:rPr>
                        <a:t>Land</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109,000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Total Liabilities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318,400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1059166145"/>
                  </a:ext>
                </a:extLst>
              </a:tr>
              <a:tr h="180914">
                <a:tc>
                  <a:txBody>
                    <a:bodyPr/>
                    <a:lstStyle/>
                    <a:p>
                      <a:pPr marL="0" marR="0" algn="l">
                        <a:lnSpc>
                          <a:spcPct val="107000"/>
                        </a:lnSpc>
                        <a:spcBef>
                          <a:spcPts val="0"/>
                        </a:spcBef>
                        <a:spcAft>
                          <a:spcPts val="0"/>
                        </a:spcAft>
                      </a:pPr>
                      <a:r>
                        <a:rPr lang="en-US" sz="1400" b="0" dirty="0">
                          <a:effectLst/>
                        </a:rPr>
                        <a:t>Building</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164,100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063428474"/>
                  </a:ext>
                </a:extLst>
              </a:tr>
              <a:tr h="180914">
                <a:tc>
                  <a:txBody>
                    <a:bodyPr/>
                    <a:lstStyle/>
                    <a:p>
                      <a:pPr marL="0" marR="0" algn="l">
                        <a:lnSpc>
                          <a:spcPct val="107000"/>
                        </a:lnSpc>
                        <a:spcBef>
                          <a:spcPts val="0"/>
                        </a:spcBef>
                        <a:spcAft>
                          <a:spcPts val="0"/>
                        </a:spcAft>
                      </a:pPr>
                      <a:r>
                        <a:rPr lang="en-US" sz="1400" b="0" dirty="0">
                          <a:effectLst/>
                        </a:rPr>
                        <a:t>Equipment</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u="sng" dirty="0">
                          <a:effectLst/>
                        </a:rPr>
                        <a:t>18,000</a:t>
                      </a:r>
                      <a:endParaRPr lang="en-US" sz="1400" b="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ctr">
                        <a:lnSpc>
                          <a:spcPct val="107000"/>
                        </a:lnSpc>
                        <a:spcBef>
                          <a:spcPts val="0"/>
                        </a:spcBef>
                        <a:spcAft>
                          <a:spcPts val="0"/>
                        </a:spcAft>
                      </a:pPr>
                      <a:r>
                        <a:rPr lang="en-US" sz="1400" b="1" dirty="0">
                          <a:effectLst/>
                        </a:rPr>
                        <a:t>Stockholders' Equity</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4036771684"/>
                  </a:ext>
                </a:extLst>
              </a:tr>
              <a:tr h="180914">
                <a:tc>
                  <a:txBody>
                    <a:bodyPr/>
                    <a:lstStyle/>
                    <a:p>
                      <a:pPr marL="0" marR="0" algn="l">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Common Stock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26,000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3201428889"/>
                  </a:ext>
                </a:extLst>
              </a:tr>
              <a:tr h="180914">
                <a:tc>
                  <a:txBody>
                    <a:bodyPr/>
                    <a:lstStyle/>
                    <a:p>
                      <a:pPr marL="0" marR="0" algn="l">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Retained Earnings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u="sng" dirty="0">
                          <a:effectLst/>
                        </a:rPr>
                        <a:t>141,100</a:t>
                      </a:r>
                      <a:endParaRPr lang="en-US" sz="1400" b="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2343637700"/>
                  </a:ext>
                </a:extLst>
              </a:tr>
              <a:tr h="180914">
                <a:tc>
                  <a:txBody>
                    <a:bodyPr/>
                    <a:lstStyle/>
                    <a:p>
                      <a:pPr marL="0" marR="0" algn="l">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l">
                        <a:lnSpc>
                          <a:spcPct val="107000"/>
                        </a:lnSpc>
                        <a:spcBef>
                          <a:spcPts val="0"/>
                        </a:spcBef>
                        <a:spcAft>
                          <a:spcPts val="0"/>
                        </a:spcAft>
                      </a:pPr>
                      <a:r>
                        <a:rPr lang="en-US" sz="1400" b="0" dirty="0">
                          <a:effectLst/>
                        </a:rPr>
                        <a:t> Total Stockholders' Equity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tc>
                  <a:txBody>
                    <a:bodyPr/>
                    <a:lstStyle/>
                    <a:p>
                      <a:pPr marL="0" marR="0" algn="r">
                        <a:lnSpc>
                          <a:spcPct val="107000"/>
                        </a:lnSpc>
                        <a:spcBef>
                          <a:spcPts val="0"/>
                        </a:spcBef>
                        <a:spcAft>
                          <a:spcPts val="0"/>
                        </a:spcAft>
                      </a:pPr>
                      <a:r>
                        <a:rPr lang="en-US" sz="1400" b="0" dirty="0">
                          <a:effectLst/>
                        </a:rPr>
                        <a:t>$  167,100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ctr"/>
                </a:tc>
                <a:extLst>
                  <a:ext uri="{0D108BD9-81ED-4DB2-BD59-A6C34878D82A}">
                    <a16:rowId xmlns:a16="http://schemas.microsoft.com/office/drawing/2014/main" val="3442314654"/>
                  </a:ext>
                </a:extLst>
              </a:tr>
              <a:tr h="180914">
                <a:tc>
                  <a:txBody>
                    <a:bodyPr/>
                    <a:lstStyle/>
                    <a:p>
                      <a:pPr marL="0" marR="0" algn="l">
                        <a:lnSpc>
                          <a:spcPct val="107000"/>
                        </a:lnSpc>
                        <a:spcBef>
                          <a:spcPts val="0"/>
                        </a:spcBef>
                        <a:spcAft>
                          <a:spcPts val="0"/>
                        </a:spcAft>
                      </a:pPr>
                      <a:r>
                        <a:rPr lang="en-US" sz="1400" dirty="0">
                          <a:effectLst/>
                        </a:rPr>
                        <a:t>Total Assets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tc>
                  <a:txBody>
                    <a:bodyPr/>
                    <a:lstStyle/>
                    <a:p>
                      <a:pPr marL="0" marR="0" algn="r">
                        <a:lnSpc>
                          <a:spcPct val="107000"/>
                        </a:lnSpc>
                        <a:spcBef>
                          <a:spcPts val="0"/>
                        </a:spcBef>
                        <a:spcAft>
                          <a:spcPts val="0"/>
                        </a:spcAft>
                      </a:pPr>
                      <a:r>
                        <a:rPr lang="en-US" sz="1400" b="1" u="dbl" baseline="0" dirty="0">
                          <a:effectLst/>
                        </a:rPr>
                        <a:t>$  485,500</a:t>
                      </a:r>
                      <a:endParaRPr lang="en-US" sz="1400" b="1"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tc>
                  <a:txBody>
                    <a:bodyPr/>
                    <a:lstStyle/>
                    <a:p>
                      <a:pPr marL="0" marR="0" algn="l">
                        <a:lnSpc>
                          <a:spcPts val="1400"/>
                        </a:lnSpc>
                        <a:spcBef>
                          <a:spcPts val="0"/>
                        </a:spcBef>
                        <a:spcAft>
                          <a:spcPts val="0"/>
                        </a:spcAft>
                      </a:pPr>
                      <a:r>
                        <a:rPr lang="en-US" sz="1400" b="1" dirty="0">
                          <a:effectLst/>
                        </a:rPr>
                        <a:t> Total Liabilities and</a:t>
                      </a:r>
                    </a:p>
                    <a:p>
                      <a:pPr marL="0" marR="0" algn="l">
                        <a:lnSpc>
                          <a:spcPts val="1400"/>
                        </a:lnSpc>
                        <a:spcBef>
                          <a:spcPts val="0"/>
                        </a:spcBef>
                        <a:spcAft>
                          <a:spcPts val="0"/>
                        </a:spcAft>
                      </a:pPr>
                      <a:r>
                        <a:rPr lang="en-US" sz="1400" b="1" dirty="0">
                          <a:effectLst/>
                        </a:rPr>
                        <a:t> Stockholders' Equity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tc>
                  <a:txBody>
                    <a:bodyPr/>
                    <a:lstStyle/>
                    <a:p>
                      <a:pPr marL="0" marR="0" algn="r">
                        <a:lnSpc>
                          <a:spcPts val="1400"/>
                        </a:lnSpc>
                        <a:spcBef>
                          <a:spcPts val="0"/>
                        </a:spcBef>
                        <a:spcAft>
                          <a:spcPts val="0"/>
                        </a:spcAft>
                      </a:pPr>
                      <a:r>
                        <a:rPr lang="en-US" sz="1400" b="1" u="dbl" baseline="0" dirty="0">
                          <a:effectLst/>
                        </a:rPr>
                        <a:t>$  485,500</a:t>
                      </a:r>
                      <a:endParaRPr lang="en-US" sz="1400" b="1" u="dbl"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49665" marR="49665" marT="0" marB="0" anchor="b"/>
                </a:tc>
                <a:extLst>
                  <a:ext uri="{0D108BD9-81ED-4DB2-BD59-A6C34878D82A}">
                    <a16:rowId xmlns:a16="http://schemas.microsoft.com/office/drawing/2014/main" val="4184711278"/>
                  </a:ext>
                </a:extLst>
              </a:tr>
            </a:tbl>
          </a:graphicData>
        </a:graphic>
      </p:graphicFrame>
      <p:sp>
        <p:nvSpPr>
          <p:cNvPr id="10" name="Content Placeholder 1">
            <a:extLst>
              <a:ext uri="{FF2B5EF4-FFF2-40B4-BE49-F238E27FC236}">
                <a16:creationId xmlns:a16="http://schemas.microsoft.com/office/drawing/2014/main" id="{DD1EC87E-6232-4011-9B1A-1290C5E16A2E}"/>
              </a:ext>
            </a:extLst>
          </p:cNvPr>
          <p:cNvSpPr>
            <a:spLocks noGrp="1"/>
          </p:cNvSpPr>
          <p:nvPr>
            <p:ph idx="1"/>
          </p:nvPr>
        </p:nvSpPr>
        <p:spPr>
          <a:xfrm>
            <a:off x="609600" y="398800"/>
            <a:ext cx="4351284" cy="5714999"/>
          </a:xfrm>
          <a:solidFill>
            <a:schemeClr val="accent4">
              <a:lumMod val="20000"/>
              <a:lumOff val="80000"/>
            </a:schemeClr>
          </a:solidFill>
        </p:spPr>
        <p:txBody>
          <a:bodyPr>
            <a:normAutofit/>
          </a:bodyPr>
          <a:lstStyle/>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Create Simple Financial Statements</a:t>
            </a: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46173896"/>
      </p:ext>
    </p:extLst>
  </p:cSld>
  <p:clrMapOvr>
    <a:masterClrMapping/>
  </p:clrMapOvr>
</p:sld>
</file>

<file path=ppt/theme/theme1.xml><?xml version="1.0" encoding="utf-8"?>
<a:theme xmlns:a="http://schemas.openxmlformats.org/drawingml/2006/main" name="WolcottLynch">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extLst>
    <a:ext uri="{05A4C25C-085E-4340-85A3-A5531E510DB2}">
      <thm15:themeFamily xmlns:thm15="http://schemas.microsoft.com/office/thememl/2012/main" name="WolcottLynch" id="{0E361171-BB73-4194-8B3E-1BF62D1D0E2D}" vid="{F44A38D0-1A3E-4AA6-9886-A864B60105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12347</TotalTime>
  <Words>4478</Words>
  <Application>Microsoft Office PowerPoint</Application>
  <PresentationFormat>Widescreen</PresentationFormat>
  <Paragraphs>652</Paragraphs>
  <Slides>31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Symbol</vt:lpstr>
      <vt:lpstr>Wingdings</vt:lpstr>
      <vt:lpstr>WolcottLynch</vt:lpstr>
      <vt:lpstr>Financial Accounting Review Project with Simple Ratio Analysis</vt:lpstr>
      <vt:lpstr>Financial Accounting Review Project with Simple Ratio Analysis</vt:lpstr>
      <vt:lpstr>PowerPoint Presentation</vt:lpstr>
      <vt:lpstr>PowerPoint Presentation</vt:lpstr>
      <vt:lpstr>PowerPoint Presentation</vt:lpstr>
      <vt:lpstr>PowerPoint Presentation</vt:lpstr>
      <vt:lpstr>“Quick overall impression:  Do you think that the company is doing a good job and in good shape, based on what you see on the financial statements?   Give a brief (one sentence or so) reason for your answer.”   </vt:lpstr>
      <vt:lpstr>PowerPoint Presentation</vt:lpstr>
      <vt:lpstr>PowerPoint Presentation</vt:lpstr>
      <vt:lpstr> “At first glance this company looks to be doing well. Retained Earnings year over year has increased by over double. Revenues is higher than expenses creating a net income for the year.”   “Based on my observation, it looks like the company is in a healthy financial position. Total revenues are more than expenses, so they have a net income. Net income for the year is more than dividends so they have retained earnings. Their total assets are more than their total liabilities.”   “I believe that the company is doing fairly well. They had a net income and their assets outweigh their liabilities. “   “It doesn’t seem like the company is doing anything terribly wrong. Their total assets are greater than their total liabilities so that’s a good thing at a minimum. Also retained earnings are very nice, but that could mean they aren’t spending as good as they could be.”   “Yes I do because this business is very profitable.”   “I would say this company is doing reasonably well. They are up over $100k on the year in terms of net income which shows that they don’t have any expenses to pay or have any debt.”   “I think that the company is in good shape because they have a good ratio between assets and liabilities.”   </vt:lpstr>
      <vt:lpstr>“Based off the significant increase in Retained Earnings, it seems the company is doing well!”   “In my opinion, this year the company did better than the previous year. It can be seen from its net income that looks high and the company able to pay its liabilities from its revenues. The retained earnings also increases significantly than last year. That’s why I think that the company is doing a good job based on these financial statements.”   “This company seems to be doing a good job based on their net income, vs liabilities and assets.  They are in the positive”   “Really a good job!  Revenue came from stable main business income and reasonable expenses, so retained earnings were up 171% year on year, which was a good result.  Otherwise, if accounts receivable be noticed to increase cash flow would be better.”   “Net income looks good. Retained earnings are increasing. Personnel are the major expense of the business. The company is carrying a mortgage on its facility. Accounts receivable are higher by proportion of assets than is ideal.”   “On initial impression, the company appears to be doing well and growing. Retained earnings were $52,000 at the end of 2023 and $141,100 at the end of 2024, meaning the company retained $89,100 in 2024 alone which is a good increase from $52,000 up to that point. It also has more assets ($485,500) than liabilities ($318,400).”</vt:lpstr>
      <vt:lpstr>Equipment, Land, Building  Students are expected to answer that there is no depreciation for land, and then calculate straight-line annual depreciation for Building, and Equipment.  They should be familiar with Accumulated Depreciation, Depreciation Expense, and how to calculate Book Value.    (This also serves as a review opportunity.)</vt:lpstr>
      <vt:lpstr>PowerPoint Presentation</vt:lpstr>
      <vt:lpstr>We previously had a Classified Balance Sheet assignment,  (and they bombed),  So we’re revisiting.    I created a template to provide more guidance.</vt:lpstr>
      <vt:lpstr>PowerPoint Presentation</vt:lpstr>
      <vt:lpstr>Ratio Calculations  “While just a few simple ratio calculations will not give the full picture of the company’s financial health, it is a good beginning.    Keep in mind that a thorough analysis of the company’s financial health always includes comparisons with other companies in their same industry. “   This is where scaffolding the assignment to include the next cognitive critical thinking levels can take place.</vt:lpstr>
      <vt:lpstr>  Level 5 (Expert) Skills: Financial Statement Ratio Analysis</vt:lpstr>
      <vt:lpstr>  Targeted Skills Level 1  Level 2: Financial Statement Ratio Analysis</vt:lpstr>
      <vt:lpstr>  Targeted Skills Level 2  Level 3: Financial Statement Ratio Analysis</vt:lpstr>
      <vt:lpstr>  Targeted Skills Level 3  Level 4: Financial Statement Ratio Analysis</vt:lpstr>
      <vt:lpstr>PowerPoint Presentation</vt:lpstr>
      <vt:lpstr>PowerPoint Presentation</vt:lpstr>
      <vt:lpstr>PowerPoint Presentation</vt:lpstr>
      <vt:lpstr>PowerPoint Presentation</vt:lpstr>
      <vt:lpstr>PowerPoint Presentation</vt:lpstr>
      <vt:lpstr>…Suddenly they realize…they learned something.</vt:lpstr>
      <vt:lpstr>“Yes, based off the ratios I have changed my mind. I initially thought this company looked to be doing well, but based off the ratios I have changed my mind.”   “Yes. I thought this company was far better than what I saw in the financial statements. It is risky to invest in a company with a high debt load. At some point, this debt must be collected. It seems like they are not moving inventory as fast as they should. They don’t have a lot of cash to cover their short-term investments.”  “I no longer think this company is making good decisions regarding its purchases, and even though their return is great, the assets are manly financed through debt, which is very risky since it is such a high debt ratio number.  “I don’t think its as healthy as I initially did. The main reason being how far behind the industry this company’s days’ sales in receivables is, however, I think they can change that with slight tweaks to production and service methods. They should also come up with some smart places to spend their large portion of retained earnings, perhaps to fix their days’ sales in receivables issue.”   “I think my observation of this company has changed a little, I feel a little less optimistic about this company than before.”  “Yes, I have changed my mind. This company seems like they are in debt but doing things such as giving investors a big dividend to help them try and stay afloat.”  “With a low cash ratio of 0.25 and a high debt ratio of 0.67 along with a low return on assets, I have changed my mind about the health of this company compared to my initial observation. The health of this company is not good.”</vt:lpstr>
      <vt:lpstr>“Yes - it’s receivables and 2/3 of their assets are funded by debt.  They should work to pay down their longterm debts and maybe  taking the company a long time to collect hoard some cash.”  “Based on the number on financial statements, I thought the company are doing really good but based on all of the calculations that I took, It turned out that the company isn’t doing that good.”  “There are some ratios where they are doing really good like return on assets and current ratio. On the other hand, days sales in receivables is really high means that it takes very long for them to collect its receivables. So this company is not doing that good on this period and need to change some things so all the ratios can be better in the future but I still have to compare it with industry average to really see how the company is really doing.” </vt:lpstr>
      <vt:lpstr> These students’ minds were not changed:  “No, I still feel like the company is doing well.”  “No，it is healthy as a good ratio of Return on Assets,debt ratio and Dividend Payout Ratio. Quick Ratio is so normal. Although cash ratio is low, but as a quick days’ Sales in Receivables, this problem will be solve through accounts management.”  “My opinion of the company is that it remains moderately healthy, but carries too much of its assets as short-term receivables. This is a management issue. If the company could be brought up to industry benchmarks the health of the company would improve.”  “I am still optimistic about this company after analyzing its financial statements. The company seems to be growing rapidly based on last year’s retained earnings, accounts receivable, and total assets compared to this year’s. However, it may take a few more years of financial data showing stable growth and a higher percentage of current assets for me to feel safe investing in the company due to the large jump from last year and the high debt-to-assets ratio.”  </vt:lpstr>
      <vt:lpstr>Final Thoughts and 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Wolcott</dc:creator>
  <cp:lastModifiedBy>Susan K. Wolcott</cp:lastModifiedBy>
  <cp:revision>785</cp:revision>
  <cp:lastPrinted>2022-07-29T01:15:37Z</cp:lastPrinted>
  <dcterms:created xsi:type="dcterms:W3CDTF">2019-08-06T02:00:07Z</dcterms:created>
  <dcterms:modified xsi:type="dcterms:W3CDTF">2022-08-12T14:27:16Z</dcterms:modified>
</cp:coreProperties>
</file>