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1" d="100"/>
          <a:sy n="81" d="100"/>
        </p:scale>
        <p:origin x="694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ECC3-5463-FA1B-206B-474280D13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4CFF22-2CA4-08D7-4BEA-11AC17E1B5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2B8001-C3FB-8689-8A82-4E43FEE4F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E3D22-6B3A-4810-8AD5-C87EFCE094D0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367F49-E8E8-8EE8-0204-7471CA17F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B9511C-6EE7-F0ED-D121-CC5BD7D8B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39B2-BE32-4511-9445-D1FE76C14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737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9B23E-35EC-BBC8-E4BF-3032219A6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211504-6B9E-6A11-C962-3F7B29E55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9964C-F4ED-1B81-7864-4E02474DE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E3D22-6B3A-4810-8AD5-C87EFCE094D0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A767B-D373-35B8-4EA4-6CACE266B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612349-F412-F334-3DED-25A525452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39B2-BE32-4511-9445-D1FE76C14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403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840F2C-FEA0-137D-1814-BC78D79CA0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08151-DD2E-0CBB-76C6-7AEEC76878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6E73-163E-6070-9733-322184E4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E3D22-6B3A-4810-8AD5-C87EFCE094D0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050947-746C-AF96-6D71-D99BDC340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5915C-850D-5DB0-F740-117E0E135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39B2-BE32-4511-9445-D1FE76C14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579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1EC73-3609-22D4-52A9-2F32765C0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3C2EC-68BD-CC72-0E35-DA6053856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E8276E-59AA-BB9E-779F-C74DE2AF5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E3D22-6B3A-4810-8AD5-C87EFCE094D0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BB4F4-37B3-B716-1D72-67B139FAC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47A6A-82AE-2C70-7A85-13963BE6A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39B2-BE32-4511-9445-D1FE76C14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558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B82AB-83A4-F964-3DF7-50D560795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EE01A8-9C66-C3ED-094B-22CD7DBDB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AC7AF-0CB3-B4AE-9E38-2BB2653A1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E3D22-6B3A-4810-8AD5-C87EFCE094D0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73152C-F986-9F10-44BE-7F9B7544B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3ED466-6737-3382-F41F-9B2907FAA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39B2-BE32-4511-9445-D1FE76C14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44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9E618-F077-0E6B-D2FA-04DBFDA5E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21BBF-A064-E608-9FD0-091E38CD75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EF97B-B3C8-C13A-D9EC-1BE17F82B2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51F5E-1095-2F99-ED4A-F59EF471F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E3D22-6B3A-4810-8AD5-C87EFCE094D0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97A4F1-7F4C-4E3C-4740-385AC8911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54E117-F336-20A3-B311-38BC1CD6B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39B2-BE32-4511-9445-D1FE76C14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11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57A51-0056-9329-03EF-AFABB4FA3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DD1020-AD69-6513-FD71-C8DB5CAD3D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CCFE56-99C8-77A5-0BFE-6ACE9CCB59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BE0B9C-0869-CC57-B9FB-3C21714AC9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1CCE77-849E-16B8-BDDD-8F8F17A49B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8FCB12-F2CE-8F0B-21E9-FB6BA1A8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E3D22-6B3A-4810-8AD5-C87EFCE094D0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19BF48-332B-320A-E525-D13EE12DC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3309B7-B9B5-828A-24E1-E1C646E45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39B2-BE32-4511-9445-D1FE76C14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78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57BB0-08AE-29BE-A875-0D7C3912C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5B405A-6D26-B1EC-2F8F-8FBC56A9B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E3D22-6B3A-4810-8AD5-C87EFCE094D0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D2FF75-9DFE-B6E4-D8D7-285FB08FD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8E8F24-9D5B-7F86-A5CA-EEC78B1B9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39B2-BE32-4511-9445-D1FE76C14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139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4B62EB-F4FF-294F-C828-A080EFD46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E3D22-6B3A-4810-8AD5-C87EFCE094D0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548220-D84C-0C73-24A7-2392C88E6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4060A3-276B-D81C-CCA8-D94AACE70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39B2-BE32-4511-9445-D1FE76C14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304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DA347-7969-B46F-A89D-53558A05B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FB4FC-036A-2E45-BC66-9571FFE6D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34A71C-D74A-6987-69DA-858771E05E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67A30C-FC9D-CFE6-5F91-F5AD0D088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E3D22-6B3A-4810-8AD5-C87EFCE094D0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2104FF-9ADE-0801-4BDB-114E094E7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824B49-7FF6-B523-84E6-971261FFB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39B2-BE32-4511-9445-D1FE76C14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03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DD38C-D91D-8845-9FE2-A67728666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CCCF72-6FED-C02C-DC75-2D06495BB0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A78B78-5BAA-71E7-B7AD-E3201DC158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266C26-29C3-43FF-3A66-7D7BAF6DB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E3D22-6B3A-4810-8AD5-C87EFCE094D0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A9F17C-1738-0D5C-1F0F-64C361D3F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4A4C7D-0B5D-10B6-C540-A70B22A95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39B2-BE32-4511-9445-D1FE76C14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835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D31909-E9D4-D4F5-E54B-B1689C5C1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97758C-7F9D-CD02-29F2-31E338775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54EAB-0004-3729-612F-44C8A8FC5E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E3D22-6B3A-4810-8AD5-C87EFCE094D0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CE6E3-E6B5-A440-A800-7EA2B8867E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347763-3FD8-3D5D-8003-EE509663F8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F39B2-BE32-4511-9445-D1FE76C14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161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pacanada.ca/en/become-a-cpa/why-become-a-cpa/the-cpa-certification-program/the-cpa-competency-map/the-2020-cpa-competency-map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www.cpacanada.ca/en/become-a-cpa/why-become-a-cpa/the-cpa-certification-program/the-cpa-competency-map/competency-map-2-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C0D34C0-EF18-4A3E-1820-3C32DC95D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046375"/>
          </a:xfrm>
        </p:spPr>
        <p:txBody>
          <a:bodyPr/>
          <a:lstStyle/>
          <a:p>
            <a:r>
              <a:rPr lang="en-US" dirty="0"/>
              <a:t>CPA Canada’s Competency Maps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7B9FEE3-8E35-E51B-BD17-2F6FA636DF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71226" y="987425"/>
            <a:ext cx="3796123" cy="4873625"/>
          </a:xfr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082D373-22DB-0341-9FDB-67EA8755F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2020 Version</a:t>
            </a:r>
            <a:br>
              <a:rPr lang="en-US" sz="2400" dirty="0"/>
            </a:br>
            <a:r>
              <a:rPr lang="en-US" sz="2400" dirty="0"/>
              <a:t>Downloadable at </a:t>
            </a:r>
            <a:r>
              <a:rPr lang="en-US" sz="2400" dirty="0">
                <a:hlinkClick r:id="rId3"/>
              </a:rPr>
              <a:t>The 2020 CPA Competency Map (cpacanada.ca)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Foresight Initiative: Competency Map 2.0</a:t>
            </a:r>
            <a:br>
              <a:rPr lang="en-US" sz="2400" dirty="0"/>
            </a:br>
            <a:r>
              <a:rPr lang="en-US" sz="2400" dirty="0"/>
              <a:t>Downloadable at </a:t>
            </a:r>
            <a:r>
              <a:rPr lang="en-US" sz="2400" dirty="0">
                <a:hlinkClick r:id="rId4"/>
              </a:rPr>
              <a:t>Competency Map 2.0: Learn today. Lead tomorrow. (cpacanada.ca)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07839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63E4980-983B-4DB4-9D7C-596801B178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998030"/>
              </p:ext>
            </p:extLst>
          </p:nvPr>
        </p:nvGraphicFramePr>
        <p:xfrm>
          <a:off x="907372" y="675861"/>
          <a:ext cx="3875338" cy="4753470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3875338">
                  <a:extLst>
                    <a:ext uri="{9D8B030D-6E8A-4147-A177-3AD203B41FA5}">
                      <a16:colId xmlns:a16="http://schemas.microsoft.com/office/drawing/2014/main" val="6387477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</a:rPr>
                        <a:t>2020 “Enabling” Competencies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7341363"/>
                  </a:ext>
                </a:extLst>
              </a:tr>
              <a:tr h="18383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1. Acting Ethically and Demonstrating Professional Values</a:t>
                      </a:r>
                      <a:endParaRPr lang="en-US" sz="1600" dirty="0">
                        <a:effectLst/>
                      </a:endParaRPr>
                    </a:p>
                    <a:p>
                      <a:pPr marL="2286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1.1 Ethical Behaviour </a:t>
                      </a:r>
                      <a:endParaRPr lang="en-US" sz="1600" dirty="0">
                        <a:effectLst/>
                      </a:endParaRPr>
                    </a:p>
                    <a:p>
                      <a:pPr marL="2286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1.2 Integrity and Trustworthiness </a:t>
                      </a:r>
                      <a:endParaRPr lang="en-US" sz="1600" dirty="0">
                        <a:effectLst/>
                      </a:endParaRPr>
                    </a:p>
                    <a:p>
                      <a:pPr marL="2286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1.3 Questioning Mindset </a:t>
                      </a:r>
                      <a:endParaRPr lang="en-US" sz="1600" dirty="0">
                        <a:effectLst/>
                      </a:endParaRPr>
                    </a:p>
                    <a:p>
                      <a:pPr marL="2286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1.4 Due Care </a:t>
                      </a:r>
                      <a:endParaRPr lang="en-US" sz="1600" dirty="0">
                        <a:effectLst/>
                      </a:endParaRPr>
                    </a:p>
                    <a:p>
                      <a:pPr marL="2286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1.5 Objectivity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1200607"/>
                  </a:ext>
                </a:extLst>
              </a:tr>
              <a:tr h="131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2. Leading</a:t>
                      </a:r>
                      <a:endParaRPr lang="en-US" sz="1600" dirty="0">
                        <a:effectLst/>
                      </a:endParaRPr>
                    </a:p>
                    <a:p>
                      <a:pPr marL="2286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2.1 Strategic Focus </a:t>
                      </a:r>
                      <a:endParaRPr lang="en-US" sz="1600" dirty="0">
                        <a:effectLst/>
                      </a:endParaRPr>
                    </a:p>
                    <a:p>
                      <a:pPr marL="2286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2.2 Risk Management </a:t>
                      </a:r>
                      <a:endParaRPr lang="en-US" sz="1600" dirty="0">
                        <a:effectLst/>
                      </a:endParaRPr>
                    </a:p>
                    <a:p>
                      <a:pPr marL="2286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2.3 Organizational Culture Advocacy</a:t>
                      </a:r>
                      <a:endParaRPr lang="en-US" sz="1600" dirty="0">
                        <a:effectLst/>
                      </a:endParaRPr>
                    </a:p>
                    <a:p>
                      <a:pPr marL="2286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2.4 Influence and Consensus Building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4231209"/>
                  </a:ext>
                </a:extLst>
              </a:tr>
              <a:tr h="10465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3. Collaborating</a:t>
                      </a:r>
                      <a:endParaRPr lang="en-US" sz="1600" dirty="0">
                        <a:effectLst/>
                      </a:endParaRPr>
                    </a:p>
                    <a:p>
                      <a:pPr marL="2286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3.1 Inclusivity </a:t>
                      </a:r>
                    </a:p>
                    <a:p>
                      <a:pPr marL="2286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3.2 Relationship Building</a:t>
                      </a:r>
                      <a:endParaRPr lang="en-US" sz="1600" dirty="0">
                        <a:effectLst/>
                      </a:endParaRPr>
                    </a:p>
                    <a:p>
                      <a:pPr marL="2286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3.3 Teamwork </a:t>
                      </a:r>
                      <a:endParaRPr lang="en-US" sz="1600" dirty="0">
                        <a:effectLst/>
                      </a:endParaRPr>
                    </a:p>
                    <a:p>
                      <a:pPr marL="2286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3.4 Team and Project Management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3405026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B3D0224-41E3-44E8-9292-F25841019A46}"/>
              </a:ext>
            </a:extLst>
          </p:cNvPr>
          <p:cNvGraphicFramePr>
            <a:graphicFrameLocks noGrp="1"/>
          </p:cNvGraphicFramePr>
          <p:nvPr/>
        </p:nvGraphicFramePr>
        <p:xfrm>
          <a:off x="5110038" y="1027526"/>
          <a:ext cx="4427552" cy="4650106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4427552">
                  <a:extLst>
                    <a:ext uri="{9D8B030D-6E8A-4147-A177-3AD203B41FA5}">
                      <a16:colId xmlns:a16="http://schemas.microsoft.com/office/drawing/2014/main" val="1315483424"/>
                    </a:ext>
                  </a:extLst>
                </a:gridCol>
              </a:tblGrid>
              <a:tr h="12428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4. Managing Self and Others</a:t>
                      </a:r>
                      <a:endParaRPr lang="en-US" sz="1600" dirty="0">
                        <a:effectLst/>
                      </a:endParaRPr>
                    </a:p>
                    <a:p>
                      <a:pPr marL="2286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4.1 Adaptability and Resilience </a:t>
                      </a:r>
                      <a:endParaRPr lang="en-US" sz="1600" dirty="0">
                        <a:effectLst/>
                      </a:endParaRPr>
                    </a:p>
                    <a:p>
                      <a:pPr marL="2286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4.2 Initiative </a:t>
                      </a:r>
                      <a:endParaRPr lang="en-US" sz="1600" dirty="0">
                        <a:effectLst/>
                      </a:endParaRPr>
                    </a:p>
                    <a:p>
                      <a:pPr marL="441960" marR="0" indent="-21336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4.3 </a:t>
                      </a:r>
                      <a:r>
                        <a:rPr lang="en-US" sz="1600" dirty="0">
                          <a:effectLst/>
                        </a:rPr>
                        <a:t>Continuous Improvement</a:t>
                      </a:r>
                    </a:p>
                    <a:p>
                      <a:pPr marL="2286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4.4 Talent Management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760756"/>
                  </a:ext>
                </a:extLst>
              </a:tr>
              <a:tr h="99255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5. Adding Value</a:t>
                      </a:r>
                      <a:endParaRPr lang="en-US" sz="1600" dirty="0">
                        <a:effectLst/>
                      </a:endParaRPr>
                    </a:p>
                    <a:p>
                      <a:pPr marL="2286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5.1 Business Context </a:t>
                      </a:r>
                      <a:endParaRPr lang="en-US" sz="1600" dirty="0">
                        <a:effectLst/>
                      </a:endParaRPr>
                    </a:p>
                    <a:p>
                      <a:pPr marL="2286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5.2 Creativity and Innovation </a:t>
                      </a:r>
                      <a:endParaRPr lang="en-US" sz="1600" dirty="0">
                        <a:effectLst/>
                      </a:endParaRPr>
                    </a:p>
                    <a:p>
                      <a:pPr marL="2286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5.3 Performance Evaluation and Accountability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2593783"/>
                  </a:ext>
                </a:extLst>
              </a:tr>
              <a:tr h="12428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6. Solving Problems and Making Decisions</a:t>
                      </a:r>
                      <a:endParaRPr lang="en-US" sz="1600" dirty="0">
                        <a:effectLst/>
                      </a:endParaRPr>
                    </a:p>
                    <a:p>
                      <a:pPr marL="2286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6.1 Issue Identification </a:t>
                      </a:r>
                      <a:endParaRPr lang="en-US" sz="1600" dirty="0">
                        <a:effectLst/>
                      </a:endParaRPr>
                    </a:p>
                    <a:p>
                      <a:pPr marL="2286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6.2 Analysis </a:t>
                      </a:r>
                      <a:endParaRPr lang="en-US" sz="1600" dirty="0">
                        <a:effectLst/>
                      </a:endParaRPr>
                    </a:p>
                    <a:p>
                      <a:pPr marL="2286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6.3 Recommendations </a:t>
                      </a:r>
                      <a:endParaRPr lang="en-US" sz="1600" dirty="0">
                        <a:effectLst/>
                      </a:endParaRPr>
                    </a:p>
                    <a:p>
                      <a:pPr marL="441960" marR="0" indent="-21336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6.4 Implementation and Change Management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5259479"/>
                  </a:ext>
                </a:extLst>
              </a:tr>
              <a:tr h="99255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7. Communicating</a:t>
                      </a:r>
                      <a:endParaRPr lang="en-US" sz="1600" dirty="0">
                        <a:effectLst/>
                      </a:endParaRPr>
                    </a:p>
                    <a:p>
                      <a:pPr marL="2286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7.1 Audience and Effectiveness </a:t>
                      </a:r>
                      <a:endParaRPr lang="en-US" sz="1600" dirty="0">
                        <a:effectLst/>
                      </a:endParaRPr>
                    </a:p>
                    <a:p>
                      <a:pPr marL="2286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7.2 Active Listening </a:t>
                      </a:r>
                      <a:endParaRPr lang="en-US" sz="1600" dirty="0">
                        <a:effectLst/>
                      </a:endParaRPr>
                    </a:p>
                    <a:p>
                      <a:pPr marL="2286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7.3 Communication Media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8208737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10A10A65-791F-414A-BDA2-5D9A347F558B}"/>
              </a:ext>
            </a:extLst>
          </p:cNvPr>
          <p:cNvGrpSpPr/>
          <p:nvPr/>
        </p:nvGrpSpPr>
        <p:grpSpPr>
          <a:xfrm>
            <a:off x="4948351" y="1275659"/>
            <a:ext cx="7080250" cy="4182996"/>
            <a:chOff x="4948351" y="1275659"/>
            <a:chExt cx="7080250" cy="4182996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14361DFD-E301-4A41-B94C-D570D50BDA97}"/>
                </a:ext>
              </a:extLst>
            </p:cNvPr>
            <p:cNvSpPr/>
            <p:nvPr/>
          </p:nvSpPr>
          <p:spPr>
            <a:xfrm>
              <a:off x="5027790" y="1275659"/>
              <a:ext cx="3491263" cy="310100"/>
            </a:xfrm>
            <a:prstGeom prst="ellipse">
              <a:avLst/>
            </a:prstGeom>
            <a:noFill/>
            <a:ln w="635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7453316-5E43-436B-86AA-5ADBBB6F5F62}"/>
                </a:ext>
              </a:extLst>
            </p:cNvPr>
            <p:cNvSpPr/>
            <p:nvPr/>
          </p:nvSpPr>
          <p:spPr>
            <a:xfrm>
              <a:off x="5027789" y="2811755"/>
              <a:ext cx="3491263" cy="310100"/>
            </a:xfrm>
            <a:prstGeom prst="ellipse">
              <a:avLst/>
            </a:prstGeom>
            <a:noFill/>
            <a:ln w="635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B11B086-58A3-49E0-9CBA-FBC744403363}"/>
                </a:ext>
              </a:extLst>
            </p:cNvPr>
            <p:cNvSpPr/>
            <p:nvPr/>
          </p:nvSpPr>
          <p:spPr>
            <a:xfrm>
              <a:off x="4948351" y="5148555"/>
              <a:ext cx="3491263" cy="310100"/>
            </a:xfrm>
            <a:prstGeom prst="ellipse">
              <a:avLst/>
            </a:prstGeom>
            <a:noFill/>
            <a:ln w="635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9B2FBFD-FF61-41E8-9DB2-58921DA70458}"/>
                </a:ext>
              </a:extLst>
            </p:cNvPr>
            <p:cNvSpPr txBox="1"/>
            <p:nvPr/>
          </p:nvSpPr>
          <p:spPr>
            <a:xfrm>
              <a:off x="9918094" y="1896533"/>
              <a:ext cx="2110507" cy="783193"/>
            </a:xfrm>
            <a:prstGeom prst="roundRect">
              <a:avLst/>
            </a:prstGeom>
            <a:ln w="6032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Newest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6A645048-9192-4C37-8711-4F3DF1754214}"/>
                </a:ext>
              </a:extLst>
            </p:cNvPr>
            <p:cNvCxnSpPr>
              <a:cxnSpLocks/>
              <a:stCxn id="12" idx="1"/>
            </p:cNvCxnSpPr>
            <p:nvPr/>
          </p:nvCxnSpPr>
          <p:spPr>
            <a:xfrm flipH="1">
              <a:off x="8650514" y="2288130"/>
              <a:ext cx="1267580" cy="678675"/>
            </a:xfrm>
            <a:prstGeom prst="straightConnector1">
              <a:avLst/>
            </a:prstGeom>
            <a:ln w="6350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8EF1C76D-D99B-4557-8BF3-EEF431C411BA}"/>
                </a:ext>
              </a:extLst>
            </p:cNvPr>
            <p:cNvCxnSpPr>
              <a:cxnSpLocks/>
              <a:stCxn id="12" idx="1"/>
            </p:cNvCxnSpPr>
            <p:nvPr/>
          </p:nvCxnSpPr>
          <p:spPr>
            <a:xfrm flipH="1" flipV="1">
              <a:off x="8519052" y="1521251"/>
              <a:ext cx="1399042" cy="766879"/>
            </a:xfrm>
            <a:prstGeom prst="straightConnector1">
              <a:avLst/>
            </a:prstGeom>
            <a:ln w="6350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C53518F0-7A0C-4DBE-BADC-2205C2B0CC84}"/>
                </a:ext>
              </a:extLst>
            </p:cNvPr>
            <p:cNvCxnSpPr>
              <a:cxnSpLocks/>
              <a:stCxn id="12" idx="1"/>
            </p:cNvCxnSpPr>
            <p:nvPr/>
          </p:nvCxnSpPr>
          <p:spPr>
            <a:xfrm flipH="1">
              <a:off x="8439614" y="2288130"/>
              <a:ext cx="1478480" cy="2951754"/>
            </a:xfrm>
            <a:prstGeom prst="straightConnector1">
              <a:avLst/>
            </a:prstGeom>
            <a:ln w="6350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35439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171</Words>
  <Application>Microsoft Office PowerPoint</Application>
  <PresentationFormat>Widescreen</PresentationFormat>
  <Paragraphs>40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CPA Canada’s Competency Maps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Wolcott</dc:creator>
  <cp:lastModifiedBy>Susan Wolcott</cp:lastModifiedBy>
  <cp:revision>3</cp:revision>
  <dcterms:created xsi:type="dcterms:W3CDTF">2022-07-31T18:27:12Z</dcterms:created>
  <dcterms:modified xsi:type="dcterms:W3CDTF">2022-07-31T18:41:32Z</dcterms:modified>
</cp:coreProperties>
</file>