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imes New Roman Condensed" charset="1" panose="02030506070405020303"/>
      <p:regular r:id="rId18"/>
    </p:embeddedFont>
    <p:embeddedFont>
      <p:font typeface="Times New Roman Condensed Italics" charset="1" panose="02030506070405090303"/>
      <p:regular r:id="rId19"/>
    </p:embeddedFont>
    <p:embeddedFont>
      <p:font typeface="Aileron Bold" charset="1" panose="00000800000000000000"/>
      <p:regular r:id="rId20"/>
    </p:embeddedFont>
    <p:embeddedFont>
      <p:font typeface="Aileron"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16.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5.jpe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2.jpe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3.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grpSp>
        <p:nvGrpSpPr>
          <p:cNvPr name="Group 2" id="2"/>
          <p:cNvGrpSpPr/>
          <p:nvPr/>
        </p:nvGrpSpPr>
        <p:grpSpPr>
          <a:xfrm rot="0">
            <a:off x="13638486" y="0"/>
            <a:ext cx="2493525" cy="10287000"/>
            <a:chOff x="0" y="0"/>
            <a:chExt cx="656731" cy="2709333"/>
          </a:xfrm>
        </p:grpSpPr>
        <p:sp>
          <p:nvSpPr>
            <p:cNvPr name="Freeform 3" id="3"/>
            <p:cNvSpPr/>
            <p:nvPr/>
          </p:nvSpPr>
          <p:spPr>
            <a:xfrm flipH="false" flipV="false" rot="0">
              <a:off x="0" y="0"/>
              <a:ext cx="656731" cy="2709333"/>
            </a:xfrm>
            <a:custGeom>
              <a:avLst/>
              <a:gdLst/>
              <a:ahLst/>
              <a:cxnLst/>
              <a:rect r="r" b="b" t="t" l="l"/>
              <a:pathLst>
                <a:path h="2709333" w="656731">
                  <a:moveTo>
                    <a:pt x="0" y="0"/>
                  </a:moveTo>
                  <a:lnTo>
                    <a:pt x="656731" y="0"/>
                  </a:lnTo>
                  <a:lnTo>
                    <a:pt x="656731" y="2709333"/>
                  </a:lnTo>
                  <a:lnTo>
                    <a:pt x="0" y="2709333"/>
                  </a:lnTo>
                  <a:close/>
                </a:path>
              </a:pathLst>
            </a:custGeom>
            <a:solidFill>
              <a:srgbClr val="DF966C"/>
            </a:solidFill>
          </p:spPr>
        </p:sp>
        <p:sp>
          <p:nvSpPr>
            <p:cNvPr name="TextBox 4" id="4"/>
            <p:cNvSpPr txBox="true"/>
            <p:nvPr/>
          </p:nvSpPr>
          <p:spPr>
            <a:xfrm>
              <a:off x="0" y="-38100"/>
              <a:ext cx="656731"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14555459" cy="10287000"/>
            <a:chOff x="0" y="0"/>
            <a:chExt cx="3833537" cy="2709333"/>
          </a:xfrm>
        </p:grpSpPr>
        <p:sp>
          <p:nvSpPr>
            <p:cNvPr name="Freeform 6" id="6"/>
            <p:cNvSpPr/>
            <p:nvPr/>
          </p:nvSpPr>
          <p:spPr>
            <a:xfrm flipH="false" flipV="false" rot="0">
              <a:off x="0" y="0"/>
              <a:ext cx="3833537" cy="2709333"/>
            </a:xfrm>
            <a:custGeom>
              <a:avLst/>
              <a:gdLst/>
              <a:ahLst/>
              <a:cxnLst/>
              <a:rect r="r" b="b" t="t" l="l"/>
              <a:pathLst>
                <a:path h="2709333" w="3833537">
                  <a:moveTo>
                    <a:pt x="0" y="0"/>
                  </a:moveTo>
                  <a:lnTo>
                    <a:pt x="3833537" y="0"/>
                  </a:lnTo>
                  <a:lnTo>
                    <a:pt x="3833537" y="2709333"/>
                  </a:lnTo>
                  <a:lnTo>
                    <a:pt x="0" y="2709333"/>
                  </a:lnTo>
                  <a:close/>
                </a:path>
              </a:pathLst>
            </a:custGeom>
            <a:solidFill>
              <a:srgbClr val="D6D6D6"/>
            </a:solidFill>
          </p:spPr>
        </p:sp>
        <p:sp>
          <p:nvSpPr>
            <p:cNvPr name="TextBox 7" id="7"/>
            <p:cNvSpPr txBox="true"/>
            <p:nvPr/>
          </p:nvSpPr>
          <p:spPr>
            <a:xfrm>
              <a:off x="0" y="-38100"/>
              <a:ext cx="3833537" cy="2747433"/>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5400000">
            <a:off x="9676389" y="6445275"/>
            <a:ext cx="13397730" cy="507179"/>
          </a:xfrm>
          <a:custGeom>
            <a:avLst/>
            <a:gdLst/>
            <a:ahLst/>
            <a:cxnLst/>
            <a:rect r="r" b="b" t="t" l="l"/>
            <a:pathLst>
              <a:path h="507179" w="13397730">
                <a:moveTo>
                  <a:pt x="0" y="0"/>
                </a:moveTo>
                <a:lnTo>
                  <a:pt x="13397730" y="0"/>
                </a:lnTo>
                <a:lnTo>
                  <a:pt x="13397730" y="507179"/>
                </a:lnTo>
                <a:lnTo>
                  <a:pt x="0" y="507179"/>
                </a:lnTo>
                <a:lnTo>
                  <a:pt x="0" y="0"/>
                </a:lnTo>
                <a:close/>
              </a:path>
            </a:pathLst>
          </a:custGeom>
          <a:blipFill>
            <a:blip r:embed="rId2">
              <a:alphaModFix amt="50000"/>
            </a:blip>
            <a:stretch>
              <a:fillRect l="-1041" t="0" r="-1041" b="0"/>
            </a:stretch>
          </a:blipFill>
        </p:spPr>
      </p:sp>
      <p:grpSp>
        <p:nvGrpSpPr>
          <p:cNvPr name="Group 9" id="9"/>
          <p:cNvGrpSpPr/>
          <p:nvPr/>
        </p:nvGrpSpPr>
        <p:grpSpPr>
          <a:xfrm rot="0">
            <a:off x="15061872" y="4213693"/>
            <a:ext cx="2197428" cy="3588135"/>
            <a:chOff x="0" y="0"/>
            <a:chExt cx="578747" cy="945023"/>
          </a:xfrm>
        </p:grpSpPr>
        <p:sp>
          <p:nvSpPr>
            <p:cNvPr name="Freeform 10" id="10"/>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F966C"/>
            </a:solidFill>
          </p:spPr>
        </p:sp>
        <p:sp>
          <p:nvSpPr>
            <p:cNvPr name="TextBox 11" id="11"/>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5400000">
            <a:off x="8016994" y="4362308"/>
            <a:ext cx="14092785" cy="1015855"/>
          </a:xfrm>
          <a:custGeom>
            <a:avLst/>
            <a:gdLst/>
            <a:ahLst/>
            <a:cxnLst/>
            <a:rect r="r" b="b" t="t" l="l"/>
            <a:pathLst>
              <a:path h="1015855" w="14092785">
                <a:moveTo>
                  <a:pt x="0" y="0"/>
                </a:moveTo>
                <a:lnTo>
                  <a:pt x="14092785" y="0"/>
                </a:lnTo>
                <a:lnTo>
                  <a:pt x="14092785" y="1015855"/>
                </a:lnTo>
                <a:lnTo>
                  <a:pt x="0" y="1015855"/>
                </a:lnTo>
                <a:lnTo>
                  <a:pt x="0" y="0"/>
                </a:lnTo>
                <a:close/>
              </a:path>
            </a:pathLst>
          </a:custGeom>
          <a:blipFill>
            <a:blip r:embed="rId3">
              <a:alphaModFix amt="40000"/>
            </a:blip>
            <a:stretch>
              <a:fillRect l="0" t="0" r="0" b="0"/>
            </a:stretch>
          </a:blipFill>
        </p:spPr>
      </p:sp>
      <p:grpSp>
        <p:nvGrpSpPr>
          <p:cNvPr name="Group 13" id="13"/>
          <p:cNvGrpSpPr/>
          <p:nvPr/>
        </p:nvGrpSpPr>
        <p:grpSpPr>
          <a:xfrm rot="0">
            <a:off x="13638486" y="0"/>
            <a:ext cx="2197428" cy="3588135"/>
            <a:chOff x="0" y="0"/>
            <a:chExt cx="578747" cy="945023"/>
          </a:xfrm>
        </p:grpSpPr>
        <p:sp>
          <p:nvSpPr>
            <p:cNvPr name="Freeform 14" id="14"/>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6D6D6"/>
            </a:solidFill>
          </p:spPr>
        </p:sp>
        <p:sp>
          <p:nvSpPr>
            <p:cNvPr name="TextBox 15" id="15"/>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5465337">
            <a:off x="5701979" y="5072767"/>
            <a:ext cx="13188255" cy="3099240"/>
          </a:xfrm>
          <a:custGeom>
            <a:avLst/>
            <a:gdLst/>
            <a:ahLst/>
            <a:cxnLst/>
            <a:rect r="r" b="b" t="t" l="l"/>
            <a:pathLst>
              <a:path h="3099240" w="13188255">
                <a:moveTo>
                  <a:pt x="0" y="0"/>
                </a:moveTo>
                <a:lnTo>
                  <a:pt x="13188255" y="0"/>
                </a:lnTo>
                <a:lnTo>
                  <a:pt x="13188255" y="3099239"/>
                </a:lnTo>
                <a:lnTo>
                  <a:pt x="0" y="3099239"/>
                </a:lnTo>
                <a:lnTo>
                  <a:pt x="0" y="0"/>
                </a:lnTo>
                <a:close/>
              </a:path>
            </a:pathLst>
          </a:custGeom>
          <a:blipFill>
            <a:blip r:embed="rId4">
              <a:alphaModFix amt="40000"/>
            </a:blip>
            <a:stretch>
              <a:fillRect l="0" t="0" r="0" b="0"/>
            </a:stretch>
          </a:blipFill>
        </p:spPr>
      </p:sp>
      <p:grpSp>
        <p:nvGrpSpPr>
          <p:cNvPr name="Group 17" id="17"/>
          <p:cNvGrpSpPr/>
          <p:nvPr/>
        </p:nvGrpSpPr>
        <p:grpSpPr>
          <a:xfrm rot="-87164">
            <a:off x="-247441" y="1018948"/>
            <a:ext cx="13230742" cy="9900512"/>
            <a:chOff x="0" y="0"/>
            <a:chExt cx="3620670" cy="2709333"/>
          </a:xfrm>
        </p:grpSpPr>
        <p:sp>
          <p:nvSpPr>
            <p:cNvPr name="Freeform 18" id="18"/>
            <p:cNvSpPr/>
            <p:nvPr/>
          </p:nvSpPr>
          <p:spPr>
            <a:xfrm flipH="false" flipV="false" rot="0">
              <a:off x="0" y="0"/>
              <a:ext cx="3620670" cy="2709333"/>
            </a:xfrm>
            <a:custGeom>
              <a:avLst/>
              <a:gdLst/>
              <a:ahLst/>
              <a:cxnLst/>
              <a:rect r="r" b="b" t="t" l="l"/>
              <a:pathLst>
                <a:path h="2709333" w="3620670">
                  <a:moveTo>
                    <a:pt x="0" y="0"/>
                  </a:moveTo>
                  <a:lnTo>
                    <a:pt x="3620670" y="0"/>
                  </a:lnTo>
                  <a:lnTo>
                    <a:pt x="3620670" y="2709333"/>
                  </a:lnTo>
                  <a:lnTo>
                    <a:pt x="0" y="2709333"/>
                  </a:lnTo>
                  <a:close/>
                </a:path>
              </a:pathLst>
            </a:custGeom>
            <a:solidFill>
              <a:srgbClr val="F8F3EF"/>
            </a:solidFill>
          </p:spPr>
        </p:sp>
        <p:sp>
          <p:nvSpPr>
            <p:cNvPr name="TextBox 19" id="19"/>
            <p:cNvSpPr txBox="true"/>
            <p:nvPr/>
          </p:nvSpPr>
          <p:spPr>
            <a:xfrm>
              <a:off x="0" y="-38100"/>
              <a:ext cx="3620670" cy="2747433"/>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69190">
            <a:off x="1048949" y="4145471"/>
            <a:ext cx="10569534" cy="3726029"/>
          </a:xfrm>
          <a:prstGeom prst="rect">
            <a:avLst/>
          </a:prstGeom>
        </p:spPr>
        <p:txBody>
          <a:bodyPr anchor="t" rtlCol="false" tIns="0" lIns="0" bIns="0" rIns="0">
            <a:spAutoFit/>
          </a:bodyPr>
          <a:lstStyle/>
          <a:p>
            <a:pPr algn="ctr">
              <a:lnSpc>
                <a:spcPts val="13091"/>
              </a:lnSpc>
            </a:pPr>
            <a:r>
              <a:rPr lang="en-US" sz="14546" spc="-436">
                <a:solidFill>
                  <a:srgbClr val="3D6772"/>
                </a:solidFill>
                <a:latin typeface="Times New Roman Condensed"/>
                <a:ea typeface="Times New Roman Condensed"/>
                <a:cs typeface="Times New Roman Condensed"/>
                <a:sym typeface="Times New Roman Condensed"/>
              </a:rPr>
              <a:t>The Parable of the Talents</a:t>
            </a:r>
          </a:p>
        </p:txBody>
      </p:sp>
      <p:grpSp>
        <p:nvGrpSpPr>
          <p:cNvPr name="Group 21" id="21"/>
          <p:cNvGrpSpPr/>
          <p:nvPr/>
        </p:nvGrpSpPr>
        <p:grpSpPr>
          <a:xfrm rot="-8236">
            <a:off x="5112953" y="1998714"/>
            <a:ext cx="5947599" cy="1838265"/>
            <a:chOff x="0" y="0"/>
            <a:chExt cx="2979127" cy="920779"/>
          </a:xfrm>
        </p:grpSpPr>
        <p:sp>
          <p:nvSpPr>
            <p:cNvPr name="Freeform 22" id="22"/>
            <p:cNvSpPr/>
            <p:nvPr/>
          </p:nvSpPr>
          <p:spPr>
            <a:xfrm flipH="false" flipV="false" rot="0">
              <a:off x="0" y="0"/>
              <a:ext cx="2979127" cy="901968"/>
            </a:xfrm>
            <a:custGeom>
              <a:avLst/>
              <a:gdLst/>
              <a:ahLst/>
              <a:cxnLst/>
              <a:rect r="r" b="b" t="t" l="l"/>
              <a:pathLst>
                <a:path h="901968" w="2979127">
                  <a:moveTo>
                    <a:pt x="2933568" y="0"/>
                  </a:moveTo>
                  <a:lnTo>
                    <a:pt x="45559" y="0"/>
                  </a:lnTo>
                  <a:cubicBezTo>
                    <a:pt x="20397" y="0"/>
                    <a:pt x="0" y="20397"/>
                    <a:pt x="0" y="45559"/>
                  </a:cubicBezTo>
                  <a:lnTo>
                    <a:pt x="0" y="687260"/>
                  </a:lnTo>
                  <a:cubicBezTo>
                    <a:pt x="0" y="712422"/>
                    <a:pt x="20397" y="732819"/>
                    <a:pt x="45559" y="732819"/>
                  </a:cubicBezTo>
                  <a:lnTo>
                    <a:pt x="111921" y="732819"/>
                  </a:lnTo>
                  <a:cubicBezTo>
                    <a:pt x="124004" y="732819"/>
                    <a:pt x="135592" y="737619"/>
                    <a:pt x="144136" y="746163"/>
                  </a:cubicBezTo>
                  <a:cubicBezTo>
                    <a:pt x="152680" y="754707"/>
                    <a:pt x="157480" y="766295"/>
                    <a:pt x="157480" y="778378"/>
                  </a:cubicBezTo>
                  <a:lnTo>
                    <a:pt x="157480" y="875220"/>
                  </a:lnTo>
                  <a:cubicBezTo>
                    <a:pt x="157480" y="884449"/>
                    <a:pt x="162469" y="892957"/>
                    <a:pt x="170524" y="897462"/>
                  </a:cubicBezTo>
                  <a:cubicBezTo>
                    <a:pt x="178578" y="901968"/>
                    <a:pt x="188439" y="901767"/>
                    <a:pt x="196303" y="896938"/>
                  </a:cubicBezTo>
                  <a:lnTo>
                    <a:pt x="424727" y="756661"/>
                  </a:lnTo>
                  <a:cubicBezTo>
                    <a:pt x="450112" y="741072"/>
                    <a:pt x="479319" y="732819"/>
                    <a:pt x="509109" y="732819"/>
                  </a:cubicBezTo>
                  <a:lnTo>
                    <a:pt x="2933568" y="732819"/>
                  </a:lnTo>
                  <a:cubicBezTo>
                    <a:pt x="2945651" y="732819"/>
                    <a:pt x="2957239" y="728019"/>
                    <a:pt x="2965783" y="719475"/>
                  </a:cubicBezTo>
                  <a:cubicBezTo>
                    <a:pt x="2974327" y="710931"/>
                    <a:pt x="2979127" y="699343"/>
                    <a:pt x="2979127" y="687260"/>
                  </a:cubicBezTo>
                  <a:lnTo>
                    <a:pt x="2979127" y="45559"/>
                  </a:lnTo>
                  <a:cubicBezTo>
                    <a:pt x="2979127" y="20397"/>
                    <a:pt x="2958729" y="0"/>
                    <a:pt x="2933568" y="0"/>
                  </a:cubicBezTo>
                  <a:close/>
                </a:path>
              </a:pathLst>
            </a:custGeom>
            <a:solidFill>
              <a:srgbClr val="DF966C"/>
            </a:solidFill>
          </p:spPr>
        </p:sp>
        <p:sp>
          <p:nvSpPr>
            <p:cNvPr name="TextBox 23" id="23"/>
            <p:cNvSpPr txBox="true"/>
            <p:nvPr/>
          </p:nvSpPr>
          <p:spPr>
            <a:xfrm>
              <a:off x="0" y="-38100"/>
              <a:ext cx="2979127" cy="768379"/>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8236">
            <a:off x="5991148" y="3424885"/>
            <a:ext cx="4684478" cy="298635"/>
          </a:xfrm>
          <a:custGeom>
            <a:avLst/>
            <a:gdLst/>
            <a:ahLst/>
            <a:cxnLst/>
            <a:rect r="r" b="b" t="t" l="l"/>
            <a:pathLst>
              <a:path h="298635" w="4684478">
                <a:moveTo>
                  <a:pt x="0" y="0"/>
                </a:moveTo>
                <a:lnTo>
                  <a:pt x="4684478" y="0"/>
                </a:lnTo>
                <a:lnTo>
                  <a:pt x="4684478" y="298635"/>
                </a:lnTo>
                <a:lnTo>
                  <a:pt x="0" y="298635"/>
                </a:lnTo>
                <a:lnTo>
                  <a:pt x="0" y="0"/>
                </a:lnTo>
                <a:close/>
              </a:path>
            </a:pathLst>
          </a:custGeom>
          <a:blipFill>
            <a:blip r:embed="rId5">
              <a:alphaModFix amt="60000"/>
            </a:blip>
            <a:stretch>
              <a:fillRect l="0" t="0" r="0" b="0"/>
            </a:stretch>
          </a:blipFill>
        </p:spPr>
      </p:sp>
      <p:sp>
        <p:nvSpPr>
          <p:cNvPr name="TextBox 25" id="25"/>
          <p:cNvSpPr txBox="true"/>
          <p:nvPr/>
        </p:nvSpPr>
        <p:spPr>
          <a:xfrm rot="-8236">
            <a:off x="5498570" y="2326890"/>
            <a:ext cx="5176181" cy="1029332"/>
          </a:xfrm>
          <a:prstGeom prst="rect">
            <a:avLst/>
          </a:prstGeom>
        </p:spPr>
        <p:txBody>
          <a:bodyPr anchor="t" rtlCol="false" tIns="0" lIns="0" bIns="0" rIns="0">
            <a:spAutoFit/>
          </a:bodyPr>
          <a:lstStyle/>
          <a:p>
            <a:pPr algn="ctr">
              <a:lnSpc>
                <a:spcPts val="6159"/>
              </a:lnSpc>
            </a:pPr>
            <a:r>
              <a:rPr lang="en-US" sz="7699" i="true" spc="-230">
                <a:solidFill>
                  <a:srgbClr val="F8F3EF"/>
                </a:solidFill>
                <a:latin typeface="Times New Roman Condensed Italics"/>
                <a:ea typeface="Times New Roman Condensed Italics"/>
                <a:cs typeface="Times New Roman Condensed Italics"/>
                <a:sym typeface="Times New Roman Condensed Italics"/>
              </a:rPr>
              <a:t>Luke 25:14-26</a:t>
            </a:r>
          </a:p>
        </p:txBody>
      </p:sp>
      <p:sp>
        <p:nvSpPr>
          <p:cNvPr name="TextBox 26" id="26"/>
          <p:cNvSpPr txBox="true"/>
          <p:nvPr/>
        </p:nvSpPr>
        <p:spPr>
          <a:xfrm rot="-69190">
            <a:off x="2060319" y="8070404"/>
            <a:ext cx="8989631" cy="1362075"/>
          </a:xfrm>
          <a:prstGeom prst="rect">
            <a:avLst/>
          </a:prstGeom>
        </p:spPr>
        <p:txBody>
          <a:bodyPr anchor="t" rtlCol="false" tIns="0" lIns="0" bIns="0" rIns="0">
            <a:spAutoFit/>
          </a:bodyPr>
          <a:lstStyle/>
          <a:p>
            <a:pPr algn="ctr">
              <a:lnSpc>
                <a:spcPts val="4950"/>
              </a:lnSpc>
            </a:pPr>
            <a:r>
              <a:rPr lang="en-US" sz="4500" spc="225">
                <a:solidFill>
                  <a:srgbClr val="3D6772"/>
                </a:solidFill>
                <a:latin typeface="Times New Roman Condensed"/>
                <a:ea typeface="Times New Roman Condensed"/>
                <a:cs typeface="Times New Roman Condensed"/>
                <a:sym typeface="Times New Roman Condensed"/>
              </a:rPr>
              <a:t>SUNDAY SERMON</a:t>
            </a:r>
          </a:p>
          <a:p>
            <a:pPr algn="ctr">
              <a:lnSpc>
                <a:spcPts val="4950"/>
              </a:lnSpc>
            </a:pPr>
            <a:r>
              <a:rPr lang="en-US" sz="4500" spc="225">
                <a:solidFill>
                  <a:srgbClr val="3D6772"/>
                </a:solidFill>
                <a:latin typeface="Times New Roman Condensed"/>
                <a:ea typeface="Times New Roman Condensed"/>
                <a:cs typeface="Times New Roman Condensed"/>
                <a:sym typeface="Times New Roman Condensed"/>
              </a:rPr>
              <a:t>BISHOP ANDY C. LEWTER, D. MIN.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6D6D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2079211" y="897020"/>
            <a:ext cx="16385923" cy="607645"/>
          </a:xfrm>
          <a:custGeom>
            <a:avLst/>
            <a:gdLst/>
            <a:ahLst/>
            <a:cxnLst/>
            <a:rect r="r" b="b" t="t" l="l"/>
            <a:pathLst>
              <a:path h="607645" w="16385923">
                <a:moveTo>
                  <a:pt x="0" y="0"/>
                </a:moveTo>
                <a:lnTo>
                  <a:pt x="16385924" y="0"/>
                </a:lnTo>
                <a:lnTo>
                  <a:pt x="16385924" y="607644"/>
                </a:lnTo>
                <a:lnTo>
                  <a:pt x="0" y="607644"/>
                </a:lnTo>
                <a:lnTo>
                  <a:pt x="0" y="0"/>
                </a:lnTo>
                <a:close/>
              </a:path>
            </a:pathLst>
          </a:custGeom>
          <a:blipFill>
            <a:blip r:embed="rId2">
              <a:alphaModFix amt="50000"/>
            </a:blip>
            <a:stretch>
              <a:fillRect l="0" t="0" r="0" b="0"/>
            </a:stretch>
          </a:blipFill>
        </p:spPr>
      </p:sp>
      <p:grpSp>
        <p:nvGrpSpPr>
          <p:cNvPr name="Group 3" id="3"/>
          <p:cNvGrpSpPr/>
          <p:nvPr/>
        </p:nvGrpSpPr>
        <p:grpSpPr>
          <a:xfrm rot="-5400000">
            <a:off x="8332248" y="-7014459"/>
            <a:ext cx="1623504" cy="18288000"/>
            <a:chOff x="0" y="0"/>
            <a:chExt cx="427589" cy="4816593"/>
          </a:xfrm>
        </p:grpSpPr>
        <p:sp>
          <p:nvSpPr>
            <p:cNvPr name="Freeform 4" id="4"/>
            <p:cNvSpPr/>
            <p:nvPr/>
          </p:nvSpPr>
          <p:spPr>
            <a:xfrm flipH="false" flipV="false" rot="0">
              <a:off x="0" y="0"/>
              <a:ext cx="427589" cy="4816592"/>
            </a:xfrm>
            <a:custGeom>
              <a:avLst/>
              <a:gdLst/>
              <a:ahLst/>
              <a:cxnLst/>
              <a:rect r="r" b="b" t="t" l="l"/>
              <a:pathLst>
                <a:path h="4816592" w="427589">
                  <a:moveTo>
                    <a:pt x="0" y="0"/>
                  </a:moveTo>
                  <a:lnTo>
                    <a:pt x="427589" y="0"/>
                  </a:lnTo>
                  <a:lnTo>
                    <a:pt x="427589" y="4816592"/>
                  </a:lnTo>
                  <a:lnTo>
                    <a:pt x="0" y="4816592"/>
                  </a:lnTo>
                  <a:close/>
                </a:path>
              </a:pathLst>
            </a:custGeom>
            <a:solidFill>
              <a:srgbClr val="3B7A8B"/>
            </a:solidFill>
          </p:spPr>
        </p:sp>
        <p:sp>
          <p:nvSpPr>
            <p:cNvPr name="TextBox 5" id="5"/>
            <p:cNvSpPr txBox="true"/>
            <p:nvPr/>
          </p:nvSpPr>
          <p:spPr>
            <a:xfrm>
              <a:off x="0" y="-38100"/>
              <a:ext cx="427589" cy="485469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4379773" y="-1308034"/>
            <a:ext cx="2750793" cy="5747861"/>
            <a:chOff x="0" y="0"/>
            <a:chExt cx="724489" cy="1513840"/>
          </a:xfrm>
        </p:grpSpPr>
        <p:sp>
          <p:nvSpPr>
            <p:cNvPr name="Freeform 7" id="7"/>
            <p:cNvSpPr/>
            <p:nvPr/>
          </p:nvSpPr>
          <p:spPr>
            <a:xfrm flipH="false" flipV="false" rot="0">
              <a:off x="0" y="0"/>
              <a:ext cx="724489" cy="1513840"/>
            </a:xfrm>
            <a:custGeom>
              <a:avLst/>
              <a:gdLst/>
              <a:ahLst/>
              <a:cxnLst/>
              <a:rect r="r" b="b" t="t" l="l"/>
              <a:pathLst>
                <a:path h="1513840" w="724489">
                  <a:moveTo>
                    <a:pt x="197010" y="0"/>
                  </a:moveTo>
                  <a:lnTo>
                    <a:pt x="527478" y="0"/>
                  </a:lnTo>
                  <a:cubicBezTo>
                    <a:pt x="636284" y="0"/>
                    <a:pt x="724489" y="88204"/>
                    <a:pt x="724489" y="197010"/>
                  </a:cubicBezTo>
                  <a:lnTo>
                    <a:pt x="724489" y="1316830"/>
                  </a:lnTo>
                  <a:cubicBezTo>
                    <a:pt x="724489" y="1369080"/>
                    <a:pt x="703732" y="1419190"/>
                    <a:pt x="666786" y="1456137"/>
                  </a:cubicBezTo>
                  <a:cubicBezTo>
                    <a:pt x="629839" y="1493083"/>
                    <a:pt x="579729" y="1513840"/>
                    <a:pt x="527478" y="1513840"/>
                  </a:cubicBezTo>
                  <a:lnTo>
                    <a:pt x="197010" y="1513840"/>
                  </a:lnTo>
                  <a:cubicBezTo>
                    <a:pt x="88204" y="1513840"/>
                    <a:pt x="0" y="1425635"/>
                    <a:pt x="0" y="1316830"/>
                  </a:cubicBezTo>
                  <a:lnTo>
                    <a:pt x="0" y="197010"/>
                  </a:lnTo>
                  <a:cubicBezTo>
                    <a:pt x="0" y="88204"/>
                    <a:pt x="88204" y="0"/>
                    <a:pt x="197010" y="0"/>
                  </a:cubicBezTo>
                  <a:close/>
                </a:path>
              </a:pathLst>
            </a:custGeom>
            <a:solidFill>
              <a:srgbClr val="3B7A8B"/>
            </a:solidFill>
          </p:spPr>
        </p:sp>
        <p:sp>
          <p:nvSpPr>
            <p:cNvPr name="TextBox 8" id="8"/>
            <p:cNvSpPr txBox="true"/>
            <p:nvPr/>
          </p:nvSpPr>
          <p:spPr>
            <a:xfrm>
              <a:off x="0" y="-38100"/>
              <a:ext cx="724489" cy="155194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10800000">
            <a:off x="4812128" y="1469373"/>
            <a:ext cx="17018639" cy="631108"/>
          </a:xfrm>
          <a:custGeom>
            <a:avLst/>
            <a:gdLst/>
            <a:ahLst/>
            <a:cxnLst/>
            <a:rect r="r" b="b" t="t" l="l"/>
            <a:pathLst>
              <a:path h="631108" w="17018639">
                <a:moveTo>
                  <a:pt x="0" y="0"/>
                </a:moveTo>
                <a:lnTo>
                  <a:pt x="17018639" y="0"/>
                </a:lnTo>
                <a:lnTo>
                  <a:pt x="17018639" y="631108"/>
                </a:lnTo>
                <a:lnTo>
                  <a:pt x="0" y="631108"/>
                </a:lnTo>
                <a:lnTo>
                  <a:pt x="0" y="0"/>
                </a:lnTo>
                <a:close/>
              </a:path>
            </a:pathLst>
          </a:custGeom>
          <a:blipFill>
            <a:blip r:embed="rId2">
              <a:alphaModFix amt="50000"/>
            </a:blip>
            <a:stretch>
              <a:fillRect l="0" t="0" r="0" b="0"/>
            </a:stretch>
          </a:blipFill>
        </p:spPr>
      </p:sp>
      <p:grpSp>
        <p:nvGrpSpPr>
          <p:cNvPr name="Group 10" id="10"/>
          <p:cNvGrpSpPr/>
          <p:nvPr/>
        </p:nvGrpSpPr>
        <p:grpSpPr>
          <a:xfrm rot="-5400000">
            <a:off x="4996420" y="-2909330"/>
            <a:ext cx="8295161" cy="18288000"/>
            <a:chOff x="0" y="0"/>
            <a:chExt cx="2184734" cy="4816593"/>
          </a:xfrm>
        </p:grpSpPr>
        <p:sp>
          <p:nvSpPr>
            <p:cNvPr name="Freeform 11" id="11"/>
            <p:cNvSpPr/>
            <p:nvPr/>
          </p:nvSpPr>
          <p:spPr>
            <a:xfrm flipH="false" flipV="false" rot="0">
              <a:off x="0" y="0"/>
              <a:ext cx="2184734" cy="4816592"/>
            </a:xfrm>
            <a:custGeom>
              <a:avLst/>
              <a:gdLst/>
              <a:ahLst/>
              <a:cxnLst/>
              <a:rect r="r" b="b" t="t" l="l"/>
              <a:pathLst>
                <a:path h="4816592" w="2184734">
                  <a:moveTo>
                    <a:pt x="0" y="0"/>
                  </a:moveTo>
                  <a:lnTo>
                    <a:pt x="2184734" y="0"/>
                  </a:lnTo>
                  <a:lnTo>
                    <a:pt x="2184734" y="4816592"/>
                  </a:lnTo>
                  <a:lnTo>
                    <a:pt x="0" y="4816592"/>
                  </a:lnTo>
                  <a:close/>
                </a:path>
              </a:pathLst>
            </a:custGeom>
            <a:solidFill>
              <a:srgbClr val="DF966C"/>
            </a:solidFill>
          </p:spPr>
        </p:sp>
        <p:sp>
          <p:nvSpPr>
            <p:cNvPr name="TextBox 12" id="12"/>
            <p:cNvSpPr txBox="true"/>
            <p:nvPr/>
          </p:nvSpPr>
          <p:spPr>
            <a:xfrm>
              <a:off x="0" y="-38100"/>
              <a:ext cx="2184734" cy="485469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5400000">
            <a:off x="12142537" y="-630089"/>
            <a:ext cx="2750793" cy="5747861"/>
            <a:chOff x="0" y="0"/>
            <a:chExt cx="724489" cy="1513840"/>
          </a:xfrm>
        </p:grpSpPr>
        <p:sp>
          <p:nvSpPr>
            <p:cNvPr name="Freeform 14" id="14"/>
            <p:cNvSpPr/>
            <p:nvPr/>
          </p:nvSpPr>
          <p:spPr>
            <a:xfrm flipH="false" flipV="false" rot="0">
              <a:off x="0" y="0"/>
              <a:ext cx="724489" cy="1513840"/>
            </a:xfrm>
            <a:custGeom>
              <a:avLst/>
              <a:gdLst/>
              <a:ahLst/>
              <a:cxnLst/>
              <a:rect r="r" b="b" t="t" l="l"/>
              <a:pathLst>
                <a:path h="1513840" w="724489">
                  <a:moveTo>
                    <a:pt x="197010" y="0"/>
                  </a:moveTo>
                  <a:lnTo>
                    <a:pt x="527478" y="0"/>
                  </a:lnTo>
                  <a:cubicBezTo>
                    <a:pt x="636284" y="0"/>
                    <a:pt x="724489" y="88204"/>
                    <a:pt x="724489" y="197010"/>
                  </a:cubicBezTo>
                  <a:lnTo>
                    <a:pt x="724489" y="1316830"/>
                  </a:lnTo>
                  <a:cubicBezTo>
                    <a:pt x="724489" y="1369080"/>
                    <a:pt x="703732" y="1419190"/>
                    <a:pt x="666786" y="1456137"/>
                  </a:cubicBezTo>
                  <a:cubicBezTo>
                    <a:pt x="629839" y="1493083"/>
                    <a:pt x="579729" y="1513840"/>
                    <a:pt x="527478" y="1513840"/>
                  </a:cubicBezTo>
                  <a:lnTo>
                    <a:pt x="197010" y="1513840"/>
                  </a:lnTo>
                  <a:cubicBezTo>
                    <a:pt x="88204" y="1513840"/>
                    <a:pt x="0" y="1425635"/>
                    <a:pt x="0" y="1316830"/>
                  </a:cubicBezTo>
                  <a:lnTo>
                    <a:pt x="0" y="197010"/>
                  </a:lnTo>
                  <a:cubicBezTo>
                    <a:pt x="0" y="88204"/>
                    <a:pt x="88204" y="0"/>
                    <a:pt x="197010" y="0"/>
                  </a:cubicBezTo>
                  <a:close/>
                </a:path>
              </a:pathLst>
            </a:custGeom>
            <a:solidFill>
              <a:srgbClr val="DF966C"/>
            </a:solidFill>
          </p:spPr>
        </p:sp>
        <p:sp>
          <p:nvSpPr>
            <p:cNvPr name="TextBox 15" id="15"/>
            <p:cNvSpPr txBox="true"/>
            <p:nvPr/>
          </p:nvSpPr>
          <p:spPr>
            <a:xfrm>
              <a:off x="0" y="-38100"/>
              <a:ext cx="724489" cy="155194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5342510">
            <a:off x="8987451" y="7811500"/>
            <a:ext cx="13188255" cy="3099240"/>
          </a:xfrm>
          <a:custGeom>
            <a:avLst/>
            <a:gdLst/>
            <a:ahLst/>
            <a:cxnLst/>
            <a:rect r="r" b="b" t="t" l="l"/>
            <a:pathLst>
              <a:path h="3099240" w="13188255">
                <a:moveTo>
                  <a:pt x="0" y="0"/>
                </a:moveTo>
                <a:lnTo>
                  <a:pt x="13188255" y="0"/>
                </a:lnTo>
                <a:lnTo>
                  <a:pt x="13188255" y="3099240"/>
                </a:lnTo>
                <a:lnTo>
                  <a:pt x="0" y="3099240"/>
                </a:lnTo>
                <a:lnTo>
                  <a:pt x="0" y="0"/>
                </a:lnTo>
                <a:close/>
              </a:path>
            </a:pathLst>
          </a:custGeom>
          <a:blipFill>
            <a:blip r:embed="rId3">
              <a:alphaModFix amt="40000"/>
            </a:blip>
            <a:stretch>
              <a:fillRect l="0" t="0" r="0" b="0"/>
            </a:stretch>
          </a:blipFill>
        </p:spPr>
      </p:sp>
      <p:grpSp>
        <p:nvGrpSpPr>
          <p:cNvPr name="Group 17" id="17"/>
          <p:cNvGrpSpPr/>
          <p:nvPr/>
        </p:nvGrpSpPr>
        <p:grpSpPr>
          <a:xfrm rot="35663">
            <a:off x="13253065" y="3599181"/>
            <a:ext cx="3056878" cy="7138376"/>
            <a:chOff x="0" y="0"/>
            <a:chExt cx="836533" cy="1953458"/>
          </a:xfrm>
        </p:grpSpPr>
        <p:sp>
          <p:nvSpPr>
            <p:cNvPr name="Freeform 18" id="18"/>
            <p:cNvSpPr/>
            <p:nvPr/>
          </p:nvSpPr>
          <p:spPr>
            <a:xfrm flipH="false" flipV="false" rot="0">
              <a:off x="0" y="0"/>
              <a:ext cx="836533" cy="1953458"/>
            </a:xfrm>
            <a:custGeom>
              <a:avLst/>
              <a:gdLst/>
              <a:ahLst/>
              <a:cxnLst/>
              <a:rect r="r" b="b" t="t" l="l"/>
              <a:pathLst>
                <a:path h="1953458" w="836533">
                  <a:moveTo>
                    <a:pt x="0" y="0"/>
                  </a:moveTo>
                  <a:lnTo>
                    <a:pt x="836533" y="0"/>
                  </a:lnTo>
                  <a:lnTo>
                    <a:pt x="836533" y="1953458"/>
                  </a:lnTo>
                  <a:lnTo>
                    <a:pt x="0" y="1953458"/>
                  </a:lnTo>
                  <a:close/>
                </a:path>
              </a:pathLst>
            </a:custGeom>
            <a:solidFill>
              <a:srgbClr val="D6D6D6"/>
            </a:solidFill>
          </p:spPr>
        </p:sp>
        <p:sp>
          <p:nvSpPr>
            <p:cNvPr name="TextBox 19" id="19"/>
            <p:cNvSpPr txBox="true"/>
            <p:nvPr/>
          </p:nvSpPr>
          <p:spPr>
            <a:xfrm>
              <a:off x="0" y="-38100"/>
              <a:ext cx="836533" cy="1991558"/>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5404705">
            <a:off x="7192368" y="6585630"/>
            <a:ext cx="13188255" cy="3099240"/>
          </a:xfrm>
          <a:custGeom>
            <a:avLst/>
            <a:gdLst/>
            <a:ahLst/>
            <a:cxnLst/>
            <a:rect r="r" b="b" t="t" l="l"/>
            <a:pathLst>
              <a:path h="3099240" w="13188255">
                <a:moveTo>
                  <a:pt x="0" y="0"/>
                </a:moveTo>
                <a:lnTo>
                  <a:pt x="13188254" y="0"/>
                </a:lnTo>
                <a:lnTo>
                  <a:pt x="13188254" y="3099240"/>
                </a:lnTo>
                <a:lnTo>
                  <a:pt x="0" y="3099240"/>
                </a:lnTo>
                <a:lnTo>
                  <a:pt x="0" y="0"/>
                </a:lnTo>
                <a:close/>
              </a:path>
            </a:pathLst>
          </a:custGeom>
          <a:blipFill>
            <a:blip r:embed="rId3">
              <a:alphaModFix amt="40000"/>
            </a:blip>
            <a:stretch>
              <a:fillRect l="0" t="0" r="0" b="0"/>
            </a:stretch>
          </a:blipFill>
        </p:spPr>
      </p:sp>
      <p:grpSp>
        <p:nvGrpSpPr>
          <p:cNvPr name="Group 21" id="21"/>
          <p:cNvGrpSpPr/>
          <p:nvPr/>
        </p:nvGrpSpPr>
        <p:grpSpPr>
          <a:xfrm rot="-26532">
            <a:off x="-252194" y="2433180"/>
            <a:ext cx="14732030" cy="8263314"/>
            <a:chOff x="0" y="0"/>
            <a:chExt cx="4031506" cy="2261304"/>
          </a:xfrm>
        </p:grpSpPr>
        <p:sp>
          <p:nvSpPr>
            <p:cNvPr name="Freeform 22" id="22"/>
            <p:cNvSpPr/>
            <p:nvPr/>
          </p:nvSpPr>
          <p:spPr>
            <a:xfrm flipH="false" flipV="false" rot="0">
              <a:off x="0" y="0"/>
              <a:ext cx="4031507" cy="2261304"/>
            </a:xfrm>
            <a:custGeom>
              <a:avLst/>
              <a:gdLst/>
              <a:ahLst/>
              <a:cxnLst/>
              <a:rect r="r" b="b" t="t" l="l"/>
              <a:pathLst>
                <a:path h="2261304" w="4031507">
                  <a:moveTo>
                    <a:pt x="0" y="0"/>
                  </a:moveTo>
                  <a:lnTo>
                    <a:pt x="4031507" y="0"/>
                  </a:lnTo>
                  <a:lnTo>
                    <a:pt x="4031507" y="2261304"/>
                  </a:lnTo>
                  <a:lnTo>
                    <a:pt x="0" y="2261304"/>
                  </a:lnTo>
                  <a:close/>
                </a:path>
              </a:pathLst>
            </a:custGeom>
            <a:solidFill>
              <a:srgbClr val="F8F3EF"/>
            </a:solidFill>
          </p:spPr>
        </p:sp>
        <p:sp>
          <p:nvSpPr>
            <p:cNvPr name="TextBox 23" id="23"/>
            <p:cNvSpPr txBox="true"/>
            <p:nvPr/>
          </p:nvSpPr>
          <p:spPr>
            <a:xfrm>
              <a:off x="0" y="-38100"/>
              <a:ext cx="4031506" cy="2299404"/>
            </a:xfrm>
            <a:prstGeom prst="rect">
              <a:avLst/>
            </a:prstGeom>
          </p:spPr>
          <p:txBody>
            <a:bodyPr anchor="ctr" rtlCol="false" tIns="50800" lIns="50800" bIns="50800" rIns="50800"/>
            <a:lstStyle/>
            <a:p>
              <a:pPr algn="ctr">
                <a:lnSpc>
                  <a:spcPts val="2659"/>
                </a:lnSpc>
              </a:pPr>
            </a:p>
          </p:txBody>
        </p:sp>
      </p:grpSp>
      <p:sp>
        <p:nvSpPr>
          <p:cNvPr name="AutoShape 24" id="24"/>
          <p:cNvSpPr/>
          <p:nvPr/>
        </p:nvSpPr>
        <p:spPr>
          <a:xfrm flipV="true">
            <a:off x="1484424" y="8024073"/>
            <a:ext cx="11924358" cy="71915"/>
          </a:xfrm>
          <a:prstGeom prst="line">
            <a:avLst/>
          </a:prstGeom>
          <a:ln cap="flat" w="19050">
            <a:solidFill>
              <a:srgbClr val="3B7A8B"/>
            </a:solidFill>
            <a:prstDash val="solid"/>
            <a:headEnd type="none" len="sm" w="sm"/>
            <a:tailEnd type="none" len="sm" w="sm"/>
          </a:ln>
        </p:spPr>
      </p:sp>
      <p:sp>
        <p:nvSpPr>
          <p:cNvPr name="TextBox 25" id="25"/>
          <p:cNvSpPr txBox="true"/>
          <p:nvPr/>
        </p:nvSpPr>
        <p:spPr>
          <a:xfrm rot="-20732">
            <a:off x="1458673" y="3107207"/>
            <a:ext cx="11924575" cy="1402081"/>
          </a:xfrm>
          <a:prstGeom prst="rect">
            <a:avLst/>
          </a:prstGeom>
        </p:spPr>
        <p:txBody>
          <a:bodyPr anchor="t" rtlCol="false" tIns="0" lIns="0" bIns="0" rIns="0">
            <a:spAutoFit/>
          </a:bodyPr>
          <a:lstStyle/>
          <a:p>
            <a:pPr algn="l">
              <a:lnSpc>
                <a:spcPts val="8820"/>
              </a:lnSpc>
            </a:pPr>
            <a:r>
              <a:rPr lang="en-US" sz="9800" spc="-294">
                <a:solidFill>
                  <a:srgbClr val="3D6772"/>
                </a:solidFill>
                <a:latin typeface="Times New Roman Condensed"/>
                <a:ea typeface="Times New Roman Condensed"/>
                <a:cs typeface="Times New Roman Condensed"/>
                <a:sym typeface="Times New Roman Condensed"/>
              </a:rPr>
              <a:t>The Final Judgement</a:t>
            </a:r>
          </a:p>
        </p:txBody>
      </p:sp>
      <p:sp>
        <p:nvSpPr>
          <p:cNvPr name="TextBox 26" id="26"/>
          <p:cNvSpPr txBox="true"/>
          <p:nvPr/>
        </p:nvSpPr>
        <p:spPr>
          <a:xfrm rot="-20732">
            <a:off x="1472677" y="4705646"/>
            <a:ext cx="11924575" cy="2849244"/>
          </a:xfrm>
          <a:prstGeom prst="rect">
            <a:avLst/>
          </a:prstGeom>
        </p:spPr>
        <p:txBody>
          <a:bodyPr anchor="t" rtlCol="false" tIns="0" lIns="0" bIns="0" rIns="0">
            <a:spAutoFit/>
          </a:bodyPr>
          <a:lstStyle/>
          <a:p>
            <a:pPr algn="just">
              <a:lnSpc>
                <a:spcPts val="3770"/>
              </a:lnSpc>
            </a:pPr>
            <a:r>
              <a:rPr lang="en-US" b="true" sz="2900" spc="145">
                <a:solidFill>
                  <a:srgbClr val="3D6772"/>
                </a:solidFill>
                <a:latin typeface="Aileron Bold"/>
                <a:ea typeface="Aileron Bold"/>
                <a:cs typeface="Aileron Bold"/>
                <a:sym typeface="Aileron Bold"/>
              </a:rPr>
              <a:t>28 </a:t>
            </a:r>
            <a:r>
              <a:rPr lang="en-US" sz="2900" spc="145">
                <a:solidFill>
                  <a:srgbClr val="3D6772"/>
                </a:solidFill>
                <a:latin typeface="Aileron"/>
                <a:ea typeface="Aileron"/>
                <a:cs typeface="Aileron"/>
                <a:sym typeface="Aileron"/>
              </a:rPr>
              <a:t>Take therefore the talent from him, and give it unto him which hath ten talents.</a:t>
            </a:r>
          </a:p>
          <a:p>
            <a:pPr algn="just">
              <a:lnSpc>
                <a:spcPts val="3770"/>
              </a:lnSpc>
            </a:pPr>
            <a:r>
              <a:rPr lang="en-US" b="true" sz="2900" spc="145">
                <a:solidFill>
                  <a:srgbClr val="3D6772"/>
                </a:solidFill>
                <a:latin typeface="Aileron Bold"/>
                <a:ea typeface="Aileron Bold"/>
                <a:cs typeface="Aileron Bold"/>
                <a:sym typeface="Aileron Bold"/>
              </a:rPr>
              <a:t>29 </a:t>
            </a:r>
            <a:r>
              <a:rPr lang="en-US" sz="2900" spc="145">
                <a:solidFill>
                  <a:srgbClr val="3D6772"/>
                </a:solidFill>
                <a:latin typeface="Aileron"/>
                <a:ea typeface="Aileron"/>
                <a:cs typeface="Aileron"/>
                <a:sym typeface="Aileron"/>
              </a:rPr>
              <a:t>For unto every one that hath shall be given, and he shall have abundance: but from him that hath not shall be taken away even that which he hath.</a:t>
            </a:r>
          </a:p>
          <a:p>
            <a:pPr algn="just">
              <a:lnSpc>
                <a:spcPts val="3770"/>
              </a:lnSpc>
            </a:pPr>
          </a:p>
        </p:txBody>
      </p:sp>
      <p:sp>
        <p:nvSpPr>
          <p:cNvPr name="TextBox 27" id="27"/>
          <p:cNvSpPr txBox="true"/>
          <p:nvPr/>
        </p:nvSpPr>
        <p:spPr>
          <a:xfrm rot="-20732">
            <a:off x="1488902" y="8268297"/>
            <a:ext cx="11924575" cy="1104264"/>
          </a:xfrm>
          <a:prstGeom prst="rect">
            <a:avLst/>
          </a:prstGeom>
        </p:spPr>
        <p:txBody>
          <a:bodyPr anchor="t" rtlCol="false" tIns="0" lIns="0" bIns="0" rIns="0">
            <a:spAutoFit/>
          </a:bodyPr>
          <a:lstStyle/>
          <a:p>
            <a:pPr algn="just">
              <a:lnSpc>
                <a:spcPts val="2990"/>
              </a:lnSpc>
            </a:pPr>
            <a:r>
              <a:rPr lang="en-US" sz="2300" spc="115">
                <a:solidFill>
                  <a:srgbClr val="3D6772"/>
                </a:solidFill>
                <a:latin typeface="Aileron"/>
                <a:ea typeface="Aileron"/>
                <a:cs typeface="Aileron"/>
                <a:sym typeface="Aileron"/>
              </a:rPr>
              <a:t>While I have read this story all my life I did not realize the real impact and import of the story until this past week.  I am anxious to share it with you in case you missed it the same way that I have all these years.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0">
            <a:off x="923613" y="772171"/>
            <a:ext cx="4339537" cy="4371329"/>
          </a:xfrm>
          <a:custGeom>
            <a:avLst/>
            <a:gdLst/>
            <a:ahLst/>
            <a:cxnLst/>
            <a:rect r="r" b="b" t="t" l="l"/>
            <a:pathLst>
              <a:path h="4371329" w="4339537">
                <a:moveTo>
                  <a:pt x="0" y="0"/>
                </a:moveTo>
                <a:lnTo>
                  <a:pt x="4339537" y="0"/>
                </a:lnTo>
                <a:lnTo>
                  <a:pt x="4339537" y="4371329"/>
                </a:lnTo>
                <a:lnTo>
                  <a:pt x="0" y="43713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3024850" y="5143500"/>
            <a:ext cx="4339537" cy="4371329"/>
          </a:xfrm>
          <a:custGeom>
            <a:avLst/>
            <a:gdLst/>
            <a:ahLst/>
            <a:cxnLst/>
            <a:rect r="r" b="b" t="t" l="l"/>
            <a:pathLst>
              <a:path h="4371329" w="4339537">
                <a:moveTo>
                  <a:pt x="0" y="0"/>
                </a:moveTo>
                <a:lnTo>
                  <a:pt x="4339537" y="0"/>
                </a:lnTo>
                <a:lnTo>
                  <a:pt x="4339537" y="4371329"/>
                </a:lnTo>
                <a:lnTo>
                  <a:pt x="0" y="43713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923613" y="5143500"/>
            <a:ext cx="4339537" cy="4371329"/>
          </a:xfrm>
          <a:custGeom>
            <a:avLst/>
            <a:gdLst/>
            <a:ahLst/>
            <a:cxnLst/>
            <a:rect r="r" b="b" t="t" l="l"/>
            <a:pathLst>
              <a:path h="4371329" w="4339537">
                <a:moveTo>
                  <a:pt x="0" y="4371329"/>
                </a:moveTo>
                <a:lnTo>
                  <a:pt x="4339537" y="4371329"/>
                </a:lnTo>
                <a:lnTo>
                  <a:pt x="4339537" y="0"/>
                </a:lnTo>
                <a:lnTo>
                  <a:pt x="0" y="0"/>
                </a:lnTo>
                <a:lnTo>
                  <a:pt x="0" y="437132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true" rot="-10800000">
            <a:off x="13024850" y="772171"/>
            <a:ext cx="4339537" cy="4371329"/>
          </a:xfrm>
          <a:custGeom>
            <a:avLst/>
            <a:gdLst/>
            <a:ahLst/>
            <a:cxnLst/>
            <a:rect r="r" b="b" t="t" l="l"/>
            <a:pathLst>
              <a:path h="4371329" w="4339537">
                <a:moveTo>
                  <a:pt x="0" y="4371329"/>
                </a:moveTo>
                <a:lnTo>
                  <a:pt x="4339537" y="4371329"/>
                </a:lnTo>
                <a:lnTo>
                  <a:pt x="4339537" y="0"/>
                </a:lnTo>
                <a:lnTo>
                  <a:pt x="0" y="0"/>
                </a:lnTo>
                <a:lnTo>
                  <a:pt x="0" y="437132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016805" y="2116671"/>
            <a:ext cx="11282901" cy="7940341"/>
          </a:xfrm>
          <a:custGeom>
            <a:avLst/>
            <a:gdLst/>
            <a:ahLst/>
            <a:cxnLst/>
            <a:rect r="r" b="b" t="t" l="l"/>
            <a:pathLst>
              <a:path h="7940341" w="11282901">
                <a:moveTo>
                  <a:pt x="0" y="0"/>
                </a:moveTo>
                <a:lnTo>
                  <a:pt x="11282900" y="0"/>
                </a:lnTo>
                <a:lnTo>
                  <a:pt x="11282900" y="7940341"/>
                </a:lnTo>
                <a:lnTo>
                  <a:pt x="0" y="7940341"/>
                </a:lnTo>
                <a:lnTo>
                  <a:pt x="0" y="0"/>
                </a:lnTo>
                <a:close/>
              </a:path>
            </a:pathLst>
          </a:custGeom>
          <a:blipFill>
            <a:blip r:embed="rId4">
              <a:alphaModFix amt="40000"/>
            </a:blip>
            <a:stretch>
              <a:fillRect l="0" t="0" r="0" b="0"/>
            </a:stretch>
          </a:blipFill>
        </p:spPr>
      </p:sp>
      <p:grpSp>
        <p:nvGrpSpPr>
          <p:cNvPr name="Group 7" id="7"/>
          <p:cNvGrpSpPr/>
          <p:nvPr/>
        </p:nvGrpSpPr>
        <p:grpSpPr>
          <a:xfrm rot="5400000">
            <a:off x="11612684" y="945849"/>
            <a:ext cx="2197428" cy="3588135"/>
            <a:chOff x="0" y="0"/>
            <a:chExt cx="578747" cy="945023"/>
          </a:xfrm>
        </p:grpSpPr>
        <p:sp>
          <p:nvSpPr>
            <p:cNvPr name="Freeform 8" id="8"/>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F966C"/>
            </a:solidFill>
          </p:spPr>
        </p:sp>
        <p:sp>
          <p:nvSpPr>
            <p:cNvPr name="TextBox 9" id="9"/>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4416418" y="2651089"/>
            <a:ext cx="10089047" cy="6722885"/>
            <a:chOff x="0" y="0"/>
            <a:chExt cx="2657198" cy="1770636"/>
          </a:xfrm>
        </p:grpSpPr>
        <p:sp>
          <p:nvSpPr>
            <p:cNvPr name="Freeform 11" id="11"/>
            <p:cNvSpPr/>
            <p:nvPr/>
          </p:nvSpPr>
          <p:spPr>
            <a:xfrm flipH="false" flipV="false" rot="0">
              <a:off x="0" y="0"/>
              <a:ext cx="2657197" cy="1770636"/>
            </a:xfrm>
            <a:custGeom>
              <a:avLst/>
              <a:gdLst/>
              <a:ahLst/>
              <a:cxnLst/>
              <a:rect r="r" b="b" t="t" l="l"/>
              <a:pathLst>
                <a:path h="1770636" w="2657197">
                  <a:moveTo>
                    <a:pt x="46809" y="0"/>
                  </a:moveTo>
                  <a:lnTo>
                    <a:pt x="2610389" y="0"/>
                  </a:lnTo>
                  <a:cubicBezTo>
                    <a:pt x="2636240" y="0"/>
                    <a:pt x="2657197" y="20957"/>
                    <a:pt x="2657197" y="46809"/>
                  </a:cubicBezTo>
                  <a:lnTo>
                    <a:pt x="2657197" y="1723827"/>
                  </a:lnTo>
                  <a:cubicBezTo>
                    <a:pt x="2657197" y="1749679"/>
                    <a:pt x="2636240" y="1770636"/>
                    <a:pt x="2610389" y="1770636"/>
                  </a:cubicBezTo>
                  <a:lnTo>
                    <a:pt x="46809" y="1770636"/>
                  </a:lnTo>
                  <a:cubicBezTo>
                    <a:pt x="20957" y="1770636"/>
                    <a:pt x="0" y="1749679"/>
                    <a:pt x="0" y="1723827"/>
                  </a:cubicBezTo>
                  <a:lnTo>
                    <a:pt x="0" y="46809"/>
                  </a:lnTo>
                  <a:cubicBezTo>
                    <a:pt x="0" y="20957"/>
                    <a:pt x="20957" y="0"/>
                    <a:pt x="46809" y="0"/>
                  </a:cubicBezTo>
                  <a:close/>
                </a:path>
              </a:pathLst>
            </a:custGeom>
            <a:solidFill>
              <a:srgbClr val="DF966C"/>
            </a:solidFill>
          </p:spPr>
        </p:sp>
        <p:sp>
          <p:nvSpPr>
            <p:cNvPr name="TextBox 12" id="12"/>
            <p:cNvSpPr txBox="true"/>
            <p:nvPr/>
          </p:nvSpPr>
          <p:spPr>
            <a:xfrm>
              <a:off x="0" y="-38100"/>
              <a:ext cx="2657198" cy="1808736"/>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2988295" y="1106784"/>
            <a:ext cx="11118637" cy="7824741"/>
          </a:xfrm>
          <a:custGeom>
            <a:avLst/>
            <a:gdLst/>
            <a:ahLst/>
            <a:cxnLst/>
            <a:rect r="r" b="b" t="t" l="l"/>
            <a:pathLst>
              <a:path h="7824741" w="11118637">
                <a:moveTo>
                  <a:pt x="0" y="0"/>
                </a:moveTo>
                <a:lnTo>
                  <a:pt x="11118637" y="0"/>
                </a:lnTo>
                <a:lnTo>
                  <a:pt x="11118637" y="7824741"/>
                </a:lnTo>
                <a:lnTo>
                  <a:pt x="0" y="7824741"/>
                </a:lnTo>
                <a:lnTo>
                  <a:pt x="0" y="0"/>
                </a:lnTo>
                <a:close/>
              </a:path>
            </a:pathLst>
          </a:custGeom>
          <a:blipFill>
            <a:blip r:embed="rId4">
              <a:alphaModFix amt="40000"/>
            </a:blip>
            <a:stretch>
              <a:fillRect l="0" t="0" r="0" b="0"/>
            </a:stretch>
          </a:blipFill>
        </p:spPr>
      </p:sp>
      <p:grpSp>
        <p:nvGrpSpPr>
          <p:cNvPr name="Group 14" id="14"/>
          <p:cNvGrpSpPr/>
          <p:nvPr/>
        </p:nvGrpSpPr>
        <p:grpSpPr>
          <a:xfrm rot="5400000">
            <a:off x="10584173" y="-64037"/>
            <a:ext cx="2197428" cy="3588135"/>
            <a:chOff x="0" y="0"/>
            <a:chExt cx="578747" cy="945023"/>
          </a:xfrm>
        </p:grpSpPr>
        <p:sp>
          <p:nvSpPr>
            <p:cNvPr name="Freeform 15" id="15"/>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E8E4E0"/>
            </a:solidFill>
          </p:spPr>
        </p:sp>
        <p:sp>
          <p:nvSpPr>
            <p:cNvPr name="TextBox 16" id="16"/>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387908" y="1641203"/>
            <a:ext cx="10089047" cy="6722885"/>
            <a:chOff x="0" y="0"/>
            <a:chExt cx="2657198" cy="1770636"/>
          </a:xfrm>
        </p:grpSpPr>
        <p:sp>
          <p:nvSpPr>
            <p:cNvPr name="Freeform 18" id="18"/>
            <p:cNvSpPr/>
            <p:nvPr/>
          </p:nvSpPr>
          <p:spPr>
            <a:xfrm flipH="false" flipV="false" rot="0">
              <a:off x="0" y="0"/>
              <a:ext cx="2657197" cy="1770636"/>
            </a:xfrm>
            <a:custGeom>
              <a:avLst/>
              <a:gdLst/>
              <a:ahLst/>
              <a:cxnLst/>
              <a:rect r="r" b="b" t="t" l="l"/>
              <a:pathLst>
                <a:path h="1770636" w="2657197">
                  <a:moveTo>
                    <a:pt x="46809" y="0"/>
                  </a:moveTo>
                  <a:lnTo>
                    <a:pt x="2610389" y="0"/>
                  </a:lnTo>
                  <a:cubicBezTo>
                    <a:pt x="2636240" y="0"/>
                    <a:pt x="2657197" y="20957"/>
                    <a:pt x="2657197" y="46809"/>
                  </a:cubicBezTo>
                  <a:lnTo>
                    <a:pt x="2657197" y="1723827"/>
                  </a:lnTo>
                  <a:cubicBezTo>
                    <a:pt x="2657197" y="1749679"/>
                    <a:pt x="2636240" y="1770636"/>
                    <a:pt x="2610389" y="1770636"/>
                  </a:cubicBezTo>
                  <a:lnTo>
                    <a:pt x="46809" y="1770636"/>
                  </a:lnTo>
                  <a:cubicBezTo>
                    <a:pt x="20957" y="1770636"/>
                    <a:pt x="0" y="1749679"/>
                    <a:pt x="0" y="1723827"/>
                  </a:cubicBezTo>
                  <a:lnTo>
                    <a:pt x="0" y="46809"/>
                  </a:lnTo>
                  <a:cubicBezTo>
                    <a:pt x="0" y="20957"/>
                    <a:pt x="20957" y="0"/>
                    <a:pt x="46809" y="0"/>
                  </a:cubicBezTo>
                  <a:close/>
                </a:path>
              </a:pathLst>
            </a:custGeom>
            <a:solidFill>
              <a:srgbClr val="E8E4E0"/>
            </a:solidFill>
          </p:spPr>
        </p:sp>
        <p:sp>
          <p:nvSpPr>
            <p:cNvPr name="TextBox 19" id="19"/>
            <p:cNvSpPr txBox="true"/>
            <p:nvPr/>
          </p:nvSpPr>
          <p:spPr>
            <a:xfrm>
              <a:off x="0" y="-38100"/>
              <a:ext cx="2657198" cy="1808736"/>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true" flipV="true" rot="0">
            <a:off x="7771683" y="2828745"/>
            <a:ext cx="5080305" cy="5061831"/>
          </a:xfrm>
          <a:custGeom>
            <a:avLst/>
            <a:gdLst/>
            <a:ahLst/>
            <a:cxnLst/>
            <a:rect r="r" b="b" t="t" l="l"/>
            <a:pathLst>
              <a:path h="5061831" w="5080305">
                <a:moveTo>
                  <a:pt x="5080305" y="5061831"/>
                </a:moveTo>
                <a:lnTo>
                  <a:pt x="0" y="5061831"/>
                </a:lnTo>
                <a:lnTo>
                  <a:pt x="0" y="0"/>
                </a:lnTo>
                <a:lnTo>
                  <a:pt x="5080305" y="0"/>
                </a:lnTo>
                <a:lnTo>
                  <a:pt x="5080305" y="506183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20732">
            <a:off x="4021393" y="2608865"/>
            <a:ext cx="8325065" cy="1402081"/>
          </a:xfrm>
          <a:prstGeom prst="rect">
            <a:avLst/>
          </a:prstGeom>
        </p:spPr>
        <p:txBody>
          <a:bodyPr anchor="t" rtlCol="false" tIns="0" lIns="0" bIns="0" rIns="0">
            <a:spAutoFit/>
          </a:bodyPr>
          <a:lstStyle/>
          <a:p>
            <a:pPr algn="l">
              <a:lnSpc>
                <a:spcPts val="8820"/>
              </a:lnSpc>
            </a:pPr>
            <a:r>
              <a:rPr lang="en-US" sz="9800" spc="-294">
                <a:solidFill>
                  <a:srgbClr val="3D6772"/>
                </a:solidFill>
                <a:latin typeface="Times New Roman Condensed"/>
                <a:ea typeface="Times New Roman Condensed"/>
                <a:cs typeface="Times New Roman Condensed"/>
                <a:sym typeface="Times New Roman Condensed"/>
              </a:rPr>
              <a:t>The Hidden Blessing</a:t>
            </a:r>
          </a:p>
        </p:txBody>
      </p:sp>
      <p:sp>
        <p:nvSpPr>
          <p:cNvPr name="TextBox 22" id="22"/>
          <p:cNvSpPr txBox="true"/>
          <p:nvPr/>
        </p:nvSpPr>
        <p:spPr>
          <a:xfrm rot="-20732">
            <a:off x="4023719" y="4426182"/>
            <a:ext cx="7650647" cy="2372994"/>
          </a:xfrm>
          <a:prstGeom prst="rect">
            <a:avLst/>
          </a:prstGeom>
        </p:spPr>
        <p:txBody>
          <a:bodyPr anchor="t" rtlCol="false" tIns="0" lIns="0" bIns="0" rIns="0">
            <a:spAutoFit/>
          </a:bodyPr>
          <a:lstStyle/>
          <a:p>
            <a:pPr algn="just">
              <a:lnSpc>
                <a:spcPts val="3770"/>
              </a:lnSpc>
            </a:pPr>
            <a:r>
              <a:rPr lang="en-US" sz="2900" spc="145">
                <a:solidFill>
                  <a:srgbClr val="3D6772"/>
                </a:solidFill>
                <a:latin typeface="Aileron"/>
                <a:ea typeface="Aileron"/>
                <a:cs typeface="Aileron"/>
                <a:sym typeface="Aileron"/>
              </a:rPr>
              <a:t>The servants assumed they were holding their lord’s resources that would e returned to their lord but when the lord returned he allowed them to “KEEP” both the principle and the profit for themselves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886970" y="4362308"/>
            <a:ext cx="14092785" cy="1015855"/>
          </a:xfrm>
          <a:custGeom>
            <a:avLst/>
            <a:gdLst/>
            <a:ahLst/>
            <a:cxnLst/>
            <a:rect r="r" b="b" t="t" l="l"/>
            <a:pathLst>
              <a:path h="1015855" w="14092785">
                <a:moveTo>
                  <a:pt x="0" y="0"/>
                </a:moveTo>
                <a:lnTo>
                  <a:pt x="14092785" y="0"/>
                </a:lnTo>
                <a:lnTo>
                  <a:pt x="14092785" y="1015855"/>
                </a:lnTo>
                <a:lnTo>
                  <a:pt x="0" y="1015855"/>
                </a:lnTo>
                <a:lnTo>
                  <a:pt x="0" y="0"/>
                </a:lnTo>
                <a:close/>
              </a:path>
            </a:pathLst>
          </a:custGeom>
          <a:blipFill>
            <a:blip r:embed="rId2">
              <a:alphaModFix amt="40000"/>
            </a:blip>
            <a:stretch>
              <a:fillRect l="0" t="0" r="0" b="0"/>
            </a:stretch>
          </a:blipFill>
        </p:spPr>
      </p:sp>
      <p:grpSp>
        <p:nvGrpSpPr>
          <p:cNvPr name="Group 3" id="3"/>
          <p:cNvGrpSpPr/>
          <p:nvPr/>
        </p:nvGrpSpPr>
        <p:grpSpPr>
          <a:xfrm rot="0">
            <a:off x="13735955" y="0"/>
            <a:ext cx="2689480" cy="10287000"/>
            <a:chOff x="0" y="0"/>
            <a:chExt cx="708341" cy="2709333"/>
          </a:xfrm>
        </p:grpSpPr>
        <p:sp>
          <p:nvSpPr>
            <p:cNvPr name="Freeform 4" id="4"/>
            <p:cNvSpPr/>
            <p:nvPr/>
          </p:nvSpPr>
          <p:spPr>
            <a:xfrm flipH="false" flipV="false" rot="0">
              <a:off x="0" y="0"/>
              <a:ext cx="708341" cy="2709333"/>
            </a:xfrm>
            <a:custGeom>
              <a:avLst/>
              <a:gdLst/>
              <a:ahLst/>
              <a:cxnLst/>
              <a:rect r="r" b="b" t="t" l="l"/>
              <a:pathLst>
                <a:path h="2709333" w="708341">
                  <a:moveTo>
                    <a:pt x="0" y="0"/>
                  </a:moveTo>
                  <a:lnTo>
                    <a:pt x="708341" y="0"/>
                  </a:lnTo>
                  <a:lnTo>
                    <a:pt x="708341" y="2709333"/>
                  </a:lnTo>
                  <a:lnTo>
                    <a:pt x="0" y="2709333"/>
                  </a:lnTo>
                  <a:close/>
                </a:path>
              </a:pathLst>
            </a:custGeom>
            <a:solidFill>
              <a:srgbClr val="DF966C"/>
            </a:solidFill>
          </p:spPr>
        </p:sp>
        <p:sp>
          <p:nvSpPr>
            <p:cNvPr name="TextBox 5" id="5"/>
            <p:cNvSpPr txBox="true"/>
            <p:nvPr/>
          </p:nvSpPr>
          <p:spPr>
            <a:xfrm>
              <a:off x="0" y="-38100"/>
              <a:ext cx="708341" cy="274743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326721" y="5932183"/>
            <a:ext cx="2197428" cy="3588135"/>
            <a:chOff x="0" y="0"/>
            <a:chExt cx="578747" cy="945023"/>
          </a:xfrm>
        </p:grpSpPr>
        <p:sp>
          <p:nvSpPr>
            <p:cNvPr name="Freeform 7" id="7"/>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F966C"/>
            </a:solidFill>
          </p:spPr>
        </p:sp>
        <p:sp>
          <p:nvSpPr>
            <p:cNvPr name="TextBox 8" id="8"/>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5400000">
            <a:off x="8011923" y="4362308"/>
            <a:ext cx="14092785" cy="1015855"/>
          </a:xfrm>
          <a:custGeom>
            <a:avLst/>
            <a:gdLst/>
            <a:ahLst/>
            <a:cxnLst/>
            <a:rect r="r" b="b" t="t" l="l"/>
            <a:pathLst>
              <a:path h="1015855" w="14092785">
                <a:moveTo>
                  <a:pt x="0" y="0"/>
                </a:moveTo>
                <a:lnTo>
                  <a:pt x="14092785" y="0"/>
                </a:lnTo>
                <a:lnTo>
                  <a:pt x="14092785" y="1015855"/>
                </a:lnTo>
                <a:lnTo>
                  <a:pt x="0" y="1015855"/>
                </a:lnTo>
                <a:lnTo>
                  <a:pt x="0" y="0"/>
                </a:lnTo>
                <a:close/>
              </a:path>
            </a:pathLst>
          </a:custGeom>
          <a:blipFill>
            <a:blip r:embed="rId2">
              <a:alphaModFix amt="40000"/>
            </a:blip>
            <a:stretch>
              <a:fillRect l="0" t="0" r="0" b="0"/>
            </a:stretch>
          </a:blipFill>
        </p:spPr>
      </p:sp>
      <p:grpSp>
        <p:nvGrpSpPr>
          <p:cNvPr name="Group 10" id="10"/>
          <p:cNvGrpSpPr/>
          <p:nvPr/>
        </p:nvGrpSpPr>
        <p:grpSpPr>
          <a:xfrm rot="0">
            <a:off x="13451674" y="1759269"/>
            <a:ext cx="2197428" cy="3588135"/>
            <a:chOff x="0" y="0"/>
            <a:chExt cx="578747" cy="945023"/>
          </a:xfrm>
        </p:grpSpPr>
        <p:sp>
          <p:nvSpPr>
            <p:cNvPr name="Freeform 11" id="11"/>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E8E4E0"/>
            </a:solidFill>
          </p:spPr>
        </p:sp>
        <p:sp>
          <p:nvSpPr>
            <p:cNvPr name="TextBox 12" id="12"/>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4550388" cy="10287000"/>
            <a:chOff x="0" y="0"/>
            <a:chExt cx="3832201" cy="2709333"/>
          </a:xfrm>
        </p:grpSpPr>
        <p:sp>
          <p:nvSpPr>
            <p:cNvPr name="Freeform 14" id="14"/>
            <p:cNvSpPr/>
            <p:nvPr/>
          </p:nvSpPr>
          <p:spPr>
            <a:xfrm flipH="false" flipV="false" rot="0">
              <a:off x="0" y="0"/>
              <a:ext cx="3832201" cy="2709333"/>
            </a:xfrm>
            <a:custGeom>
              <a:avLst/>
              <a:gdLst/>
              <a:ahLst/>
              <a:cxnLst/>
              <a:rect r="r" b="b" t="t" l="l"/>
              <a:pathLst>
                <a:path h="2709333" w="3832201">
                  <a:moveTo>
                    <a:pt x="0" y="0"/>
                  </a:moveTo>
                  <a:lnTo>
                    <a:pt x="3832201" y="0"/>
                  </a:lnTo>
                  <a:lnTo>
                    <a:pt x="3832201" y="2709333"/>
                  </a:lnTo>
                  <a:lnTo>
                    <a:pt x="0" y="2709333"/>
                  </a:lnTo>
                  <a:close/>
                </a:path>
              </a:pathLst>
            </a:custGeom>
            <a:solidFill>
              <a:srgbClr val="E8E4E0"/>
            </a:solidFill>
          </p:spPr>
        </p:sp>
        <p:sp>
          <p:nvSpPr>
            <p:cNvPr name="TextBox 15" id="15"/>
            <p:cNvSpPr txBox="true"/>
            <p:nvPr/>
          </p:nvSpPr>
          <p:spPr>
            <a:xfrm>
              <a:off x="0" y="-38100"/>
              <a:ext cx="3832201" cy="2747433"/>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396873" y="3811665"/>
            <a:ext cx="11871909" cy="5307330"/>
          </a:xfrm>
          <a:prstGeom prst="rect">
            <a:avLst/>
          </a:prstGeom>
        </p:spPr>
        <p:txBody>
          <a:bodyPr anchor="t" rtlCol="false" tIns="0" lIns="0" bIns="0" rIns="0">
            <a:spAutoFit/>
          </a:bodyPr>
          <a:lstStyle/>
          <a:p>
            <a:pPr algn="just">
              <a:lnSpc>
                <a:spcPts val="4680"/>
              </a:lnSpc>
            </a:pPr>
            <a:r>
              <a:rPr lang="en-US" sz="3600" spc="179">
                <a:solidFill>
                  <a:srgbClr val="3D6772"/>
                </a:solidFill>
                <a:latin typeface="Aileron"/>
                <a:ea typeface="Aileron"/>
                <a:cs typeface="Aileron"/>
                <a:sym typeface="Aileron"/>
              </a:rPr>
              <a:t>Time is too short to be worried or concerned about what others have compared to what you have.  It may be that you don’t have more because you can not handle what you already have</a:t>
            </a:r>
          </a:p>
          <a:p>
            <a:pPr algn="just">
              <a:lnSpc>
                <a:spcPts val="4680"/>
              </a:lnSpc>
            </a:pPr>
          </a:p>
          <a:p>
            <a:pPr algn="just">
              <a:lnSpc>
                <a:spcPts val="4680"/>
              </a:lnSpc>
            </a:pPr>
            <a:r>
              <a:rPr lang="en-US" sz="3600" spc="179">
                <a:solidFill>
                  <a:srgbClr val="3D6772"/>
                </a:solidFill>
                <a:latin typeface="Aileron"/>
                <a:ea typeface="Aileron"/>
                <a:cs typeface="Aileron"/>
                <a:sym typeface="Aileron"/>
              </a:rPr>
              <a:t>Spend your time using what you have to the best of your ability.  God will not judge you on what others have but on how well you take care of what you do have</a:t>
            </a:r>
          </a:p>
        </p:txBody>
      </p:sp>
      <p:sp>
        <p:nvSpPr>
          <p:cNvPr name="Freeform 17" id="17"/>
          <p:cNvSpPr/>
          <p:nvPr/>
        </p:nvSpPr>
        <p:spPr>
          <a:xfrm flipH="false" flipV="false" rot="0">
            <a:off x="1396873" y="2691085"/>
            <a:ext cx="10762814" cy="782750"/>
          </a:xfrm>
          <a:custGeom>
            <a:avLst/>
            <a:gdLst/>
            <a:ahLst/>
            <a:cxnLst/>
            <a:rect r="r" b="b" t="t" l="l"/>
            <a:pathLst>
              <a:path h="782750" w="10762814">
                <a:moveTo>
                  <a:pt x="0" y="0"/>
                </a:moveTo>
                <a:lnTo>
                  <a:pt x="10762814" y="0"/>
                </a:lnTo>
                <a:lnTo>
                  <a:pt x="10762814" y="782750"/>
                </a:lnTo>
                <a:lnTo>
                  <a:pt x="0" y="7827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16670301" y="7521650"/>
            <a:ext cx="526123" cy="476380"/>
          </a:xfrm>
          <a:custGeom>
            <a:avLst/>
            <a:gdLst/>
            <a:ahLst/>
            <a:cxnLst/>
            <a:rect r="r" b="b" t="t" l="l"/>
            <a:pathLst>
              <a:path h="476380" w="526123">
                <a:moveTo>
                  <a:pt x="0" y="0"/>
                </a:moveTo>
                <a:lnTo>
                  <a:pt x="526123" y="0"/>
                </a:lnTo>
                <a:lnTo>
                  <a:pt x="526123" y="476380"/>
                </a:lnTo>
                <a:lnTo>
                  <a:pt x="0" y="476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1396873" y="1101091"/>
            <a:ext cx="12164049" cy="1402081"/>
          </a:xfrm>
          <a:prstGeom prst="rect">
            <a:avLst/>
          </a:prstGeom>
        </p:spPr>
        <p:txBody>
          <a:bodyPr anchor="t" rtlCol="false" tIns="0" lIns="0" bIns="0" rIns="0">
            <a:spAutoFit/>
          </a:bodyPr>
          <a:lstStyle/>
          <a:p>
            <a:pPr algn="l">
              <a:lnSpc>
                <a:spcPts val="8820"/>
              </a:lnSpc>
            </a:pPr>
            <a:r>
              <a:rPr lang="en-US" sz="9800" spc="-294">
                <a:solidFill>
                  <a:srgbClr val="3D6772"/>
                </a:solidFill>
                <a:latin typeface="Times New Roman Condensed"/>
                <a:ea typeface="Times New Roman Condensed"/>
                <a:cs typeface="Times New Roman Condensed"/>
                <a:sym typeface="Times New Roman Condensed"/>
              </a:rPr>
              <a:t>Use What You Have</a:t>
            </a:r>
          </a:p>
        </p:txBody>
      </p:sp>
      <p:sp>
        <p:nvSpPr>
          <p:cNvPr name="Freeform 20" id="20"/>
          <p:cNvSpPr/>
          <p:nvPr/>
        </p:nvSpPr>
        <p:spPr>
          <a:xfrm flipH="false" flipV="false" rot="0">
            <a:off x="14872402" y="3245516"/>
            <a:ext cx="425744" cy="604249"/>
          </a:xfrm>
          <a:custGeom>
            <a:avLst/>
            <a:gdLst/>
            <a:ahLst/>
            <a:cxnLst/>
            <a:rect r="r" b="b" t="t" l="l"/>
            <a:pathLst>
              <a:path h="604249" w="425744">
                <a:moveTo>
                  <a:pt x="0" y="0"/>
                </a:moveTo>
                <a:lnTo>
                  <a:pt x="425744" y="0"/>
                </a:lnTo>
                <a:lnTo>
                  <a:pt x="425744" y="604249"/>
                </a:lnTo>
                <a:lnTo>
                  <a:pt x="0" y="6042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492694" y="1008071"/>
            <a:ext cx="20880418" cy="774315"/>
          </a:xfrm>
          <a:custGeom>
            <a:avLst/>
            <a:gdLst/>
            <a:ahLst/>
            <a:cxnLst/>
            <a:rect r="r" b="b" t="t" l="l"/>
            <a:pathLst>
              <a:path h="774315" w="20880418">
                <a:moveTo>
                  <a:pt x="0" y="0"/>
                </a:moveTo>
                <a:lnTo>
                  <a:pt x="20880417" y="0"/>
                </a:lnTo>
                <a:lnTo>
                  <a:pt x="20880417" y="774315"/>
                </a:lnTo>
                <a:lnTo>
                  <a:pt x="0" y="774315"/>
                </a:lnTo>
                <a:lnTo>
                  <a:pt x="0" y="0"/>
                </a:lnTo>
                <a:close/>
              </a:path>
            </a:pathLst>
          </a:custGeom>
          <a:blipFill>
            <a:blip r:embed="rId2">
              <a:alphaModFix amt="50000"/>
            </a:blip>
            <a:stretch>
              <a:fillRect l="0" t="0" r="0" b="0"/>
            </a:stretch>
          </a:blipFill>
        </p:spPr>
      </p:sp>
      <p:grpSp>
        <p:nvGrpSpPr>
          <p:cNvPr name="Group 3" id="3"/>
          <p:cNvGrpSpPr/>
          <p:nvPr/>
        </p:nvGrpSpPr>
        <p:grpSpPr>
          <a:xfrm rot="-5400000">
            <a:off x="4803518" y="-3197482"/>
            <a:ext cx="8680965" cy="18288000"/>
            <a:chOff x="0" y="0"/>
            <a:chExt cx="2286345" cy="4816593"/>
          </a:xfrm>
        </p:grpSpPr>
        <p:sp>
          <p:nvSpPr>
            <p:cNvPr name="Freeform 4" id="4"/>
            <p:cNvSpPr/>
            <p:nvPr/>
          </p:nvSpPr>
          <p:spPr>
            <a:xfrm flipH="false" flipV="false" rot="0">
              <a:off x="0" y="0"/>
              <a:ext cx="2286345" cy="4816592"/>
            </a:xfrm>
            <a:custGeom>
              <a:avLst/>
              <a:gdLst/>
              <a:ahLst/>
              <a:cxnLst/>
              <a:rect r="r" b="b" t="t" l="l"/>
              <a:pathLst>
                <a:path h="4816592" w="2286345">
                  <a:moveTo>
                    <a:pt x="0" y="0"/>
                  </a:moveTo>
                  <a:lnTo>
                    <a:pt x="2286345" y="0"/>
                  </a:lnTo>
                  <a:lnTo>
                    <a:pt x="2286345" y="4816592"/>
                  </a:lnTo>
                  <a:lnTo>
                    <a:pt x="0" y="4816592"/>
                  </a:lnTo>
                  <a:close/>
                </a:path>
              </a:pathLst>
            </a:custGeom>
            <a:solidFill>
              <a:srgbClr val="DF966C"/>
            </a:solidFill>
          </p:spPr>
        </p:sp>
        <p:sp>
          <p:nvSpPr>
            <p:cNvPr name="TextBox 5" id="5"/>
            <p:cNvSpPr txBox="true"/>
            <p:nvPr/>
          </p:nvSpPr>
          <p:spPr>
            <a:xfrm>
              <a:off x="0" y="-38100"/>
              <a:ext cx="2286345" cy="485469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7768604" y="-1019788"/>
            <a:ext cx="2750793" cy="5747861"/>
            <a:chOff x="0" y="0"/>
            <a:chExt cx="724489" cy="1513840"/>
          </a:xfrm>
        </p:grpSpPr>
        <p:sp>
          <p:nvSpPr>
            <p:cNvPr name="Freeform 7" id="7"/>
            <p:cNvSpPr/>
            <p:nvPr/>
          </p:nvSpPr>
          <p:spPr>
            <a:xfrm flipH="false" flipV="false" rot="0">
              <a:off x="0" y="0"/>
              <a:ext cx="724489" cy="1513840"/>
            </a:xfrm>
            <a:custGeom>
              <a:avLst/>
              <a:gdLst/>
              <a:ahLst/>
              <a:cxnLst/>
              <a:rect r="r" b="b" t="t" l="l"/>
              <a:pathLst>
                <a:path h="1513840" w="724489">
                  <a:moveTo>
                    <a:pt x="197010" y="0"/>
                  </a:moveTo>
                  <a:lnTo>
                    <a:pt x="527478" y="0"/>
                  </a:lnTo>
                  <a:cubicBezTo>
                    <a:pt x="636284" y="0"/>
                    <a:pt x="724489" y="88204"/>
                    <a:pt x="724489" y="197010"/>
                  </a:cubicBezTo>
                  <a:lnTo>
                    <a:pt x="724489" y="1316830"/>
                  </a:lnTo>
                  <a:cubicBezTo>
                    <a:pt x="724489" y="1369080"/>
                    <a:pt x="703732" y="1419190"/>
                    <a:pt x="666786" y="1456137"/>
                  </a:cubicBezTo>
                  <a:cubicBezTo>
                    <a:pt x="629839" y="1493083"/>
                    <a:pt x="579729" y="1513840"/>
                    <a:pt x="527478" y="1513840"/>
                  </a:cubicBezTo>
                  <a:lnTo>
                    <a:pt x="197010" y="1513840"/>
                  </a:lnTo>
                  <a:cubicBezTo>
                    <a:pt x="88204" y="1513840"/>
                    <a:pt x="0" y="1425635"/>
                    <a:pt x="0" y="1316830"/>
                  </a:cubicBezTo>
                  <a:lnTo>
                    <a:pt x="0" y="197010"/>
                  </a:lnTo>
                  <a:cubicBezTo>
                    <a:pt x="0" y="88204"/>
                    <a:pt x="88204" y="0"/>
                    <a:pt x="197010" y="0"/>
                  </a:cubicBezTo>
                  <a:close/>
                </a:path>
              </a:pathLst>
            </a:custGeom>
            <a:solidFill>
              <a:srgbClr val="DF966C"/>
            </a:solidFill>
          </p:spPr>
        </p:sp>
        <p:sp>
          <p:nvSpPr>
            <p:cNvPr name="TextBox 8" id="8"/>
            <p:cNvSpPr txBox="true"/>
            <p:nvPr/>
          </p:nvSpPr>
          <p:spPr>
            <a:xfrm>
              <a:off x="0" y="-38100"/>
              <a:ext cx="724489" cy="155194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68188">
            <a:off x="1104318" y="2990825"/>
            <a:ext cx="14562626" cy="7769556"/>
            <a:chOff x="0" y="0"/>
            <a:chExt cx="3962794" cy="2114258"/>
          </a:xfrm>
        </p:grpSpPr>
        <p:sp>
          <p:nvSpPr>
            <p:cNvPr name="Freeform 10" id="10"/>
            <p:cNvSpPr/>
            <p:nvPr/>
          </p:nvSpPr>
          <p:spPr>
            <a:xfrm flipH="false" flipV="false" rot="0">
              <a:off x="0" y="0"/>
              <a:ext cx="3962794" cy="2114258"/>
            </a:xfrm>
            <a:custGeom>
              <a:avLst/>
              <a:gdLst/>
              <a:ahLst/>
              <a:cxnLst/>
              <a:rect r="r" b="b" t="t" l="l"/>
              <a:pathLst>
                <a:path h="2114258" w="3962794">
                  <a:moveTo>
                    <a:pt x="0" y="0"/>
                  </a:moveTo>
                  <a:lnTo>
                    <a:pt x="3962794" y="0"/>
                  </a:lnTo>
                  <a:lnTo>
                    <a:pt x="3962794" y="2114258"/>
                  </a:lnTo>
                  <a:lnTo>
                    <a:pt x="0" y="2114258"/>
                  </a:lnTo>
                  <a:close/>
                </a:path>
              </a:pathLst>
            </a:custGeom>
            <a:solidFill>
              <a:srgbClr val="D6D6D6"/>
            </a:solidFill>
          </p:spPr>
        </p:sp>
        <p:sp>
          <p:nvSpPr>
            <p:cNvPr name="TextBox 11" id="11"/>
            <p:cNvSpPr txBox="true"/>
            <p:nvPr/>
          </p:nvSpPr>
          <p:spPr>
            <a:xfrm>
              <a:off x="0" y="-38100"/>
              <a:ext cx="3962794" cy="215235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8236">
            <a:off x="6549832" y="728699"/>
            <a:ext cx="5188564" cy="721997"/>
          </a:xfrm>
          <a:prstGeom prst="rect">
            <a:avLst/>
          </a:prstGeom>
        </p:spPr>
        <p:txBody>
          <a:bodyPr anchor="t" rtlCol="false" tIns="0" lIns="0" bIns="0" rIns="0">
            <a:spAutoFit/>
          </a:bodyPr>
          <a:lstStyle/>
          <a:p>
            <a:pPr algn="ctr">
              <a:lnSpc>
                <a:spcPts val="4320"/>
              </a:lnSpc>
            </a:pPr>
            <a:r>
              <a:rPr lang="en-US" sz="5400" spc="-162">
                <a:solidFill>
                  <a:srgbClr val="F8F3EF"/>
                </a:solidFill>
                <a:latin typeface="Times New Roman Condensed"/>
                <a:ea typeface="Times New Roman Condensed"/>
                <a:cs typeface="Times New Roman Condensed"/>
                <a:sym typeface="Times New Roman Condensed"/>
              </a:rPr>
              <a:t>OPENING VERSE</a:t>
            </a:r>
          </a:p>
        </p:txBody>
      </p:sp>
      <p:sp>
        <p:nvSpPr>
          <p:cNvPr name="Freeform 13" id="13"/>
          <p:cNvSpPr/>
          <p:nvPr/>
        </p:nvSpPr>
        <p:spPr>
          <a:xfrm flipH="false" flipV="false" rot="-10800000">
            <a:off x="961170" y="1353467"/>
            <a:ext cx="16746659" cy="3935465"/>
          </a:xfrm>
          <a:custGeom>
            <a:avLst/>
            <a:gdLst/>
            <a:ahLst/>
            <a:cxnLst/>
            <a:rect r="r" b="b" t="t" l="l"/>
            <a:pathLst>
              <a:path h="3935465" w="16746659">
                <a:moveTo>
                  <a:pt x="0" y="0"/>
                </a:moveTo>
                <a:lnTo>
                  <a:pt x="16746660" y="0"/>
                </a:lnTo>
                <a:lnTo>
                  <a:pt x="16746660" y="3935465"/>
                </a:lnTo>
                <a:lnTo>
                  <a:pt x="0" y="3935465"/>
                </a:lnTo>
                <a:lnTo>
                  <a:pt x="0" y="0"/>
                </a:lnTo>
                <a:close/>
              </a:path>
            </a:pathLst>
          </a:custGeom>
          <a:blipFill>
            <a:blip r:embed="rId3">
              <a:alphaModFix amt="30000"/>
            </a:blip>
            <a:stretch>
              <a:fillRect l="0" t="0" r="0" b="0"/>
            </a:stretch>
          </a:blipFill>
        </p:spPr>
      </p:sp>
      <p:grpSp>
        <p:nvGrpSpPr>
          <p:cNvPr name="Group 14" id="14"/>
          <p:cNvGrpSpPr/>
          <p:nvPr/>
        </p:nvGrpSpPr>
        <p:grpSpPr>
          <a:xfrm rot="0">
            <a:off x="2040008" y="2517444"/>
            <a:ext cx="14562626" cy="7769556"/>
            <a:chOff x="0" y="0"/>
            <a:chExt cx="3962794" cy="2114258"/>
          </a:xfrm>
        </p:grpSpPr>
        <p:sp>
          <p:nvSpPr>
            <p:cNvPr name="Freeform 15" id="15"/>
            <p:cNvSpPr/>
            <p:nvPr/>
          </p:nvSpPr>
          <p:spPr>
            <a:xfrm flipH="false" flipV="false" rot="0">
              <a:off x="0" y="0"/>
              <a:ext cx="3962794" cy="2114258"/>
            </a:xfrm>
            <a:custGeom>
              <a:avLst/>
              <a:gdLst/>
              <a:ahLst/>
              <a:cxnLst/>
              <a:rect r="r" b="b" t="t" l="l"/>
              <a:pathLst>
                <a:path h="2114258" w="3962794">
                  <a:moveTo>
                    <a:pt x="0" y="0"/>
                  </a:moveTo>
                  <a:lnTo>
                    <a:pt x="3962794" y="0"/>
                  </a:lnTo>
                  <a:lnTo>
                    <a:pt x="3962794" y="2114258"/>
                  </a:lnTo>
                  <a:lnTo>
                    <a:pt x="0" y="2114258"/>
                  </a:lnTo>
                  <a:close/>
                </a:path>
              </a:pathLst>
            </a:custGeom>
            <a:solidFill>
              <a:srgbClr val="F8F3EF"/>
            </a:solidFill>
          </p:spPr>
        </p:sp>
        <p:sp>
          <p:nvSpPr>
            <p:cNvPr name="TextBox 16" id="16"/>
            <p:cNvSpPr txBox="true"/>
            <p:nvPr/>
          </p:nvSpPr>
          <p:spPr>
            <a:xfrm>
              <a:off x="0" y="-38100"/>
              <a:ext cx="3962794" cy="2152358"/>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2960344" y="8268840"/>
            <a:ext cx="4027247" cy="1240805"/>
          </a:xfrm>
          <a:custGeom>
            <a:avLst/>
            <a:gdLst/>
            <a:ahLst/>
            <a:cxnLst/>
            <a:rect r="r" b="b" t="t" l="l"/>
            <a:pathLst>
              <a:path h="1240805" w="4027247">
                <a:moveTo>
                  <a:pt x="0" y="0"/>
                </a:moveTo>
                <a:lnTo>
                  <a:pt x="4027248" y="0"/>
                </a:lnTo>
                <a:lnTo>
                  <a:pt x="4027248" y="1240804"/>
                </a:lnTo>
                <a:lnTo>
                  <a:pt x="0" y="1240804"/>
                </a:lnTo>
                <a:lnTo>
                  <a:pt x="0" y="0"/>
                </a:lnTo>
                <a:close/>
              </a:path>
            </a:pathLst>
          </a:custGeom>
          <a:blipFill>
            <a:blip r:embed="rId4">
              <a:extLst>
                <a:ext uri="{96DAC541-7B7A-43D3-8B79-37D633B846F1}">
                  <asvg:svgBlip xmlns:asvg="http://schemas.microsoft.com/office/drawing/2016/SVG/main" r:embed="rId5"/>
                </a:ext>
              </a:extLst>
            </a:blip>
            <a:stretch>
              <a:fillRect l="0" t="0" r="-111820" b="0"/>
            </a:stretch>
          </a:blipFill>
        </p:spPr>
      </p:sp>
      <p:sp>
        <p:nvSpPr>
          <p:cNvPr name="Freeform 18" id="18"/>
          <p:cNvSpPr/>
          <p:nvPr/>
        </p:nvSpPr>
        <p:spPr>
          <a:xfrm flipH="true" flipV="false" rot="0">
            <a:off x="11708642" y="8268840"/>
            <a:ext cx="4027247" cy="1240805"/>
          </a:xfrm>
          <a:custGeom>
            <a:avLst/>
            <a:gdLst/>
            <a:ahLst/>
            <a:cxnLst/>
            <a:rect r="r" b="b" t="t" l="l"/>
            <a:pathLst>
              <a:path h="1240805" w="4027247">
                <a:moveTo>
                  <a:pt x="4027248" y="0"/>
                </a:moveTo>
                <a:lnTo>
                  <a:pt x="0" y="0"/>
                </a:lnTo>
                <a:lnTo>
                  <a:pt x="0" y="1240804"/>
                </a:lnTo>
                <a:lnTo>
                  <a:pt x="4027248" y="1240804"/>
                </a:lnTo>
                <a:lnTo>
                  <a:pt x="4027248" y="0"/>
                </a:lnTo>
                <a:close/>
              </a:path>
            </a:pathLst>
          </a:custGeom>
          <a:blipFill>
            <a:blip r:embed="rId4">
              <a:extLst>
                <a:ext uri="{96DAC541-7B7A-43D3-8B79-37D633B846F1}">
                  <asvg:svgBlip xmlns:asvg="http://schemas.microsoft.com/office/drawing/2016/SVG/main" r:embed="rId5"/>
                </a:ext>
              </a:extLst>
            </a:blip>
            <a:stretch>
              <a:fillRect l="0" t="0" r="-111820" b="0"/>
            </a:stretch>
          </a:blipFill>
        </p:spPr>
      </p:sp>
      <p:sp>
        <p:nvSpPr>
          <p:cNvPr name="TextBox 19" id="19"/>
          <p:cNvSpPr txBox="true"/>
          <p:nvPr/>
        </p:nvSpPr>
        <p:spPr>
          <a:xfrm rot="0">
            <a:off x="3085416" y="2711335"/>
            <a:ext cx="12775545" cy="6798310"/>
          </a:xfrm>
          <a:prstGeom prst="rect">
            <a:avLst/>
          </a:prstGeom>
        </p:spPr>
        <p:txBody>
          <a:bodyPr anchor="t" rtlCol="false" tIns="0" lIns="0" bIns="0" rIns="0">
            <a:spAutoFit/>
          </a:bodyPr>
          <a:lstStyle/>
          <a:p>
            <a:pPr algn="just">
              <a:lnSpc>
                <a:spcPts val="4160"/>
              </a:lnSpc>
            </a:pPr>
            <a:r>
              <a:rPr lang="en-US" b="true" sz="3200" spc="160">
                <a:solidFill>
                  <a:srgbClr val="3D6772"/>
                </a:solidFill>
                <a:latin typeface="Aileron Bold"/>
                <a:ea typeface="Aileron Bold"/>
                <a:cs typeface="Aileron Bold"/>
                <a:sym typeface="Aileron Bold"/>
              </a:rPr>
              <a:t>14 </a:t>
            </a:r>
            <a:r>
              <a:rPr lang="en-US" sz="3200" spc="160">
                <a:solidFill>
                  <a:srgbClr val="3D6772"/>
                </a:solidFill>
                <a:latin typeface="Aileron"/>
                <a:ea typeface="Aileron"/>
                <a:cs typeface="Aileron"/>
                <a:sym typeface="Aileron"/>
              </a:rPr>
              <a:t>For the kingdom of heaven is as a man travelling into a far country, who called his own servants, and delivered unto them his goods.</a:t>
            </a:r>
          </a:p>
          <a:p>
            <a:pPr algn="just">
              <a:lnSpc>
                <a:spcPts val="4160"/>
              </a:lnSpc>
            </a:pPr>
            <a:r>
              <a:rPr lang="en-US" b="true" sz="3200" spc="160">
                <a:solidFill>
                  <a:srgbClr val="3D6772"/>
                </a:solidFill>
                <a:latin typeface="Aileron Bold"/>
                <a:ea typeface="Aileron Bold"/>
                <a:cs typeface="Aileron Bold"/>
                <a:sym typeface="Aileron Bold"/>
              </a:rPr>
              <a:t>15 </a:t>
            </a:r>
            <a:r>
              <a:rPr lang="en-US" sz="3200" spc="160">
                <a:solidFill>
                  <a:srgbClr val="3D6772"/>
                </a:solidFill>
                <a:latin typeface="Aileron"/>
                <a:ea typeface="Aileron"/>
                <a:cs typeface="Aileron"/>
                <a:sym typeface="Aileron"/>
              </a:rPr>
              <a:t>And unto one he gave five talents, to another two, and to another one; to every man according to his several ability; and straightway took his journey.</a:t>
            </a:r>
          </a:p>
          <a:p>
            <a:pPr algn="just">
              <a:lnSpc>
                <a:spcPts val="4160"/>
              </a:lnSpc>
            </a:pPr>
            <a:r>
              <a:rPr lang="en-US" b="true" sz="3200" spc="160">
                <a:solidFill>
                  <a:srgbClr val="3D6772"/>
                </a:solidFill>
                <a:latin typeface="Aileron Bold"/>
                <a:ea typeface="Aileron Bold"/>
                <a:cs typeface="Aileron Bold"/>
                <a:sym typeface="Aileron Bold"/>
              </a:rPr>
              <a:t>16 </a:t>
            </a:r>
            <a:r>
              <a:rPr lang="en-US" sz="3200" spc="160">
                <a:solidFill>
                  <a:srgbClr val="3D6772"/>
                </a:solidFill>
                <a:latin typeface="Aileron"/>
                <a:ea typeface="Aileron"/>
                <a:cs typeface="Aileron"/>
                <a:sym typeface="Aileron"/>
              </a:rPr>
              <a:t>Then he that had received the five talents went and traded with the same, and made them other five talents.</a:t>
            </a:r>
          </a:p>
          <a:p>
            <a:pPr algn="just">
              <a:lnSpc>
                <a:spcPts val="4160"/>
              </a:lnSpc>
            </a:pPr>
            <a:r>
              <a:rPr lang="en-US" b="true" sz="3200" spc="160">
                <a:solidFill>
                  <a:srgbClr val="3D6772"/>
                </a:solidFill>
                <a:latin typeface="Aileron Bold"/>
                <a:ea typeface="Aileron Bold"/>
                <a:cs typeface="Aileron Bold"/>
                <a:sym typeface="Aileron Bold"/>
              </a:rPr>
              <a:t>17 </a:t>
            </a:r>
            <a:r>
              <a:rPr lang="en-US" sz="3200" spc="160">
                <a:solidFill>
                  <a:srgbClr val="3D6772"/>
                </a:solidFill>
                <a:latin typeface="Aileron"/>
                <a:ea typeface="Aileron"/>
                <a:cs typeface="Aileron"/>
                <a:sym typeface="Aileron"/>
              </a:rPr>
              <a:t>And likewise he that had received two, he also gained other two.</a:t>
            </a:r>
          </a:p>
          <a:p>
            <a:pPr algn="just">
              <a:lnSpc>
                <a:spcPts val="4160"/>
              </a:lnSpc>
            </a:pPr>
            <a:r>
              <a:rPr lang="en-US" b="true" sz="3200" spc="160">
                <a:solidFill>
                  <a:srgbClr val="3D6772"/>
                </a:solidFill>
                <a:latin typeface="Aileron Bold"/>
                <a:ea typeface="Aileron Bold"/>
                <a:cs typeface="Aileron Bold"/>
                <a:sym typeface="Aileron Bold"/>
              </a:rPr>
              <a:t>18 </a:t>
            </a:r>
            <a:r>
              <a:rPr lang="en-US" sz="3200" spc="160">
                <a:solidFill>
                  <a:srgbClr val="3D6772"/>
                </a:solidFill>
                <a:latin typeface="Aileron"/>
                <a:ea typeface="Aileron"/>
                <a:cs typeface="Aileron"/>
                <a:sym typeface="Aileron"/>
              </a:rPr>
              <a:t>But he that had received one went and digged in the earth, and hid his lord's money.</a:t>
            </a:r>
          </a:p>
          <a:p>
            <a:pPr algn="just">
              <a:lnSpc>
                <a:spcPts val="4160"/>
              </a:lnSpc>
            </a:pPr>
          </a:p>
        </p:txBody>
      </p:sp>
      <p:sp>
        <p:nvSpPr>
          <p:cNvPr name="TextBox 20" id="20"/>
          <p:cNvSpPr txBox="true"/>
          <p:nvPr/>
        </p:nvSpPr>
        <p:spPr>
          <a:xfrm rot="0">
            <a:off x="7384299" y="9553575"/>
            <a:ext cx="3927637" cy="733425"/>
          </a:xfrm>
          <a:prstGeom prst="rect">
            <a:avLst/>
          </a:prstGeom>
        </p:spPr>
        <p:txBody>
          <a:bodyPr anchor="t" rtlCol="false" tIns="0" lIns="0" bIns="0" rIns="0">
            <a:spAutoFit/>
          </a:bodyPr>
          <a:lstStyle/>
          <a:p>
            <a:pPr algn="ctr">
              <a:lnSpc>
                <a:spcPts val="4950"/>
              </a:lnSpc>
            </a:pPr>
            <a:r>
              <a:rPr lang="en-US" sz="4500" spc="225">
                <a:solidFill>
                  <a:srgbClr val="3D6772"/>
                </a:solidFill>
                <a:latin typeface="Times New Roman Condensed"/>
                <a:ea typeface="Times New Roman Condensed"/>
                <a:cs typeface="Times New Roman Condensed"/>
                <a:sym typeface="Times New Roman Condensed"/>
              </a:rPr>
              <a:t>LUKE 15:3-7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492694" y="1008071"/>
            <a:ext cx="20880418" cy="774315"/>
          </a:xfrm>
          <a:custGeom>
            <a:avLst/>
            <a:gdLst/>
            <a:ahLst/>
            <a:cxnLst/>
            <a:rect r="r" b="b" t="t" l="l"/>
            <a:pathLst>
              <a:path h="774315" w="20880418">
                <a:moveTo>
                  <a:pt x="0" y="0"/>
                </a:moveTo>
                <a:lnTo>
                  <a:pt x="20880417" y="0"/>
                </a:lnTo>
                <a:lnTo>
                  <a:pt x="20880417" y="774315"/>
                </a:lnTo>
                <a:lnTo>
                  <a:pt x="0" y="774315"/>
                </a:lnTo>
                <a:lnTo>
                  <a:pt x="0" y="0"/>
                </a:lnTo>
                <a:close/>
              </a:path>
            </a:pathLst>
          </a:custGeom>
          <a:blipFill>
            <a:blip r:embed="rId2">
              <a:alphaModFix amt="50000"/>
            </a:blip>
            <a:stretch>
              <a:fillRect l="0" t="0" r="0" b="0"/>
            </a:stretch>
          </a:blipFill>
        </p:spPr>
      </p:sp>
      <p:grpSp>
        <p:nvGrpSpPr>
          <p:cNvPr name="Group 3" id="3"/>
          <p:cNvGrpSpPr/>
          <p:nvPr/>
        </p:nvGrpSpPr>
        <p:grpSpPr>
          <a:xfrm rot="-5400000">
            <a:off x="4803518" y="-3197482"/>
            <a:ext cx="8680965" cy="18288000"/>
            <a:chOff x="0" y="0"/>
            <a:chExt cx="2286345" cy="4816593"/>
          </a:xfrm>
        </p:grpSpPr>
        <p:sp>
          <p:nvSpPr>
            <p:cNvPr name="Freeform 4" id="4"/>
            <p:cNvSpPr/>
            <p:nvPr/>
          </p:nvSpPr>
          <p:spPr>
            <a:xfrm flipH="false" flipV="false" rot="0">
              <a:off x="0" y="0"/>
              <a:ext cx="2286345" cy="4816592"/>
            </a:xfrm>
            <a:custGeom>
              <a:avLst/>
              <a:gdLst/>
              <a:ahLst/>
              <a:cxnLst/>
              <a:rect r="r" b="b" t="t" l="l"/>
              <a:pathLst>
                <a:path h="4816592" w="2286345">
                  <a:moveTo>
                    <a:pt x="0" y="0"/>
                  </a:moveTo>
                  <a:lnTo>
                    <a:pt x="2286345" y="0"/>
                  </a:lnTo>
                  <a:lnTo>
                    <a:pt x="2286345" y="4816592"/>
                  </a:lnTo>
                  <a:lnTo>
                    <a:pt x="0" y="4816592"/>
                  </a:lnTo>
                  <a:close/>
                </a:path>
              </a:pathLst>
            </a:custGeom>
            <a:solidFill>
              <a:srgbClr val="DF966C"/>
            </a:solidFill>
          </p:spPr>
        </p:sp>
        <p:sp>
          <p:nvSpPr>
            <p:cNvPr name="TextBox 5" id="5"/>
            <p:cNvSpPr txBox="true"/>
            <p:nvPr/>
          </p:nvSpPr>
          <p:spPr>
            <a:xfrm>
              <a:off x="0" y="-38100"/>
              <a:ext cx="2286345" cy="485469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7768604" y="-1019788"/>
            <a:ext cx="2750793" cy="5747861"/>
            <a:chOff x="0" y="0"/>
            <a:chExt cx="724489" cy="1513840"/>
          </a:xfrm>
        </p:grpSpPr>
        <p:sp>
          <p:nvSpPr>
            <p:cNvPr name="Freeform 7" id="7"/>
            <p:cNvSpPr/>
            <p:nvPr/>
          </p:nvSpPr>
          <p:spPr>
            <a:xfrm flipH="false" flipV="false" rot="0">
              <a:off x="0" y="0"/>
              <a:ext cx="724489" cy="1513840"/>
            </a:xfrm>
            <a:custGeom>
              <a:avLst/>
              <a:gdLst/>
              <a:ahLst/>
              <a:cxnLst/>
              <a:rect r="r" b="b" t="t" l="l"/>
              <a:pathLst>
                <a:path h="1513840" w="724489">
                  <a:moveTo>
                    <a:pt x="197010" y="0"/>
                  </a:moveTo>
                  <a:lnTo>
                    <a:pt x="527478" y="0"/>
                  </a:lnTo>
                  <a:cubicBezTo>
                    <a:pt x="636284" y="0"/>
                    <a:pt x="724489" y="88204"/>
                    <a:pt x="724489" y="197010"/>
                  </a:cubicBezTo>
                  <a:lnTo>
                    <a:pt x="724489" y="1316830"/>
                  </a:lnTo>
                  <a:cubicBezTo>
                    <a:pt x="724489" y="1369080"/>
                    <a:pt x="703732" y="1419190"/>
                    <a:pt x="666786" y="1456137"/>
                  </a:cubicBezTo>
                  <a:cubicBezTo>
                    <a:pt x="629839" y="1493083"/>
                    <a:pt x="579729" y="1513840"/>
                    <a:pt x="527478" y="1513840"/>
                  </a:cubicBezTo>
                  <a:lnTo>
                    <a:pt x="197010" y="1513840"/>
                  </a:lnTo>
                  <a:cubicBezTo>
                    <a:pt x="88204" y="1513840"/>
                    <a:pt x="0" y="1425635"/>
                    <a:pt x="0" y="1316830"/>
                  </a:cubicBezTo>
                  <a:lnTo>
                    <a:pt x="0" y="197010"/>
                  </a:lnTo>
                  <a:cubicBezTo>
                    <a:pt x="0" y="88204"/>
                    <a:pt x="88204" y="0"/>
                    <a:pt x="197010" y="0"/>
                  </a:cubicBezTo>
                  <a:close/>
                </a:path>
              </a:pathLst>
            </a:custGeom>
            <a:solidFill>
              <a:srgbClr val="DF966C"/>
            </a:solidFill>
          </p:spPr>
        </p:sp>
        <p:sp>
          <p:nvSpPr>
            <p:cNvPr name="TextBox 8" id="8"/>
            <p:cNvSpPr txBox="true"/>
            <p:nvPr/>
          </p:nvSpPr>
          <p:spPr>
            <a:xfrm>
              <a:off x="0" y="-38100"/>
              <a:ext cx="724489" cy="155194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68188">
            <a:off x="1104318" y="2990825"/>
            <a:ext cx="14562626" cy="7769556"/>
            <a:chOff x="0" y="0"/>
            <a:chExt cx="3962794" cy="2114258"/>
          </a:xfrm>
        </p:grpSpPr>
        <p:sp>
          <p:nvSpPr>
            <p:cNvPr name="Freeform 10" id="10"/>
            <p:cNvSpPr/>
            <p:nvPr/>
          </p:nvSpPr>
          <p:spPr>
            <a:xfrm flipH="false" flipV="false" rot="0">
              <a:off x="0" y="0"/>
              <a:ext cx="3962794" cy="2114258"/>
            </a:xfrm>
            <a:custGeom>
              <a:avLst/>
              <a:gdLst/>
              <a:ahLst/>
              <a:cxnLst/>
              <a:rect r="r" b="b" t="t" l="l"/>
              <a:pathLst>
                <a:path h="2114258" w="3962794">
                  <a:moveTo>
                    <a:pt x="0" y="0"/>
                  </a:moveTo>
                  <a:lnTo>
                    <a:pt x="3962794" y="0"/>
                  </a:lnTo>
                  <a:lnTo>
                    <a:pt x="3962794" y="2114258"/>
                  </a:lnTo>
                  <a:lnTo>
                    <a:pt x="0" y="2114258"/>
                  </a:lnTo>
                  <a:close/>
                </a:path>
              </a:pathLst>
            </a:custGeom>
            <a:solidFill>
              <a:srgbClr val="D6D6D6"/>
            </a:solidFill>
          </p:spPr>
        </p:sp>
        <p:sp>
          <p:nvSpPr>
            <p:cNvPr name="TextBox 11" id="11"/>
            <p:cNvSpPr txBox="true"/>
            <p:nvPr/>
          </p:nvSpPr>
          <p:spPr>
            <a:xfrm>
              <a:off x="0" y="-38100"/>
              <a:ext cx="3962794" cy="215235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8236">
            <a:off x="6549832" y="728699"/>
            <a:ext cx="5188564" cy="721997"/>
          </a:xfrm>
          <a:prstGeom prst="rect">
            <a:avLst/>
          </a:prstGeom>
        </p:spPr>
        <p:txBody>
          <a:bodyPr anchor="t" rtlCol="false" tIns="0" lIns="0" bIns="0" rIns="0">
            <a:spAutoFit/>
          </a:bodyPr>
          <a:lstStyle/>
          <a:p>
            <a:pPr algn="ctr">
              <a:lnSpc>
                <a:spcPts val="4320"/>
              </a:lnSpc>
            </a:pPr>
            <a:r>
              <a:rPr lang="en-US" sz="5400" spc="-162">
                <a:solidFill>
                  <a:srgbClr val="F8F3EF"/>
                </a:solidFill>
                <a:latin typeface="Times New Roman Condensed"/>
                <a:ea typeface="Times New Roman Condensed"/>
                <a:cs typeface="Times New Roman Condensed"/>
                <a:sym typeface="Times New Roman Condensed"/>
              </a:rPr>
              <a:t>OPENING VERSE</a:t>
            </a:r>
          </a:p>
        </p:txBody>
      </p:sp>
      <p:sp>
        <p:nvSpPr>
          <p:cNvPr name="Freeform 13" id="13"/>
          <p:cNvSpPr/>
          <p:nvPr/>
        </p:nvSpPr>
        <p:spPr>
          <a:xfrm flipH="false" flipV="false" rot="-10800000">
            <a:off x="961170" y="1353467"/>
            <a:ext cx="16746659" cy="3935465"/>
          </a:xfrm>
          <a:custGeom>
            <a:avLst/>
            <a:gdLst/>
            <a:ahLst/>
            <a:cxnLst/>
            <a:rect r="r" b="b" t="t" l="l"/>
            <a:pathLst>
              <a:path h="3935465" w="16746659">
                <a:moveTo>
                  <a:pt x="0" y="0"/>
                </a:moveTo>
                <a:lnTo>
                  <a:pt x="16746660" y="0"/>
                </a:lnTo>
                <a:lnTo>
                  <a:pt x="16746660" y="3935465"/>
                </a:lnTo>
                <a:lnTo>
                  <a:pt x="0" y="3935465"/>
                </a:lnTo>
                <a:lnTo>
                  <a:pt x="0" y="0"/>
                </a:lnTo>
                <a:close/>
              </a:path>
            </a:pathLst>
          </a:custGeom>
          <a:blipFill>
            <a:blip r:embed="rId3">
              <a:alphaModFix amt="30000"/>
            </a:blip>
            <a:stretch>
              <a:fillRect l="0" t="0" r="0" b="0"/>
            </a:stretch>
          </a:blipFill>
        </p:spPr>
      </p:sp>
      <p:grpSp>
        <p:nvGrpSpPr>
          <p:cNvPr name="Group 14" id="14"/>
          <p:cNvGrpSpPr/>
          <p:nvPr/>
        </p:nvGrpSpPr>
        <p:grpSpPr>
          <a:xfrm rot="0">
            <a:off x="2040008" y="2517444"/>
            <a:ext cx="14562626" cy="7769556"/>
            <a:chOff x="0" y="0"/>
            <a:chExt cx="3962794" cy="2114258"/>
          </a:xfrm>
        </p:grpSpPr>
        <p:sp>
          <p:nvSpPr>
            <p:cNvPr name="Freeform 15" id="15"/>
            <p:cNvSpPr/>
            <p:nvPr/>
          </p:nvSpPr>
          <p:spPr>
            <a:xfrm flipH="false" flipV="false" rot="0">
              <a:off x="0" y="0"/>
              <a:ext cx="3962794" cy="2114258"/>
            </a:xfrm>
            <a:custGeom>
              <a:avLst/>
              <a:gdLst/>
              <a:ahLst/>
              <a:cxnLst/>
              <a:rect r="r" b="b" t="t" l="l"/>
              <a:pathLst>
                <a:path h="2114258" w="3962794">
                  <a:moveTo>
                    <a:pt x="0" y="0"/>
                  </a:moveTo>
                  <a:lnTo>
                    <a:pt x="3962794" y="0"/>
                  </a:lnTo>
                  <a:lnTo>
                    <a:pt x="3962794" y="2114258"/>
                  </a:lnTo>
                  <a:lnTo>
                    <a:pt x="0" y="2114258"/>
                  </a:lnTo>
                  <a:close/>
                </a:path>
              </a:pathLst>
            </a:custGeom>
            <a:solidFill>
              <a:srgbClr val="F8F3EF"/>
            </a:solidFill>
          </p:spPr>
        </p:sp>
        <p:sp>
          <p:nvSpPr>
            <p:cNvPr name="TextBox 16" id="16"/>
            <p:cNvSpPr txBox="true"/>
            <p:nvPr/>
          </p:nvSpPr>
          <p:spPr>
            <a:xfrm>
              <a:off x="0" y="-38100"/>
              <a:ext cx="3962794" cy="2152358"/>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2960344" y="8268840"/>
            <a:ext cx="4027247" cy="1240805"/>
          </a:xfrm>
          <a:custGeom>
            <a:avLst/>
            <a:gdLst/>
            <a:ahLst/>
            <a:cxnLst/>
            <a:rect r="r" b="b" t="t" l="l"/>
            <a:pathLst>
              <a:path h="1240805" w="4027247">
                <a:moveTo>
                  <a:pt x="0" y="0"/>
                </a:moveTo>
                <a:lnTo>
                  <a:pt x="4027248" y="0"/>
                </a:lnTo>
                <a:lnTo>
                  <a:pt x="4027248" y="1240804"/>
                </a:lnTo>
                <a:lnTo>
                  <a:pt x="0" y="1240804"/>
                </a:lnTo>
                <a:lnTo>
                  <a:pt x="0" y="0"/>
                </a:lnTo>
                <a:close/>
              </a:path>
            </a:pathLst>
          </a:custGeom>
          <a:blipFill>
            <a:blip r:embed="rId4">
              <a:extLst>
                <a:ext uri="{96DAC541-7B7A-43D3-8B79-37D633B846F1}">
                  <asvg:svgBlip xmlns:asvg="http://schemas.microsoft.com/office/drawing/2016/SVG/main" r:embed="rId5"/>
                </a:ext>
              </a:extLst>
            </a:blip>
            <a:stretch>
              <a:fillRect l="0" t="0" r="-111820" b="0"/>
            </a:stretch>
          </a:blipFill>
        </p:spPr>
      </p:sp>
      <p:sp>
        <p:nvSpPr>
          <p:cNvPr name="Freeform 18" id="18"/>
          <p:cNvSpPr/>
          <p:nvPr/>
        </p:nvSpPr>
        <p:spPr>
          <a:xfrm flipH="true" flipV="false" rot="0">
            <a:off x="11708642" y="8268840"/>
            <a:ext cx="4027247" cy="1240805"/>
          </a:xfrm>
          <a:custGeom>
            <a:avLst/>
            <a:gdLst/>
            <a:ahLst/>
            <a:cxnLst/>
            <a:rect r="r" b="b" t="t" l="l"/>
            <a:pathLst>
              <a:path h="1240805" w="4027247">
                <a:moveTo>
                  <a:pt x="4027248" y="0"/>
                </a:moveTo>
                <a:lnTo>
                  <a:pt x="0" y="0"/>
                </a:lnTo>
                <a:lnTo>
                  <a:pt x="0" y="1240804"/>
                </a:lnTo>
                <a:lnTo>
                  <a:pt x="4027248" y="1240804"/>
                </a:lnTo>
                <a:lnTo>
                  <a:pt x="4027248" y="0"/>
                </a:lnTo>
                <a:close/>
              </a:path>
            </a:pathLst>
          </a:custGeom>
          <a:blipFill>
            <a:blip r:embed="rId4">
              <a:extLst>
                <a:ext uri="{96DAC541-7B7A-43D3-8B79-37D633B846F1}">
                  <asvg:svgBlip xmlns:asvg="http://schemas.microsoft.com/office/drawing/2016/SVG/main" r:embed="rId5"/>
                </a:ext>
              </a:extLst>
            </a:blip>
            <a:stretch>
              <a:fillRect l="0" t="0" r="-111820" b="0"/>
            </a:stretch>
          </a:blipFill>
        </p:spPr>
      </p:sp>
      <p:sp>
        <p:nvSpPr>
          <p:cNvPr name="TextBox 19" id="19"/>
          <p:cNvSpPr txBox="true"/>
          <p:nvPr/>
        </p:nvSpPr>
        <p:spPr>
          <a:xfrm rot="0">
            <a:off x="2413158" y="2711335"/>
            <a:ext cx="13948088" cy="6798310"/>
          </a:xfrm>
          <a:prstGeom prst="rect">
            <a:avLst/>
          </a:prstGeom>
        </p:spPr>
        <p:txBody>
          <a:bodyPr anchor="t" rtlCol="false" tIns="0" lIns="0" bIns="0" rIns="0">
            <a:spAutoFit/>
          </a:bodyPr>
          <a:lstStyle/>
          <a:p>
            <a:pPr algn="just">
              <a:lnSpc>
                <a:spcPts val="4160"/>
              </a:lnSpc>
            </a:pPr>
            <a:r>
              <a:rPr lang="en-US" b="true" sz="3200" spc="160">
                <a:solidFill>
                  <a:srgbClr val="3D6772"/>
                </a:solidFill>
                <a:latin typeface="Aileron Bold"/>
                <a:ea typeface="Aileron Bold"/>
                <a:cs typeface="Aileron Bold"/>
                <a:sym typeface="Aileron Bold"/>
              </a:rPr>
              <a:t>24 </a:t>
            </a:r>
            <a:r>
              <a:rPr lang="en-US" sz="3200" spc="160">
                <a:solidFill>
                  <a:srgbClr val="3D6772"/>
                </a:solidFill>
                <a:latin typeface="Aileron"/>
                <a:ea typeface="Aileron"/>
                <a:cs typeface="Aileron"/>
                <a:sym typeface="Aileron"/>
              </a:rPr>
              <a:t>Then he which had received the one talent came and said, Lord, I knew thee that thou art an hard man, reaping where thou hast not sown, and gathering where thou hast not strawed:</a:t>
            </a:r>
          </a:p>
          <a:p>
            <a:pPr algn="just">
              <a:lnSpc>
                <a:spcPts val="4160"/>
              </a:lnSpc>
            </a:pPr>
            <a:r>
              <a:rPr lang="en-US" b="true" sz="3200" spc="160">
                <a:solidFill>
                  <a:srgbClr val="3D6772"/>
                </a:solidFill>
                <a:latin typeface="Aileron Bold"/>
                <a:ea typeface="Aileron Bold"/>
                <a:cs typeface="Aileron Bold"/>
                <a:sym typeface="Aileron Bold"/>
              </a:rPr>
              <a:t>25 </a:t>
            </a:r>
            <a:r>
              <a:rPr lang="en-US" sz="3200" spc="160">
                <a:solidFill>
                  <a:srgbClr val="3D6772"/>
                </a:solidFill>
                <a:latin typeface="Aileron"/>
                <a:ea typeface="Aileron"/>
                <a:cs typeface="Aileron"/>
                <a:sym typeface="Aileron"/>
              </a:rPr>
              <a:t>And I was afraid, and went and hid thy talent in the earth: lo, there thou hast that is thine.</a:t>
            </a:r>
          </a:p>
          <a:p>
            <a:pPr algn="just">
              <a:lnSpc>
                <a:spcPts val="4160"/>
              </a:lnSpc>
            </a:pPr>
            <a:r>
              <a:rPr lang="en-US" b="true" sz="3200" spc="160">
                <a:solidFill>
                  <a:srgbClr val="3D6772"/>
                </a:solidFill>
                <a:latin typeface="Aileron Bold"/>
                <a:ea typeface="Aileron Bold"/>
                <a:cs typeface="Aileron Bold"/>
                <a:sym typeface="Aileron Bold"/>
              </a:rPr>
              <a:t>26 </a:t>
            </a:r>
            <a:r>
              <a:rPr lang="en-US" sz="3200" spc="160">
                <a:solidFill>
                  <a:srgbClr val="3D6772"/>
                </a:solidFill>
                <a:latin typeface="Aileron"/>
                <a:ea typeface="Aileron"/>
                <a:cs typeface="Aileron"/>
                <a:sym typeface="Aileron"/>
              </a:rPr>
              <a:t>His lord answered and said unto him, Thou wicked and slothful servant, thou knewest that I reap where I sowed not, and gather where I have not strawed:</a:t>
            </a:r>
          </a:p>
          <a:p>
            <a:pPr algn="just">
              <a:lnSpc>
                <a:spcPts val="4160"/>
              </a:lnSpc>
            </a:pPr>
            <a:r>
              <a:rPr lang="en-US" b="true" sz="3200" spc="160">
                <a:solidFill>
                  <a:srgbClr val="3D6772"/>
                </a:solidFill>
                <a:latin typeface="Aileron Bold"/>
                <a:ea typeface="Aileron Bold"/>
                <a:cs typeface="Aileron Bold"/>
                <a:sym typeface="Aileron Bold"/>
              </a:rPr>
              <a:t>27 </a:t>
            </a:r>
            <a:r>
              <a:rPr lang="en-US" sz="3200" spc="160">
                <a:solidFill>
                  <a:srgbClr val="3D6772"/>
                </a:solidFill>
                <a:latin typeface="Aileron"/>
                <a:ea typeface="Aileron"/>
                <a:cs typeface="Aileron"/>
                <a:sym typeface="Aileron"/>
              </a:rPr>
              <a:t>Thou oughtest therefore to have put my money to the exchangers, and then at my coming I should have received mine own with usury.</a:t>
            </a:r>
          </a:p>
          <a:p>
            <a:pPr algn="just">
              <a:lnSpc>
                <a:spcPts val="4160"/>
              </a:lnSpc>
            </a:pPr>
            <a:r>
              <a:rPr lang="en-US" b="true" sz="3200" spc="160">
                <a:solidFill>
                  <a:srgbClr val="3D6772"/>
                </a:solidFill>
                <a:latin typeface="Aileron Bold"/>
                <a:ea typeface="Aileron Bold"/>
                <a:cs typeface="Aileron Bold"/>
                <a:sym typeface="Aileron Bold"/>
              </a:rPr>
              <a:t>28 </a:t>
            </a:r>
            <a:r>
              <a:rPr lang="en-US" sz="3200" spc="160">
                <a:solidFill>
                  <a:srgbClr val="3D6772"/>
                </a:solidFill>
                <a:latin typeface="Aileron"/>
                <a:ea typeface="Aileron"/>
                <a:cs typeface="Aileron"/>
                <a:sym typeface="Aileron"/>
              </a:rPr>
              <a:t>Take therefore the talent from him, and give it unto him which hath ten talents.</a:t>
            </a:r>
          </a:p>
          <a:p>
            <a:pPr algn="just">
              <a:lnSpc>
                <a:spcPts val="4160"/>
              </a:lnSpc>
            </a:pPr>
          </a:p>
        </p:txBody>
      </p:sp>
      <p:sp>
        <p:nvSpPr>
          <p:cNvPr name="TextBox 20" id="20"/>
          <p:cNvSpPr txBox="true"/>
          <p:nvPr/>
        </p:nvSpPr>
        <p:spPr>
          <a:xfrm rot="0">
            <a:off x="7384299" y="9553575"/>
            <a:ext cx="3927637" cy="733425"/>
          </a:xfrm>
          <a:prstGeom prst="rect">
            <a:avLst/>
          </a:prstGeom>
        </p:spPr>
        <p:txBody>
          <a:bodyPr anchor="t" rtlCol="false" tIns="0" lIns="0" bIns="0" rIns="0">
            <a:spAutoFit/>
          </a:bodyPr>
          <a:lstStyle/>
          <a:p>
            <a:pPr algn="ctr">
              <a:lnSpc>
                <a:spcPts val="4950"/>
              </a:lnSpc>
            </a:pPr>
            <a:r>
              <a:rPr lang="en-US" sz="4500" spc="225">
                <a:solidFill>
                  <a:srgbClr val="3D6772"/>
                </a:solidFill>
                <a:latin typeface="Times New Roman Condensed"/>
                <a:ea typeface="Times New Roman Condensed"/>
                <a:cs typeface="Times New Roman Condensed"/>
                <a:sym typeface="Times New Roman Condensed"/>
              </a:rPr>
              <a:t>LUKE 15:3-7</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6D6D6"/>
        </a:solidFill>
      </p:bgPr>
    </p:bg>
    <p:spTree>
      <p:nvGrpSpPr>
        <p:cNvPr id="1" name=""/>
        <p:cNvGrpSpPr/>
        <p:nvPr/>
      </p:nvGrpSpPr>
      <p:grpSpPr>
        <a:xfrm>
          <a:off x="0" y="0"/>
          <a:ext cx="0" cy="0"/>
          <a:chOff x="0" y="0"/>
          <a:chExt cx="0" cy="0"/>
        </a:xfrm>
      </p:grpSpPr>
      <p:sp>
        <p:nvSpPr>
          <p:cNvPr name="Freeform 2" id="2"/>
          <p:cNvSpPr/>
          <p:nvPr/>
        </p:nvSpPr>
        <p:spPr>
          <a:xfrm flipH="false" flipV="false" rot="0">
            <a:off x="-97009" y="6473241"/>
            <a:ext cx="18520118" cy="4352228"/>
          </a:xfrm>
          <a:custGeom>
            <a:avLst/>
            <a:gdLst/>
            <a:ahLst/>
            <a:cxnLst/>
            <a:rect r="r" b="b" t="t" l="l"/>
            <a:pathLst>
              <a:path h="4352228" w="18520118">
                <a:moveTo>
                  <a:pt x="0" y="0"/>
                </a:moveTo>
                <a:lnTo>
                  <a:pt x="18520118" y="0"/>
                </a:lnTo>
                <a:lnTo>
                  <a:pt x="18520118" y="4352228"/>
                </a:lnTo>
                <a:lnTo>
                  <a:pt x="0" y="4352228"/>
                </a:lnTo>
                <a:lnTo>
                  <a:pt x="0" y="0"/>
                </a:lnTo>
                <a:close/>
              </a:path>
            </a:pathLst>
          </a:custGeom>
          <a:blipFill>
            <a:blip r:embed="rId2">
              <a:alphaModFix amt="60000"/>
            </a:blip>
            <a:stretch>
              <a:fillRect l="0" t="0" r="0" b="0"/>
            </a:stretch>
          </a:blipFill>
        </p:spPr>
      </p:sp>
      <p:grpSp>
        <p:nvGrpSpPr>
          <p:cNvPr name="Group 3" id="3"/>
          <p:cNvGrpSpPr/>
          <p:nvPr/>
        </p:nvGrpSpPr>
        <p:grpSpPr>
          <a:xfrm rot="0">
            <a:off x="1028700" y="675147"/>
            <a:ext cx="16230600" cy="8936706"/>
            <a:chOff x="0" y="0"/>
            <a:chExt cx="4274726" cy="2353700"/>
          </a:xfrm>
        </p:grpSpPr>
        <p:sp>
          <p:nvSpPr>
            <p:cNvPr name="Freeform 4" id="4"/>
            <p:cNvSpPr/>
            <p:nvPr/>
          </p:nvSpPr>
          <p:spPr>
            <a:xfrm flipH="false" flipV="false" rot="0">
              <a:off x="0" y="0"/>
              <a:ext cx="4274726" cy="2353700"/>
            </a:xfrm>
            <a:custGeom>
              <a:avLst/>
              <a:gdLst/>
              <a:ahLst/>
              <a:cxnLst/>
              <a:rect r="r" b="b" t="t" l="l"/>
              <a:pathLst>
                <a:path h="2353700" w="4274726">
                  <a:moveTo>
                    <a:pt x="0" y="0"/>
                  </a:moveTo>
                  <a:lnTo>
                    <a:pt x="4274726" y="0"/>
                  </a:lnTo>
                  <a:lnTo>
                    <a:pt x="4274726" y="2353700"/>
                  </a:lnTo>
                  <a:lnTo>
                    <a:pt x="0" y="2353700"/>
                  </a:lnTo>
                  <a:close/>
                </a:path>
              </a:pathLst>
            </a:custGeom>
            <a:solidFill>
              <a:srgbClr val="3B7A8B"/>
            </a:solidFill>
          </p:spPr>
        </p:sp>
        <p:sp>
          <p:nvSpPr>
            <p:cNvPr name="TextBox 5" id="5"/>
            <p:cNvSpPr txBox="true"/>
            <p:nvPr/>
          </p:nvSpPr>
          <p:spPr>
            <a:xfrm>
              <a:off x="0" y="-38100"/>
              <a:ext cx="4274726" cy="23918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true" rot="0">
            <a:off x="12037065" y="4527952"/>
            <a:ext cx="4639587" cy="4622716"/>
          </a:xfrm>
          <a:custGeom>
            <a:avLst/>
            <a:gdLst/>
            <a:ahLst/>
            <a:cxnLst/>
            <a:rect r="r" b="b" t="t" l="l"/>
            <a:pathLst>
              <a:path h="4622716" w="4639587">
                <a:moveTo>
                  <a:pt x="4639587" y="4622715"/>
                </a:moveTo>
                <a:lnTo>
                  <a:pt x="0" y="4622715"/>
                </a:lnTo>
                <a:lnTo>
                  <a:pt x="0" y="0"/>
                </a:lnTo>
                <a:lnTo>
                  <a:pt x="4639587" y="0"/>
                </a:lnTo>
                <a:lnTo>
                  <a:pt x="4639587" y="462271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true" rot="-10800000">
            <a:off x="1611348" y="1136332"/>
            <a:ext cx="4639587" cy="4622716"/>
          </a:xfrm>
          <a:custGeom>
            <a:avLst/>
            <a:gdLst/>
            <a:ahLst/>
            <a:cxnLst/>
            <a:rect r="r" b="b" t="t" l="l"/>
            <a:pathLst>
              <a:path h="4622716" w="4639587">
                <a:moveTo>
                  <a:pt x="4639587" y="4622716"/>
                </a:moveTo>
                <a:lnTo>
                  <a:pt x="0" y="4622716"/>
                </a:lnTo>
                <a:lnTo>
                  <a:pt x="0" y="0"/>
                </a:lnTo>
                <a:lnTo>
                  <a:pt x="4639587" y="0"/>
                </a:lnTo>
                <a:lnTo>
                  <a:pt x="4639587" y="462271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true" flipV="false" rot="0">
            <a:off x="12037065" y="1136332"/>
            <a:ext cx="4639587" cy="4622716"/>
          </a:xfrm>
          <a:custGeom>
            <a:avLst/>
            <a:gdLst/>
            <a:ahLst/>
            <a:cxnLst/>
            <a:rect r="r" b="b" t="t" l="l"/>
            <a:pathLst>
              <a:path h="4622716" w="4639587">
                <a:moveTo>
                  <a:pt x="4639587" y="0"/>
                </a:moveTo>
                <a:lnTo>
                  <a:pt x="0" y="0"/>
                </a:lnTo>
                <a:lnTo>
                  <a:pt x="0" y="4622716"/>
                </a:lnTo>
                <a:lnTo>
                  <a:pt x="4639587" y="4622716"/>
                </a:lnTo>
                <a:lnTo>
                  <a:pt x="463958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true" flipV="false" rot="-10800000">
            <a:off x="1611348" y="4527952"/>
            <a:ext cx="4639587" cy="4622716"/>
          </a:xfrm>
          <a:custGeom>
            <a:avLst/>
            <a:gdLst/>
            <a:ahLst/>
            <a:cxnLst/>
            <a:rect r="r" b="b" t="t" l="l"/>
            <a:pathLst>
              <a:path h="4622716" w="4639587">
                <a:moveTo>
                  <a:pt x="4639587" y="0"/>
                </a:moveTo>
                <a:lnTo>
                  <a:pt x="0" y="0"/>
                </a:lnTo>
                <a:lnTo>
                  <a:pt x="0" y="4622715"/>
                </a:lnTo>
                <a:lnTo>
                  <a:pt x="4639587" y="4622715"/>
                </a:lnTo>
                <a:lnTo>
                  <a:pt x="463958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3928779" y="2421695"/>
            <a:ext cx="11091410" cy="6086412"/>
          </a:xfrm>
          <a:custGeom>
            <a:avLst/>
            <a:gdLst/>
            <a:ahLst/>
            <a:cxnLst/>
            <a:rect r="r" b="b" t="t" l="l"/>
            <a:pathLst>
              <a:path h="6086412" w="11091410">
                <a:moveTo>
                  <a:pt x="0" y="0"/>
                </a:moveTo>
                <a:lnTo>
                  <a:pt x="11091410" y="0"/>
                </a:lnTo>
                <a:lnTo>
                  <a:pt x="11091410" y="6086411"/>
                </a:lnTo>
                <a:lnTo>
                  <a:pt x="0" y="6086411"/>
                </a:lnTo>
                <a:lnTo>
                  <a:pt x="0" y="0"/>
                </a:lnTo>
                <a:close/>
              </a:path>
            </a:pathLst>
          </a:custGeom>
          <a:blipFill>
            <a:blip r:embed="rId5">
              <a:alphaModFix amt="40000"/>
            </a:blip>
            <a:stretch>
              <a:fillRect l="0" t="0" r="0" b="0"/>
            </a:stretch>
          </a:blipFill>
        </p:spPr>
      </p:sp>
      <p:grpSp>
        <p:nvGrpSpPr>
          <p:cNvPr name="Group 11" id="11"/>
          <p:cNvGrpSpPr/>
          <p:nvPr/>
        </p:nvGrpSpPr>
        <p:grpSpPr>
          <a:xfrm rot="0">
            <a:off x="3931142" y="2631894"/>
            <a:ext cx="10425716" cy="5245826"/>
            <a:chOff x="0" y="0"/>
            <a:chExt cx="2745868" cy="1381617"/>
          </a:xfrm>
        </p:grpSpPr>
        <p:sp>
          <p:nvSpPr>
            <p:cNvPr name="Freeform 12" id="12"/>
            <p:cNvSpPr/>
            <p:nvPr/>
          </p:nvSpPr>
          <p:spPr>
            <a:xfrm flipH="false" flipV="false" rot="0">
              <a:off x="0" y="0"/>
              <a:ext cx="2745868" cy="1381617"/>
            </a:xfrm>
            <a:custGeom>
              <a:avLst/>
              <a:gdLst/>
              <a:ahLst/>
              <a:cxnLst/>
              <a:rect r="r" b="b" t="t" l="l"/>
              <a:pathLst>
                <a:path h="1381617" w="2745868">
                  <a:moveTo>
                    <a:pt x="25990" y="0"/>
                  </a:moveTo>
                  <a:lnTo>
                    <a:pt x="2719877" y="0"/>
                  </a:lnTo>
                  <a:cubicBezTo>
                    <a:pt x="2734231" y="0"/>
                    <a:pt x="2745868" y="11636"/>
                    <a:pt x="2745868" y="25990"/>
                  </a:cubicBezTo>
                  <a:lnTo>
                    <a:pt x="2745868" y="1355626"/>
                  </a:lnTo>
                  <a:cubicBezTo>
                    <a:pt x="2745868" y="1369980"/>
                    <a:pt x="2734231" y="1381617"/>
                    <a:pt x="2719877" y="1381617"/>
                  </a:cubicBezTo>
                  <a:lnTo>
                    <a:pt x="25990" y="1381617"/>
                  </a:lnTo>
                  <a:cubicBezTo>
                    <a:pt x="11636" y="1381617"/>
                    <a:pt x="0" y="1369980"/>
                    <a:pt x="0" y="1355626"/>
                  </a:cubicBezTo>
                  <a:lnTo>
                    <a:pt x="0" y="25990"/>
                  </a:lnTo>
                  <a:cubicBezTo>
                    <a:pt x="0" y="11636"/>
                    <a:pt x="11636" y="0"/>
                    <a:pt x="25990" y="0"/>
                  </a:cubicBezTo>
                  <a:close/>
                </a:path>
              </a:pathLst>
            </a:custGeom>
            <a:solidFill>
              <a:srgbClr val="DF966C"/>
            </a:solidFill>
          </p:spPr>
        </p:sp>
        <p:sp>
          <p:nvSpPr>
            <p:cNvPr name="TextBox 13" id="13"/>
            <p:cNvSpPr txBox="true"/>
            <p:nvPr/>
          </p:nvSpPr>
          <p:spPr>
            <a:xfrm>
              <a:off x="0" y="-38100"/>
              <a:ext cx="2745868" cy="1419717"/>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8252047" y="1263015"/>
            <a:ext cx="2305995" cy="2314675"/>
          </a:xfrm>
          <a:custGeom>
            <a:avLst/>
            <a:gdLst/>
            <a:ahLst/>
            <a:cxnLst/>
            <a:rect r="r" b="b" t="t" l="l"/>
            <a:pathLst>
              <a:path h="2314675" w="2305995">
                <a:moveTo>
                  <a:pt x="0" y="0"/>
                </a:moveTo>
                <a:lnTo>
                  <a:pt x="2305995" y="0"/>
                </a:lnTo>
                <a:lnTo>
                  <a:pt x="2305995" y="2314675"/>
                </a:lnTo>
                <a:lnTo>
                  <a:pt x="0" y="2314675"/>
                </a:lnTo>
                <a:lnTo>
                  <a:pt x="0" y="0"/>
                </a:lnTo>
                <a:close/>
              </a:path>
            </a:pathLst>
          </a:custGeom>
          <a:blipFill>
            <a:blip r:embed="rId6">
              <a:alphaModFix amt="30000"/>
            </a:blip>
            <a:stretch>
              <a:fillRect l="0" t="0" r="0" b="0"/>
            </a:stretch>
          </a:blipFill>
        </p:spPr>
      </p:sp>
      <p:grpSp>
        <p:nvGrpSpPr>
          <p:cNvPr name="Group 15" id="15"/>
          <p:cNvGrpSpPr/>
          <p:nvPr/>
        </p:nvGrpSpPr>
        <p:grpSpPr>
          <a:xfrm rot="0">
            <a:off x="8158299" y="1263015"/>
            <a:ext cx="1971403" cy="197140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3E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8578654" y="1637807"/>
            <a:ext cx="1130691" cy="1221819"/>
          </a:xfrm>
          <a:custGeom>
            <a:avLst/>
            <a:gdLst/>
            <a:ahLst/>
            <a:cxnLst/>
            <a:rect r="r" b="b" t="t" l="l"/>
            <a:pathLst>
              <a:path h="1221819" w="1130691">
                <a:moveTo>
                  <a:pt x="0" y="0"/>
                </a:moveTo>
                <a:lnTo>
                  <a:pt x="1130692" y="0"/>
                </a:lnTo>
                <a:lnTo>
                  <a:pt x="1130692" y="1221819"/>
                </a:lnTo>
                <a:lnTo>
                  <a:pt x="0" y="122181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8196399" y="7370289"/>
            <a:ext cx="1933303" cy="1393367"/>
            <a:chOff x="0" y="0"/>
            <a:chExt cx="688852" cy="496468"/>
          </a:xfrm>
        </p:grpSpPr>
        <p:sp>
          <p:nvSpPr>
            <p:cNvPr name="Freeform 20" id="20"/>
            <p:cNvSpPr/>
            <p:nvPr/>
          </p:nvSpPr>
          <p:spPr>
            <a:xfrm flipH="false" flipV="false" rot="0">
              <a:off x="26792" y="0"/>
              <a:ext cx="635268" cy="465033"/>
            </a:xfrm>
            <a:custGeom>
              <a:avLst/>
              <a:gdLst/>
              <a:ahLst/>
              <a:cxnLst/>
              <a:rect r="r" b="b" t="t" l="l"/>
              <a:pathLst>
                <a:path h="465033" w="635268">
                  <a:moveTo>
                    <a:pt x="351873" y="447114"/>
                  </a:moveTo>
                  <a:lnTo>
                    <a:pt x="627820" y="49354"/>
                  </a:lnTo>
                  <a:cubicBezTo>
                    <a:pt x="634488" y="39742"/>
                    <a:pt x="635268" y="27224"/>
                    <a:pt x="629844" y="16860"/>
                  </a:cubicBezTo>
                  <a:cubicBezTo>
                    <a:pt x="624420" y="6495"/>
                    <a:pt x="613690" y="0"/>
                    <a:pt x="601992" y="0"/>
                  </a:cubicBezTo>
                  <a:lnTo>
                    <a:pt x="33276" y="0"/>
                  </a:lnTo>
                  <a:cubicBezTo>
                    <a:pt x="21578" y="0"/>
                    <a:pt x="10848" y="6495"/>
                    <a:pt x="5424" y="16860"/>
                  </a:cubicBezTo>
                  <a:cubicBezTo>
                    <a:pt x="0" y="27224"/>
                    <a:pt x="779" y="39742"/>
                    <a:pt x="7447" y="49354"/>
                  </a:cubicBezTo>
                  <a:lnTo>
                    <a:pt x="283395" y="447114"/>
                  </a:lnTo>
                  <a:cubicBezTo>
                    <a:pt x="291181" y="458338"/>
                    <a:pt x="303974" y="465033"/>
                    <a:pt x="317634" y="465033"/>
                  </a:cubicBezTo>
                  <a:cubicBezTo>
                    <a:pt x="331294" y="465033"/>
                    <a:pt x="344087" y="458338"/>
                    <a:pt x="351873" y="447114"/>
                  </a:cubicBezTo>
                  <a:close/>
                </a:path>
              </a:pathLst>
            </a:custGeom>
            <a:solidFill>
              <a:srgbClr val="DF966C"/>
            </a:solidFill>
          </p:spPr>
        </p:sp>
        <p:sp>
          <p:nvSpPr>
            <p:cNvPr name="TextBox 21" id="21"/>
            <p:cNvSpPr txBox="true"/>
            <p:nvPr/>
          </p:nvSpPr>
          <p:spPr>
            <a:xfrm>
              <a:off x="107633" y="-2638"/>
              <a:ext cx="473585" cy="268603"/>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8236">
            <a:off x="4491205" y="3052258"/>
            <a:ext cx="9305383" cy="4645025"/>
          </a:xfrm>
          <a:prstGeom prst="rect">
            <a:avLst/>
          </a:prstGeom>
        </p:spPr>
        <p:txBody>
          <a:bodyPr anchor="t" rtlCol="false" tIns="0" lIns="0" bIns="0" rIns="0">
            <a:spAutoFit/>
          </a:bodyPr>
          <a:lstStyle/>
          <a:p>
            <a:pPr algn="ctr">
              <a:lnSpc>
                <a:spcPts val="8800"/>
              </a:lnSpc>
            </a:pPr>
            <a:r>
              <a:rPr lang="en-US" sz="8000" i="true" spc="-240">
                <a:solidFill>
                  <a:srgbClr val="F8F3EF"/>
                </a:solidFill>
                <a:latin typeface="Times New Roman Condensed Italics"/>
                <a:ea typeface="Times New Roman Condensed Italics"/>
                <a:cs typeface="Times New Roman Condensed Italics"/>
                <a:sym typeface="Times New Roman Condensed Italics"/>
              </a:rPr>
              <a:t>This is the third in a series of stories that Jesus is telling about being prepared for the end of days?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grpSp>
        <p:nvGrpSpPr>
          <p:cNvPr name="Group 2" id="2"/>
          <p:cNvGrpSpPr/>
          <p:nvPr/>
        </p:nvGrpSpPr>
        <p:grpSpPr>
          <a:xfrm rot="-81537">
            <a:off x="2333073" y="2016028"/>
            <a:ext cx="3561379" cy="8644267"/>
            <a:chOff x="0" y="0"/>
            <a:chExt cx="937976" cy="2276679"/>
          </a:xfrm>
        </p:grpSpPr>
        <p:sp>
          <p:nvSpPr>
            <p:cNvPr name="Freeform 3" id="3"/>
            <p:cNvSpPr/>
            <p:nvPr/>
          </p:nvSpPr>
          <p:spPr>
            <a:xfrm flipH="false" flipV="false" rot="0">
              <a:off x="0" y="0"/>
              <a:ext cx="937976" cy="2276679"/>
            </a:xfrm>
            <a:custGeom>
              <a:avLst/>
              <a:gdLst/>
              <a:ahLst/>
              <a:cxnLst/>
              <a:rect r="r" b="b" t="t" l="l"/>
              <a:pathLst>
                <a:path h="2276679" w="937976">
                  <a:moveTo>
                    <a:pt x="0" y="0"/>
                  </a:moveTo>
                  <a:lnTo>
                    <a:pt x="937976" y="0"/>
                  </a:lnTo>
                  <a:lnTo>
                    <a:pt x="937976" y="2276679"/>
                  </a:lnTo>
                  <a:lnTo>
                    <a:pt x="0" y="2276679"/>
                  </a:lnTo>
                  <a:close/>
                </a:path>
              </a:pathLst>
            </a:custGeom>
            <a:solidFill>
              <a:srgbClr val="DF966C"/>
            </a:solidFill>
          </p:spPr>
        </p:sp>
        <p:sp>
          <p:nvSpPr>
            <p:cNvPr name="TextBox 4" id="4"/>
            <p:cNvSpPr txBox="true"/>
            <p:nvPr/>
          </p:nvSpPr>
          <p:spPr>
            <a:xfrm>
              <a:off x="0" y="-38100"/>
              <a:ext cx="937976" cy="231477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5318462">
            <a:off x="-3521110" y="7146513"/>
            <a:ext cx="10973270" cy="790990"/>
          </a:xfrm>
          <a:custGeom>
            <a:avLst/>
            <a:gdLst/>
            <a:ahLst/>
            <a:cxnLst/>
            <a:rect r="r" b="b" t="t" l="l"/>
            <a:pathLst>
              <a:path h="790990" w="10973270">
                <a:moveTo>
                  <a:pt x="0" y="0"/>
                </a:moveTo>
                <a:lnTo>
                  <a:pt x="10973270" y="0"/>
                </a:lnTo>
                <a:lnTo>
                  <a:pt x="10973270" y="790989"/>
                </a:lnTo>
                <a:lnTo>
                  <a:pt x="0" y="790989"/>
                </a:lnTo>
                <a:lnTo>
                  <a:pt x="0" y="0"/>
                </a:lnTo>
                <a:close/>
              </a:path>
            </a:pathLst>
          </a:custGeom>
          <a:blipFill>
            <a:blip r:embed="rId2">
              <a:alphaModFix amt="40000"/>
            </a:blip>
            <a:stretch>
              <a:fillRect l="0" t="0" r="0" b="0"/>
            </a:stretch>
          </a:blipFill>
        </p:spPr>
      </p:sp>
      <p:grpSp>
        <p:nvGrpSpPr>
          <p:cNvPr name="Group 6" id="6"/>
          <p:cNvGrpSpPr/>
          <p:nvPr/>
        </p:nvGrpSpPr>
        <p:grpSpPr>
          <a:xfrm rot="-81537">
            <a:off x="1070939" y="2061436"/>
            <a:ext cx="2197428" cy="3588135"/>
            <a:chOff x="0" y="0"/>
            <a:chExt cx="578747" cy="945023"/>
          </a:xfrm>
        </p:grpSpPr>
        <p:sp>
          <p:nvSpPr>
            <p:cNvPr name="Freeform 7" id="7"/>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F966C"/>
            </a:solidFill>
          </p:spPr>
        </p:sp>
        <p:sp>
          <p:nvSpPr>
            <p:cNvPr name="TextBox 8" id="8"/>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4255055" y="0"/>
            <a:ext cx="14032945" cy="10287000"/>
            <a:chOff x="0" y="0"/>
            <a:chExt cx="3695920" cy="2709333"/>
          </a:xfrm>
        </p:grpSpPr>
        <p:sp>
          <p:nvSpPr>
            <p:cNvPr name="Freeform 10" id="10"/>
            <p:cNvSpPr/>
            <p:nvPr/>
          </p:nvSpPr>
          <p:spPr>
            <a:xfrm flipH="false" flipV="false" rot="0">
              <a:off x="0" y="0"/>
              <a:ext cx="3695920" cy="2709333"/>
            </a:xfrm>
            <a:custGeom>
              <a:avLst/>
              <a:gdLst/>
              <a:ahLst/>
              <a:cxnLst/>
              <a:rect r="r" b="b" t="t" l="l"/>
              <a:pathLst>
                <a:path h="2709333" w="3695920">
                  <a:moveTo>
                    <a:pt x="0" y="0"/>
                  </a:moveTo>
                  <a:lnTo>
                    <a:pt x="3695920" y="0"/>
                  </a:lnTo>
                  <a:lnTo>
                    <a:pt x="3695920" y="2709333"/>
                  </a:lnTo>
                  <a:lnTo>
                    <a:pt x="0" y="2709333"/>
                  </a:lnTo>
                  <a:close/>
                </a:path>
              </a:pathLst>
            </a:custGeom>
            <a:solidFill>
              <a:srgbClr val="E8E4E0"/>
            </a:solidFill>
          </p:spPr>
        </p:sp>
        <p:sp>
          <p:nvSpPr>
            <p:cNvPr name="TextBox 11" id="11"/>
            <p:cNvSpPr txBox="true"/>
            <p:nvPr/>
          </p:nvSpPr>
          <p:spPr>
            <a:xfrm>
              <a:off x="0" y="-38100"/>
              <a:ext cx="3695920" cy="2747433"/>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5400000">
            <a:off x="-3299265" y="4362308"/>
            <a:ext cx="14092785" cy="1015855"/>
          </a:xfrm>
          <a:custGeom>
            <a:avLst/>
            <a:gdLst/>
            <a:ahLst/>
            <a:cxnLst/>
            <a:rect r="r" b="b" t="t" l="l"/>
            <a:pathLst>
              <a:path h="1015855" w="14092785">
                <a:moveTo>
                  <a:pt x="0" y="0"/>
                </a:moveTo>
                <a:lnTo>
                  <a:pt x="14092785" y="0"/>
                </a:lnTo>
                <a:lnTo>
                  <a:pt x="14092785" y="1015855"/>
                </a:lnTo>
                <a:lnTo>
                  <a:pt x="0" y="1015855"/>
                </a:lnTo>
                <a:lnTo>
                  <a:pt x="0" y="0"/>
                </a:lnTo>
                <a:close/>
              </a:path>
            </a:pathLst>
          </a:custGeom>
          <a:blipFill>
            <a:blip r:embed="rId2">
              <a:alphaModFix amt="40000"/>
            </a:blip>
            <a:stretch>
              <a:fillRect l="0" t="0" r="0" b="0"/>
            </a:stretch>
          </a:blipFill>
        </p:spPr>
      </p:sp>
      <p:grpSp>
        <p:nvGrpSpPr>
          <p:cNvPr name="Group 13" id="13"/>
          <p:cNvGrpSpPr/>
          <p:nvPr/>
        </p:nvGrpSpPr>
        <p:grpSpPr>
          <a:xfrm rot="0">
            <a:off x="3052347" y="0"/>
            <a:ext cx="2197428" cy="3588135"/>
            <a:chOff x="0" y="0"/>
            <a:chExt cx="578747" cy="945023"/>
          </a:xfrm>
        </p:grpSpPr>
        <p:sp>
          <p:nvSpPr>
            <p:cNvPr name="Freeform 14" id="14"/>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E8E4E0"/>
            </a:solidFill>
          </p:spPr>
        </p:sp>
        <p:sp>
          <p:nvSpPr>
            <p:cNvPr name="TextBox 15" id="15"/>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true" flipV="true" rot="0">
            <a:off x="11184122" y="3202692"/>
            <a:ext cx="6002045" cy="5980219"/>
          </a:xfrm>
          <a:custGeom>
            <a:avLst/>
            <a:gdLst/>
            <a:ahLst/>
            <a:cxnLst/>
            <a:rect r="r" b="b" t="t" l="l"/>
            <a:pathLst>
              <a:path h="5980219" w="6002045">
                <a:moveTo>
                  <a:pt x="6002045" y="5980219"/>
                </a:moveTo>
                <a:lnTo>
                  <a:pt x="0" y="5980219"/>
                </a:lnTo>
                <a:lnTo>
                  <a:pt x="0" y="0"/>
                </a:lnTo>
                <a:lnTo>
                  <a:pt x="6002045" y="0"/>
                </a:lnTo>
                <a:lnTo>
                  <a:pt x="6002045" y="5980219"/>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7" id="17"/>
          <p:cNvSpPr/>
          <p:nvPr/>
        </p:nvSpPr>
        <p:spPr>
          <a:xfrm>
            <a:off x="5784075" y="3578610"/>
            <a:ext cx="10162770" cy="0"/>
          </a:xfrm>
          <a:prstGeom prst="line">
            <a:avLst/>
          </a:prstGeom>
          <a:ln cap="flat" w="19050">
            <a:solidFill>
              <a:srgbClr val="3D6772"/>
            </a:solidFill>
            <a:prstDash val="solid"/>
            <a:headEnd type="none" len="sm" w="sm"/>
            <a:tailEnd type="none" len="sm" w="sm"/>
          </a:ln>
        </p:spPr>
      </p:sp>
      <p:sp>
        <p:nvSpPr>
          <p:cNvPr name="TextBox 18" id="18"/>
          <p:cNvSpPr txBox="true"/>
          <p:nvPr/>
        </p:nvSpPr>
        <p:spPr>
          <a:xfrm rot="0">
            <a:off x="5784075" y="1167764"/>
            <a:ext cx="11126882" cy="1792473"/>
          </a:xfrm>
          <a:prstGeom prst="rect">
            <a:avLst/>
          </a:prstGeom>
        </p:spPr>
        <p:txBody>
          <a:bodyPr anchor="t" rtlCol="false" tIns="0" lIns="0" bIns="0" rIns="0">
            <a:spAutoFit/>
          </a:bodyPr>
          <a:lstStyle/>
          <a:p>
            <a:pPr algn="l">
              <a:lnSpc>
                <a:spcPts val="11291"/>
              </a:lnSpc>
            </a:pPr>
            <a:r>
              <a:rPr lang="en-US" sz="12546" spc="-376">
                <a:solidFill>
                  <a:srgbClr val="3D6772"/>
                </a:solidFill>
                <a:latin typeface="Times New Roman Condensed"/>
                <a:ea typeface="Times New Roman Condensed"/>
                <a:cs typeface="Times New Roman Condensed"/>
                <a:sym typeface="Times New Roman Condensed"/>
              </a:rPr>
              <a:t>The Parable Begins</a:t>
            </a:r>
          </a:p>
        </p:txBody>
      </p:sp>
      <p:sp>
        <p:nvSpPr>
          <p:cNvPr name="TextBox 19" id="19"/>
          <p:cNvSpPr txBox="true"/>
          <p:nvPr/>
        </p:nvSpPr>
        <p:spPr>
          <a:xfrm rot="0">
            <a:off x="5784075" y="8286659"/>
            <a:ext cx="3866522" cy="733425"/>
          </a:xfrm>
          <a:prstGeom prst="rect">
            <a:avLst/>
          </a:prstGeom>
        </p:spPr>
        <p:txBody>
          <a:bodyPr anchor="t" rtlCol="false" tIns="0" lIns="0" bIns="0" rIns="0">
            <a:spAutoFit/>
          </a:bodyPr>
          <a:lstStyle/>
          <a:p>
            <a:pPr algn="l">
              <a:lnSpc>
                <a:spcPts val="4950"/>
              </a:lnSpc>
            </a:pPr>
            <a:r>
              <a:rPr lang="en-US" sz="4500" spc="225">
                <a:solidFill>
                  <a:srgbClr val="3D6772"/>
                </a:solidFill>
                <a:latin typeface="Times New Roman Condensed"/>
                <a:ea typeface="Times New Roman Condensed"/>
                <a:cs typeface="Times New Roman Condensed"/>
                <a:sym typeface="Times New Roman Condensed"/>
              </a:rPr>
              <a:t>LUKE 15:4</a:t>
            </a:r>
          </a:p>
        </p:txBody>
      </p:sp>
      <p:sp>
        <p:nvSpPr>
          <p:cNvPr name="TextBox 20" id="20"/>
          <p:cNvSpPr txBox="true"/>
          <p:nvPr/>
        </p:nvSpPr>
        <p:spPr>
          <a:xfrm rot="0">
            <a:off x="5784075" y="3721088"/>
            <a:ext cx="10162770" cy="4448175"/>
          </a:xfrm>
          <a:prstGeom prst="rect">
            <a:avLst/>
          </a:prstGeom>
        </p:spPr>
        <p:txBody>
          <a:bodyPr anchor="t" rtlCol="false" tIns="0" lIns="0" bIns="0" rIns="0">
            <a:spAutoFit/>
          </a:bodyPr>
          <a:lstStyle/>
          <a:p>
            <a:pPr algn="just">
              <a:lnSpc>
                <a:spcPts val="5850"/>
              </a:lnSpc>
            </a:pPr>
            <a:r>
              <a:rPr lang="en-US" sz="4500" spc="225">
                <a:solidFill>
                  <a:srgbClr val="3D6772"/>
                </a:solidFill>
                <a:latin typeface="Aileron"/>
                <a:ea typeface="Aileron"/>
                <a:cs typeface="Aileron"/>
                <a:sym typeface="Aileron"/>
              </a:rPr>
              <a:t>...and delivered to him his goods.</a:t>
            </a:r>
          </a:p>
          <a:p>
            <a:pPr algn="just">
              <a:lnSpc>
                <a:spcPts val="5850"/>
              </a:lnSpc>
            </a:pPr>
            <a:r>
              <a:rPr lang="en-US" sz="4500" spc="225">
                <a:solidFill>
                  <a:srgbClr val="3D6772"/>
                </a:solidFill>
                <a:latin typeface="Aileron"/>
                <a:ea typeface="Aileron"/>
                <a:cs typeface="Aileron"/>
                <a:sym typeface="Aileron"/>
              </a:rPr>
              <a:t>the owner of the property was leaving and did not tell his workers when he was going to return but left them “talents” to survive on during his absence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966C"/>
        </a:solidFill>
      </p:bgPr>
    </p:bg>
    <p:spTree>
      <p:nvGrpSpPr>
        <p:cNvPr id="1" name=""/>
        <p:cNvGrpSpPr/>
        <p:nvPr/>
      </p:nvGrpSpPr>
      <p:grpSpPr>
        <a:xfrm>
          <a:off x="0" y="0"/>
          <a:ext cx="0" cy="0"/>
          <a:chOff x="0" y="0"/>
          <a:chExt cx="0" cy="0"/>
        </a:xfrm>
      </p:grpSpPr>
      <p:grpSp>
        <p:nvGrpSpPr>
          <p:cNvPr name="Group 2" id="2"/>
          <p:cNvGrpSpPr/>
          <p:nvPr/>
        </p:nvGrpSpPr>
        <p:grpSpPr>
          <a:xfrm rot="5400000">
            <a:off x="11789121" y="342872"/>
            <a:ext cx="2197428" cy="3588135"/>
            <a:chOff x="0" y="0"/>
            <a:chExt cx="578747" cy="945023"/>
          </a:xfrm>
        </p:grpSpPr>
        <p:sp>
          <p:nvSpPr>
            <p:cNvPr name="Freeform 3" id="3"/>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6D6D6"/>
            </a:solidFill>
          </p:spPr>
        </p:sp>
        <p:sp>
          <p:nvSpPr>
            <p:cNvPr name="TextBox 4" id="4"/>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165893">
            <a:off x="-4118964" y="7428901"/>
            <a:ext cx="12563129" cy="2952335"/>
          </a:xfrm>
          <a:custGeom>
            <a:avLst/>
            <a:gdLst/>
            <a:ahLst/>
            <a:cxnLst/>
            <a:rect r="r" b="b" t="t" l="l"/>
            <a:pathLst>
              <a:path h="2952335" w="12563129">
                <a:moveTo>
                  <a:pt x="0" y="0"/>
                </a:moveTo>
                <a:lnTo>
                  <a:pt x="12563129" y="0"/>
                </a:lnTo>
                <a:lnTo>
                  <a:pt x="12563129" y="2952335"/>
                </a:lnTo>
                <a:lnTo>
                  <a:pt x="0" y="2952335"/>
                </a:lnTo>
                <a:lnTo>
                  <a:pt x="0" y="0"/>
                </a:lnTo>
                <a:close/>
              </a:path>
            </a:pathLst>
          </a:custGeom>
          <a:blipFill>
            <a:blip r:embed="rId2">
              <a:alphaModFix amt="60000"/>
            </a:blip>
            <a:stretch>
              <a:fillRect l="0" t="0" r="0" b="0"/>
            </a:stretch>
          </a:blipFill>
        </p:spPr>
      </p:sp>
      <p:grpSp>
        <p:nvGrpSpPr>
          <p:cNvPr name="Group 6" id="6"/>
          <p:cNvGrpSpPr/>
          <p:nvPr/>
        </p:nvGrpSpPr>
        <p:grpSpPr>
          <a:xfrm rot="-165893">
            <a:off x="-781413" y="-636143"/>
            <a:ext cx="8333006" cy="10106438"/>
            <a:chOff x="0" y="0"/>
            <a:chExt cx="11110675" cy="13475250"/>
          </a:xfrm>
        </p:grpSpPr>
        <p:pic>
          <p:nvPicPr>
            <p:cNvPr name="Picture 7" id="7"/>
            <p:cNvPicPr>
              <a:picLocks noChangeAspect="true"/>
            </p:cNvPicPr>
            <p:nvPr/>
          </p:nvPicPr>
          <p:blipFill>
            <a:blip r:embed="rId3"/>
            <a:srcRect l="29613" t="9909" r="32348" b="0"/>
            <a:stretch>
              <a:fillRect/>
            </a:stretch>
          </p:blipFill>
          <p:spPr>
            <a:xfrm flipH="true" flipV="false">
              <a:off x="0" y="0"/>
              <a:ext cx="11110675" cy="13475250"/>
            </a:xfrm>
            <a:prstGeom prst="rect">
              <a:avLst/>
            </a:prstGeom>
          </p:spPr>
        </p:pic>
      </p:grpSp>
      <p:sp>
        <p:nvSpPr>
          <p:cNvPr name="Freeform 8" id="8"/>
          <p:cNvSpPr/>
          <p:nvPr/>
        </p:nvSpPr>
        <p:spPr>
          <a:xfrm flipH="false" flipV="false" rot="0">
            <a:off x="6530367" y="1513693"/>
            <a:ext cx="11282901" cy="7940341"/>
          </a:xfrm>
          <a:custGeom>
            <a:avLst/>
            <a:gdLst/>
            <a:ahLst/>
            <a:cxnLst/>
            <a:rect r="r" b="b" t="t" l="l"/>
            <a:pathLst>
              <a:path h="7940341" w="11282901">
                <a:moveTo>
                  <a:pt x="0" y="0"/>
                </a:moveTo>
                <a:lnTo>
                  <a:pt x="11282901" y="0"/>
                </a:lnTo>
                <a:lnTo>
                  <a:pt x="11282901" y="7940341"/>
                </a:lnTo>
                <a:lnTo>
                  <a:pt x="0" y="7940341"/>
                </a:lnTo>
                <a:lnTo>
                  <a:pt x="0" y="0"/>
                </a:lnTo>
                <a:close/>
              </a:path>
            </a:pathLst>
          </a:custGeom>
          <a:blipFill>
            <a:blip r:embed="rId4">
              <a:alphaModFix amt="40000"/>
            </a:blip>
            <a:stretch>
              <a:fillRect l="0" t="0" r="0" b="0"/>
            </a:stretch>
          </a:blipFill>
        </p:spPr>
      </p:sp>
      <p:grpSp>
        <p:nvGrpSpPr>
          <p:cNvPr name="Group 9" id="9"/>
          <p:cNvGrpSpPr/>
          <p:nvPr/>
        </p:nvGrpSpPr>
        <p:grpSpPr>
          <a:xfrm rot="5400000">
            <a:off x="14126246" y="342872"/>
            <a:ext cx="2197428" cy="3588135"/>
            <a:chOff x="0" y="0"/>
            <a:chExt cx="578747" cy="945023"/>
          </a:xfrm>
        </p:grpSpPr>
        <p:sp>
          <p:nvSpPr>
            <p:cNvPr name="Freeform 10" id="10"/>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F8F3EF"/>
            </a:solidFill>
          </p:spPr>
        </p:sp>
        <p:sp>
          <p:nvSpPr>
            <p:cNvPr name="TextBox 11" id="11"/>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6929981" y="2048111"/>
            <a:ext cx="10089047" cy="6722885"/>
            <a:chOff x="0" y="0"/>
            <a:chExt cx="2657198" cy="1770636"/>
          </a:xfrm>
        </p:grpSpPr>
        <p:sp>
          <p:nvSpPr>
            <p:cNvPr name="Freeform 13" id="13"/>
            <p:cNvSpPr/>
            <p:nvPr/>
          </p:nvSpPr>
          <p:spPr>
            <a:xfrm flipH="false" flipV="false" rot="0">
              <a:off x="0" y="0"/>
              <a:ext cx="2657197" cy="1770636"/>
            </a:xfrm>
            <a:custGeom>
              <a:avLst/>
              <a:gdLst/>
              <a:ahLst/>
              <a:cxnLst/>
              <a:rect r="r" b="b" t="t" l="l"/>
              <a:pathLst>
                <a:path h="1770636" w="2657197">
                  <a:moveTo>
                    <a:pt x="46809" y="0"/>
                  </a:moveTo>
                  <a:lnTo>
                    <a:pt x="2610389" y="0"/>
                  </a:lnTo>
                  <a:cubicBezTo>
                    <a:pt x="2636240" y="0"/>
                    <a:pt x="2657197" y="20957"/>
                    <a:pt x="2657197" y="46809"/>
                  </a:cubicBezTo>
                  <a:lnTo>
                    <a:pt x="2657197" y="1723827"/>
                  </a:lnTo>
                  <a:cubicBezTo>
                    <a:pt x="2657197" y="1749679"/>
                    <a:pt x="2636240" y="1770636"/>
                    <a:pt x="2610389" y="1770636"/>
                  </a:cubicBezTo>
                  <a:lnTo>
                    <a:pt x="46809" y="1770636"/>
                  </a:lnTo>
                  <a:cubicBezTo>
                    <a:pt x="20957" y="1770636"/>
                    <a:pt x="0" y="1749679"/>
                    <a:pt x="0" y="1723827"/>
                  </a:cubicBezTo>
                  <a:lnTo>
                    <a:pt x="0" y="46809"/>
                  </a:lnTo>
                  <a:cubicBezTo>
                    <a:pt x="0" y="20957"/>
                    <a:pt x="20957" y="0"/>
                    <a:pt x="46809" y="0"/>
                  </a:cubicBezTo>
                  <a:close/>
                </a:path>
              </a:pathLst>
            </a:custGeom>
            <a:solidFill>
              <a:srgbClr val="F8F3EF"/>
            </a:solidFill>
          </p:spPr>
        </p:sp>
        <p:sp>
          <p:nvSpPr>
            <p:cNvPr name="TextBox 14" id="14"/>
            <p:cNvSpPr txBox="true"/>
            <p:nvPr/>
          </p:nvSpPr>
          <p:spPr>
            <a:xfrm>
              <a:off x="0" y="-38100"/>
              <a:ext cx="2657198" cy="1808736"/>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10800000">
            <a:off x="8825746" y="5172075"/>
            <a:ext cx="6297516" cy="458001"/>
          </a:xfrm>
          <a:custGeom>
            <a:avLst/>
            <a:gdLst/>
            <a:ahLst/>
            <a:cxnLst/>
            <a:rect r="r" b="b" t="t" l="l"/>
            <a:pathLst>
              <a:path h="458001" w="6297516">
                <a:moveTo>
                  <a:pt x="0" y="0"/>
                </a:moveTo>
                <a:lnTo>
                  <a:pt x="6297516" y="0"/>
                </a:lnTo>
                <a:lnTo>
                  <a:pt x="6297516" y="458001"/>
                </a:lnTo>
                <a:lnTo>
                  <a:pt x="0" y="4580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8517585" y="2557534"/>
            <a:ext cx="6913839" cy="2552699"/>
          </a:xfrm>
          <a:prstGeom prst="rect">
            <a:avLst/>
          </a:prstGeom>
        </p:spPr>
        <p:txBody>
          <a:bodyPr anchor="t" rtlCol="false" tIns="0" lIns="0" bIns="0" rIns="0">
            <a:spAutoFit/>
          </a:bodyPr>
          <a:lstStyle/>
          <a:p>
            <a:pPr algn="ctr">
              <a:lnSpc>
                <a:spcPts val="8999"/>
              </a:lnSpc>
            </a:pPr>
            <a:r>
              <a:rPr lang="en-US" sz="9999" spc="-299">
                <a:solidFill>
                  <a:srgbClr val="3D6772"/>
                </a:solidFill>
                <a:latin typeface="Times New Roman Condensed"/>
                <a:ea typeface="Times New Roman Condensed"/>
                <a:cs typeface="Times New Roman Condensed"/>
                <a:sym typeface="Times New Roman Condensed"/>
              </a:rPr>
              <a:t>The Value of a “Talent”</a:t>
            </a:r>
          </a:p>
        </p:txBody>
      </p:sp>
      <p:sp>
        <p:nvSpPr>
          <p:cNvPr name="TextBox 17" id="17"/>
          <p:cNvSpPr txBox="true"/>
          <p:nvPr/>
        </p:nvSpPr>
        <p:spPr>
          <a:xfrm rot="0">
            <a:off x="9657939" y="7579615"/>
            <a:ext cx="4578633" cy="733425"/>
          </a:xfrm>
          <a:prstGeom prst="rect">
            <a:avLst/>
          </a:prstGeom>
        </p:spPr>
        <p:txBody>
          <a:bodyPr anchor="t" rtlCol="false" tIns="0" lIns="0" bIns="0" rIns="0">
            <a:spAutoFit/>
          </a:bodyPr>
          <a:lstStyle/>
          <a:p>
            <a:pPr algn="ctr">
              <a:lnSpc>
                <a:spcPts val="4950"/>
              </a:lnSpc>
            </a:pPr>
            <a:r>
              <a:rPr lang="en-US" sz="4500" spc="225">
                <a:solidFill>
                  <a:srgbClr val="3D6772"/>
                </a:solidFill>
                <a:latin typeface="Times New Roman Condensed"/>
                <a:ea typeface="Times New Roman Condensed"/>
                <a:cs typeface="Times New Roman Condensed"/>
                <a:sym typeface="Times New Roman Condensed"/>
              </a:rPr>
              <a:t>LUKE 15:5</a:t>
            </a:r>
          </a:p>
        </p:txBody>
      </p:sp>
      <p:sp>
        <p:nvSpPr>
          <p:cNvPr name="TextBox 18" id="18"/>
          <p:cNvSpPr txBox="true"/>
          <p:nvPr/>
        </p:nvSpPr>
        <p:spPr>
          <a:xfrm rot="0">
            <a:off x="8033263" y="5731130"/>
            <a:ext cx="7827984" cy="1829435"/>
          </a:xfrm>
          <a:prstGeom prst="rect">
            <a:avLst/>
          </a:prstGeom>
        </p:spPr>
        <p:txBody>
          <a:bodyPr anchor="t" rtlCol="false" tIns="0" lIns="0" bIns="0" rIns="0">
            <a:spAutoFit/>
          </a:bodyPr>
          <a:lstStyle/>
          <a:p>
            <a:pPr algn="ctr">
              <a:lnSpc>
                <a:spcPts val="4810"/>
              </a:lnSpc>
            </a:pPr>
            <a:r>
              <a:rPr lang="en-US" sz="3700" spc="185">
                <a:solidFill>
                  <a:srgbClr val="3D6772"/>
                </a:solidFill>
                <a:latin typeface="Aileron"/>
                <a:ea typeface="Aileron"/>
                <a:cs typeface="Aileron"/>
                <a:sym typeface="Aileron"/>
              </a:rPr>
              <a:t>According to Biblical scholarship, a talent was a year’s worth of wages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980932" y="3999324"/>
            <a:ext cx="15090590" cy="3546289"/>
          </a:xfrm>
          <a:custGeom>
            <a:avLst/>
            <a:gdLst/>
            <a:ahLst/>
            <a:cxnLst/>
            <a:rect r="r" b="b" t="t" l="l"/>
            <a:pathLst>
              <a:path h="3546289" w="15090590">
                <a:moveTo>
                  <a:pt x="0" y="0"/>
                </a:moveTo>
                <a:lnTo>
                  <a:pt x="15090590" y="0"/>
                </a:lnTo>
                <a:lnTo>
                  <a:pt x="15090590" y="3546288"/>
                </a:lnTo>
                <a:lnTo>
                  <a:pt x="0" y="3546288"/>
                </a:lnTo>
                <a:lnTo>
                  <a:pt x="0" y="0"/>
                </a:lnTo>
                <a:close/>
              </a:path>
            </a:pathLst>
          </a:custGeom>
          <a:blipFill>
            <a:blip r:embed="rId2">
              <a:alphaModFix amt="30000"/>
            </a:blip>
            <a:stretch>
              <a:fillRect l="0" t="0" r="0" b="0"/>
            </a:stretch>
          </a:blipFill>
        </p:spPr>
      </p:sp>
      <p:grpSp>
        <p:nvGrpSpPr>
          <p:cNvPr name="Group 3" id="3"/>
          <p:cNvGrpSpPr/>
          <p:nvPr/>
        </p:nvGrpSpPr>
        <p:grpSpPr>
          <a:xfrm rot="5400000">
            <a:off x="3404029" y="-2565549"/>
            <a:ext cx="10287000" cy="15418098"/>
            <a:chOff x="0" y="0"/>
            <a:chExt cx="3106508" cy="4656017"/>
          </a:xfrm>
        </p:grpSpPr>
        <p:sp>
          <p:nvSpPr>
            <p:cNvPr name="Freeform 4" id="4"/>
            <p:cNvSpPr/>
            <p:nvPr/>
          </p:nvSpPr>
          <p:spPr>
            <a:xfrm flipH="false" flipV="false" rot="0">
              <a:off x="0" y="0"/>
              <a:ext cx="3106508" cy="4656017"/>
            </a:xfrm>
            <a:custGeom>
              <a:avLst/>
              <a:gdLst/>
              <a:ahLst/>
              <a:cxnLst/>
              <a:rect r="r" b="b" t="t" l="l"/>
              <a:pathLst>
                <a:path h="4656017" w="3106508">
                  <a:moveTo>
                    <a:pt x="0" y="0"/>
                  </a:moveTo>
                  <a:lnTo>
                    <a:pt x="3106508" y="0"/>
                  </a:lnTo>
                  <a:lnTo>
                    <a:pt x="3106508" y="4656017"/>
                  </a:lnTo>
                  <a:lnTo>
                    <a:pt x="0" y="4656017"/>
                  </a:lnTo>
                  <a:close/>
                </a:path>
              </a:pathLst>
            </a:custGeom>
            <a:solidFill>
              <a:srgbClr val="DF966C"/>
            </a:solidFill>
          </p:spPr>
        </p:sp>
        <p:sp>
          <p:nvSpPr>
            <p:cNvPr name="TextBox 5" id="5"/>
            <p:cNvSpPr txBox="true"/>
            <p:nvPr/>
          </p:nvSpPr>
          <p:spPr>
            <a:xfrm>
              <a:off x="0" y="-38100"/>
              <a:ext cx="3106508" cy="4694117"/>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5400000">
            <a:off x="6132885" y="3999324"/>
            <a:ext cx="15090590" cy="3546289"/>
          </a:xfrm>
          <a:custGeom>
            <a:avLst/>
            <a:gdLst/>
            <a:ahLst/>
            <a:cxnLst/>
            <a:rect r="r" b="b" t="t" l="l"/>
            <a:pathLst>
              <a:path h="3546289" w="15090590">
                <a:moveTo>
                  <a:pt x="0" y="0"/>
                </a:moveTo>
                <a:lnTo>
                  <a:pt x="15090590" y="0"/>
                </a:lnTo>
                <a:lnTo>
                  <a:pt x="15090590" y="3546288"/>
                </a:lnTo>
                <a:lnTo>
                  <a:pt x="0" y="3546288"/>
                </a:lnTo>
                <a:lnTo>
                  <a:pt x="0" y="0"/>
                </a:lnTo>
                <a:close/>
              </a:path>
            </a:pathLst>
          </a:custGeom>
          <a:blipFill>
            <a:blip r:embed="rId2">
              <a:alphaModFix amt="30000"/>
            </a:blip>
            <a:stretch>
              <a:fillRect l="0" t="0" r="0" b="0"/>
            </a:stretch>
          </a:blipFill>
        </p:spPr>
      </p:sp>
      <p:sp>
        <p:nvSpPr>
          <p:cNvPr name="Freeform 7" id="7"/>
          <p:cNvSpPr/>
          <p:nvPr/>
        </p:nvSpPr>
        <p:spPr>
          <a:xfrm flipH="false" flipV="false" rot="5400000">
            <a:off x="-5161247" y="3999324"/>
            <a:ext cx="15090590" cy="3546289"/>
          </a:xfrm>
          <a:custGeom>
            <a:avLst/>
            <a:gdLst/>
            <a:ahLst/>
            <a:cxnLst/>
            <a:rect r="r" b="b" t="t" l="l"/>
            <a:pathLst>
              <a:path h="3546289" w="15090590">
                <a:moveTo>
                  <a:pt x="0" y="0"/>
                </a:moveTo>
                <a:lnTo>
                  <a:pt x="15090590" y="0"/>
                </a:lnTo>
                <a:lnTo>
                  <a:pt x="15090590" y="3546288"/>
                </a:lnTo>
                <a:lnTo>
                  <a:pt x="0" y="3546288"/>
                </a:lnTo>
                <a:lnTo>
                  <a:pt x="0" y="0"/>
                </a:lnTo>
                <a:close/>
              </a:path>
            </a:pathLst>
          </a:custGeom>
          <a:blipFill>
            <a:blip r:embed="rId2">
              <a:alphaModFix amt="30000"/>
            </a:blip>
            <a:stretch>
              <a:fillRect l="0" t="0" r="0" b="0"/>
            </a:stretch>
          </a:blipFill>
        </p:spPr>
      </p:sp>
      <p:grpSp>
        <p:nvGrpSpPr>
          <p:cNvPr name="Group 8" id="8"/>
          <p:cNvGrpSpPr/>
          <p:nvPr/>
        </p:nvGrpSpPr>
        <p:grpSpPr>
          <a:xfrm rot="5400000">
            <a:off x="2920130" y="-1338079"/>
            <a:ext cx="10287000" cy="12963158"/>
            <a:chOff x="0" y="0"/>
            <a:chExt cx="3106508" cy="3914665"/>
          </a:xfrm>
        </p:grpSpPr>
        <p:sp>
          <p:nvSpPr>
            <p:cNvPr name="Freeform 9" id="9"/>
            <p:cNvSpPr/>
            <p:nvPr/>
          </p:nvSpPr>
          <p:spPr>
            <a:xfrm flipH="false" flipV="false" rot="0">
              <a:off x="0" y="0"/>
              <a:ext cx="3106508" cy="3914665"/>
            </a:xfrm>
            <a:custGeom>
              <a:avLst/>
              <a:gdLst/>
              <a:ahLst/>
              <a:cxnLst/>
              <a:rect r="r" b="b" t="t" l="l"/>
              <a:pathLst>
                <a:path h="3914665" w="3106508">
                  <a:moveTo>
                    <a:pt x="0" y="0"/>
                  </a:moveTo>
                  <a:lnTo>
                    <a:pt x="3106508" y="0"/>
                  </a:lnTo>
                  <a:lnTo>
                    <a:pt x="3106508" y="3914665"/>
                  </a:lnTo>
                  <a:lnTo>
                    <a:pt x="0" y="3914665"/>
                  </a:lnTo>
                  <a:close/>
                </a:path>
              </a:pathLst>
            </a:custGeom>
            <a:solidFill>
              <a:srgbClr val="F8F3EF"/>
            </a:solidFill>
          </p:spPr>
        </p:sp>
        <p:sp>
          <p:nvSpPr>
            <p:cNvPr name="TextBox 10" id="10"/>
            <p:cNvSpPr txBox="true"/>
            <p:nvPr/>
          </p:nvSpPr>
          <p:spPr>
            <a:xfrm>
              <a:off x="0" y="-38100"/>
              <a:ext cx="3106508" cy="3952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5061872" y="1604644"/>
            <a:ext cx="2197428" cy="3588135"/>
            <a:chOff x="0" y="0"/>
            <a:chExt cx="578747" cy="945023"/>
          </a:xfrm>
        </p:grpSpPr>
        <p:sp>
          <p:nvSpPr>
            <p:cNvPr name="Freeform 12" id="12"/>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DF966C"/>
            </a:solidFill>
          </p:spPr>
        </p:sp>
        <p:sp>
          <p:nvSpPr>
            <p:cNvPr name="TextBox 13" id="13"/>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328798" y="4473960"/>
            <a:ext cx="2197428" cy="3588135"/>
            <a:chOff x="0" y="0"/>
            <a:chExt cx="578747" cy="945023"/>
          </a:xfrm>
        </p:grpSpPr>
        <p:sp>
          <p:nvSpPr>
            <p:cNvPr name="Freeform 15" id="15"/>
            <p:cNvSpPr/>
            <p:nvPr/>
          </p:nvSpPr>
          <p:spPr>
            <a:xfrm flipH="false" flipV="false" rot="0">
              <a:off x="0" y="0"/>
              <a:ext cx="578747" cy="945023"/>
            </a:xfrm>
            <a:custGeom>
              <a:avLst/>
              <a:gdLst/>
              <a:ahLst/>
              <a:cxnLst/>
              <a:rect r="r" b="b" t="t" l="l"/>
              <a:pathLst>
                <a:path h="945023" w="578747">
                  <a:moveTo>
                    <a:pt x="246622" y="0"/>
                  </a:moveTo>
                  <a:lnTo>
                    <a:pt x="332124" y="0"/>
                  </a:lnTo>
                  <a:cubicBezTo>
                    <a:pt x="397533" y="0"/>
                    <a:pt x="460262" y="25983"/>
                    <a:pt x="506513" y="72234"/>
                  </a:cubicBezTo>
                  <a:cubicBezTo>
                    <a:pt x="552763" y="118485"/>
                    <a:pt x="578747" y="181214"/>
                    <a:pt x="578747" y="246622"/>
                  </a:cubicBezTo>
                  <a:lnTo>
                    <a:pt x="578747" y="698401"/>
                  </a:lnTo>
                  <a:cubicBezTo>
                    <a:pt x="578747" y="834607"/>
                    <a:pt x="468330" y="945023"/>
                    <a:pt x="332124" y="945023"/>
                  </a:cubicBezTo>
                  <a:lnTo>
                    <a:pt x="246622" y="945023"/>
                  </a:lnTo>
                  <a:cubicBezTo>
                    <a:pt x="181214" y="945023"/>
                    <a:pt x="118485" y="919040"/>
                    <a:pt x="72234" y="872789"/>
                  </a:cubicBezTo>
                  <a:cubicBezTo>
                    <a:pt x="25983" y="826539"/>
                    <a:pt x="0" y="763809"/>
                    <a:pt x="0" y="698401"/>
                  </a:cubicBezTo>
                  <a:lnTo>
                    <a:pt x="0" y="246622"/>
                  </a:lnTo>
                  <a:cubicBezTo>
                    <a:pt x="0" y="181214"/>
                    <a:pt x="25983" y="118485"/>
                    <a:pt x="72234" y="72234"/>
                  </a:cubicBezTo>
                  <a:cubicBezTo>
                    <a:pt x="118485" y="25983"/>
                    <a:pt x="181214" y="0"/>
                    <a:pt x="246622" y="0"/>
                  </a:cubicBezTo>
                  <a:close/>
                </a:path>
              </a:pathLst>
            </a:custGeom>
            <a:solidFill>
              <a:srgbClr val="F8F3EF"/>
            </a:solidFill>
          </p:spPr>
        </p:sp>
        <p:sp>
          <p:nvSpPr>
            <p:cNvPr name="TextBox 16" id="16"/>
            <p:cNvSpPr txBox="true"/>
            <p:nvPr/>
          </p:nvSpPr>
          <p:spPr>
            <a:xfrm>
              <a:off x="0" y="-38100"/>
              <a:ext cx="578747" cy="983123"/>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2727557" y="745243"/>
            <a:ext cx="10687073" cy="369190"/>
          </a:xfrm>
          <a:custGeom>
            <a:avLst/>
            <a:gdLst/>
            <a:ahLst/>
            <a:cxnLst/>
            <a:rect r="r" b="b" t="t" l="l"/>
            <a:pathLst>
              <a:path h="369190" w="10687073">
                <a:moveTo>
                  <a:pt x="0" y="0"/>
                </a:moveTo>
                <a:lnTo>
                  <a:pt x="10687074" y="0"/>
                </a:lnTo>
                <a:lnTo>
                  <a:pt x="10687074" y="369189"/>
                </a:lnTo>
                <a:lnTo>
                  <a:pt x="0" y="36918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2712630" y="9145792"/>
            <a:ext cx="10702001" cy="369705"/>
          </a:xfrm>
          <a:custGeom>
            <a:avLst/>
            <a:gdLst/>
            <a:ahLst/>
            <a:cxnLst/>
            <a:rect r="r" b="b" t="t" l="l"/>
            <a:pathLst>
              <a:path h="369705" w="10702001">
                <a:moveTo>
                  <a:pt x="0" y="0"/>
                </a:moveTo>
                <a:lnTo>
                  <a:pt x="10702001" y="0"/>
                </a:lnTo>
                <a:lnTo>
                  <a:pt x="10702001" y="369705"/>
                </a:lnTo>
                <a:lnTo>
                  <a:pt x="0" y="3697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126805" y="2002033"/>
            <a:ext cx="3287826" cy="1204166"/>
          </a:xfrm>
          <a:custGeom>
            <a:avLst/>
            <a:gdLst/>
            <a:ahLst/>
            <a:cxnLst/>
            <a:rect r="r" b="b" t="t" l="l"/>
            <a:pathLst>
              <a:path h="1204166" w="3287826">
                <a:moveTo>
                  <a:pt x="0" y="0"/>
                </a:moveTo>
                <a:lnTo>
                  <a:pt x="3287826" y="0"/>
                </a:lnTo>
                <a:lnTo>
                  <a:pt x="3287826" y="1204166"/>
                </a:lnTo>
                <a:lnTo>
                  <a:pt x="0" y="1204166"/>
                </a:lnTo>
                <a:lnTo>
                  <a:pt x="0" y="0"/>
                </a:lnTo>
                <a:close/>
              </a:path>
            </a:pathLst>
          </a:custGeom>
          <a:blipFill>
            <a:blip r:embed="rId5">
              <a:alphaModFix amt="40000"/>
            </a:blip>
            <a:stretch>
              <a:fillRect l="0" t="0" r="0" b="0"/>
            </a:stretch>
          </a:blipFill>
        </p:spPr>
      </p:sp>
      <p:grpSp>
        <p:nvGrpSpPr>
          <p:cNvPr name="Group 20" id="20"/>
          <p:cNvGrpSpPr/>
          <p:nvPr/>
        </p:nvGrpSpPr>
        <p:grpSpPr>
          <a:xfrm rot="0">
            <a:off x="10126805" y="1720931"/>
            <a:ext cx="3287826" cy="942638"/>
            <a:chOff x="0" y="0"/>
            <a:chExt cx="2015626" cy="577891"/>
          </a:xfrm>
        </p:grpSpPr>
        <p:sp>
          <p:nvSpPr>
            <p:cNvPr name="Freeform 21" id="21"/>
            <p:cNvSpPr/>
            <p:nvPr/>
          </p:nvSpPr>
          <p:spPr>
            <a:xfrm flipH="false" flipV="false" rot="0">
              <a:off x="0" y="0"/>
              <a:ext cx="2015626" cy="577891"/>
            </a:xfrm>
            <a:custGeom>
              <a:avLst/>
              <a:gdLst/>
              <a:ahLst/>
              <a:cxnLst/>
              <a:rect r="r" b="b" t="t" l="l"/>
              <a:pathLst>
                <a:path h="577891" w="2015626">
                  <a:moveTo>
                    <a:pt x="82415" y="0"/>
                  </a:moveTo>
                  <a:lnTo>
                    <a:pt x="1933211" y="0"/>
                  </a:lnTo>
                  <a:cubicBezTo>
                    <a:pt x="1955069" y="0"/>
                    <a:pt x="1976032" y="8683"/>
                    <a:pt x="1991488" y="24139"/>
                  </a:cubicBezTo>
                  <a:cubicBezTo>
                    <a:pt x="2006943" y="39595"/>
                    <a:pt x="2015626" y="60557"/>
                    <a:pt x="2015626" y="82415"/>
                  </a:cubicBezTo>
                  <a:lnTo>
                    <a:pt x="2015626" y="495476"/>
                  </a:lnTo>
                  <a:cubicBezTo>
                    <a:pt x="2015626" y="540993"/>
                    <a:pt x="1978728" y="577891"/>
                    <a:pt x="1933211" y="577891"/>
                  </a:cubicBezTo>
                  <a:lnTo>
                    <a:pt x="82415" y="577891"/>
                  </a:lnTo>
                  <a:cubicBezTo>
                    <a:pt x="36899" y="577891"/>
                    <a:pt x="0" y="540993"/>
                    <a:pt x="0" y="495476"/>
                  </a:cubicBezTo>
                  <a:lnTo>
                    <a:pt x="0" y="82415"/>
                  </a:lnTo>
                  <a:cubicBezTo>
                    <a:pt x="0" y="36899"/>
                    <a:pt x="36899" y="0"/>
                    <a:pt x="82415" y="0"/>
                  </a:cubicBezTo>
                  <a:close/>
                </a:path>
              </a:pathLst>
            </a:custGeom>
            <a:solidFill>
              <a:srgbClr val="DF966C"/>
            </a:solidFill>
          </p:spPr>
        </p:sp>
        <p:sp>
          <p:nvSpPr>
            <p:cNvPr name="TextBox 22" id="22"/>
            <p:cNvSpPr txBox="true"/>
            <p:nvPr/>
          </p:nvSpPr>
          <p:spPr>
            <a:xfrm>
              <a:off x="0" y="-38100"/>
              <a:ext cx="2015626" cy="615991"/>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5400000">
            <a:off x="9717067" y="1972697"/>
            <a:ext cx="609261" cy="439106"/>
            <a:chOff x="0" y="0"/>
            <a:chExt cx="688852" cy="496468"/>
          </a:xfrm>
        </p:grpSpPr>
        <p:sp>
          <p:nvSpPr>
            <p:cNvPr name="Freeform 24" id="24"/>
            <p:cNvSpPr/>
            <p:nvPr/>
          </p:nvSpPr>
          <p:spPr>
            <a:xfrm flipH="false" flipV="false" rot="0">
              <a:off x="56677" y="0"/>
              <a:ext cx="575497" cy="429968"/>
            </a:xfrm>
            <a:custGeom>
              <a:avLst/>
              <a:gdLst/>
              <a:ahLst/>
              <a:cxnLst/>
              <a:rect r="r" b="b" t="t" l="l"/>
              <a:pathLst>
                <a:path h="429968" w="575497">
                  <a:moveTo>
                    <a:pt x="360181" y="392062"/>
                  </a:moveTo>
                  <a:lnTo>
                    <a:pt x="559743" y="104406"/>
                  </a:lnTo>
                  <a:cubicBezTo>
                    <a:pt x="573848" y="84074"/>
                    <a:pt x="575497" y="57591"/>
                    <a:pt x="564023" y="35666"/>
                  </a:cubicBezTo>
                  <a:cubicBezTo>
                    <a:pt x="552549" y="13741"/>
                    <a:pt x="529850" y="0"/>
                    <a:pt x="505104" y="0"/>
                  </a:cubicBezTo>
                  <a:lnTo>
                    <a:pt x="70394" y="0"/>
                  </a:lnTo>
                  <a:cubicBezTo>
                    <a:pt x="45648" y="0"/>
                    <a:pt x="22948" y="13741"/>
                    <a:pt x="11474" y="35666"/>
                  </a:cubicBezTo>
                  <a:cubicBezTo>
                    <a:pt x="0" y="57591"/>
                    <a:pt x="1649" y="84074"/>
                    <a:pt x="15755" y="104406"/>
                  </a:cubicBezTo>
                  <a:lnTo>
                    <a:pt x="215317" y="392062"/>
                  </a:lnTo>
                  <a:cubicBezTo>
                    <a:pt x="231789" y="415805"/>
                    <a:pt x="258851" y="429968"/>
                    <a:pt x="287749" y="429968"/>
                  </a:cubicBezTo>
                  <a:cubicBezTo>
                    <a:pt x="316646" y="429968"/>
                    <a:pt x="343709" y="415805"/>
                    <a:pt x="360181" y="392062"/>
                  </a:cubicBezTo>
                  <a:close/>
                </a:path>
              </a:pathLst>
            </a:custGeom>
            <a:solidFill>
              <a:srgbClr val="DF966C"/>
            </a:solidFill>
          </p:spPr>
        </p:sp>
        <p:sp>
          <p:nvSpPr>
            <p:cNvPr name="TextBox 25" id="25"/>
            <p:cNvSpPr txBox="true"/>
            <p:nvPr/>
          </p:nvSpPr>
          <p:spPr>
            <a:xfrm>
              <a:off x="107633" y="-2638"/>
              <a:ext cx="473585" cy="268603"/>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0393612" y="1966825"/>
            <a:ext cx="2754211" cy="527050"/>
          </a:xfrm>
          <a:prstGeom prst="rect">
            <a:avLst/>
          </a:prstGeom>
        </p:spPr>
        <p:txBody>
          <a:bodyPr anchor="t" rtlCol="false" tIns="0" lIns="0" bIns="0" rIns="0">
            <a:spAutoFit/>
          </a:bodyPr>
          <a:lstStyle/>
          <a:p>
            <a:pPr algn="ctr">
              <a:lnSpc>
                <a:spcPts val="3199"/>
              </a:lnSpc>
            </a:pPr>
            <a:r>
              <a:rPr lang="en-US" sz="3999" spc="199">
                <a:solidFill>
                  <a:srgbClr val="F8F3EF"/>
                </a:solidFill>
                <a:latin typeface="Times New Roman Condensed"/>
                <a:ea typeface="Times New Roman Condensed"/>
                <a:cs typeface="Times New Roman Condensed"/>
                <a:sym typeface="Times New Roman Condensed"/>
              </a:rPr>
              <a:t>LUKE 15:6</a:t>
            </a:r>
          </a:p>
        </p:txBody>
      </p:sp>
      <p:sp>
        <p:nvSpPr>
          <p:cNvPr name="TextBox 27" id="27"/>
          <p:cNvSpPr txBox="true"/>
          <p:nvPr/>
        </p:nvSpPr>
        <p:spPr>
          <a:xfrm rot="0">
            <a:off x="2727557" y="3811973"/>
            <a:ext cx="10687073" cy="1099819"/>
          </a:xfrm>
          <a:prstGeom prst="rect">
            <a:avLst/>
          </a:prstGeom>
        </p:spPr>
        <p:txBody>
          <a:bodyPr anchor="t" rtlCol="false" tIns="0" lIns="0" bIns="0" rIns="0">
            <a:spAutoFit/>
          </a:bodyPr>
          <a:lstStyle/>
          <a:p>
            <a:pPr algn="just">
              <a:lnSpc>
                <a:spcPts val="4480"/>
              </a:lnSpc>
            </a:pPr>
            <a:r>
              <a:rPr lang="en-US" b="true" sz="3200" spc="160">
                <a:solidFill>
                  <a:srgbClr val="3D6772"/>
                </a:solidFill>
                <a:latin typeface="Aileron Bold"/>
                <a:ea typeface="Aileron Bold"/>
                <a:cs typeface="Aileron Bold"/>
                <a:sym typeface="Aileron Bold"/>
              </a:rPr>
              <a:t>19 </a:t>
            </a:r>
            <a:r>
              <a:rPr lang="en-US" sz="3200" spc="160">
                <a:solidFill>
                  <a:srgbClr val="3D6772"/>
                </a:solidFill>
                <a:latin typeface="Aileron"/>
                <a:ea typeface="Aileron"/>
                <a:cs typeface="Aileron"/>
                <a:sym typeface="Aileron"/>
              </a:rPr>
              <a:t>After a long time the lord of those servants cometh, and reckoneth with them.</a:t>
            </a:r>
          </a:p>
        </p:txBody>
      </p:sp>
      <p:sp>
        <p:nvSpPr>
          <p:cNvPr name="TextBox 28" id="28"/>
          <p:cNvSpPr txBox="true"/>
          <p:nvPr/>
        </p:nvSpPr>
        <p:spPr>
          <a:xfrm rot="0">
            <a:off x="2712630" y="6388167"/>
            <a:ext cx="10702001" cy="1635124"/>
          </a:xfrm>
          <a:prstGeom prst="rect">
            <a:avLst/>
          </a:prstGeom>
        </p:spPr>
        <p:txBody>
          <a:bodyPr anchor="t" rtlCol="false" tIns="0" lIns="0" bIns="0" rIns="0">
            <a:spAutoFit/>
          </a:bodyPr>
          <a:lstStyle/>
          <a:p>
            <a:pPr algn="just">
              <a:lnSpc>
                <a:spcPts val="3250"/>
              </a:lnSpc>
            </a:pPr>
            <a:r>
              <a:rPr lang="en-US" sz="2500" spc="125">
                <a:solidFill>
                  <a:srgbClr val="3D6772"/>
                </a:solidFill>
                <a:latin typeface="Aileron"/>
                <a:ea typeface="Aileron"/>
                <a:cs typeface="Aileron"/>
                <a:sym typeface="Aileron"/>
              </a:rPr>
              <a:t>Remember, this story is about being ready for an unexpected return of the Lord.  While we do not know how long the master had been away we do know that his servants did not know when he was to return</a:t>
            </a:r>
          </a:p>
        </p:txBody>
      </p:sp>
      <p:sp>
        <p:nvSpPr>
          <p:cNvPr name="TextBox 29" id="29"/>
          <p:cNvSpPr txBox="true"/>
          <p:nvPr/>
        </p:nvSpPr>
        <p:spPr>
          <a:xfrm rot="0">
            <a:off x="2712630" y="1067838"/>
            <a:ext cx="7074587" cy="2552699"/>
          </a:xfrm>
          <a:prstGeom prst="rect">
            <a:avLst/>
          </a:prstGeom>
        </p:spPr>
        <p:txBody>
          <a:bodyPr anchor="t" rtlCol="false" tIns="0" lIns="0" bIns="0" rIns="0">
            <a:spAutoFit/>
          </a:bodyPr>
          <a:lstStyle/>
          <a:p>
            <a:pPr algn="l">
              <a:lnSpc>
                <a:spcPts val="8999"/>
              </a:lnSpc>
            </a:pPr>
            <a:r>
              <a:rPr lang="en-US" sz="9999" spc="-299">
                <a:solidFill>
                  <a:srgbClr val="3D6772"/>
                </a:solidFill>
                <a:latin typeface="Times New Roman Condensed"/>
                <a:ea typeface="Times New Roman Condensed"/>
                <a:cs typeface="Times New Roman Condensed"/>
                <a:sym typeface="Times New Roman Condensed"/>
              </a:rPr>
              <a:t>The Return Was Unexpected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B7A8B"/>
        </a:solidFill>
      </p:bgPr>
    </p:bg>
    <p:spTree>
      <p:nvGrpSpPr>
        <p:cNvPr id="1" name=""/>
        <p:cNvGrpSpPr/>
        <p:nvPr/>
      </p:nvGrpSpPr>
      <p:grpSpPr>
        <a:xfrm>
          <a:off x="0" y="0"/>
          <a:ext cx="0" cy="0"/>
          <a:chOff x="0" y="0"/>
          <a:chExt cx="0" cy="0"/>
        </a:xfrm>
      </p:grpSpPr>
      <p:sp>
        <p:nvSpPr>
          <p:cNvPr name="Freeform 2" id="2"/>
          <p:cNvSpPr/>
          <p:nvPr/>
        </p:nvSpPr>
        <p:spPr>
          <a:xfrm flipH="false" flipV="false" rot="0">
            <a:off x="272597" y="6444386"/>
            <a:ext cx="17780907" cy="4178513"/>
          </a:xfrm>
          <a:custGeom>
            <a:avLst/>
            <a:gdLst/>
            <a:ahLst/>
            <a:cxnLst/>
            <a:rect r="r" b="b" t="t" l="l"/>
            <a:pathLst>
              <a:path h="4178513" w="17780907">
                <a:moveTo>
                  <a:pt x="0" y="0"/>
                </a:moveTo>
                <a:lnTo>
                  <a:pt x="17780906" y="0"/>
                </a:lnTo>
                <a:lnTo>
                  <a:pt x="17780906" y="4178513"/>
                </a:lnTo>
                <a:lnTo>
                  <a:pt x="0" y="4178513"/>
                </a:lnTo>
                <a:lnTo>
                  <a:pt x="0" y="0"/>
                </a:lnTo>
                <a:close/>
              </a:path>
            </a:pathLst>
          </a:custGeom>
          <a:blipFill>
            <a:blip r:embed="rId2">
              <a:alphaModFix amt="60000"/>
            </a:blip>
            <a:stretch>
              <a:fillRect l="0" t="0" r="0" b="0"/>
            </a:stretch>
          </a:blipFill>
        </p:spPr>
      </p:sp>
      <p:grpSp>
        <p:nvGrpSpPr>
          <p:cNvPr name="Group 3" id="3"/>
          <p:cNvGrpSpPr/>
          <p:nvPr/>
        </p:nvGrpSpPr>
        <p:grpSpPr>
          <a:xfrm rot="0">
            <a:off x="1353374" y="877717"/>
            <a:ext cx="15582773" cy="8580007"/>
            <a:chOff x="0" y="0"/>
            <a:chExt cx="4274726" cy="2353700"/>
          </a:xfrm>
        </p:grpSpPr>
        <p:sp>
          <p:nvSpPr>
            <p:cNvPr name="Freeform 4" id="4"/>
            <p:cNvSpPr/>
            <p:nvPr/>
          </p:nvSpPr>
          <p:spPr>
            <a:xfrm flipH="false" flipV="false" rot="0">
              <a:off x="0" y="0"/>
              <a:ext cx="4274726" cy="2353700"/>
            </a:xfrm>
            <a:custGeom>
              <a:avLst/>
              <a:gdLst/>
              <a:ahLst/>
              <a:cxnLst/>
              <a:rect r="r" b="b" t="t" l="l"/>
              <a:pathLst>
                <a:path h="2353700" w="4274726">
                  <a:moveTo>
                    <a:pt x="0" y="0"/>
                  </a:moveTo>
                  <a:lnTo>
                    <a:pt x="4274726" y="0"/>
                  </a:lnTo>
                  <a:lnTo>
                    <a:pt x="4274726" y="2353700"/>
                  </a:lnTo>
                  <a:lnTo>
                    <a:pt x="0" y="2353700"/>
                  </a:lnTo>
                  <a:close/>
                </a:path>
              </a:pathLst>
            </a:custGeom>
            <a:solidFill>
              <a:srgbClr val="F8F3EF"/>
            </a:solidFill>
          </p:spPr>
        </p:sp>
        <p:sp>
          <p:nvSpPr>
            <p:cNvPr name="TextBox 5" id="5"/>
            <p:cNvSpPr txBox="true"/>
            <p:nvPr/>
          </p:nvSpPr>
          <p:spPr>
            <a:xfrm>
              <a:off x="0" y="-38100"/>
              <a:ext cx="4274726" cy="23918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48078" y="7237344"/>
            <a:ext cx="15588069" cy="499428"/>
            <a:chOff x="0" y="0"/>
            <a:chExt cx="4276179" cy="137005"/>
          </a:xfrm>
        </p:grpSpPr>
        <p:sp>
          <p:nvSpPr>
            <p:cNvPr name="Freeform 7" id="7"/>
            <p:cNvSpPr/>
            <p:nvPr/>
          </p:nvSpPr>
          <p:spPr>
            <a:xfrm flipH="false" flipV="false" rot="0">
              <a:off x="0" y="0"/>
              <a:ext cx="4276179" cy="137005"/>
            </a:xfrm>
            <a:custGeom>
              <a:avLst/>
              <a:gdLst/>
              <a:ahLst/>
              <a:cxnLst/>
              <a:rect r="r" b="b" t="t" l="l"/>
              <a:pathLst>
                <a:path h="137005" w="4276179">
                  <a:moveTo>
                    <a:pt x="0" y="0"/>
                  </a:moveTo>
                  <a:lnTo>
                    <a:pt x="4276179" y="0"/>
                  </a:lnTo>
                  <a:lnTo>
                    <a:pt x="4276179" y="137005"/>
                  </a:lnTo>
                  <a:lnTo>
                    <a:pt x="0" y="137005"/>
                  </a:lnTo>
                  <a:close/>
                </a:path>
              </a:pathLst>
            </a:custGeom>
            <a:solidFill>
              <a:srgbClr val="DF966C"/>
            </a:solidFill>
          </p:spPr>
        </p:sp>
        <p:sp>
          <p:nvSpPr>
            <p:cNvPr name="TextBox 8" id="8"/>
            <p:cNvSpPr txBox="true"/>
            <p:nvPr/>
          </p:nvSpPr>
          <p:spPr>
            <a:xfrm>
              <a:off x="0" y="-38100"/>
              <a:ext cx="4276179" cy="1751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350726" y="2385039"/>
            <a:ext cx="15585421" cy="5182539"/>
            <a:chOff x="0" y="0"/>
            <a:chExt cx="20780562" cy="6910052"/>
          </a:xfrm>
        </p:grpSpPr>
        <p:pic>
          <p:nvPicPr>
            <p:cNvPr name="Picture 10" id="10"/>
            <p:cNvPicPr>
              <a:picLocks noChangeAspect="true"/>
            </p:cNvPicPr>
            <p:nvPr/>
          </p:nvPicPr>
          <p:blipFill>
            <a:blip r:embed="rId3"/>
            <a:srcRect l="0" t="22289" r="0" b="22289"/>
            <a:stretch>
              <a:fillRect/>
            </a:stretch>
          </p:blipFill>
          <p:spPr>
            <a:xfrm flipH="false" flipV="false">
              <a:off x="0" y="0"/>
              <a:ext cx="20780562" cy="6910052"/>
            </a:xfrm>
            <a:prstGeom prst="rect">
              <a:avLst/>
            </a:prstGeom>
          </p:spPr>
        </p:pic>
      </p:grpSp>
      <p:sp>
        <p:nvSpPr>
          <p:cNvPr name="TextBox 11" id="11"/>
          <p:cNvSpPr txBox="true"/>
          <p:nvPr/>
        </p:nvSpPr>
        <p:spPr>
          <a:xfrm rot="0">
            <a:off x="1996752" y="1317714"/>
            <a:ext cx="14332596" cy="1212904"/>
          </a:xfrm>
          <a:prstGeom prst="rect">
            <a:avLst/>
          </a:prstGeom>
        </p:spPr>
        <p:txBody>
          <a:bodyPr anchor="t" rtlCol="false" tIns="0" lIns="0" bIns="0" rIns="0">
            <a:spAutoFit/>
          </a:bodyPr>
          <a:lstStyle/>
          <a:p>
            <a:pPr algn="ctr">
              <a:lnSpc>
                <a:spcPts val="6860"/>
              </a:lnSpc>
            </a:pPr>
            <a:r>
              <a:rPr lang="en-US" sz="9800" spc="-294">
                <a:solidFill>
                  <a:srgbClr val="3B7A8B"/>
                </a:solidFill>
                <a:latin typeface="Times New Roman Condensed"/>
                <a:ea typeface="Times New Roman Condensed"/>
                <a:cs typeface="Times New Roman Condensed"/>
                <a:sym typeface="Times New Roman Condensed"/>
              </a:rPr>
              <a:t>What Does the Master Call Them?</a:t>
            </a:r>
          </a:p>
        </p:txBody>
      </p:sp>
      <p:sp>
        <p:nvSpPr>
          <p:cNvPr name="TextBox 12" id="12"/>
          <p:cNvSpPr txBox="true"/>
          <p:nvPr/>
        </p:nvSpPr>
        <p:spPr>
          <a:xfrm rot="0">
            <a:off x="1996752" y="7837048"/>
            <a:ext cx="14332596" cy="1364615"/>
          </a:xfrm>
          <a:prstGeom prst="rect">
            <a:avLst/>
          </a:prstGeom>
        </p:spPr>
        <p:txBody>
          <a:bodyPr anchor="t" rtlCol="false" tIns="0" lIns="0" bIns="0" rIns="0">
            <a:spAutoFit/>
          </a:bodyPr>
          <a:lstStyle/>
          <a:p>
            <a:pPr algn="ctr">
              <a:lnSpc>
                <a:spcPts val="3639"/>
              </a:lnSpc>
            </a:pPr>
            <a:r>
              <a:rPr lang="en-US" sz="2799" spc="139">
                <a:solidFill>
                  <a:srgbClr val="3B7A8B"/>
                </a:solidFill>
                <a:latin typeface="Aileron"/>
                <a:ea typeface="Aileron"/>
                <a:cs typeface="Aileron"/>
                <a:sym typeface="Aileron"/>
              </a:rPr>
              <a:t>The first two servants are both called “Good and Faithful”.  They are not judged based upon what the other had, they were judged based upon what they did with what they were given</a:t>
            </a:r>
          </a:p>
        </p:txBody>
      </p:sp>
      <p:sp>
        <p:nvSpPr>
          <p:cNvPr name="Freeform 13" id="13"/>
          <p:cNvSpPr/>
          <p:nvPr/>
        </p:nvSpPr>
        <p:spPr>
          <a:xfrm flipH="false" flipV="false" rot="-5400000">
            <a:off x="14966907" y="1631913"/>
            <a:ext cx="857298" cy="3727381"/>
          </a:xfrm>
          <a:custGeom>
            <a:avLst/>
            <a:gdLst/>
            <a:ahLst/>
            <a:cxnLst/>
            <a:rect r="r" b="b" t="t" l="l"/>
            <a:pathLst>
              <a:path h="3727381" w="857298">
                <a:moveTo>
                  <a:pt x="0" y="0"/>
                </a:moveTo>
                <a:lnTo>
                  <a:pt x="857298" y="0"/>
                </a:lnTo>
                <a:lnTo>
                  <a:pt x="857298" y="3727381"/>
                </a:lnTo>
                <a:lnTo>
                  <a:pt x="0" y="37273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113227">
            <a:off x="14638104" y="3260092"/>
            <a:ext cx="2616092" cy="353060"/>
          </a:xfrm>
          <a:prstGeom prst="rect">
            <a:avLst/>
          </a:prstGeom>
        </p:spPr>
        <p:txBody>
          <a:bodyPr anchor="t" rtlCol="false" tIns="0" lIns="0" bIns="0" rIns="0">
            <a:spAutoFit/>
          </a:bodyPr>
          <a:lstStyle/>
          <a:p>
            <a:pPr algn="ctr">
              <a:lnSpc>
                <a:spcPts val="2859"/>
              </a:lnSpc>
            </a:pPr>
            <a:r>
              <a:rPr lang="en-US" b="true" sz="2199" spc="109">
                <a:solidFill>
                  <a:srgbClr val="3D6772"/>
                </a:solidFill>
                <a:latin typeface="Aileron Bold"/>
                <a:ea typeface="Aileron Bold"/>
                <a:cs typeface="Aileron Bold"/>
                <a:sym typeface="Aileron Bold"/>
              </a:rPr>
              <a:t>Lose our way</a:t>
            </a:r>
          </a:p>
        </p:txBody>
      </p:sp>
      <p:sp>
        <p:nvSpPr>
          <p:cNvPr name="Freeform 15" id="15"/>
          <p:cNvSpPr/>
          <p:nvPr/>
        </p:nvSpPr>
        <p:spPr>
          <a:xfrm flipH="false" flipV="false" rot="-5400000">
            <a:off x="15517789" y="3041661"/>
            <a:ext cx="857298" cy="3727381"/>
          </a:xfrm>
          <a:custGeom>
            <a:avLst/>
            <a:gdLst/>
            <a:ahLst/>
            <a:cxnLst/>
            <a:rect r="r" b="b" t="t" l="l"/>
            <a:pathLst>
              <a:path h="3727381" w="857298">
                <a:moveTo>
                  <a:pt x="0" y="0"/>
                </a:moveTo>
                <a:lnTo>
                  <a:pt x="857297" y="0"/>
                </a:lnTo>
                <a:lnTo>
                  <a:pt x="857297" y="3727381"/>
                </a:lnTo>
                <a:lnTo>
                  <a:pt x="0" y="37273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113227">
            <a:off x="15188986" y="4655962"/>
            <a:ext cx="2616092" cy="353060"/>
          </a:xfrm>
          <a:prstGeom prst="rect">
            <a:avLst/>
          </a:prstGeom>
        </p:spPr>
        <p:txBody>
          <a:bodyPr anchor="t" rtlCol="false" tIns="0" lIns="0" bIns="0" rIns="0">
            <a:spAutoFit/>
          </a:bodyPr>
          <a:lstStyle/>
          <a:p>
            <a:pPr algn="ctr">
              <a:lnSpc>
                <a:spcPts val="2859"/>
              </a:lnSpc>
            </a:pPr>
            <a:r>
              <a:rPr lang="en-US" b="true" sz="2199" spc="109">
                <a:solidFill>
                  <a:srgbClr val="3D6772"/>
                </a:solidFill>
                <a:latin typeface="Aileron Bold"/>
                <a:ea typeface="Aileron Bold"/>
                <a:cs typeface="Aileron Bold"/>
                <a:sym typeface="Aileron Bold"/>
              </a:rPr>
              <a:t>Feel unsure</a:t>
            </a:r>
          </a:p>
        </p:txBody>
      </p:sp>
      <p:sp>
        <p:nvSpPr>
          <p:cNvPr name="Freeform 17" id="17"/>
          <p:cNvSpPr/>
          <p:nvPr/>
        </p:nvSpPr>
        <p:spPr>
          <a:xfrm flipH="false" flipV="false" rot="-5400000">
            <a:off x="2056391" y="1829540"/>
            <a:ext cx="857298" cy="3727381"/>
          </a:xfrm>
          <a:custGeom>
            <a:avLst/>
            <a:gdLst/>
            <a:ahLst/>
            <a:cxnLst/>
            <a:rect r="r" b="b" t="t" l="l"/>
            <a:pathLst>
              <a:path h="3727381" w="857298">
                <a:moveTo>
                  <a:pt x="0" y="0"/>
                </a:moveTo>
                <a:lnTo>
                  <a:pt x="857298" y="0"/>
                </a:lnTo>
                <a:lnTo>
                  <a:pt x="857298" y="3727381"/>
                </a:lnTo>
                <a:lnTo>
                  <a:pt x="0" y="37273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113227">
            <a:off x="1727588" y="3448152"/>
            <a:ext cx="2616092" cy="353060"/>
          </a:xfrm>
          <a:prstGeom prst="rect">
            <a:avLst/>
          </a:prstGeom>
        </p:spPr>
        <p:txBody>
          <a:bodyPr anchor="t" rtlCol="false" tIns="0" lIns="0" bIns="0" rIns="0">
            <a:spAutoFit/>
          </a:bodyPr>
          <a:lstStyle/>
          <a:p>
            <a:pPr algn="ctr">
              <a:lnSpc>
                <a:spcPts val="2859"/>
              </a:lnSpc>
            </a:pPr>
            <a:r>
              <a:rPr lang="en-US" b="true" sz="2199" spc="109">
                <a:solidFill>
                  <a:srgbClr val="3D6772"/>
                </a:solidFill>
                <a:latin typeface="Aileron Bold"/>
                <a:ea typeface="Aileron Bold"/>
                <a:cs typeface="Aileron Bold"/>
                <a:sym typeface="Aileron Bold"/>
              </a:rPr>
              <a:t>Need guidance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966C"/>
        </a:solidFill>
      </p:bgPr>
    </p:bg>
    <p:spTree>
      <p:nvGrpSpPr>
        <p:cNvPr id="1" name=""/>
        <p:cNvGrpSpPr/>
        <p:nvPr/>
      </p:nvGrpSpPr>
      <p:grpSpPr>
        <a:xfrm>
          <a:off x="0" y="0"/>
          <a:ext cx="0" cy="0"/>
          <a:chOff x="0" y="0"/>
          <a:chExt cx="0" cy="0"/>
        </a:xfrm>
      </p:grpSpPr>
      <p:sp>
        <p:nvSpPr>
          <p:cNvPr name="Freeform 2" id="2"/>
          <p:cNvSpPr/>
          <p:nvPr/>
        </p:nvSpPr>
        <p:spPr>
          <a:xfrm flipH="false" flipV="false" rot="0">
            <a:off x="777019" y="593209"/>
            <a:ext cx="6696776" cy="6733505"/>
          </a:xfrm>
          <a:custGeom>
            <a:avLst/>
            <a:gdLst/>
            <a:ahLst/>
            <a:cxnLst/>
            <a:rect r="r" b="b" t="t" l="l"/>
            <a:pathLst>
              <a:path h="6733505" w="6696776">
                <a:moveTo>
                  <a:pt x="0" y="0"/>
                </a:moveTo>
                <a:lnTo>
                  <a:pt x="6696776" y="0"/>
                </a:lnTo>
                <a:lnTo>
                  <a:pt x="6696776" y="6733504"/>
                </a:lnTo>
                <a:lnTo>
                  <a:pt x="0" y="67335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814205" y="593209"/>
            <a:ext cx="6696776" cy="6733505"/>
          </a:xfrm>
          <a:custGeom>
            <a:avLst/>
            <a:gdLst/>
            <a:ahLst/>
            <a:cxnLst/>
            <a:rect r="r" b="b" t="t" l="l"/>
            <a:pathLst>
              <a:path h="6733505" w="6696776">
                <a:moveTo>
                  <a:pt x="6696776" y="0"/>
                </a:moveTo>
                <a:lnTo>
                  <a:pt x="0" y="0"/>
                </a:lnTo>
                <a:lnTo>
                  <a:pt x="0" y="6733504"/>
                </a:lnTo>
                <a:lnTo>
                  <a:pt x="6696776" y="6733504"/>
                </a:lnTo>
                <a:lnTo>
                  <a:pt x="669677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31361">
            <a:off x="492735" y="203216"/>
            <a:ext cx="17087315" cy="4015519"/>
          </a:xfrm>
          <a:custGeom>
            <a:avLst/>
            <a:gdLst/>
            <a:ahLst/>
            <a:cxnLst/>
            <a:rect r="r" b="b" t="t" l="l"/>
            <a:pathLst>
              <a:path h="4015519" w="17087315">
                <a:moveTo>
                  <a:pt x="0" y="0"/>
                </a:moveTo>
                <a:lnTo>
                  <a:pt x="17087315" y="0"/>
                </a:lnTo>
                <a:lnTo>
                  <a:pt x="17087315" y="4015519"/>
                </a:lnTo>
                <a:lnTo>
                  <a:pt x="0" y="4015519"/>
                </a:lnTo>
                <a:lnTo>
                  <a:pt x="0" y="0"/>
                </a:lnTo>
                <a:close/>
              </a:path>
            </a:pathLst>
          </a:custGeom>
          <a:blipFill>
            <a:blip r:embed="rId4">
              <a:alphaModFix amt="30000"/>
            </a:blip>
            <a:stretch>
              <a:fillRect l="0" t="0" r="0" b="0"/>
            </a:stretch>
          </a:blipFill>
        </p:spPr>
      </p:sp>
      <p:grpSp>
        <p:nvGrpSpPr>
          <p:cNvPr name="Group 5" id="5"/>
          <p:cNvGrpSpPr/>
          <p:nvPr/>
        </p:nvGrpSpPr>
        <p:grpSpPr>
          <a:xfrm rot="5351442">
            <a:off x="4391276" y="-1443900"/>
            <a:ext cx="9382418" cy="14920500"/>
            <a:chOff x="0" y="0"/>
            <a:chExt cx="2833339" cy="4505751"/>
          </a:xfrm>
        </p:grpSpPr>
        <p:sp>
          <p:nvSpPr>
            <p:cNvPr name="Freeform 6" id="6"/>
            <p:cNvSpPr/>
            <p:nvPr/>
          </p:nvSpPr>
          <p:spPr>
            <a:xfrm flipH="false" flipV="false" rot="0">
              <a:off x="0" y="0"/>
              <a:ext cx="2833339" cy="4505751"/>
            </a:xfrm>
            <a:custGeom>
              <a:avLst/>
              <a:gdLst/>
              <a:ahLst/>
              <a:cxnLst/>
              <a:rect r="r" b="b" t="t" l="l"/>
              <a:pathLst>
                <a:path h="4505751" w="2833339">
                  <a:moveTo>
                    <a:pt x="0" y="0"/>
                  </a:moveTo>
                  <a:lnTo>
                    <a:pt x="2833339" y="0"/>
                  </a:lnTo>
                  <a:lnTo>
                    <a:pt x="2833339" y="4505751"/>
                  </a:lnTo>
                  <a:lnTo>
                    <a:pt x="0" y="4505751"/>
                  </a:lnTo>
                  <a:close/>
                </a:path>
              </a:pathLst>
            </a:custGeom>
            <a:solidFill>
              <a:srgbClr val="F8F3EF"/>
            </a:solidFill>
          </p:spPr>
        </p:sp>
        <p:sp>
          <p:nvSpPr>
            <p:cNvPr name="TextBox 7" id="7"/>
            <p:cNvSpPr txBox="true"/>
            <p:nvPr/>
          </p:nvSpPr>
          <p:spPr>
            <a:xfrm>
              <a:off x="0" y="-38100"/>
              <a:ext cx="2833339" cy="4543851"/>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64731">
            <a:off x="2772619" y="4778477"/>
            <a:ext cx="633274" cy="734230"/>
          </a:xfrm>
          <a:custGeom>
            <a:avLst/>
            <a:gdLst/>
            <a:ahLst/>
            <a:cxnLst/>
            <a:rect r="r" b="b" t="t" l="l"/>
            <a:pathLst>
              <a:path h="734230" w="633274">
                <a:moveTo>
                  <a:pt x="0" y="0"/>
                </a:moveTo>
                <a:lnTo>
                  <a:pt x="633274" y="0"/>
                </a:lnTo>
                <a:lnTo>
                  <a:pt x="633274" y="734230"/>
                </a:lnTo>
                <a:lnTo>
                  <a:pt x="0" y="7342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73453">
            <a:off x="8629310" y="2399333"/>
            <a:ext cx="448436" cy="448436"/>
          </a:xfrm>
          <a:custGeom>
            <a:avLst/>
            <a:gdLst/>
            <a:ahLst/>
            <a:cxnLst/>
            <a:rect r="r" b="b" t="t" l="l"/>
            <a:pathLst>
              <a:path h="448436" w="448436">
                <a:moveTo>
                  <a:pt x="0" y="0"/>
                </a:moveTo>
                <a:lnTo>
                  <a:pt x="448436" y="0"/>
                </a:lnTo>
                <a:lnTo>
                  <a:pt x="448436" y="448436"/>
                </a:lnTo>
                <a:lnTo>
                  <a:pt x="0" y="4484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73453">
            <a:off x="8690825" y="5399413"/>
            <a:ext cx="448436" cy="448436"/>
          </a:xfrm>
          <a:custGeom>
            <a:avLst/>
            <a:gdLst/>
            <a:ahLst/>
            <a:cxnLst/>
            <a:rect r="r" b="b" t="t" l="l"/>
            <a:pathLst>
              <a:path h="448436" w="448436">
                <a:moveTo>
                  <a:pt x="0" y="0"/>
                </a:moveTo>
                <a:lnTo>
                  <a:pt x="448436" y="0"/>
                </a:lnTo>
                <a:lnTo>
                  <a:pt x="448436" y="448435"/>
                </a:lnTo>
                <a:lnTo>
                  <a:pt x="0" y="4484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64731">
            <a:off x="2738624" y="2062525"/>
            <a:ext cx="4803077" cy="2516506"/>
          </a:xfrm>
          <a:prstGeom prst="rect">
            <a:avLst/>
          </a:prstGeom>
        </p:spPr>
        <p:txBody>
          <a:bodyPr anchor="t" rtlCol="false" tIns="0" lIns="0" bIns="0" rIns="0">
            <a:spAutoFit/>
          </a:bodyPr>
          <a:lstStyle/>
          <a:p>
            <a:pPr algn="l">
              <a:lnSpc>
                <a:spcPts val="8820"/>
              </a:lnSpc>
            </a:pPr>
            <a:r>
              <a:rPr lang="en-US" sz="9800" spc="-294">
                <a:solidFill>
                  <a:srgbClr val="3D6772"/>
                </a:solidFill>
                <a:latin typeface="Times New Roman Condensed"/>
                <a:ea typeface="Times New Roman Condensed"/>
                <a:cs typeface="Times New Roman Condensed"/>
                <a:sym typeface="Times New Roman Condensed"/>
              </a:rPr>
              <a:t>Lazy and Slothful</a:t>
            </a:r>
          </a:p>
        </p:txBody>
      </p:sp>
      <p:sp>
        <p:nvSpPr>
          <p:cNvPr name="TextBox 12" id="12"/>
          <p:cNvSpPr txBox="true"/>
          <p:nvPr/>
        </p:nvSpPr>
        <p:spPr>
          <a:xfrm rot="-64731">
            <a:off x="3822683" y="4820863"/>
            <a:ext cx="3752921" cy="590549"/>
          </a:xfrm>
          <a:prstGeom prst="rect">
            <a:avLst/>
          </a:prstGeom>
        </p:spPr>
        <p:txBody>
          <a:bodyPr anchor="t" rtlCol="false" tIns="0" lIns="0" bIns="0" rIns="0">
            <a:spAutoFit/>
          </a:bodyPr>
          <a:lstStyle/>
          <a:p>
            <a:pPr algn="l">
              <a:lnSpc>
                <a:spcPts val="3599"/>
              </a:lnSpc>
            </a:pPr>
            <a:r>
              <a:rPr lang="en-US" sz="4499" spc="224">
                <a:solidFill>
                  <a:srgbClr val="3B7A8B"/>
                </a:solidFill>
                <a:latin typeface="Times New Roman Condensed"/>
                <a:ea typeface="Times New Roman Condensed"/>
                <a:cs typeface="Times New Roman Condensed"/>
                <a:sym typeface="Times New Roman Condensed"/>
              </a:rPr>
              <a:t>LUKE 15:7</a:t>
            </a:r>
          </a:p>
        </p:txBody>
      </p:sp>
      <p:sp>
        <p:nvSpPr>
          <p:cNvPr name="TextBox 13" id="13"/>
          <p:cNvSpPr txBox="true"/>
          <p:nvPr/>
        </p:nvSpPr>
        <p:spPr>
          <a:xfrm rot="-64731">
            <a:off x="2819680" y="6146019"/>
            <a:ext cx="4803077" cy="2957829"/>
          </a:xfrm>
          <a:prstGeom prst="rect">
            <a:avLst/>
          </a:prstGeom>
        </p:spPr>
        <p:txBody>
          <a:bodyPr anchor="t" rtlCol="false" tIns="0" lIns="0" bIns="0" rIns="0">
            <a:spAutoFit/>
          </a:bodyPr>
          <a:lstStyle/>
          <a:p>
            <a:pPr algn="just">
              <a:lnSpc>
                <a:spcPts val="3920"/>
              </a:lnSpc>
            </a:pPr>
            <a:r>
              <a:rPr lang="en-US" sz="2800" spc="140">
                <a:solidFill>
                  <a:srgbClr val="3D6772"/>
                </a:solidFill>
                <a:latin typeface="Aileron"/>
                <a:ea typeface="Aileron"/>
                <a:cs typeface="Aileron"/>
                <a:sym typeface="Aileron"/>
              </a:rPr>
              <a:t>Unlike the first two, the third servant is cursed while the other two are blessed.  He only returns what he had been given in the first place</a:t>
            </a:r>
          </a:p>
        </p:txBody>
      </p:sp>
      <p:sp>
        <p:nvSpPr>
          <p:cNvPr name="TextBox 14" id="14"/>
          <p:cNvSpPr txBox="true"/>
          <p:nvPr/>
        </p:nvSpPr>
        <p:spPr>
          <a:xfrm rot="-73453">
            <a:off x="9506177" y="2310164"/>
            <a:ext cx="6260678" cy="6140449"/>
          </a:xfrm>
          <a:prstGeom prst="rect">
            <a:avLst/>
          </a:prstGeom>
        </p:spPr>
        <p:txBody>
          <a:bodyPr anchor="t" rtlCol="false" tIns="0" lIns="0" bIns="0" rIns="0">
            <a:spAutoFit/>
          </a:bodyPr>
          <a:lstStyle/>
          <a:p>
            <a:pPr algn="just">
              <a:lnSpc>
                <a:spcPts val="3250"/>
              </a:lnSpc>
            </a:pPr>
            <a:r>
              <a:rPr lang="en-US" sz="2500" spc="125">
                <a:solidFill>
                  <a:srgbClr val="3D6772"/>
                </a:solidFill>
                <a:latin typeface="Aileron"/>
                <a:ea typeface="Aileron"/>
                <a:cs typeface="Aileron"/>
                <a:sym typeface="Aileron"/>
              </a:rPr>
              <a:t>We are told that while the first two more than doubled what they were given, they did so in addition to whatever it took for them to live on while the master of the property was absent.  </a:t>
            </a:r>
          </a:p>
          <a:p>
            <a:pPr algn="just">
              <a:lnSpc>
                <a:spcPts val="3250"/>
              </a:lnSpc>
            </a:pPr>
          </a:p>
          <a:p>
            <a:pPr algn="just">
              <a:lnSpc>
                <a:spcPts val="3250"/>
              </a:lnSpc>
            </a:pPr>
          </a:p>
          <a:p>
            <a:pPr algn="just">
              <a:lnSpc>
                <a:spcPts val="3250"/>
              </a:lnSpc>
            </a:pPr>
            <a:r>
              <a:rPr lang="en-US" sz="2500" spc="125">
                <a:solidFill>
                  <a:srgbClr val="3D6772"/>
                </a:solidFill>
                <a:latin typeface="Aileron"/>
                <a:ea typeface="Aileron"/>
                <a:cs typeface="Aileron"/>
                <a:sym typeface="Aileron"/>
              </a:rPr>
              <a:t>In contrast we are told that the third servant took what he had been given and hid it.  The unspoken question is who was he hiding it from.  The obvious answer is that he was hiding it from the other two servants who had been given the same thing even though the amount was different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DAGRP1JX9r8</dc:identifier>
  <dcterms:modified xsi:type="dcterms:W3CDTF">2011-08-01T06:04:30Z</dcterms:modified>
  <cp:revision>1</cp:revision>
  <dc:title>The Parable of the Talents</dc:title>
</cp:coreProperties>
</file>