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DAB1AA-7199-4881-B4D9-E63152B3F59C}" v="560" dt="2024-11-03T12:40:43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9" autoAdjust="0"/>
    <p:restoredTop sz="94660"/>
  </p:normalViewPr>
  <p:slideViewPr>
    <p:cSldViewPr snapToGrid="0">
      <p:cViewPr varScale="1">
        <p:scale>
          <a:sx n="59" d="100"/>
          <a:sy n="59" d="100"/>
        </p:scale>
        <p:origin x="8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24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0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8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6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52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11/3/2024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733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11/3/2024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8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11/3/2024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4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64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11/3/2024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5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11/3/2024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3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1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DAC683-05F1-5F82-37A0-213454564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7182" y="893935"/>
            <a:ext cx="3756670" cy="3339390"/>
          </a:xfrm>
        </p:spPr>
        <p:txBody>
          <a:bodyPr anchor="b">
            <a:normAutofit/>
          </a:bodyPr>
          <a:lstStyle/>
          <a:p>
            <a:r>
              <a:rPr lang="en-US" sz="5100" dirty="0"/>
              <a:t>Isaiah Sees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F2F0F-693C-A6C5-3528-17835EDD2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7181" y="4382814"/>
            <a:ext cx="4127899" cy="1413606"/>
          </a:xfrm>
        </p:spPr>
        <p:txBody>
          <a:bodyPr anchor="t">
            <a:normAutofit/>
          </a:bodyPr>
          <a:lstStyle/>
          <a:p>
            <a:r>
              <a:rPr lang="en-US" dirty="0"/>
              <a:t>A Sermon By</a:t>
            </a:r>
            <a:br>
              <a:rPr lang="en-US" dirty="0"/>
            </a:br>
            <a:r>
              <a:rPr lang="en-US" dirty="0"/>
              <a:t>Bishop Andy C. Lewter, D. Min.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4" name="Picture 3" descr="A person in a white robe&#10;&#10;Description automatically generated">
            <a:extLst>
              <a:ext uri="{FF2B5EF4-FFF2-40B4-BE49-F238E27FC236}">
                <a16:creationId xmlns:a16="http://schemas.microsoft.com/office/drawing/2014/main" id="{DBC8B37C-C0C6-0602-FEF8-DD98A3DDC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" y="3908"/>
            <a:ext cx="6742723" cy="67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BE96F-857B-34A3-2B78-AD3A37971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1"/>
            <a:ext cx="4782039" cy="1966747"/>
          </a:xfrm>
        </p:spPr>
        <p:txBody>
          <a:bodyPr anchor="ctr">
            <a:normAutofit/>
          </a:bodyPr>
          <a:lstStyle/>
          <a:p>
            <a:r>
              <a:rPr lang="en-US" dirty="0"/>
              <a:t>Thank You for Watching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F97C72-3F89-4F0A-9629-01818B389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8503" y="2954301"/>
            <a:ext cx="47548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4892C-576C-0AFB-878C-3E822D534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6" y="3161684"/>
            <a:ext cx="4782166" cy="2620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lit candle next to a book&#10;&#10;Description automatically generated">
            <a:extLst>
              <a:ext uri="{FF2B5EF4-FFF2-40B4-BE49-F238E27FC236}">
                <a16:creationId xmlns:a16="http://schemas.microsoft.com/office/drawing/2014/main" id="{551AAADC-DAC1-69CD-6568-17E5F1CF55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23" r="-1324"/>
          <a:stretch/>
        </p:blipFill>
        <p:spPr>
          <a:xfrm>
            <a:off x="5662083" y="10"/>
            <a:ext cx="8165725" cy="6857990"/>
          </a:xfrm>
          <a:prstGeom prst="rect">
            <a:avLst/>
          </a:prstGeom>
        </p:spPr>
      </p:pic>
      <p:sp>
        <p:nvSpPr>
          <p:cNvPr id="13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31E1E-9838-D29D-A307-424C655D6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Isaiah 6:1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D5E13B1-3A31-47C7-8474-7A3DE6006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3888" y="1976039"/>
            <a:ext cx="10515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ainting of a person with wings&#10;&#10;Description automatically generated">
            <a:extLst>
              <a:ext uri="{FF2B5EF4-FFF2-40B4-BE49-F238E27FC236}">
                <a16:creationId xmlns:a16="http://schemas.microsoft.com/office/drawing/2014/main" id="{61BA3C33-8DFF-C97F-A02E-809F7D6F85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12" r="2" b="2"/>
          <a:stretch/>
        </p:blipFill>
        <p:spPr>
          <a:xfrm>
            <a:off x="20" y="2202302"/>
            <a:ext cx="7534635" cy="46709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A04FD-9C6E-3A08-7D8E-74591E47D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666" y="2202302"/>
            <a:ext cx="3541205" cy="357978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>
                <a:latin typeface="system-ui"/>
              </a:rPr>
              <a:t>6 </a:t>
            </a:r>
            <a:r>
              <a:rPr lang="en-US">
                <a:latin typeface="system-ui"/>
              </a:rPr>
              <a:t>In the year that King Uzziah died, I saw the Lord, high and exalted, seated on a throne; and the train of his robe filled the temple. </a:t>
            </a:r>
            <a:r>
              <a:rPr lang="en-US" b="1" baseline="30000">
                <a:latin typeface="system-ui"/>
              </a:rPr>
              <a:t>2 </a:t>
            </a:r>
            <a:r>
              <a:rPr lang="en-US">
                <a:latin typeface="system-ui"/>
              </a:rPr>
              <a:t>Above him were seraphim, each with six wings: With two wings they covered their faces, with two they covered their feet, and with two they were flying. </a:t>
            </a:r>
            <a:endParaRPr lang="en-US"/>
          </a:p>
        </p:txBody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89936-FC27-83FF-C4A0-15D851B86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7" y="1063256"/>
            <a:ext cx="5312254" cy="154010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100"/>
              <a:t> Isaiah 6 Continued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F07BC-4E09-DF45-2EB3-AA854A2C6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97" y="2933390"/>
            <a:ext cx="5312254" cy="28613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baseline="30000">
                <a:latin typeface="system-ui"/>
              </a:rPr>
              <a:t>3 </a:t>
            </a:r>
            <a:r>
              <a:rPr lang="en-US">
                <a:latin typeface="system-ui"/>
              </a:rPr>
              <a:t>And they were calling to one another:</a:t>
            </a:r>
            <a:endParaRPr lang="en-US"/>
          </a:p>
          <a:p>
            <a:pPr>
              <a:buNone/>
            </a:pPr>
            <a:r>
              <a:rPr lang="en-US">
                <a:latin typeface="system-ui"/>
              </a:rPr>
              <a:t>“Holy, holy, holy is the </a:t>
            </a:r>
            <a:r>
              <a:rPr lang="en-US" cap="small">
                <a:latin typeface="system-ui"/>
              </a:rPr>
              <a:t>Lord</a:t>
            </a:r>
            <a:r>
              <a:rPr lang="en-US">
                <a:latin typeface="system-ui"/>
              </a:rPr>
              <a:t> Almighty;</a:t>
            </a:r>
            <a:br>
              <a:rPr lang="en-US">
                <a:latin typeface="system-ui"/>
              </a:rPr>
            </a:br>
            <a:r>
              <a:rPr lang="en-US">
                <a:latin typeface="system-ui"/>
              </a:rPr>
              <a:t>    the whole earth is full of his glory.”</a:t>
            </a:r>
            <a:endParaRPr lang="en-US"/>
          </a:p>
          <a:p>
            <a:pPr>
              <a:buNone/>
            </a:pPr>
            <a:r>
              <a:rPr lang="en-US" b="1" baseline="30000">
                <a:latin typeface="system-ui"/>
              </a:rPr>
              <a:t>4 </a:t>
            </a:r>
            <a:r>
              <a:rPr lang="en-US">
                <a:latin typeface="system-ui"/>
              </a:rPr>
              <a:t>At the sound of their voices the doorposts and thresholds shook and the temple was filled with smoke.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A book with a light shining on it&#10;&#10;Description automatically generated">
            <a:extLst>
              <a:ext uri="{FF2B5EF4-FFF2-40B4-BE49-F238E27FC236}">
                <a16:creationId xmlns:a16="http://schemas.microsoft.com/office/drawing/2014/main" id="{B1B2207E-DC46-A2CF-3283-5F50D45E2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99" r="6095"/>
          <a:stretch/>
        </p:blipFill>
        <p:spPr>
          <a:xfrm>
            <a:off x="6976934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</p:spPr>
      </p:pic>
      <p:sp>
        <p:nvSpPr>
          <p:cNvPr id="28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1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8F31467E-F3D0-0504-B8E0-7CE58188D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34" b="17266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4398140-F067-40E9-892C-4DB04C70B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44600" y="-1244600"/>
            <a:ext cx="6858000" cy="93472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83A58-2408-575B-36E8-800B67AB5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06" y="4073768"/>
            <a:ext cx="4620846" cy="10308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Isaiah 6:8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6EFCA-FB9C-EF72-ACCD-2D7A8FCD6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99" y="1355263"/>
            <a:ext cx="4571999" cy="2715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1200" b="1" baseline="30000">
                <a:solidFill>
                  <a:srgbClr val="000000"/>
                </a:solidFill>
                <a:latin typeface="system-ui"/>
              </a:rPr>
              <a:t>8</a:t>
            </a:r>
            <a:r>
              <a:rPr lang="en-US" sz="2400" b="1" baseline="30000" dirty="0">
                <a:solidFill>
                  <a:schemeClr val="bg1"/>
                </a:solidFill>
                <a:latin typeface="system-ui"/>
              </a:rPr>
              <a:t> </a:t>
            </a:r>
            <a:r>
              <a:rPr lang="en-US" sz="2400">
                <a:solidFill>
                  <a:schemeClr val="bg1"/>
                </a:solidFill>
                <a:latin typeface="system-ui"/>
              </a:rPr>
              <a:t>Then I heard the voice of the Lord saying, “Whom shall I send? And who will go for us?”</a:t>
            </a:r>
            <a:endParaRPr lang="en-US" sz="240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chemeClr val="bg1"/>
                </a:solidFill>
                <a:latin typeface="system-ui"/>
              </a:rPr>
              <a:t>And I said, “Here am I. Send me!”</a:t>
            </a:r>
            <a:endParaRPr lang="en-US" sz="240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2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726E8A-324C-4684-96F2-AFDDFB2F1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58952" y="4291242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8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background with white text and stars and a flag&#10;&#10;Description automatically generated">
            <a:extLst>
              <a:ext uri="{FF2B5EF4-FFF2-40B4-BE49-F238E27FC236}">
                <a16:creationId xmlns:a16="http://schemas.microsoft.com/office/drawing/2014/main" id="{7501D129-EACF-49D7-8E1A-36594144A7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" t="130" r="-35" b="208"/>
          <a:stretch/>
        </p:blipFill>
        <p:spPr>
          <a:xfrm>
            <a:off x="0" y="-624407"/>
            <a:ext cx="12192011" cy="81005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4398140-F067-40E9-892C-4DB04C70B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44600" y="-1244600"/>
            <a:ext cx="6858000" cy="93472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F16AC-C94B-DAA2-E849-9CD15A7B1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06" y="2285999"/>
            <a:ext cx="5079999" cy="163654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 The Importance of this 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F3626-F91B-226D-B72E-D627666C1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52" y="4452109"/>
            <a:ext cx="4571999" cy="13180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FFFFFF"/>
                </a:solidFill>
              </a:rPr>
              <a:t>The consequences of this election is too important for us not to speak truth to power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726E8A-324C-4684-96F2-AFDDFB2F1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58952" y="4291242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4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in a suit pointing at a podium&#10;&#10;Description automatically generated">
            <a:extLst>
              <a:ext uri="{FF2B5EF4-FFF2-40B4-BE49-F238E27FC236}">
                <a16:creationId xmlns:a16="http://schemas.microsoft.com/office/drawing/2014/main" id="{9D47010A-D4E3-2F0C-DB3C-B32C5991B8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" t="135" r="-1" b="320"/>
          <a:stretch/>
        </p:blipFill>
        <p:spPr>
          <a:xfrm>
            <a:off x="277" y="-175836"/>
            <a:ext cx="12191902" cy="72009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4398140-F067-40E9-892C-4DB04C70B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44600" y="-1244600"/>
            <a:ext cx="6858000" cy="93472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B878E-9B92-CFD7-E4AB-35038CF1F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143000"/>
            <a:ext cx="4572000" cy="29847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Somebody Needs to Speak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79440-84A2-F318-A4B9-1551BC6E9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06" y="4452109"/>
            <a:ext cx="4620845" cy="21484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</a:rPr>
              <a:t>This past week Donnie Swaggert suggested that somebody needed to speak to the Black Church, how about speaking for the Black Church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726E8A-324C-4684-96F2-AFDDFB2F1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58952" y="4291242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ED52B-C4C8-90C6-A763-397150B2A4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" b="17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4398140-F067-40E9-892C-4DB04C70B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44600" y="-1244600"/>
            <a:ext cx="6858000" cy="93472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E9711-8F0D-4A4D-6773-3644E66C5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143000"/>
            <a:ext cx="4572000" cy="29847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Who Invaded 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5A874-2526-E387-86D1-BC40301B9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06" y="4452109"/>
            <a:ext cx="4620845" cy="20409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FFFFFF"/>
                </a:solidFill>
              </a:rPr>
              <a:t>On February 2, 1848 the "Treaty of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Guadalupe Hidalgo was signed bringing to an end the Mexican American War of 1846-1846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726E8A-324C-4684-96F2-AFDDFB2F1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58952" y="4291242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8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in a field&#10;&#10;Description automatically generated">
            <a:extLst>
              <a:ext uri="{FF2B5EF4-FFF2-40B4-BE49-F238E27FC236}">
                <a16:creationId xmlns:a16="http://schemas.microsoft.com/office/drawing/2014/main" id="{B76A5629-5C63-9775-423A-B941E54EA2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93" b="3393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4398140-F067-40E9-892C-4DB04C70B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44600" y="-1244600"/>
            <a:ext cx="6858000" cy="93472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F6501-D12E-D5FA-B871-C61515D1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143000"/>
            <a:ext cx="4572000" cy="29847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Trail of Tears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B6533-9BE9-B5A8-0F74-899A001F5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52" y="4452109"/>
            <a:ext cx="4571999" cy="13180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</a:rPr>
              <a:t>From 1830 to 1850 Native Americans were deported from the Southeast to the lands taken in the Mexican-American War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726E8A-324C-4684-96F2-AFDDFB2F1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58952" y="4291242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BE96F-857B-34A3-2B78-AD3A37971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1"/>
            <a:ext cx="4782039" cy="1966747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The Social Security Act of 1930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F97C72-3F89-4F0A-9629-01818B389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8503" y="2954301"/>
            <a:ext cx="47548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4892C-576C-0AFB-878C-3E822D534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6" y="3161684"/>
            <a:ext cx="4782166" cy="26204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On August 14, 1935 President Franklin D. Roosevelt signed legislation that created Social Security for retirees to insure they would have an income in their </a:t>
            </a:r>
            <a:r>
              <a:rPr lang="en-US" dirty="0" err="1"/>
              <a:t>latter</a:t>
            </a:r>
            <a:r>
              <a:rPr lang="en-US" dirty="0"/>
              <a:t> years.  The question is "Who did the act exclude?"</a:t>
            </a:r>
          </a:p>
        </p:txBody>
      </p:sp>
      <p:pic>
        <p:nvPicPr>
          <p:cNvPr id="5" name="Picture 4" descr="A group of people standing around a person signing a document&#10;&#10;Description automatically generated">
            <a:extLst>
              <a:ext uri="{FF2B5EF4-FFF2-40B4-BE49-F238E27FC236}">
                <a16:creationId xmlns:a16="http://schemas.microsoft.com/office/drawing/2014/main" id="{551AAADC-DAC1-69CD-6568-17E5F1CF55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67" r="223"/>
          <a:stretch/>
        </p:blipFill>
        <p:spPr>
          <a:xfrm>
            <a:off x="5822462" y="10"/>
            <a:ext cx="7667385" cy="6857990"/>
          </a:xfrm>
          <a:prstGeom prst="rect">
            <a:avLst/>
          </a:prstGeom>
        </p:spPr>
      </p:pic>
      <p:sp>
        <p:nvSpPr>
          <p:cNvPr id="13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25967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AnalogousFromRegularSeedRightStep">
      <a:dk1>
        <a:srgbClr val="000000"/>
      </a:dk1>
      <a:lt1>
        <a:srgbClr val="FFFFFF"/>
      </a:lt1>
      <a:dk2>
        <a:srgbClr val="2C3A21"/>
      </a:dk2>
      <a:lt2>
        <a:srgbClr val="E2E8E8"/>
      </a:lt2>
      <a:accent1>
        <a:srgbClr val="C34D4F"/>
      </a:accent1>
      <a:accent2>
        <a:srgbClr val="B1693B"/>
      </a:accent2>
      <a:accent3>
        <a:srgbClr val="B7A248"/>
      </a:accent3>
      <a:accent4>
        <a:srgbClr val="94AE3A"/>
      </a:accent4>
      <a:accent5>
        <a:srgbClr val="6EB547"/>
      </a:accent5>
      <a:accent6>
        <a:srgbClr val="3BB142"/>
      </a:accent6>
      <a:hlink>
        <a:srgbClr val="30918F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326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Sitka Banner</vt:lpstr>
      <vt:lpstr>system-ui</vt:lpstr>
      <vt:lpstr>HeadlinesVTI</vt:lpstr>
      <vt:lpstr>Isaiah Sees God</vt:lpstr>
      <vt:lpstr>Isaiah 6:1</vt:lpstr>
      <vt:lpstr> Isaiah 6 Continued</vt:lpstr>
      <vt:lpstr>Isaiah 6:8</vt:lpstr>
      <vt:lpstr> The Importance of this Election</vt:lpstr>
      <vt:lpstr>Somebody Needs to Speak</vt:lpstr>
      <vt:lpstr>Who Invaded Who?</vt:lpstr>
      <vt:lpstr>Trail of Tears</vt:lpstr>
      <vt:lpstr>The Social Security Act of 1930</vt:lpstr>
      <vt:lpstr>Thank You for Watching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Andy Lewter</dc:creator>
  <cp:lastModifiedBy>Debra Figgers</cp:lastModifiedBy>
  <cp:revision>185</cp:revision>
  <dcterms:created xsi:type="dcterms:W3CDTF">2024-10-28T18:18:21Z</dcterms:created>
  <dcterms:modified xsi:type="dcterms:W3CDTF">2024-11-03T13:25:39Z</dcterms:modified>
</cp:coreProperties>
</file>