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6" r:id="rId3"/>
    <p:sldId id="293" r:id="rId4"/>
    <p:sldId id="289" r:id="rId5"/>
    <p:sldId id="291" r:id="rId6"/>
    <p:sldId id="283" r:id="rId7"/>
    <p:sldId id="281" r:id="rId8"/>
    <p:sldId id="294" r:id="rId9"/>
    <p:sldId id="295" r:id="rId10"/>
    <p:sldId id="296" r:id="rId11"/>
    <p:sldId id="280" r:id="rId12"/>
  </p:sldIdLst>
  <p:sldSz cx="18288000" cy="10287000"/>
  <p:notesSz cx="6858000" cy="9144000"/>
  <p:embeddedFontLst>
    <p:embeddedFont>
      <p:font typeface="Carelia" panose="020B0604020202020204" charset="0"/>
      <p:regular r:id="rId13"/>
    </p:embeddedFont>
    <p:embeddedFont>
      <p:font typeface="Georgia Pro Semibold" panose="02040702050405020303" pitchFamily="18" charset="0"/>
      <p:bold r:id="rId14"/>
      <p:boldItalic r:id="rId15"/>
    </p:embeddedFont>
    <p:embeddedFont>
      <p:font typeface="Meiryo" panose="020B0604030504040204" pitchFamily="34" charset="-128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0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B1737-3877-CEF6-B748-9860EFD1B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1605" y="5795956"/>
            <a:ext cx="6908010" cy="2483643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</a:rPr>
              <a:t>A Salute to Women</a:t>
            </a:r>
          </a:p>
          <a:p>
            <a:pPr algn="l"/>
            <a:r>
              <a:rPr lang="en-US" sz="3000" b="1" dirty="0">
                <a:solidFill>
                  <a:schemeClr val="bg1"/>
                </a:solidFill>
              </a:rPr>
              <a:t>A Sermon by</a:t>
            </a: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Bishop Andy C. Lewter, D. 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8C32-A0B1-AD2D-7F03-7AF270AA7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6" r="12466"/>
          <a:stretch/>
        </p:blipFill>
        <p:spPr>
          <a:xfrm>
            <a:off x="706498" y="571499"/>
            <a:ext cx="8876101" cy="9144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691" y="1796653"/>
            <a:ext cx="16480617" cy="669369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309" y="172789"/>
            <a:ext cx="17909382" cy="994142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B102F-738B-5876-8419-1D82618D1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6F55F0-6E6D-5CC5-C702-F68CAAABC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631"/>
          <a:stretch/>
        </p:blipFill>
        <p:spPr>
          <a:xfrm>
            <a:off x="0" y="0"/>
            <a:ext cx="18288000" cy="113919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D227BED3-E318-7D87-3773-C7C73F788A39}"/>
              </a:ext>
            </a:extLst>
          </p:cNvPr>
          <p:cNvSpPr/>
          <p:nvPr/>
        </p:nvSpPr>
        <p:spPr>
          <a:xfrm>
            <a:off x="12899741" y="580465"/>
            <a:ext cx="4857683" cy="5003690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7D6E9F4-E0FA-7922-3A94-D0A38DD7013E}"/>
              </a:ext>
            </a:extLst>
          </p:cNvPr>
          <p:cNvSpPr txBox="1"/>
          <p:nvPr/>
        </p:nvSpPr>
        <p:spPr>
          <a:xfrm>
            <a:off x="13018243" y="659059"/>
            <a:ext cx="462067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220" dirty="0">
                <a:solidFill>
                  <a:srgbClr val="605048"/>
                </a:solidFill>
                <a:latin typeface="Carelia"/>
              </a:rPr>
              <a:t>I Won’t Go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272FFFE-D1EF-0E39-28C5-81F60A922937}"/>
              </a:ext>
            </a:extLst>
          </p:cNvPr>
          <p:cNvSpPr txBox="1"/>
          <p:nvPr/>
        </p:nvSpPr>
        <p:spPr>
          <a:xfrm>
            <a:off x="13018242" y="1257300"/>
            <a:ext cx="462067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Barak refuses to go unless Deborah goes with him.  Deborah tells Barak that he won’t get the credit, but God will get the glory at the hands of a woman</a:t>
            </a:r>
          </a:p>
        </p:txBody>
      </p:sp>
    </p:spTree>
    <p:extLst>
      <p:ext uri="{BB962C8B-B14F-4D97-AF65-F5344CB8AC3E}">
        <p14:creationId xmlns:p14="http://schemas.microsoft.com/office/powerpoint/2010/main" val="391046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candle lit open book&#10;&#10;Description automatically generated">
            <a:extLst>
              <a:ext uri="{FF2B5EF4-FFF2-40B4-BE49-F238E27FC236}">
                <a16:creationId xmlns:a16="http://schemas.microsoft.com/office/drawing/2014/main" id="{E7F98C32-A0B1-AD2D-7F03-7AF270AA7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r="1" b="20633"/>
          <a:stretch/>
        </p:blipFill>
        <p:spPr>
          <a:xfrm>
            <a:off x="2286" y="10"/>
            <a:ext cx="18283428" cy="10286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5505" y="1313637"/>
            <a:ext cx="7829828" cy="766430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2979" y="1010386"/>
            <a:ext cx="8348869" cy="812310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6601" y="1562431"/>
            <a:ext cx="7430047" cy="720228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7FF20-2439-12FE-0881-732545D8D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5306" y="2528515"/>
            <a:ext cx="6272166" cy="3544010"/>
          </a:xfrm>
        </p:spPr>
        <p:txBody>
          <a:bodyPr anchor="b">
            <a:normAutofit/>
          </a:bodyPr>
          <a:lstStyle/>
          <a:p>
            <a:r>
              <a:rPr lang="en-US" sz="8100" b="1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Watching</a:t>
            </a:r>
          </a:p>
        </p:txBody>
      </p:sp>
    </p:spTree>
    <p:extLst>
      <p:ext uri="{BB962C8B-B14F-4D97-AF65-F5344CB8AC3E}">
        <p14:creationId xmlns:p14="http://schemas.microsoft.com/office/powerpoint/2010/main" val="6175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202"/>
          <a:stretch/>
        </p:blipFill>
        <p:spPr>
          <a:xfrm>
            <a:off x="0" y="1"/>
            <a:ext cx="18364200" cy="1028635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>
                <a:solidFill>
                  <a:srgbClr val="605048"/>
                </a:solidFill>
                <a:latin typeface="Carelia"/>
              </a:rPr>
              <a:t>Introduction</a:t>
            </a:r>
            <a:endParaRPr lang="en-US" sz="44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FE4E4-7A55-FDAE-ABD3-D9FA73D4135C}"/>
              </a:ext>
            </a:extLst>
          </p:cNvPr>
          <p:cNvSpPr txBox="1"/>
          <p:nvPr/>
        </p:nvSpPr>
        <p:spPr>
          <a:xfrm>
            <a:off x="12731593" y="1714500"/>
            <a:ext cx="39776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While on </a:t>
            </a:r>
            <a:r>
              <a:rPr lang="en-US" sz="2800" dirty="0" err="1"/>
              <a:t>Sabbattical</a:t>
            </a:r>
            <a:r>
              <a:rPr lang="en-US" sz="2800" dirty="0"/>
              <a:t>, I found myself binging on the 1980’s television series “It’s a Different World” causing me to acknowledge how different is </a:t>
            </a:r>
            <a:r>
              <a:rPr lang="en-US" sz="2800" dirty="0" err="1"/>
              <a:t>is</a:t>
            </a:r>
            <a:r>
              <a:rPr lang="en-US" sz="2800" dirty="0"/>
              <a:t> for women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51B14-82F5-AA7F-AC3B-75B4AB200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EF26ECE-4C28-9CA9-8A99-8E8E594AA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416605-E434-A2AD-F225-DED77E274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04B679-3556-A085-581E-0A82F3C7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16D970-B436-B6B3-2670-3F10FCEB6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909B4-4CF9-48D4-B321-CA20A3F99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r="5773"/>
          <a:stretch/>
        </p:blipFill>
        <p:spPr>
          <a:xfrm>
            <a:off x="0" y="1"/>
            <a:ext cx="18364200" cy="10286356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DAECADC2-450B-FAA9-E5B8-F155A79F70AD}"/>
              </a:ext>
            </a:extLst>
          </p:cNvPr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683DFE-EF3A-BED6-A9C7-A81C01B4291F}"/>
              </a:ext>
            </a:extLst>
          </p:cNvPr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84" spc="189" dirty="0">
                <a:solidFill>
                  <a:srgbClr val="605048"/>
                </a:solidFill>
                <a:latin typeface="Carelia"/>
              </a:rPr>
              <a:t>Book of Judges</a:t>
            </a:r>
            <a:endParaRPr lang="en-US" sz="44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33AC2-ED7B-CF83-0B4A-251E57290B7D}"/>
              </a:ext>
            </a:extLst>
          </p:cNvPr>
          <p:cNvSpPr txBox="1"/>
          <p:nvPr/>
        </p:nvSpPr>
        <p:spPr>
          <a:xfrm>
            <a:off x="12731593" y="1714500"/>
            <a:ext cx="39776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second of 12 books of Hebrew History that includes 13 judges starting with Joshua and ending with Samson</a:t>
            </a:r>
          </a:p>
        </p:txBody>
      </p:sp>
    </p:spTree>
    <p:extLst>
      <p:ext uri="{BB962C8B-B14F-4D97-AF65-F5344CB8AC3E}">
        <p14:creationId xmlns:p14="http://schemas.microsoft.com/office/powerpoint/2010/main" val="417257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52873-C5C3-F218-3900-8D83EDA97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B15978-F0E6-22AB-0A2C-004B5869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9EE7E5-41E0-B373-DBAE-DC3B7E54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F8E7D6-E9D5-1847-B64B-CCA268A92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00704D-14E0-BBF7-8FE8-E031D97FB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66D4-C01A-4055-0C0E-79896036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" y="-1285"/>
            <a:ext cx="18286850" cy="9716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1A087-9459-CC06-5214-C33D6151A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36" y="0"/>
            <a:ext cx="18294936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BDFFE7D-E5B0-4B4F-DDA0-F43D619DCDCE}"/>
              </a:ext>
            </a:extLst>
          </p:cNvPr>
          <p:cNvSpPr/>
          <p:nvPr/>
        </p:nvSpPr>
        <p:spPr>
          <a:xfrm>
            <a:off x="12628890" y="1100505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4DF5598-6F39-0658-5498-CCEFC800C072}"/>
              </a:ext>
            </a:extLst>
          </p:cNvPr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spc="189" dirty="0">
                <a:solidFill>
                  <a:srgbClr val="605048"/>
                </a:solidFill>
                <a:latin typeface="Carelia"/>
              </a:rPr>
              <a:t>The First Three</a:t>
            </a:r>
            <a:endParaRPr lang="en-US" sz="32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46C9A-E154-E9AF-8421-E2158EB655C8}"/>
              </a:ext>
            </a:extLst>
          </p:cNvPr>
          <p:cNvSpPr txBox="1"/>
          <p:nvPr/>
        </p:nvSpPr>
        <p:spPr>
          <a:xfrm>
            <a:off x="12731593" y="1714500"/>
            <a:ext cx="39776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system-ui"/>
              </a:rPr>
              <a:t>The book starts with the stories of Othniel, Ehud and Shamgar and then amazingly pivots to the fourth judge, Deborah, who happens to be a woman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7237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79420-6133-A7E6-917C-BD18164EE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0B3C97-07BD-C42C-5438-32ECAD069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" y="0"/>
            <a:ext cx="18282077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057060AA-01A0-A4E7-3147-2CE60E08DC40}"/>
              </a:ext>
            </a:extLst>
          </p:cNvPr>
          <p:cNvSpPr/>
          <p:nvPr/>
        </p:nvSpPr>
        <p:spPr>
          <a:xfrm>
            <a:off x="12899741" y="580465"/>
            <a:ext cx="4857683" cy="5003690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C944556-9136-C339-FF7D-FCB61FDA87F2}"/>
              </a:ext>
            </a:extLst>
          </p:cNvPr>
          <p:cNvSpPr txBox="1"/>
          <p:nvPr/>
        </p:nvSpPr>
        <p:spPr>
          <a:xfrm>
            <a:off x="13018243" y="647700"/>
            <a:ext cx="4620678" cy="71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3200" spc="220" dirty="0" err="1">
                <a:solidFill>
                  <a:srgbClr val="605048"/>
                </a:solidFill>
                <a:latin typeface="Carelia"/>
              </a:rPr>
              <a:t>Signifigance</a:t>
            </a:r>
            <a:endParaRPr lang="en-US" sz="32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42F529D-E32E-E879-B1E7-5E7796AD50B2}"/>
              </a:ext>
            </a:extLst>
          </p:cNvPr>
          <p:cNvSpPr txBox="1"/>
          <p:nvPr/>
        </p:nvSpPr>
        <p:spPr>
          <a:xfrm>
            <a:off x="13271158" y="1333500"/>
            <a:ext cx="4178642" cy="361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This is a patriarchal society where women were not considered equal to men.  For Deborah to be included is to suggest that she must have been both special and powerful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Georgia Pro Semibold" panose="020F0502020204030204" pitchFamily="18" charset="0"/>
              <a:ea typeface="+mn-ea"/>
              <a:cs typeface="+mn-cs"/>
            </a:endParaRPr>
          </a:p>
          <a:p>
            <a:pPr algn="ctr">
              <a:lnSpc>
                <a:spcPts val="2800"/>
              </a:lnSpc>
            </a:pPr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8244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628891" y="1188870"/>
            <a:ext cx="4209992" cy="4336531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31593" y="1181100"/>
            <a:ext cx="400458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lnSpc>
                <a:spcPts val="5298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spc="189" dirty="0">
                <a:solidFill>
                  <a:srgbClr val="605048"/>
                </a:solidFill>
                <a:latin typeface="Carelia"/>
              </a:rPr>
              <a:t>And Again…</a:t>
            </a:r>
            <a:endParaRPr lang="en-US" sz="3000" spc="22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728124" y="2024777"/>
            <a:ext cx="4004587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8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The story begins the same way as it does for the male judges.  And again, the children of Israel do evil in the eyes of God</a:t>
            </a:r>
          </a:p>
        </p:txBody>
      </p:sp>
    </p:spTree>
    <p:extLst>
      <p:ext uri="{BB962C8B-B14F-4D97-AF65-F5344CB8AC3E}">
        <p14:creationId xmlns:p14="http://schemas.microsoft.com/office/powerpoint/2010/main" val="69388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BE27D6-067B-77B8-365F-61127F2B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631"/>
          <a:stretch/>
        </p:blipFill>
        <p:spPr>
          <a:xfrm>
            <a:off x="0" y="0"/>
            <a:ext cx="18288000" cy="113919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99741" y="580465"/>
            <a:ext cx="4857683" cy="5003690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018243" y="659059"/>
            <a:ext cx="462067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220" dirty="0">
                <a:solidFill>
                  <a:srgbClr val="605048"/>
                </a:solidFill>
                <a:latin typeface="Carelia"/>
              </a:rPr>
              <a:t>Justice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18242" y="1257300"/>
            <a:ext cx="462067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Chapter 4 says that Deborah distributed justice beneath a palm tree between Ramah and Bethel, where she is approached by the people</a:t>
            </a:r>
          </a:p>
        </p:txBody>
      </p:sp>
    </p:spTree>
    <p:extLst>
      <p:ext uri="{BB962C8B-B14F-4D97-AF65-F5344CB8AC3E}">
        <p14:creationId xmlns:p14="http://schemas.microsoft.com/office/powerpoint/2010/main" val="17573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5AF8F-F6D8-15C6-C7F6-91865F156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06C763-C9DB-BAFA-01BE-DC8BDE079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b="3281"/>
          <a:stretch/>
        </p:blipFill>
        <p:spPr>
          <a:xfrm flipH="1">
            <a:off x="0" y="0"/>
            <a:ext cx="18288000" cy="113919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469983E-6305-C1F8-4527-E8862844BEDC}"/>
              </a:ext>
            </a:extLst>
          </p:cNvPr>
          <p:cNvSpPr/>
          <p:nvPr/>
        </p:nvSpPr>
        <p:spPr>
          <a:xfrm>
            <a:off x="12899741" y="580465"/>
            <a:ext cx="4857683" cy="5003690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F0DC172-89A9-84CB-BF9F-13AA79B6EAC8}"/>
              </a:ext>
            </a:extLst>
          </p:cNvPr>
          <p:cNvSpPr txBox="1"/>
          <p:nvPr/>
        </p:nvSpPr>
        <p:spPr>
          <a:xfrm>
            <a:off x="13018243" y="659059"/>
            <a:ext cx="462067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220" dirty="0">
                <a:solidFill>
                  <a:srgbClr val="605048"/>
                </a:solidFill>
                <a:latin typeface="Carelia"/>
              </a:rPr>
              <a:t>For 20 Years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C6E4039-2F2D-F551-E336-FF98691F58DA}"/>
              </a:ext>
            </a:extLst>
          </p:cNvPr>
          <p:cNvSpPr txBox="1"/>
          <p:nvPr/>
        </p:nvSpPr>
        <p:spPr>
          <a:xfrm>
            <a:off x="13018242" y="1257300"/>
            <a:ext cx="462067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The children of God suffered under the king Jabin of the Canaanites.  Like so many times before, God heard their cries and came to their aid</a:t>
            </a:r>
          </a:p>
        </p:txBody>
      </p:sp>
    </p:spTree>
    <p:extLst>
      <p:ext uri="{BB962C8B-B14F-4D97-AF65-F5344CB8AC3E}">
        <p14:creationId xmlns:p14="http://schemas.microsoft.com/office/powerpoint/2010/main" val="185255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7D347-FB6D-8B12-4B7F-6F5E00F59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D907DF-86D9-DBA2-9F19-5579BE734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631"/>
          <a:stretch/>
        </p:blipFill>
        <p:spPr>
          <a:xfrm>
            <a:off x="0" y="0"/>
            <a:ext cx="18288000" cy="113919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54BCB644-0EBA-D4E5-3786-99AD0330525D}"/>
              </a:ext>
            </a:extLst>
          </p:cNvPr>
          <p:cNvSpPr/>
          <p:nvPr/>
        </p:nvSpPr>
        <p:spPr>
          <a:xfrm>
            <a:off x="12899741" y="580465"/>
            <a:ext cx="4857683" cy="5003690"/>
          </a:xfrm>
          <a:custGeom>
            <a:avLst/>
            <a:gdLst/>
            <a:ahLst/>
            <a:cxnLst/>
            <a:rect l="l" t="t" r="r" b="b"/>
            <a:pathLst>
              <a:path w="4857683" h="5003690">
                <a:moveTo>
                  <a:pt x="0" y="0"/>
                </a:moveTo>
                <a:lnTo>
                  <a:pt x="4857682" y="0"/>
                </a:lnTo>
                <a:lnTo>
                  <a:pt x="4857682" y="5003690"/>
                </a:lnTo>
                <a:lnTo>
                  <a:pt x="0" y="500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538" t="-63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EF3B7AF-7590-A61D-493E-CFBCF9FAC52D}"/>
              </a:ext>
            </a:extLst>
          </p:cNvPr>
          <p:cNvSpPr txBox="1"/>
          <p:nvPr/>
        </p:nvSpPr>
        <p:spPr>
          <a:xfrm>
            <a:off x="13018243" y="659059"/>
            <a:ext cx="462067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220" dirty="0">
                <a:solidFill>
                  <a:srgbClr val="605048"/>
                </a:solidFill>
                <a:latin typeface="Carelia"/>
              </a:rPr>
              <a:t>Go Tell Barak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B6161C8-8BE1-9FA4-C886-01EB00B4F736}"/>
              </a:ext>
            </a:extLst>
          </p:cNvPr>
          <p:cNvSpPr txBox="1"/>
          <p:nvPr/>
        </p:nvSpPr>
        <p:spPr>
          <a:xfrm>
            <a:off x="13018242" y="1257300"/>
            <a:ext cx="462067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605048"/>
                </a:solidFill>
                <a:latin typeface="Georgia Pro Semibold" panose="020F0502020204030204" pitchFamily="18" charset="0"/>
              </a:rPr>
              <a:t>The man after whom the first Black president is named is told by Deborah to take 10,000 men to Mt. Tabor to face Sisera and his army</a:t>
            </a:r>
          </a:p>
        </p:txBody>
      </p:sp>
    </p:spTree>
    <p:extLst>
      <p:ext uri="{BB962C8B-B14F-4D97-AF65-F5344CB8AC3E}">
        <p14:creationId xmlns:p14="http://schemas.microsoft.com/office/powerpoint/2010/main" val="3774296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290</Words>
  <Application>Microsoft Office PowerPoint</Application>
  <PresentationFormat>Custom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Georgia Pro Semibold</vt:lpstr>
      <vt:lpstr>system-ui</vt:lpstr>
      <vt:lpstr>Arial</vt:lpstr>
      <vt:lpstr>Carelia</vt:lpstr>
      <vt:lpstr>Meiryo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Watching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Nehemiah</dc:title>
  <dc:creator>Bishop Andy Lewter</dc:creator>
  <cp:lastModifiedBy>Andy Lewter</cp:lastModifiedBy>
  <cp:revision>24</cp:revision>
  <dcterms:created xsi:type="dcterms:W3CDTF">2006-08-16T00:00:00Z</dcterms:created>
  <dcterms:modified xsi:type="dcterms:W3CDTF">2025-03-02T12:29:00Z</dcterms:modified>
  <dc:identifier>DAGBOld7fRc</dc:identifier>
</cp:coreProperties>
</file>