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2" r:id="rId4"/>
    <p:sldId id="257" r:id="rId5"/>
    <p:sldId id="258" r:id="rId6"/>
    <p:sldId id="259" r:id="rId7"/>
    <p:sldId id="260" r:id="rId8"/>
    <p:sldId id="261" r:id="rId9"/>
    <p:sldId id="262" r:id="rId10"/>
    <p:sldId id="263" r:id="rId11"/>
    <p:sldId id="266" r:id="rId12"/>
    <p:sldId id="281"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8288000" cy="10287000"/>
  <p:notesSz cx="6858000" cy="9144000"/>
  <p:embeddedFontLst>
    <p:embeddedFont>
      <p:font typeface="IBM Plex Sans Condensed" panose="020B0506050203000203" pitchFamily="34" charset="0"/>
      <p:regular r:id="rId27"/>
      <p:bold r:id="rId28"/>
      <p:italic r:id="rId29"/>
    </p:embeddedFont>
    <p:embeddedFont>
      <p:font typeface="Tek Tall Arabic" panose="020B0604020202020204" charset="-78"/>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30"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pic>
        <p:nvPicPr>
          <p:cNvPr id="11" name="Picture 10" descr="A bowl of black liquid and palm leaves&#10;&#10;Description automatically generated">
            <a:extLst>
              <a:ext uri="{FF2B5EF4-FFF2-40B4-BE49-F238E27FC236}">
                <a16:creationId xmlns:a16="http://schemas.microsoft.com/office/drawing/2014/main" id="{167EDEBC-BC1A-8423-BB89-FAD7844FB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16082" cy="10287000"/>
          </a:xfrm>
          <a:prstGeom prst="rect">
            <a:avLst/>
          </a:prstGeom>
        </p:spPr>
      </p:pic>
      <p:sp>
        <p:nvSpPr>
          <p:cNvPr id="2" name="AutoShape 2"/>
          <p:cNvSpPr/>
          <p:nvPr/>
        </p:nvSpPr>
        <p:spPr>
          <a:xfrm flipV="1">
            <a:off x="10831657" y="4263519"/>
            <a:ext cx="10623944" cy="97414"/>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5" name="Group 5"/>
          <p:cNvGrpSpPr/>
          <p:nvPr/>
        </p:nvGrpSpPr>
        <p:grpSpPr>
          <a:xfrm>
            <a:off x="7315347"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8" name="TextBox 8"/>
          <p:cNvSpPr txBox="1"/>
          <p:nvPr/>
        </p:nvSpPr>
        <p:spPr>
          <a:xfrm>
            <a:off x="10845512" y="2016702"/>
            <a:ext cx="7380248" cy="2344231"/>
          </a:xfrm>
          <a:prstGeom prst="rect">
            <a:avLst/>
          </a:prstGeom>
        </p:spPr>
        <p:txBody>
          <a:bodyPr wrap="square" lIns="0" tIns="0" rIns="0" bIns="0" rtlCol="0" anchor="t">
            <a:spAutoFit/>
          </a:bodyPr>
          <a:lstStyle/>
          <a:p>
            <a:pPr>
              <a:lnSpc>
                <a:spcPts val="8800"/>
              </a:lnSpc>
            </a:pPr>
            <a:r>
              <a:rPr lang="en-US" sz="9600" dirty="0">
                <a:solidFill>
                  <a:srgbClr val="C89F65"/>
                </a:solidFill>
                <a:latin typeface="Tek Tall Arabic"/>
              </a:rPr>
              <a:t>APPRECIATING</a:t>
            </a:r>
            <a:br>
              <a:rPr lang="en-US" sz="9600" dirty="0">
                <a:solidFill>
                  <a:srgbClr val="C89F65"/>
                </a:solidFill>
                <a:latin typeface="Tek Tall Arabic"/>
              </a:rPr>
            </a:br>
            <a:r>
              <a:rPr lang="en-US" sz="9600" dirty="0">
                <a:solidFill>
                  <a:srgbClr val="C89F65"/>
                </a:solidFill>
                <a:latin typeface="Tek Tall Arabic"/>
              </a:rPr>
              <a:t>ASH WEDNESDAY</a:t>
            </a:r>
          </a:p>
        </p:txBody>
      </p:sp>
      <p:sp>
        <p:nvSpPr>
          <p:cNvPr id="9" name="TextBox 9"/>
          <p:cNvSpPr txBox="1"/>
          <p:nvPr/>
        </p:nvSpPr>
        <p:spPr>
          <a:xfrm>
            <a:off x="10831657" y="4780250"/>
            <a:ext cx="8014032" cy="1460785"/>
          </a:xfrm>
          <a:prstGeom prst="rect">
            <a:avLst/>
          </a:prstGeom>
        </p:spPr>
        <p:txBody>
          <a:bodyPr lIns="0" tIns="0" rIns="0" bIns="0" rtlCol="0" anchor="t">
            <a:spAutoFit/>
          </a:bodyPr>
          <a:lstStyle/>
          <a:p>
            <a:pPr marL="0" lvl="0" indent="0" algn="l">
              <a:lnSpc>
                <a:spcPts val="5879"/>
              </a:lnSpc>
              <a:spcBef>
                <a:spcPct val="0"/>
              </a:spcBef>
            </a:pPr>
            <a:r>
              <a:rPr lang="en-US" sz="4199" b="1" dirty="0">
                <a:solidFill>
                  <a:srgbClr val="FFFFFF"/>
                </a:solidFill>
                <a:latin typeface="IBM Plex Sans Condensed"/>
              </a:rPr>
              <a:t>A Bible Webinar By</a:t>
            </a:r>
            <a:br>
              <a:rPr lang="en-US" sz="4199" dirty="0">
                <a:solidFill>
                  <a:srgbClr val="FFFFFF"/>
                </a:solidFill>
                <a:latin typeface="IBM Plex Sans Condensed"/>
              </a:rPr>
            </a:br>
            <a:r>
              <a:rPr lang="en-US" sz="4199" i="1" dirty="0">
                <a:solidFill>
                  <a:srgbClr val="FFFFFF"/>
                </a:solidFill>
                <a:latin typeface="IBM Plex Sans Condensed"/>
              </a:rPr>
              <a:t>Bishop Andy C. Lewter, D. Min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839200" cy="5994013"/>
          </a:xfrm>
          <a:prstGeom prst="rect">
            <a:avLst/>
          </a:prstGeom>
        </p:spPr>
        <p:txBody>
          <a:bodyPr wrap="square" lIns="0" tIns="0" rIns="0" bIns="0" rtlCol="0" anchor="t">
            <a:spAutoFit/>
          </a:bodyPr>
          <a:lstStyle/>
          <a:p>
            <a:pPr marL="0" lvl="0" indent="0" algn="l">
              <a:lnSpc>
                <a:spcPts val="5879"/>
              </a:lnSpc>
              <a:spcBef>
                <a:spcPct val="0"/>
              </a:spcBef>
            </a:pPr>
            <a:r>
              <a:rPr lang="en-US" sz="4000" dirty="0">
                <a:solidFill>
                  <a:srgbClr val="FFFFFF"/>
                </a:solidFill>
                <a:latin typeface="IBM Plex Sans Condensed"/>
              </a:rPr>
              <a:t>Introduction of Ash Wednesday: Ash Wednesday emerged as the initial day of Lent, marking the beginning of the forty-day period of fasting, prayer, and repentance. The specific observance of Ash Wednesday, with the imposition of ashes on the forehead, likely developed in the medieval period. </a:t>
            </a:r>
          </a:p>
        </p:txBody>
      </p:sp>
      <p:pic>
        <p:nvPicPr>
          <p:cNvPr id="11" name="Picture 10" descr="A painting of a person giving a chalice to a person&#10;&#10;Description automatically generated">
            <a:extLst>
              <a:ext uri="{FF2B5EF4-FFF2-40B4-BE49-F238E27FC236}">
                <a16:creationId xmlns:a16="http://schemas.microsoft.com/office/drawing/2014/main" id="{9D359341-2721-51F6-B398-917BB4E7D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2"/>
            <a:ext cx="7910939" cy="10281558"/>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4487254"/>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Integration into Liturgical Calendar: Ash Wednesday became firmly established within the liturgical calendar of the Church, serving as a pivotal day that inaugurates the season of Lent. </a:t>
            </a:r>
          </a:p>
        </p:txBody>
      </p:sp>
      <p:pic>
        <p:nvPicPr>
          <p:cNvPr id="11" name="Picture 10" descr="A diagram of the story of person&#10;&#10;Description automatically generated">
            <a:extLst>
              <a:ext uri="{FF2B5EF4-FFF2-40B4-BE49-F238E27FC236}">
                <a16:creationId xmlns:a16="http://schemas.microsoft.com/office/drawing/2014/main" id="{6E104822-E3CC-5C4D-2789-5D6B9166C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3"/>
            <a:ext cx="7971919" cy="10287000"/>
          </a:xfrm>
          <a:prstGeom prst="rect">
            <a:avLst/>
          </a:prstGeom>
        </p:spPr>
      </p:pic>
      <p:grpSp>
        <p:nvGrpSpPr>
          <p:cNvPr id="5" name="Group 5"/>
          <p:cNvGrpSpPr/>
          <p:nvPr/>
        </p:nvGrpSpPr>
        <p:grpSpPr>
          <a:xfrm>
            <a:off x="4983010" y="0"/>
            <a:ext cx="2988909" cy="10292441"/>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a:extLst>
            <a:ext uri="{FF2B5EF4-FFF2-40B4-BE49-F238E27FC236}">
              <a16:creationId xmlns:a16="http://schemas.microsoft.com/office/drawing/2014/main" id="{57574C43-BC25-3ABB-04B1-07DADF107D2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7B1F988-B6A1-E42A-3E22-EC2F82CB9B39}"/>
              </a:ext>
            </a:extLst>
          </p:cNvPr>
          <p:cNvSpPr/>
          <p:nvPr/>
        </p:nvSpPr>
        <p:spPr>
          <a:xfrm>
            <a:off x="9144000" y="4686300"/>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09CD1992-B946-FD07-2656-7F5B2091A22D}"/>
              </a:ext>
            </a:extLst>
          </p:cNvPr>
          <p:cNvSpPr txBox="1"/>
          <p:nvPr/>
        </p:nvSpPr>
        <p:spPr>
          <a:xfrm>
            <a:off x="9123156" y="1992312"/>
            <a:ext cx="5437849" cy="1158875"/>
          </a:xfrm>
          <a:prstGeom prst="rect">
            <a:avLst/>
          </a:prstGeom>
        </p:spPr>
        <p:txBody>
          <a:bodyPr lIns="0" tIns="0" rIns="0" bIns="0" rtlCol="0" anchor="t">
            <a:spAutoFit/>
          </a:bodyPr>
          <a:lstStyle/>
          <a:p>
            <a:pPr>
              <a:lnSpc>
                <a:spcPts val="8800"/>
              </a:lnSpc>
            </a:pPr>
            <a:r>
              <a:rPr lang="en-US" sz="8000" dirty="0">
                <a:solidFill>
                  <a:srgbClr val="C89F65"/>
                </a:solidFill>
                <a:latin typeface="Tek Tall Arabic"/>
              </a:rPr>
              <a:t>ASH WEDNESDAY</a:t>
            </a:r>
          </a:p>
        </p:txBody>
      </p:sp>
      <p:sp>
        <p:nvSpPr>
          <p:cNvPr id="9" name="TextBox 9">
            <a:extLst>
              <a:ext uri="{FF2B5EF4-FFF2-40B4-BE49-F238E27FC236}">
                <a16:creationId xmlns:a16="http://schemas.microsoft.com/office/drawing/2014/main" id="{F34D3774-7A88-1A8F-BAC7-389AC72895CA}"/>
              </a:ext>
            </a:extLst>
          </p:cNvPr>
          <p:cNvSpPr txBox="1"/>
          <p:nvPr/>
        </p:nvSpPr>
        <p:spPr>
          <a:xfrm>
            <a:off x="9165771" y="5829300"/>
            <a:ext cx="8014032" cy="1519390"/>
          </a:xfrm>
          <a:prstGeom prst="rect">
            <a:avLst/>
          </a:prstGeom>
        </p:spPr>
        <p:txBody>
          <a:bodyPr lIns="0" tIns="0" rIns="0" bIns="0" rtlCol="0" anchor="t">
            <a:spAutoFit/>
          </a:bodyPr>
          <a:lstStyle/>
          <a:p>
            <a:pPr marL="0" lvl="0" indent="0" algn="l">
              <a:lnSpc>
                <a:spcPts val="5879"/>
              </a:lnSpc>
              <a:spcBef>
                <a:spcPct val="0"/>
              </a:spcBef>
            </a:pPr>
            <a:r>
              <a:rPr lang="en-US" sz="6000" dirty="0">
                <a:solidFill>
                  <a:srgbClr val="FFFFFF"/>
                </a:solidFill>
                <a:latin typeface="IBM Plex Sans Condensed"/>
              </a:rPr>
              <a:t>Old Teachings on Repentance</a:t>
            </a:r>
            <a:r>
              <a:rPr lang="en-US" sz="4199" dirty="0">
                <a:solidFill>
                  <a:srgbClr val="FFFFFF"/>
                </a:solidFill>
                <a:latin typeface="IBM Plex Sans Condensed"/>
              </a:rPr>
              <a:t>:</a:t>
            </a:r>
          </a:p>
        </p:txBody>
      </p:sp>
      <p:pic>
        <p:nvPicPr>
          <p:cNvPr id="4" name="Picture 3" descr="Close-up of a book with text&#10;&#10;Description automatically generated">
            <a:extLst>
              <a:ext uri="{FF2B5EF4-FFF2-40B4-BE49-F238E27FC236}">
                <a16:creationId xmlns:a16="http://schemas.microsoft.com/office/drawing/2014/main" id="{DF53B7F9-0DAC-9F8F-929A-BDD6FBDCA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05800" cy="10272032"/>
          </a:xfrm>
          <a:prstGeom prst="rect">
            <a:avLst/>
          </a:prstGeom>
        </p:spPr>
      </p:pic>
      <p:grpSp>
        <p:nvGrpSpPr>
          <p:cNvPr id="5" name="Group 5">
            <a:extLst>
              <a:ext uri="{FF2B5EF4-FFF2-40B4-BE49-F238E27FC236}">
                <a16:creationId xmlns:a16="http://schemas.microsoft.com/office/drawing/2014/main" id="{93AD74A5-F462-5B4A-B287-D730B78B430E}"/>
              </a:ext>
            </a:extLst>
          </p:cNvPr>
          <p:cNvGrpSpPr/>
          <p:nvPr/>
        </p:nvGrpSpPr>
        <p:grpSpPr>
          <a:xfrm>
            <a:off x="5562600" y="0"/>
            <a:ext cx="2988909" cy="10096500"/>
            <a:chOff x="0" y="0"/>
            <a:chExt cx="3985213" cy="14372898"/>
          </a:xfrm>
        </p:grpSpPr>
        <p:sp>
          <p:nvSpPr>
            <p:cNvPr id="6" name="Freeform 6">
              <a:extLst>
                <a:ext uri="{FF2B5EF4-FFF2-40B4-BE49-F238E27FC236}">
                  <a16:creationId xmlns:a16="http://schemas.microsoft.com/office/drawing/2014/main" id="{4783296D-E09D-C10F-CFDB-B81BCCE1B4A9}"/>
                </a:ext>
              </a:extLst>
            </p:cNvPr>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DA784FAC-E658-ADE9-EA78-55503C602E72}"/>
                </a:ext>
              </a:extLst>
            </p:cNvPr>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42189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763000" cy="6750631"/>
          </a:xfrm>
          <a:prstGeom prst="rect">
            <a:avLst/>
          </a:prstGeom>
        </p:spPr>
        <p:txBody>
          <a:bodyPr wrap="square" lIns="0" tIns="0" rIns="0" bIns="0" rtlCol="0" anchor="t">
            <a:spAutoFit/>
          </a:bodyPr>
          <a:lstStyle/>
          <a:p>
            <a:pPr marL="0" lvl="0" indent="0" algn="l">
              <a:lnSpc>
                <a:spcPts val="5879"/>
              </a:lnSpc>
              <a:spcBef>
                <a:spcPct val="0"/>
              </a:spcBef>
            </a:pPr>
            <a:r>
              <a:rPr lang="en-US" sz="4000" dirty="0">
                <a:solidFill>
                  <a:srgbClr val="FFFFFF"/>
                </a:solidFill>
                <a:latin typeface="IBM Plex Sans Condensed"/>
              </a:rPr>
              <a:t>Old Testament: In the Hebrew Bible, ashes are frequently associated with mourning, repentance, and humility. For example, Job, after enduring great suffering, repents "in dust and ashes" (Job 42:6). The prophet Daniel, in seeking forgiveness for his people, humbles himself with fasting and sackcloth (Daniel 9:3).</a:t>
            </a:r>
          </a:p>
        </p:txBody>
      </p:sp>
      <p:pic>
        <p:nvPicPr>
          <p:cNvPr id="11" name="Picture 10" descr="A drawing of a person kneeling on the floor&#10;&#10;Description automatically generated">
            <a:extLst>
              <a:ext uri="{FF2B5EF4-FFF2-40B4-BE49-F238E27FC236}">
                <a16:creationId xmlns:a16="http://schemas.microsoft.com/office/drawing/2014/main" id="{5F4969A1-F64F-C4F0-8EC1-94C7CA92B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212"/>
            <a:ext cx="7683189" cy="10259788"/>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5170172"/>
          </a:xfrm>
          <a:prstGeom prst="rect">
            <a:avLst/>
          </a:prstGeom>
        </p:spPr>
        <p:txBody>
          <a:bodyPr lIns="0" tIns="0" rIns="0" bIns="0" rtlCol="0" anchor="t">
            <a:spAutoFit/>
          </a:bodyPr>
          <a:lstStyle/>
          <a:p>
            <a:pPr marL="0" lvl="0" indent="0" algn="l">
              <a:lnSpc>
                <a:spcPts val="5879"/>
              </a:lnSpc>
              <a:spcBef>
                <a:spcPct val="0"/>
              </a:spcBef>
            </a:pPr>
            <a:r>
              <a:rPr lang="en-US" sz="4199">
                <a:solidFill>
                  <a:srgbClr val="FFFFFF"/>
                </a:solidFill>
                <a:latin typeface="IBM Plex Sans Condensed"/>
              </a:rPr>
              <a:t>Jonah's Preaching: The city of Nineveh, upon hearing Jonah's preaching, repents and turns to God, expressing their penitence through fasting and wearing sackcloth, which symbolizes humility and repentance (Jonah 3:5-9).</a:t>
            </a:r>
          </a:p>
        </p:txBody>
      </p:sp>
      <p:pic>
        <p:nvPicPr>
          <p:cNvPr id="11" name="Picture 10" descr="A person raising his hand to the crowd&#10;&#10;Description automatically generated">
            <a:extLst>
              <a:ext uri="{FF2B5EF4-FFF2-40B4-BE49-F238E27FC236}">
                <a16:creationId xmlns:a16="http://schemas.microsoft.com/office/drawing/2014/main" id="{D25402EC-96C3-031A-91EE-3A35825C4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86700" cy="10287000"/>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4762500"/>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65771" y="1992312"/>
            <a:ext cx="5437849" cy="1158875"/>
          </a:xfrm>
          <a:prstGeom prst="rect">
            <a:avLst/>
          </a:prstGeom>
        </p:spPr>
        <p:txBody>
          <a:bodyPr lIns="0" tIns="0" rIns="0" bIns="0" rtlCol="0" anchor="t">
            <a:spAutoFit/>
          </a:bodyPr>
          <a:lstStyle/>
          <a:p>
            <a:pPr>
              <a:lnSpc>
                <a:spcPts val="8800"/>
              </a:lnSpc>
            </a:pPr>
            <a:r>
              <a:rPr lang="en-US" sz="8000" dirty="0">
                <a:solidFill>
                  <a:srgbClr val="C89F65"/>
                </a:solidFill>
                <a:latin typeface="Tek Tall Arabic"/>
              </a:rPr>
              <a:t>ASH WEDNESDAY</a:t>
            </a:r>
          </a:p>
        </p:txBody>
      </p:sp>
      <p:sp>
        <p:nvSpPr>
          <p:cNvPr id="9" name="TextBox 9"/>
          <p:cNvSpPr txBox="1"/>
          <p:nvPr/>
        </p:nvSpPr>
        <p:spPr>
          <a:xfrm>
            <a:off x="9165771" y="6577246"/>
            <a:ext cx="8014032" cy="2276008"/>
          </a:xfrm>
          <a:prstGeom prst="rect">
            <a:avLst/>
          </a:prstGeom>
        </p:spPr>
        <p:txBody>
          <a:bodyPr lIns="0" tIns="0" rIns="0" bIns="0" rtlCol="0" anchor="t">
            <a:spAutoFit/>
          </a:bodyPr>
          <a:lstStyle/>
          <a:p>
            <a:pPr marL="0" lvl="0" indent="0" algn="l">
              <a:lnSpc>
                <a:spcPts val="5879"/>
              </a:lnSpc>
              <a:spcBef>
                <a:spcPct val="0"/>
              </a:spcBef>
            </a:pPr>
            <a:r>
              <a:rPr lang="en-US" sz="6000" dirty="0">
                <a:solidFill>
                  <a:srgbClr val="FFFFFF"/>
                </a:solidFill>
                <a:latin typeface="IBM Plex Sans Condensed"/>
              </a:rPr>
              <a:t>New Testament Teachings on Repentance:</a:t>
            </a:r>
          </a:p>
        </p:txBody>
      </p:sp>
      <p:pic>
        <p:nvPicPr>
          <p:cNvPr id="11" name="Picture 10" descr="An open book with text on it&#10;&#10;Description automatically generated">
            <a:extLst>
              <a:ext uri="{FF2B5EF4-FFF2-40B4-BE49-F238E27FC236}">
                <a16:creationId xmlns:a16="http://schemas.microsoft.com/office/drawing/2014/main" id="{20A3E59C-5CF9-EE1F-22D6-7C6C54ECE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71919" cy="10287000"/>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839200" cy="5243871"/>
          </a:xfrm>
          <a:prstGeom prst="rect">
            <a:avLst/>
          </a:prstGeom>
        </p:spPr>
        <p:txBody>
          <a:bodyPr wrap="square"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Jesus' Ministry: Throughout his ministry, Jesus emphasizes the importance of repentance and turning towards God's kingdom (Matthew 4:17, Mark 1:15). He calls people to repentance and forgiveness, inviting them to a renewed relationship with God.</a:t>
            </a:r>
          </a:p>
        </p:txBody>
      </p:sp>
      <p:pic>
        <p:nvPicPr>
          <p:cNvPr id="11" name="Picture 10" descr="A painting of a person walking in the clouds&#10;&#10;Description automatically generated">
            <a:extLst>
              <a:ext uri="{FF2B5EF4-FFF2-40B4-BE49-F238E27FC236}">
                <a16:creationId xmlns:a16="http://schemas.microsoft.com/office/drawing/2014/main" id="{2006DD7B-21C0-83E9-7FA0-9EE1A4B933AE}"/>
              </a:ext>
            </a:extLst>
          </p:cNvPr>
          <p:cNvPicPr>
            <a:picLocks noChangeAspect="1"/>
          </p:cNvPicPr>
          <p:nvPr/>
        </p:nvPicPr>
        <p:blipFill rotWithShape="1">
          <a:blip r:embed="rId2">
            <a:extLst>
              <a:ext uri="{28A0092B-C50C-407E-A947-70E740481C1C}">
                <a14:useLocalDpi xmlns:a14="http://schemas.microsoft.com/office/drawing/2010/main" val="0"/>
              </a:ext>
            </a:extLst>
          </a:blip>
          <a:srcRect t="-213" b="-4469"/>
          <a:stretch/>
        </p:blipFill>
        <p:spPr>
          <a:xfrm>
            <a:off x="0" y="0"/>
            <a:ext cx="7772400" cy="10706099"/>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4427222"/>
          </a:xfrm>
          <a:prstGeom prst="rect">
            <a:avLst/>
          </a:prstGeom>
        </p:spPr>
        <p:txBody>
          <a:bodyPr lIns="0" tIns="0" rIns="0" bIns="0" rtlCol="0" anchor="t">
            <a:spAutoFit/>
          </a:bodyPr>
          <a:lstStyle/>
          <a:p>
            <a:pPr marL="0" lvl="0" indent="0" algn="l">
              <a:lnSpc>
                <a:spcPts val="5879"/>
              </a:lnSpc>
              <a:spcBef>
                <a:spcPct val="0"/>
              </a:spcBef>
            </a:pPr>
            <a:r>
              <a:rPr lang="en-US" sz="4199">
                <a:solidFill>
                  <a:srgbClr val="FFFFFF"/>
                </a:solidFill>
                <a:latin typeface="IBM Plex Sans Condensed"/>
              </a:rPr>
              <a:t>Parables of Repentance: Jesus' parables, such as the Prodigal Son (Luke 15:11-32) and the Pharisee and the Tax Collector (Luke 18:9-14), highlight the significance of repentance and God's mercy.</a:t>
            </a:r>
          </a:p>
        </p:txBody>
      </p:sp>
      <p:pic>
        <p:nvPicPr>
          <p:cNvPr id="11" name="Picture 10" descr="A person hugging a child&#10;&#10;Description automatically generated">
            <a:extLst>
              <a:ext uri="{FF2B5EF4-FFF2-40B4-BE49-F238E27FC236}">
                <a16:creationId xmlns:a16="http://schemas.microsoft.com/office/drawing/2014/main" id="{E6544C2D-D14C-53AF-2E4B-949C6292D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96200" cy="10286999"/>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217497" y="4152900"/>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217497" y="2448581"/>
            <a:ext cx="5437849" cy="1158875"/>
          </a:xfrm>
          <a:prstGeom prst="rect">
            <a:avLst/>
          </a:prstGeom>
        </p:spPr>
        <p:txBody>
          <a:bodyPr lIns="0" tIns="0" rIns="0" bIns="0" rtlCol="0" anchor="t">
            <a:spAutoFit/>
          </a:bodyPr>
          <a:lstStyle/>
          <a:p>
            <a:pPr>
              <a:lnSpc>
                <a:spcPts val="8800"/>
              </a:lnSpc>
            </a:pPr>
            <a:r>
              <a:rPr lang="en-US" sz="8000" dirty="0">
                <a:solidFill>
                  <a:srgbClr val="C89F65"/>
                </a:solidFill>
                <a:latin typeface="Tek Tall Arabic"/>
              </a:rPr>
              <a:t>ASH WEDNESDAY</a:t>
            </a:r>
          </a:p>
        </p:txBody>
      </p:sp>
      <p:sp>
        <p:nvSpPr>
          <p:cNvPr id="9" name="TextBox 9"/>
          <p:cNvSpPr txBox="1"/>
          <p:nvPr/>
        </p:nvSpPr>
        <p:spPr>
          <a:xfrm>
            <a:off x="9217497" y="5170713"/>
            <a:ext cx="8014032" cy="1519390"/>
          </a:xfrm>
          <a:prstGeom prst="rect">
            <a:avLst/>
          </a:prstGeom>
        </p:spPr>
        <p:txBody>
          <a:bodyPr lIns="0" tIns="0" rIns="0" bIns="0" rtlCol="0" anchor="t">
            <a:spAutoFit/>
          </a:bodyPr>
          <a:lstStyle/>
          <a:p>
            <a:pPr marL="0" lvl="0" indent="0" algn="l">
              <a:lnSpc>
                <a:spcPts val="5879"/>
              </a:lnSpc>
              <a:spcBef>
                <a:spcPct val="0"/>
              </a:spcBef>
            </a:pPr>
            <a:r>
              <a:rPr lang="en-US" sz="6000" dirty="0">
                <a:solidFill>
                  <a:srgbClr val="FFFFFF"/>
                </a:solidFill>
                <a:latin typeface="IBM Plex Sans Condensed"/>
              </a:rPr>
              <a:t>Historical Development of Penitential Practices:</a:t>
            </a:r>
          </a:p>
        </p:txBody>
      </p:sp>
      <p:pic>
        <p:nvPicPr>
          <p:cNvPr id="11" name="Picture 10" descr="A person praying outside with their hands together&#10;&#10;Description automatically generated">
            <a:extLst>
              <a:ext uri="{FF2B5EF4-FFF2-40B4-BE49-F238E27FC236}">
                <a16:creationId xmlns:a16="http://schemas.microsoft.com/office/drawing/2014/main" id="{4B0A1181-21A6-B1B2-7386-27773B280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8763000" cy="10287000"/>
          </a:xfrm>
          <a:prstGeom prst="rect">
            <a:avLst/>
          </a:prstGeom>
        </p:spPr>
      </p:pic>
      <p:grpSp>
        <p:nvGrpSpPr>
          <p:cNvPr id="5" name="Group 5"/>
          <p:cNvGrpSpPr/>
          <p:nvPr/>
        </p:nvGrpSpPr>
        <p:grpSpPr>
          <a:xfrm>
            <a:off x="5774092"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3684272"/>
          </a:xfrm>
          <a:prstGeom prst="rect">
            <a:avLst/>
          </a:prstGeom>
        </p:spPr>
        <p:txBody>
          <a:bodyPr lIns="0" tIns="0" rIns="0" bIns="0" rtlCol="0" anchor="t">
            <a:spAutoFit/>
          </a:bodyPr>
          <a:lstStyle/>
          <a:p>
            <a:pPr marL="0" lvl="0" indent="0" algn="l">
              <a:lnSpc>
                <a:spcPts val="5879"/>
              </a:lnSpc>
              <a:spcBef>
                <a:spcPct val="0"/>
              </a:spcBef>
            </a:pPr>
            <a:r>
              <a:rPr lang="en-US" sz="4199">
                <a:solidFill>
                  <a:srgbClr val="FFFFFF"/>
                </a:solidFill>
                <a:latin typeface="IBM Plex Sans Condensed"/>
              </a:rPr>
              <a:t>Early Church Fathers: The writings of early Church fathers, such as Tertullian and Origen, attest to the practice of penance and fasting among early Christians.</a:t>
            </a:r>
          </a:p>
        </p:txBody>
      </p:sp>
      <p:pic>
        <p:nvPicPr>
          <p:cNvPr id="11" name="Picture 10" descr="A painting of a person with a beard&#10;&#10;Description automatically generated">
            <a:extLst>
              <a:ext uri="{FF2B5EF4-FFF2-40B4-BE49-F238E27FC236}">
                <a16:creationId xmlns:a16="http://schemas.microsoft.com/office/drawing/2014/main" id="{771C9287-D7D3-FA8A-9C5A-84AC435FC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43800" cy="10209276"/>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a:extLst>
            <a:ext uri="{FF2B5EF4-FFF2-40B4-BE49-F238E27FC236}">
              <a16:creationId xmlns:a16="http://schemas.microsoft.com/office/drawing/2014/main" id="{E59D4145-36BD-77D3-78BA-37274C1077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DC97D5C-85B8-2157-9BB3-48358ED0D723}"/>
              </a:ext>
            </a:extLst>
          </p:cNvPr>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8DE89A85-0E4E-E873-945C-7E6703143266}"/>
              </a:ext>
            </a:extLst>
          </p:cNvPr>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a:extLst>
              <a:ext uri="{FF2B5EF4-FFF2-40B4-BE49-F238E27FC236}">
                <a16:creationId xmlns:a16="http://schemas.microsoft.com/office/drawing/2014/main" id="{0F6FC3C7-BFB4-323B-F81A-FA88ED87FA20}"/>
              </a:ext>
            </a:extLst>
          </p:cNvPr>
          <p:cNvSpPr txBox="1"/>
          <p:nvPr/>
        </p:nvSpPr>
        <p:spPr>
          <a:xfrm>
            <a:off x="9144000" y="2100866"/>
            <a:ext cx="8014032" cy="4487254"/>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In this lesson, we will delve into the rich history, profound symbolism, and contemporary practice of Ash Wednesday among Christians. From its origins to its modern-day observance</a:t>
            </a:r>
          </a:p>
        </p:txBody>
      </p:sp>
      <p:pic>
        <p:nvPicPr>
          <p:cNvPr id="15" name="Picture 14" descr="A person in a suit and tie touching a screen&#10;&#10;Description automatically generated">
            <a:extLst>
              <a:ext uri="{FF2B5EF4-FFF2-40B4-BE49-F238E27FC236}">
                <a16:creationId xmlns:a16="http://schemas.microsoft.com/office/drawing/2014/main" id="{62A7E986-7D1F-8A36-886C-E5E7E8BFF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15400" cy="10287000"/>
          </a:xfrm>
          <a:prstGeom prst="rect">
            <a:avLst/>
          </a:prstGeom>
        </p:spPr>
      </p:pic>
      <p:grpSp>
        <p:nvGrpSpPr>
          <p:cNvPr id="5" name="Group 5">
            <a:extLst>
              <a:ext uri="{FF2B5EF4-FFF2-40B4-BE49-F238E27FC236}">
                <a16:creationId xmlns:a16="http://schemas.microsoft.com/office/drawing/2014/main" id="{E48BC3EA-09BB-AFAB-E607-CE15025A47AB}"/>
              </a:ext>
            </a:extLst>
          </p:cNvPr>
          <p:cNvGrpSpPr/>
          <p:nvPr/>
        </p:nvGrpSpPr>
        <p:grpSpPr>
          <a:xfrm>
            <a:off x="5926491" y="0"/>
            <a:ext cx="2988909" cy="10225287"/>
            <a:chOff x="0" y="0"/>
            <a:chExt cx="3985213" cy="14372898"/>
          </a:xfrm>
        </p:grpSpPr>
        <p:sp>
          <p:nvSpPr>
            <p:cNvPr id="6" name="Freeform 6">
              <a:extLst>
                <a:ext uri="{FF2B5EF4-FFF2-40B4-BE49-F238E27FC236}">
                  <a16:creationId xmlns:a16="http://schemas.microsoft.com/office/drawing/2014/main" id="{CF40E80F-763E-B257-E14E-91B40749550F}"/>
                </a:ext>
              </a:extLst>
            </p:cNvPr>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C73DE22A-8626-719E-9ED5-BEB8FB2F7270}"/>
                </a:ext>
              </a:extLst>
            </p:cNvPr>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51130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4610100"/>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207972" y="2464910"/>
            <a:ext cx="5437849" cy="1158875"/>
          </a:xfrm>
          <a:prstGeom prst="rect">
            <a:avLst/>
          </a:prstGeom>
        </p:spPr>
        <p:txBody>
          <a:bodyPr lIns="0" tIns="0" rIns="0" bIns="0" rtlCol="0" anchor="t">
            <a:spAutoFit/>
          </a:bodyPr>
          <a:lstStyle/>
          <a:p>
            <a:pPr>
              <a:lnSpc>
                <a:spcPts val="8800"/>
              </a:lnSpc>
            </a:pPr>
            <a:r>
              <a:rPr lang="en-US" sz="8000" dirty="0">
                <a:solidFill>
                  <a:srgbClr val="C89F65"/>
                </a:solidFill>
                <a:latin typeface="Tek Tall Arabic"/>
              </a:rPr>
              <a:t>ASH WEDNESDAY</a:t>
            </a:r>
          </a:p>
        </p:txBody>
      </p:sp>
      <p:sp>
        <p:nvSpPr>
          <p:cNvPr id="9" name="TextBox 9"/>
          <p:cNvSpPr txBox="1"/>
          <p:nvPr/>
        </p:nvSpPr>
        <p:spPr>
          <a:xfrm>
            <a:off x="9207972" y="5905500"/>
            <a:ext cx="8014032" cy="762773"/>
          </a:xfrm>
          <a:prstGeom prst="rect">
            <a:avLst/>
          </a:prstGeom>
        </p:spPr>
        <p:txBody>
          <a:bodyPr lIns="0" tIns="0" rIns="0" bIns="0" rtlCol="0" anchor="t">
            <a:spAutoFit/>
          </a:bodyPr>
          <a:lstStyle/>
          <a:p>
            <a:pPr marL="0" lvl="0" indent="0" algn="l">
              <a:lnSpc>
                <a:spcPts val="5879"/>
              </a:lnSpc>
              <a:spcBef>
                <a:spcPct val="0"/>
              </a:spcBef>
            </a:pPr>
            <a:r>
              <a:rPr lang="en-US" sz="6000" dirty="0">
                <a:solidFill>
                  <a:srgbClr val="FFFFFF"/>
                </a:solidFill>
                <a:latin typeface="IBM Plex Sans Condensed"/>
              </a:rPr>
              <a:t>Summary</a:t>
            </a:r>
          </a:p>
        </p:txBody>
      </p:sp>
      <p:pic>
        <p:nvPicPr>
          <p:cNvPr id="11" name="Picture 10" descr="A hand writing on a chalkboard&#10;&#10;Description automatically generated">
            <a:extLst>
              <a:ext uri="{FF2B5EF4-FFF2-40B4-BE49-F238E27FC236}">
                <a16:creationId xmlns:a16="http://schemas.microsoft.com/office/drawing/2014/main" id="{4FA3A3CF-7112-0541-0E29-53C9B858E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3" y="0"/>
            <a:ext cx="7829547" cy="10287000"/>
          </a:xfrm>
          <a:prstGeom prst="rect">
            <a:avLst/>
          </a:prstGeom>
        </p:spPr>
      </p:pic>
      <p:grpSp>
        <p:nvGrpSpPr>
          <p:cNvPr id="5" name="Group 5"/>
          <p:cNvGrpSpPr/>
          <p:nvPr/>
        </p:nvGrpSpPr>
        <p:grpSpPr>
          <a:xfrm>
            <a:off x="4983010" y="0"/>
            <a:ext cx="2988909" cy="10286999"/>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763000" cy="6000489"/>
          </a:xfrm>
          <a:prstGeom prst="rect">
            <a:avLst/>
          </a:prstGeom>
        </p:spPr>
        <p:txBody>
          <a:bodyPr wrap="square"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Initiation of the Lenten Season: Ash Wednesday marks the beginning of Lent, a period of forty days (excluding Sundays) leading up to Easter Sunday. Lent is a time of spiritual preparation, reflection, and repentance, mirroring Jesus' forty days of fasting in the wilderness. </a:t>
            </a:r>
          </a:p>
        </p:txBody>
      </p:sp>
      <p:pic>
        <p:nvPicPr>
          <p:cNvPr id="11" name="Picture 10" descr="A black cross with black text&#10;&#10;Description automatically generated">
            <a:extLst>
              <a:ext uri="{FF2B5EF4-FFF2-40B4-BE49-F238E27FC236}">
                <a16:creationId xmlns:a16="http://schemas.microsoft.com/office/drawing/2014/main" id="{3B0A38D1-89CD-7B89-6B07-101472AC9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3"/>
            <a:ext cx="7696200" cy="10287000"/>
          </a:xfrm>
          <a:prstGeom prst="rect">
            <a:avLst/>
          </a:prstGeom>
        </p:spPr>
      </p:pic>
      <p:grpSp>
        <p:nvGrpSpPr>
          <p:cNvPr id="5" name="Group 5"/>
          <p:cNvGrpSpPr/>
          <p:nvPr/>
        </p:nvGrpSpPr>
        <p:grpSpPr>
          <a:xfrm>
            <a:off x="4983010" y="0"/>
            <a:ext cx="2988909" cy="10281557"/>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5243871"/>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Symbolism of Ashes: The imposition of ashes on Ash Wednesday carries profound symbolic significance. The ashes, typically made from the burned palm branches of the previous year's Palm Sunday, symbolize human mortality.</a:t>
            </a:r>
          </a:p>
        </p:txBody>
      </p:sp>
      <p:pic>
        <p:nvPicPr>
          <p:cNvPr id="11" name="Picture 10" descr="A close-up of a leaf&#10;&#10;Description automatically generated">
            <a:extLst>
              <a:ext uri="{FF2B5EF4-FFF2-40B4-BE49-F238E27FC236}">
                <a16:creationId xmlns:a16="http://schemas.microsoft.com/office/drawing/2014/main" id="{37E03654-D40C-54A4-808C-1B338A789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 y="27214"/>
            <a:ext cx="7673606" cy="10259786"/>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6000489"/>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Call to Repentance and Renewal: Ash Wednesday serves as a solemn reminder of the Christian call to repentance and renewal. It invites believers to reflect on their lives, acknowledge their shortcomings, and seek reconciliation with God and others. </a:t>
            </a:r>
          </a:p>
        </p:txBody>
      </p:sp>
      <p:pic>
        <p:nvPicPr>
          <p:cNvPr id="11" name="Picture 10" descr="A hand holding a cup of liquid&#10;&#10;Description automatically generated">
            <a:extLst>
              <a:ext uri="{FF2B5EF4-FFF2-40B4-BE49-F238E27FC236}">
                <a16:creationId xmlns:a16="http://schemas.microsoft.com/office/drawing/2014/main" id="{12E2D9B3-142D-A83E-2354-0D0320B8C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14"/>
            <a:ext cx="7696200" cy="10259786"/>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3730637"/>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Preparation for Easter: The observance of Lent, beginning with Ash Wednesday, prepares Christians for the celebration of Easter, the central event of the Christian faith. </a:t>
            </a:r>
          </a:p>
        </p:txBody>
      </p:sp>
      <p:pic>
        <p:nvPicPr>
          <p:cNvPr id="11" name="Picture 10" descr="A view of a sunset through a cave&#10;&#10;Description automatically generated">
            <a:extLst>
              <a:ext uri="{FF2B5EF4-FFF2-40B4-BE49-F238E27FC236}">
                <a16:creationId xmlns:a16="http://schemas.microsoft.com/office/drawing/2014/main" id="{00573322-C2F5-BCE1-B878-F3974427F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7183"/>
            <a:ext cx="7620000" cy="5058002"/>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3730637"/>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Unity in Tradition: Ash Wednesday unites Christians across denominational lines in a shared observance of penitence and preparation for Easter. </a:t>
            </a:r>
          </a:p>
        </p:txBody>
      </p:sp>
      <p:pic>
        <p:nvPicPr>
          <p:cNvPr id="11" name="Picture 10" descr="A person raising their hands in front of a cross&#10;&#10;Description automatically generated">
            <a:extLst>
              <a:ext uri="{FF2B5EF4-FFF2-40B4-BE49-F238E27FC236}">
                <a16:creationId xmlns:a16="http://schemas.microsoft.com/office/drawing/2014/main" id="{A97C681B-7C0D-0DA4-AFE3-26FCE5772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287000"/>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a:extLst>
            <a:ext uri="{FF2B5EF4-FFF2-40B4-BE49-F238E27FC236}">
              <a16:creationId xmlns:a16="http://schemas.microsoft.com/office/drawing/2014/main" id="{4EA67345-844F-ED95-4952-7174501A7FB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75A6439-61B7-AE4A-E74D-7DD7A1715A82}"/>
              </a:ext>
            </a:extLst>
          </p:cNvPr>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42291834-321D-B957-0F26-48361FCED3C7}"/>
              </a:ext>
            </a:extLst>
          </p:cNvPr>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a:extLst>
              <a:ext uri="{FF2B5EF4-FFF2-40B4-BE49-F238E27FC236}">
                <a16:creationId xmlns:a16="http://schemas.microsoft.com/office/drawing/2014/main" id="{0711D1FA-B7FD-4927-74AC-3A4467AE64E0}"/>
              </a:ext>
            </a:extLst>
          </p:cNvPr>
          <p:cNvSpPr txBox="1"/>
          <p:nvPr/>
        </p:nvSpPr>
        <p:spPr>
          <a:xfrm>
            <a:off x="9144000" y="2100866"/>
            <a:ext cx="8014032" cy="7399022"/>
          </a:xfrm>
          <a:prstGeom prst="rect">
            <a:avLst/>
          </a:prstGeom>
        </p:spPr>
        <p:txBody>
          <a:bodyPr lIns="0" tIns="0" rIns="0" bIns="0" rtlCol="0" anchor="t">
            <a:spAutoFit/>
          </a:bodyPr>
          <a:lstStyle/>
          <a:p>
            <a:pPr marL="0" lvl="0" indent="0" algn="l">
              <a:lnSpc>
                <a:spcPts val="5879"/>
              </a:lnSpc>
              <a:spcBef>
                <a:spcPct val="0"/>
              </a:spcBef>
            </a:pPr>
            <a:r>
              <a:rPr lang="en-US" sz="4199">
                <a:solidFill>
                  <a:srgbClr val="FFFFFF"/>
                </a:solidFill>
                <a:latin typeface="IBM Plex Sans Condensed"/>
              </a:rPr>
              <a:t>Biblical and Historical Background: The roots of Ash Wednesday can be found in various biblical and historical references. In the Hebrew Bible, ashes are often associated with mourning, repentance, and humility (e.g., Job 42:6, Daniel 9:3, Jonah 3:6). Early Christians adopted these symbolic practices within their own tradition.</a:t>
            </a:r>
          </a:p>
        </p:txBody>
      </p:sp>
      <p:pic>
        <p:nvPicPr>
          <p:cNvPr id="11" name="Picture 10" descr="A person sitting in a yoga pose&#10;&#10;Description automatically generated">
            <a:extLst>
              <a:ext uri="{FF2B5EF4-FFF2-40B4-BE49-F238E27FC236}">
                <a16:creationId xmlns:a16="http://schemas.microsoft.com/office/drawing/2014/main" id="{14EBD2EF-4E47-2FA1-32D3-7A850BF4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16329"/>
            <a:ext cx="8014032" cy="10208958"/>
          </a:xfrm>
          <a:prstGeom prst="rect">
            <a:avLst/>
          </a:prstGeom>
        </p:spPr>
      </p:pic>
      <p:grpSp>
        <p:nvGrpSpPr>
          <p:cNvPr id="5" name="Group 5">
            <a:extLst>
              <a:ext uri="{FF2B5EF4-FFF2-40B4-BE49-F238E27FC236}">
                <a16:creationId xmlns:a16="http://schemas.microsoft.com/office/drawing/2014/main" id="{2B916B1E-7CDB-3F44-D910-66BC3018F24C}"/>
              </a:ext>
            </a:extLst>
          </p:cNvPr>
          <p:cNvGrpSpPr/>
          <p:nvPr/>
        </p:nvGrpSpPr>
        <p:grpSpPr>
          <a:xfrm>
            <a:off x="5046894" y="61713"/>
            <a:ext cx="2988909" cy="10225287"/>
            <a:chOff x="0" y="0"/>
            <a:chExt cx="3985213" cy="14372898"/>
          </a:xfrm>
        </p:grpSpPr>
        <p:sp>
          <p:nvSpPr>
            <p:cNvPr id="6" name="Freeform 6">
              <a:extLst>
                <a:ext uri="{FF2B5EF4-FFF2-40B4-BE49-F238E27FC236}">
                  <a16:creationId xmlns:a16="http://schemas.microsoft.com/office/drawing/2014/main" id="{46E58C0B-B5FE-1D33-3F13-911CC088CDF2}"/>
                </a:ext>
              </a:extLst>
            </p:cNvPr>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67376F66-24E5-ACF5-4230-0CBE9683D730}"/>
                </a:ext>
              </a:extLst>
            </p:cNvPr>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133513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686800" cy="5980996"/>
          </a:xfrm>
          <a:prstGeom prst="rect">
            <a:avLst/>
          </a:prstGeom>
        </p:spPr>
        <p:txBody>
          <a:bodyPr wrap="square" lIns="0" tIns="0" rIns="0" bIns="0" rtlCol="0" anchor="t">
            <a:spAutoFit/>
          </a:bodyPr>
          <a:lstStyle/>
          <a:p>
            <a:pPr marL="0" lvl="0" indent="0" algn="l">
              <a:lnSpc>
                <a:spcPts val="5879"/>
              </a:lnSpc>
              <a:spcBef>
                <a:spcPct val="0"/>
              </a:spcBef>
            </a:pPr>
            <a:r>
              <a:rPr lang="en-US" sz="3600" dirty="0">
                <a:solidFill>
                  <a:srgbClr val="FFFFFF"/>
                </a:solidFill>
                <a:latin typeface="IBM Plex Sans Condensed"/>
              </a:rPr>
              <a:t>Development of Lenten Observance: The observance of Lent, the forty-day period of fasting and penance leading up to Easter, developed gradually in the early centuries of Christianity. Initially, Lent was a time of preparation for catechumens (those preparing for baptism) and a few days of repentance for those who had committed serious sins.</a:t>
            </a:r>
          </a:p>
        </p:txBody>
      </p:sp>
      <p:pic>
        <p:nvPicPr>
          <p:cNvPr id="11" name="Picture 10" descr="A cross with a purple cloth&#10;&#10;Description automatically generated">
            <a:extLst>
              <a:ext uri="{FF2B5EF4-FFF2-40B4-BE49-F238E27FC236}">
                <a16:creationId xmlns:a16="http://schemas.microsoft.com/office/drawing/2014/main" id="{08D9A033-95FD-B794-6F09-37B07A4F5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29"/>
            <a:ext cx="7750629" cy="10303329"/>
          </a:xfrm>
          <a:prstGeom prst="rect">
            <a:avLst/>
          </a:prstGeom>
        </p:spPr>
      </p:pic>
      <p:grpSp>
        <p:nvGrpSpPr>
          <p:cNvPr id="5" name="Group 5"/>
          <p:cNvGrpSpPr/>
          <p:nvPr/>
        </p:nvGrpSpPr>
        <p:grpSpPr>
          <a:xfrm>
            <a:off x="4983010" y="-16328"/>
            <a:ext cx="2988909" cy="10303328"/>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5243871"/>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Emergence of Penitential Practices: By the fourth century, penitential practices became more formalized within the Christian community. Public penance for serious sins was common, often involving periods of fasting, prayer, and acts of charity. </a:t>
            </a:r>
          </a:p>
        </p:txBody>
      </p:sp>
      <p:pic>
        <p:nvPicPr>
          <p:cNvPr id="11" name="Picture 10" descr="A painting of a person with a beard&#10;&#10;Description automatically generated">
            <a:extLst>
              <a:ext uri="{FF2B5EF4-FFF2-40B4-BE49-F238E27FC236}">
                <a16:creationId xmlns:a16="http://schemas.microsoft.com/office/drawing/2014/main" id="{33930CDC-1182-9F66-2709-18CCE768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10600" cy="10287000"/>
          </a:xfrm>
          <a:prstGeom prst="rect">
            <a:avLst/>
          </a:prstGeom>
        </p:spPr>
      </p:pic>
      <p:grpSp>
        <p:nvGrpSpPr>
          <p:cNvPr id="5" name="Group 5"/>
          <p:cNvGrpSpPr/>
          <p:nvPr/>
        </p:nvGrpSpPr>
        <p:grpSpPr>
          <a:xfrm>
            <a:off x="4983010" y="0"/>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6000489"/>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Introduction of Ashes: The specific use of ashes on the forehead as a sign of penance likely developed later in the early medieval period. By the eighth century, the imposition of ashes on Ash Wednesday became a widespread practice in Western Christianity.</a:t>
            </a:r>
          </a:p>
        </p:txBody>
      </p:sp>
      <p:pic>
        <p:nvPicPr>
          <p:cNvPr id="11" name="Picture 10" descr="A person with a cross on his forehead&#10;&#10;Description automatically generated">
            <a:extLst>
              <a:ext uri="{FF2B5EF4-FFF2-40B4-BE49-F238E27FC236}">
                <a16:creationId xmlns:a16="http://schemas.microsoft.com/office/drawing/2014/main" id="{41A5C853-579F-385B-52E3-79C30CBBE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16329"/>
            <a:ext cx="8360229" cy="10287000"/>
          </a:xfrm>
          <a:prstGeom prst="rect">
            <a:avLst/>
          </a:prstGeom>
        </p:spPr>
      </p:pic>
      <p:grpSp>
        <p:nvGrpSpPr>
          <p:cNvPr id="5" name="Group 5"/>
          <p:cNvGrpSpPr/>
          <p:nvPr/>
        </p:nvGrpSpPr>
        <p:grpSpPr>
          <a:xfrm>
            <a:off x="4983010" y="0"/>
            <a:ext cx="3398990" cy="10303328"/>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458200" cy="5980996"/>
          </a:xfrm>
          <a:prstGeom prst="rect">
            <a:avLst/>
          </a:prstGeom>
        </p:spPr>
        <p:txBody>
          <a:bodyPr wrap="square" lIns="0" tIns="0" rIns="0" bIns="0" rtlCol="0" anchor="t">
            <a:spAutoFit/>
          </a:bodyPr>
          <a:lstStyle/>
          <a:p>
            <a:pPr marL="0" lvl="0" indent="0" algn="l">
              <a:lnSpc>
                <a:spcPts val="5879"/>
              </a:lnSpc>
              <a:spcBef>
                <a:spcPct val="0"/>
              </a:spcBef>
            </a:pPr>
            <a:r>
              <a:rPr lang="en-US" sz="3600" dirty="0">
                <a:solidFill>
                  <a:srgbClr val="FFFFFF"/>
                </a:solidFill>
                <a:latin typeface="IBM Plex Sans Condensed"/>
              </a:rPr>
              <a:t>Liturgical Development: Over time, Ash Wednesday became firmly established within the liturgical calendar of the Church, marking the beginning of Lent. The imposition of ashes symbolizes mortality ("Remember that you are dust, and to dust you shall return") and the need for repentance and spiritual renewal.</a:t>
            </a:r>
          </a:p>
        </p:txBody>
      </p:sp>
      <p:pic>
        <p:nvPicPr>
          <p:cNvPr id="11" name="Picture 10" descr="A pile of grey dirt&#10;&#10;Description automatically generated">
            <a:extLst>
              <a:ext uri="{FF2B5EF4-FFF2-40B4-BE49-F238E27FC236}">
                <a16:creationId xmlns:a16="http://schemas.microsoft.com/office/drawing/2014/main" id="{9B6D23D9-D9E1-C5C4-E2D9-E249D6101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3"/>
            <a:ext cx="7971919" cy="10287000"/>
          </a:xfrm>
          <a:prstGeom prst="rect">
            <a:avLst/>
          </a:prstGeom>
        </p:spPr>
      </p:pic>
      <p:grpSp>
        <p:nvGrpSpPr>
          <p:cNvPr id="5" name="Group 5"/>
          <p:cNvGrpSpPr/>
          <p:nvPr/>
        </p:nvGrpSpPr>
        <p:grpSpPr>
          <a:xfrm>
            <a:off x="4983010" y="0"/>
            <a:ext cx="2988909" cy="10292442"/>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5913122"/>
          </a:xfrm>
          <a:prstGeom prst="rect">
            <a:avLst/>
          </a:prstGeom>
        </p:spPr>
        <p:txBody>
          <a:bodyPr lIns="0" tIns="0" rIns="0" bIns="0" rtlCol="0" anchor="t">
            <a:spAutoFit/>
          </a:bodyPr>
          <a:lstStyle/>
          <a:p>
            <a:pPr marL="0" lvl="0" indent="0" algn="l">
              <a:lnSpc>
                <a:spcPts val="5879"/>
              </a:lnSpc>
              <a:spcBef>
                <a:spcPct val="0"/>
              </a:spcBef>
            </a:pPr>
            <a:r>
              <a:rPr lang="en-US" sz="4199">
                <a:solidFill>
                  <a:srgbClr val="FFFFFF"/>
                </a:solidFill>
                <a:latin typeface="IBM Plex Sans Condensed"/>
              </a:rPr>
              <a:t>Early Observance of Lent: The origins of Lent can be traced back to the early Christian communities, where fasting and penitential practices were observed in preparation for Easter. Initially, Lent was a relatively short period, often lasting only a few days before Easter Sunday.</a:t>
            </a:r>
          </a:p>
        </p:txBody>
      </p:sp>
      <p:pic>
        <p:nvPicPr>
          <p:cNvPr id="11" name="Picture 10" descr="A purple flowers and a plate with a cross&#10;&#10;Description automatically generated">
            <a:extLst>
              <a:ext uri="{FF2B5EF4-FFF2-40B4-BE49-F238E27FC236}">
                <a16:creationId xmlns:a16="http://schemas.microsoft.com/office/drawing/2014/main" id="{211E1B0C-071A-E328-2516-37FA80494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48600" cy="10287000"/>
          </a:xfrm>
          <a:prstGeom prst="rect">
            <a:avLst/>
          </a:prstGeom>
        </p:spPr>
      </p:pic>
      <p:grpSp>
        <p:nvGrpSpPr>
          <p:cNvPr id="5" name="Group 5"/>
          <p:cNvGrpSpPr/>
          <p:nvPr/>
        </p:nvGrpSpPr>
        <p:grpSpPr>
          <a:xfrm>
            <a:off x="5029200" y="1"/>
            <a:ext cx="2988909" cy="10287000"/>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919"/>
        </a:solidFill>
        <a:effectLst/>
      </p:bgPr>
    </p:bg>
    <p:spTree>
      <p:nvGrpSpPr>
        <p:cNvPr id="1" name=""/>
        <p:cNvGrpSpPr/>
        <p:nvPr/>
      </p:nvGrpSpPr>
      <p:grpSpPr>
        <a:xfrm>
          <a:off x="0" y="0"/>
          <a:ext cx="0" cy="0"/>
          <a:chOff x="0" y="0"/>
          <a:chExt cx="0" cy="0"/>
        </a:xfrm>
      </p:grpSpPr>
      <p:sp>
        <p:nvSpPr>
          <p:cNvPr id="2" name="AutoShape 2"/>
          <p:cNvSpPr/>
          <p:nvPr/>
        </p:nvSpPr>
        <p:spPr>
          <a:xfrm>
            <a:off x="9144000" y="1655763"/>
            <a:ext cx="123116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9144000" y="477837"/>
            <a:ext cx="5437849" cy="1158875"/>
          </a:xfrm>
          <a:prstGeom prst="rect">
            <a:avLst/>
          </a:prstGeom>
        </p:spPr>
        <p:txBody>
          <a:bodyPr lIns="0" tIns="0" rIns="0" bIns="0" rtlCol="0" anchor="t">
            <a:spAutoFit/>
          </a:bodyPr>
          <a:lstStyle/>
          <a:p>
            <a:pPr>
              <a:lnSpc>
                <a:spcPts val="8800"/>
              </a:lnSpc>
            </a:pPr>
            <a:r>
              <a:rPr lang="en-US" sz="8000">
                <a:solidFill>
                  <a:srgbClr val="C89F65"/>
                </a:solidFill>
                <a:latin typeface="Tek Tall Arabic"/>
              </a:rPr>
              <a:t>ASH WEDNESDAY</a:t>
            </a:r>
          </a:p>
        </p:txBody>
      </p:sp>
      <p:sp>
        <p:nvSpPr>
          <p:cNvPr id="9" name="TextBox 9"/>
          <p:cNvSpPr txBox="1"/>
          <p:nvPr/>
        </p:nvSpPr>
        <p:spPr>
          <a:xfrm>
            <a:off x="9144000" y="2100866"/>
            <a:ext cx="8014032" cy="6000489"/>
          </a:xfrm>
          <a:prstGeom prst="rect">
            <a:avLst/>
          </a:prstGeom>
        </p:spPr>
        <p:txBody>
          <a:bodyPr lIns="0" tIns="0" rIns="0" bIns="0" rtlCol="0" anchor="t">
            <a:spAutoFit/>
          </a:bodyPr>
          <a:lstStyle/>
          <a:p>
            <a:pPr marL="0" lvl="0" indent="0" algn="l">
              <a:lnSpc>
                <a:spcPts val="5879"/>
              </a:lnSpc>
              <a:spcBef>
                <a:spcPct val="0"/>
              </a:spcBef>
            </a:pPr>
            <a:r>
              <a:rPr lang="en-US" sz="4199" dirty="0">
                <a:solidFill>
                  <a:srgbClr val="FFFFFF"/>
                </a:solidFill>
                <a:latin typeface="IBM Plex Sans Condensed"/>
              </a:rPr>
              <a:t>Extension of Lenten Period: Over time, the duration of Lent expanded to encompass forty days, mirroring significant biblical motifs such as the forty days Jesus spent fasting in the wilderness before beginning his public ministry (Matthew 4:1-11, Luke 4:1-13). </a:t>
            </a:r>
          </a:p>
        </p:txBody>
      </p:sp>
      <p:pic>
        <p:nvPicPr>
          <p:cNvPr id="11" name="Picture 10" descr="A painting of two people with wings&#10;&#10;Description automatically generated">
            <a:extLst>
              <a:ext uri="{FF2B5EF4-FFF2-40B4-BE49-F238E27FC236}">
                <a16:creationId xmlns:a16="http://schemas.microsoft.com/office/drawing/2014/main" id="{AAB80DE1-A727-2748-51EB-EBC24AD52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2"/>
            <a:ext cx="7162800" cy="10301555"/>
          </a:xfrm>
          <a:prstGeom prst="rect">
            <a:avLst/>
          </a:prstGeom>
        </p:spPr>
      </p:pic>
      <p:grpSp>
        <p:nvGrpSpPr>
          <p:cNvPr id="5" name="Group 5"/>
          <p:cNvGrpSpPr/>
          <p:nvPr/>
        </p:nvGrpSpPr>
        <p:grpSpPr>
          <a:xfrm>
            <a:off x="4983010" y="0"/>
            <a:ext cx="2988909" cy="10301555"/>
            <a:chOff x="0" y="0"/>
            <a:chExt cx="3985213" cy="14372898"/>
          </a:xfrm>
        </p:grpSpPr>
        <p:sp>
          <p:nvSpPr>
            <p:cNvPr id="6" name="Freeform 6"/>
            <p:cNvSpPr/>
            <p:nvPr/>
          </p:nvSpPr>
          <p:spPr>
            <a:xfrm rot="-10800000">
              <a:off x="0" y="7186449"/>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800000">
              <a:off x="0" y="0"/>
              <a:ext cx="3985213" cy="7186449"/>
            </a:xfrm>
            <a:custGeom>
              <a:avLst/>
              <a:gdLst/>
              <a:ahLst/>
              <a:cxnLst/>
              <a:rect l="l" t="t" r="r" b="b"/>
              <a:pathLst>
                <a:path w="3985213" h="7186449">
                  <a:moveTo>
                    <a:pt x="0" y="0"/>
                  </a:moveTo>
                  <a:lnTo>
                    <a:pt x="3985213" y="0"/>
                  </a:lnTo>
                  <a:lnTo>
                    <a:pt x="3985213" y="7186449"/>
                  </a:lnTo>
                  <a:lnTo>
                    <a:pt x="0" y="7186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949</Words>
  <Application>Microsoft Office PowerPoint</Application>
  <PresentationFormat>Custom</PresentationFormat>
  <Paragraphs>50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Tek Tall Arabic</vt:lpstr>
      <vt:lpstr>IBM Plex Sans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 1) ash wednesday</dc:title>
  <dc:creator>Admin</dc:creator>
  <cp:lastModifiedBy>Andy Lewter</cp:lastModifiedBy>
  <cp:revision>6</cp:revision>
  <dcterms:created xsi:type="dcterms:W3CDTF">2006-08-16T00:00:00Z</dcterms:created>
  <dcterms:modified xsi:type="dcterms:W3CDTF">2024-02-14T23:10:59Z</dcterms:modified>
  <dc:identifier>DAF8zWOQ_yQ</dc:identifier>
</cp:coreProperties>
</file>