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81" r:id="rId3"/>
    <p:sldId id="269" r:id="rId4"/>
    <p:sldId id="272" r:id="rId5"/>
    <p:sldId id="288" r:id="rId6"/>
    <p:sldId id="282" r:id="rId7"/>
    <p:sldId id="270" r:id="rId8"/>
    <p:sldId id="284" r:id="rId9"/>
    <p:sldId id="280" r:id="rId10"/>
  </p:sldIdLst>
  <p:sldSz cx="18288000" cy="10287000"/>
  <p:notesSz cx="6858000" cy="9144000"/>
  <p:embeddedFontLst>
    <p:embeddedFont>
      <p:font typeface="Carelia" panose="020B0604020202020204" charset="0"/>
      <p:regular r:id="rId11"/>
    </p:embeddedFont>
    <p:embeddedFont>
      <p:font typeface="Georgia Pro Semibold" panose="02040702050405020303" pitchFamily="18" charset="0"/>
      <p:bold r:id="rId12"/>
      <p:boldItalic r:id="rId13"/>
    </p:embeddedFont>
    <p:embeddedFont>
      <p:font typeface="Meiryo" panose="020B0604030504040204" pitchFamily="34" charset="-128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2" y="4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98C32-A0B1-AD2D-7F03-7AF270AA7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8287980" cy="1028699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28B1737-3877-CEF6-B748-9860EFD1B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7872107"/>
            <a:ext cx="13716000" cy="164759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 Sermon By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Bishop Andy C. Lewter, D. Min</a:t>
            </a:r>
          </a:p>
        </p:txBody>
      </p:sp>
    </p:spTree>
    <p:extLst>
      <p:ext uri="{BB962C8B-B14F-4D97-AF65-F5344CB8AC3E}">
        <p14:creationId xmlns:p14="http://schemas.microsoft.com/office/powerpoint/2010/main" val="3421100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99741" y="580465"/>
            <a:ext cx="4857683" cy="5003690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018243" y="659059"/>
            <a:ext cx="4620678" cy="7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220" dirty="0">
                <a:solidFill>
                  <a:srgbClr val="605048"/>
                </a:solidFill>
                <a:latin typeface="Carelia"/>
              </a:rPr>
              <a:t>2. The Dream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39261" y="1653917"/>
            <a:ext cx="4178642" cy="2547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6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We begin this week with the dream that the king had that nobody could interpret except Daniel</a:t>
            </a:r>
          </a:p>
        </p:txBody>
      </p:sp>
    </p:spTree>
    <p:extLst>
      <p:ext uri="{BB962C8B-B14F-4D97-AF65-F5344CB8AC3E}">
        <p14:creationId xmlns:p14="http://schemas.microsoft.com/office/powerpoint/2010/main" val="17573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99741" y="580465"/>
            <a:ext cx="4857683" cy="5003690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018243" y="875030"/>
            <a:ext cx="4620678" cy="7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220" dirty="0">
                <a:solidFill>
                  <a:srgbClr val="605048"/>
                </a:solidFill>
                <a:latin typeface="Carelia"/>
              </a:rPr>
              <a:t>The Statue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335000" y="1866900"/>
            <a:ext cx="4178642" cy="2892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Daniel tells the king that the statue he dreamed about represented various empires of which he and Babylon would be the head (gold)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05048"/>
              </a:solidFill>
              <a:effectLst/>
              <a:uLnTx/>
              <a:uFillTx/>
              <a:latin typeface="Georgia Pro Semibold" panose="020F0502020204030204" pitchFamily="18" charset="0"/>
              <a:ea typeface="+mn-ea"/>
              <a:cs typeface="+mn-cs"/>
            </a:endParaRPr>
          </a:p>
          <a:p>
            <a:pPr algn="ctr">
              <a:lnSpc>
                <a:spcPts val="2800"/>
              </a:lnSpc>
            </a:pPr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989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 b="12977"/>
          <a:stretch/>
        </p:blipFill>
        <p:spPr>
          <a:xfrm>
            <a:off x="-6936" y="0"/>
            <a:ext cx="18523535" cy="102924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586" y="1188826"/>
            <a:ext cx="4209624" cy="4336152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279" y="1444093"/>
            <a:ext cx="400423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84" spc="189" dirty="0">
                <a:solidFill>
                  <a:srgbClr val="605048"/>
                </a:solidFill>
                <a:latin typeface="Carelia"/>
              </a:rPr>
              <a:t>Golden Image</a:t>
            </a:r>
            <a:endParaRPr lang="en-US" sz="44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22810" y="2358066"/>
            <a:ext cx="3621173" cy="250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2408"/>
              </a:lnSpc>
              <a:spcAft>
                <a:spcPts val="600"/>
              </a:spcAft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Georgia Pro Semibold" panose="020F0502020204030204" pitchFamily="18" charset="0"/>
              </a:rPr>
              <a:t>In response, the king builds a golden image and instructs everyone to bow down to the image and worship it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05048"/>
              </a:solidFill>
              <a:effectLst/>
              <a:uLnTx/>
              <a:uFillTx/>
              <a:latin typeface="Georgia Pro Semibold" panose="020F0502020204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85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8293787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spc="189" dirty="0">
                <a:solidFill>
                  <a:srgbClr val="605048"/>
                </a:solidFill>
                <a:latin typeface="Carelia"/>
              </a:rPr>
              <a:t>Refusing to Bow</a:t>
            </a:r>
            <a:endParaRPr lang="en-US" sz="32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23141" y="1943100"/>
            <a:ext cx="3621490" cy="35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2408"/>
              </a:lnSpc>
              <a:spcAft>
                <a:spcPts val="600"/>
              </a:spcAft>
              <a:defRPr/>
            </a:pPr>
            <a:r>
              <a:rPr lang="en-US" sz="3200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The three Hebrew boys refuse to</a:t>
            </a:r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 bow and are pointed out to the king by those who were already jealous of them and the favor they had from God</a:t>
            </a:r>
            <a:endParaRPr lang="en-US" sz="3200" kern="1200" dirty="0">
              <a:solidFill>
                <a:srgbClr val="605048"/>
              </a:solidFill>
              <a:latin typeface="Georgia Pro Semibold" panose="020F0502020204030204" pitchFamily="18" charset="0"/>
              <a:ea typeface="+mn-ea"/>
              <a:cs typeface="+mn-cs"/>
            </a:endParaRPr>
          </a:p>
          <a:p>
            <a:pPr algn="ctr" defTabSz="786384">
              <a:lnSpc>
                <a:spcPts val="2408"/>
              </a:lnSpc>
              <a:spcAft>
                <a:spcPts val="600"/>
              </a:spcAft>
              <a:defRPr/>
            </a:pPr>
            <a:r>
              <a:rPr lang="en-US" sz="2752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 </a:t>
            </a:r>
          </a:p>
          <a:p>
            <a:pPr algn="ctr" defTabSz="786384">
              <a:lnSpc>
                <a:spcPts val="2408"/>
              </a:lnSpc>
              <a:spcAft>
                <a:spcPts val="600"/>
              </a:spcAft>
            </a:pPr>
            <a:r>
              <a:rPr lang="en-US" sz="2752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 </a:t>
            </a:r>
            <a:endParaRPr lang="en-US" sz="3200" dirty="0">
              <a:solidFill>
                <a:srgbClr val="605048"/>
              </a:solidFill>
              <a:latin typeface="Georgia Pro Semibold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41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35" y="-1"/>
            <a:ext cx="18286850" cy="1028635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593" y="1168038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84" spc="189" dirty="0">
                <a:solidFill>
                  <a:srgbClr val="605048"/>
                </a:solidFill>
                <a:latin typeface="Carelia"/>
              </a:rPr>
              <a:t>Jealous Ones</a:t>
            </a:r>
            <a:endParaRPr lang="en-US" sz="44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011606" y="1826744"/>
            <a:ext cx="3621490" cy="317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2408"/>
              </a:lnSpc>
              <a:spcAft>
                <a:spcPts val="600"/>
              </a:spcAft>
              <a:defRPr/>
            </a:pPr>
            <a:r>
              <a:rPr lang="en-US" sz="2752" dirty="0">
                <a:solidFill>
                  <a:srgbClr val="605048"/>
                </a:solidFill>
                <a:latin typeface="Georgia Pro Semibold" panose="020F0502020204030204" pitchFamily="18" charset="0"/>
              </a:rPr>
              <a:t>The only way others could have told on the three Hebrew Boys would have been if they were being as dis-obedient as what they were accusing the Hebrew boys of</a:t>
            </a:r>
            <a:endParaRPr lang="en-US" sz="2752" kern="1200" dirty="0">
              <a:solidFill>
                <a:srgbClr val="605048"/>
              </a:solidFill>
              <a:latin typeface="Georgia Pro Semibold" panose="020F0502020204030204" pitchFamily="18" charset="0"/>
              <a:ea typeface="+mn-ea"/>
              <a:cs typeface="+mn-cs"/>
            </a:endParaRPr>
          </a:p>
          <a:p>
            <a:pPr algn="ctr" defTabSz="786384">
              <a:lnSpc>
                <a:spcPts val="2408"/>
              </a:lnSpc>
              <a:spcAft>
                <a:spcPts val="600"/>
              </a:spcAft>
            </a:pPr>
            <a:r>
              <a:rPr lang="en-US" sz="2752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 </a:t>
            </a:r>
            <a:endParaRPr lang="en-US" sz="3200" dirty="0">
              <a:solidFill>
                <a:srgbClr val="605048"/>
              </a:solidFill>
              <a:latin typeface="Georgia Pro Semibold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55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85"/>
            <a:ext cx="12115800" cy="10286359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84" spc="189" dirty="0">
                <a:solidFill>
                  <a:srgbClr val="605048"/>
                </a:solidFill>
                <a:latin typeface="Carelia"/>
              </a:rPr>
              <a:t>Hebrew Boys</a:t>
            </a:r>
            <a:endParaRPr lang="en-US" sz="44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23141" y="2200640"/>
            <a:ext cx="3621490" cy="2941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2408"/>
              </a:lnSpc>
              <a:spcAft>
                <a:spcPts val="600"/>
              </a:spcAft>
              <a:defRPr/>
            </a:pPr>
            <a:r>
              <a:rPr lang="en-US" sz="3600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The three Hebrew Boys refuse to bow to the statue of the king and is p</a:t>
            </a:r>
            <a:r>
              <a:rPr lang="en-US" sz="36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laced in the fiery furnace</a:t>
            </a:r>
            <a:endParaRPr lang="en-US" sz="3600" kern="1200" dirty="0">
              <a:solidFill>
                <a:srgbClr val="605048"/>
              </a:solidFill>
              <a:latin typeface="Georgia Pro Semibold" panose="020F0502020204030204" pitchFamily="18" charset="0"/>
              <a:ea typeface="+mn-ea"/>
              <a:cs typeface="+mn-cs"/>
            </a:endParaRPr>
          </a:p>
          <a:p>
            <a:pPr algn="ctr" defTabSz="786384">
              <a:lnSpc>
                <a:spcPts val="2408"/>
              </a:lnSpc>
              <a:spcAft>
                <a:spcPts val="600"/>
              </a:spcAft>
              <a:defRPr/>
            </a:pPr>
            <a:r>
              <a:rPr lang="en-US" sz="2752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 </a:t>
            </a:r>
          </a:p>
          <a:p>
            <a:pPr algn="ctr" defTabSz="786384">
              <a:lnSpc>
                <a:spcPts val="2408"/>
              </a:lnSpc>
              <a:spcAft>
                <a:spcPts val="600"/>
              </a:spcAft>
            </a:pPr>
            <a:r>
              <a:rPr lang="en-US" sz="2752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 </a:t>
            </a:r>
            <a:endParaRPr lang="en-US" sz="3200" dirty="0">
              <a:solidFill>
                <a:srgbClr val="605048"/>
              </a:solidFill>
              <a:latin typeface="Georgia Pro Semibold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86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6875"/>
          <a:stretch/>
        </p:blipFill>
        <p:spPr>
          <a:xfrm>
            <a:off x="0" y="5443"/>
            <a:ext cx="1828685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586" y="1188826"/>
            <a:ext cx="4209624" cy="4336152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277" y="1184027"/>
            <a:ext cx="400423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84" spc="189" dirty="0">
                <a:solidFill>
                  <a:srgbClr val="605048"/>
                </a:solidFill>
                <a:latin typeface="Carelia"/>
              </a:rPr>
              <a:t>The Results</a:t>
            </a:r>
            <a:endParaRPr lang="en-US" sz="36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731278" y="2101400"/>
            <a:ext cx="4004236" cy="2508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86384">
              <a:lnSpc>
                <a:spcPts val="2408"/>
              </a:lnSpc>
              <a:spcAft>
                <a:spcPts val="600"/>
              </a:spcAft>
              <a:defRPr/>
            </a:pPr>
            <a:r>
              <a:rPr lang="en-US" sz="3600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After surviving the furnace the Bible says that they do not even smell like </a:t>
            </a:r>
            <a:r>
              <a:rPr lang="en-US" sz="3600" kern="1200" dirty="0" err="1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moke</a:t>
            </a:r>
            <a:r>
              <a:rPr lang="en-US" sz="3600" kern="1200" dirty="0">
                <a:solidFill>
                  <a:srgbClr val="605048"/>
                </a:solidFill>
                <a:latin typeface="Georgia Pro Semibold" panose="020F0502020204030204" pitchFamily="18" charset="0"/>
                <a:ea typeface="+mn-ea"/>
                <a:cs typeface="+mn-cs"/>
              </a:rPr>
              <a:t>.  We do not look like what we have been through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05048"/>
              </a:solidFill>
              <a:effectLst/>
              <a:uLnTx/>
              <a:uFillTx/>
              <a:latin typeface="Georgia Pro Semibold" panose="020F0502020204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463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candle lit open book&#10;&#10;Description automatically generated">
            <a:extLst>
              <a:ext uri="{FF2B5EF4-FFF2-40B4-BE49-F238E27FC236}">
                <a16:creationId xmlns:a16="http://schemas.microsoft.com/office/drawing/2014/main" id="{E7F98C32-A0B1-AD2D-7F03-7AF270AA7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" r="1" b="20633"/>
          <a:stretch/>
        </p:blipFill>
        <p:spPr>
          <a:xfrm>
            <a:off x="2286" y="10"/>
            <a:ext cx="18283428" cy="10286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5505" y="1313637"/>
            <a:ext cx="7829828" cy="766430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2979" y="1010386"/>
            <a:ext cx="8348869" cy="812310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6601" y="1562431"/>
            <a:ext cx="7430047" cy="720228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7FF20-2439-12FE-0881-732545D8D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5306" y="2528515"/>
            <a:ext cx="6272166" cy="3544010"/>
          </a:xfrm>
        </p:spPr>
        <p:txBody>
          <a:bodyPr anchor="b">
            <a:normAutofit/>
          </a:bodyPr>
          <a:lstStyle/>
          <a:p>
            <a:r>
              <a:rPr lang="en-US" sz="8100" b="1">
                <a:solidFill>
                  <a:schemeClr val="tx1">
                    <a:lumMod val="75000"/>
                    <a:lumOff val="25000"/>
                  </a:schemeClr>
                </a:solidFill>
              </a:rPr>
              <a:t>Thank You for Watching</a:t>
            </a:r>
          </a:p>
        </p:txBody>
      </p:sp>
    </p:spTree>
    <p:extLst>
      <p:ext uri="{BB962C8B-B14F-4D97-AF65-F5344CB8AC3E}">
        <p14:creationId xmlns:p14="http://schemas.microsoft.com/office/powerpoint/2010/main" val="6175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208</Words>
  <Application>Microsoft Office PowerPoint</Application>
  <PresentationFormat>Custom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Carelia</vt:lpstr>
      <vt:lpstr>Georgia Pro Semibold</vt:lpstr>
      <vt:lpstr>Arial</vt:lpstr>
      <vt:lpstr>Calibri</vt:lpstr>
      <vt:lpstr>Meiryo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Watching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Nehemiah</dc:title>
  <dc:creator>Bishop Andy Lewter</dc:creator>
  <cp:lastModifiedBy>Andy Lewter</cp:lastModifiedBy>
  <cp:revision>17</cp:revision>
  <dcterms:created xsi:type="dcterms:W3CDTF">2006-08-16T00:00:00Z</dcterms:created>
  <dcterms:modified xsi:type="dcterms:W3CDTF">2024-07-21T11:25:25Z</dcterms:modified>
  <dc:identifier>DAGBOld7fRc</dc:identifier>
</cp:coreProperties>
</file>